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comments/comment35.xml" ContentType="application/vnd.openxmlformats-officedocument.presentationml.comments+xml"/>
  <Override PartName="/ppt/comments/comment36.xml" ContentType="application/vnd.openxmlformats-officedocument.presentationml.comments+xml"/>
  <Override PartName="/ppt/comments/comment37.xml" ContentType="application/vnd.openxmlformats-officedocument.presentationml.comments+xml"/>
  <Override PartName="/ppt/comments/comment38.xml" ContentType="application/vnd.openxmlformats-officedocument.presentationml.comments+xml"/>
  <Override PartName="/ppt/comments/comment3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945"/>
  </p:notesMasterIdLst>
  <p:sldIdLst>
    <p:sldId id="1381" r:id="rId2"/>
    <p:sldId id="1380" r:id="rId3"/>
    <p:sldId id="256" r:id="rId4"/>
    <p:sldId id="257" r:id="rId5"/>
    <p:sldId id="258" r:id="rId6"/>
    <p:sldId id="935" r:id="rId7"/>
    <p:sldId id="936" r:id="rId8"/>
    <p:sldId id="259" r:id="rId9"/>
    <p:sldId id="260" r:id="rId10"/>
    <p:sldId id="262" r:id="rId11"/>
    <p:sldId id="263" r:id="rId12"/>
    <p:sldId id="264" r:id="rId13"/>
    <p:sldId id="265" r:id="rId14"/>
    <p:sldId id="266" r:id="rId15"/>
    <p:sldId id="926" r:id="rId16"/>
    <p:sldId id="267" r:id="rId17"/>
    <p:sldId id="929" r:id="rId18"/>
    <p:sldId id="268" r:id="rId19"/>
    <p:sldId id="269" r:id="rId20"/>
    <p:sldId id="270" r:id="rId21"/>
    <p:sldId id="272" r:id="rId22"/>
    <p:sldId id="273" r:id="rId23"/>
    <p:sldId id="274" r:id="rId24"/>
    <p:sldId id="275" r:id="rId25"/>
    <p:sldId id="276" r:id="rId26"/>
    <p:sldId id="277" r:id="rId27"/>
    <p:sldId id="278" r:id="rId28"/>
    <p:sldId id="286" r:id="rId29"/>
    <p:sldId id="287" r:id="rId30"/>
    <p:sldId id="288" r:id="rId31"/>
    <p:sldId id="289" r:id="rId32"/>
    <p:sldId id="290" r:id="rId33"/>
    <p:sldId id="292" r:id="rId34"/>
    <p:sldId id="293" r:id="rId35"/>
    <p:sldId id="294" r:id="rId36"/>
    <p:sldId id="295" r:id="rId37"/>
    <p:sldId id="296" r:id="rId38"/>
    <p:sldId id="297" r:id="rId39"/>
    <p:sldId id="298" r:id="rId40"/>
    <p:sldId id="299" r:id="rId41"/>
    <p:sldId id="300" r:id="rId42"/>
    <p:sldId id="933" r:id="rId43"/>
    <p:sldId id="301" r:id="rId44"/>
    <p:sldId id="937" r:id="rId45"/>
    <p:sldId id="968" r:id="rId46"/>
    <p:sldId id="302" r:id="rId47"/>
    <p:sldId id="303" r:id="rId48"/>
    <p:sldId id="304" r:id="rId49"/>
    <p:sldId id="305" r:id="rId50"/>
    <p:sldId id="306" r:id="rId51"/>
    <p:sldId id="938" r:id="rId52"/>
    <p:sldId id="939" r:id="rId53"/>
    <p:sldId id="307" r:id="rId54"/>
    <p:sldId id="940" r:id="rId55"/>
    <p:sldId id="308" r:id="rId56"/>
    <p:sldId id="941" r:id="rId57"/>
    <p:sldId id="309" r:id="rId58"/>
    <p:sldId id="963" r:id="rId59"/>
    <p:sldId id="310" r:id="rId60"/>
    <p:sldId id="311" r:id="rId61"/>
    <p:sldId id="312" r:id="rId62"/>
    <p:sldId id="313" r:id="rId63"/>
    <p:sldId id="314" r:id="rId64"/>
    <p:sldId id="315" r:id="rId65"/>
    <p:sldId id="316" r:id="rId66"/>
    <p:sldId id="317" r:id="rId67"/>
    <p:sldId id="944"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137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945" r:id="rId123"/>
    <p:sldId id="946" r:id="rId124"/>
    <p:sldId id="948" r:id="rId125"/>
    <p:sldId id="947" r:id="rId126"/>
    <p:sldId id="371" r:id="rId127"/>
    <p:sldId id="375" r:id="rId128"/>
    <p:sldId id="376" r:id="rId129"/>
    <p:sldId id="377" r:id="rId130"/>
    <p:sldId id="378" r:id="rId131"/>
    <p:sldId id="379" r:id="rId132"/>
    <p:sldId id="950" r:id="rId133"/>
    <p:sldId id="951" r:id="rId134"/>
    <p:sldId id="949" r:id="rId135"/>
    <p:sldId id="952" r:id="rId136"/>
    <p:sldId id="953" r:id="rId137"/>
    <p:sldId id="954" r:id="rId138"/>
    <p:sldId id="955" r:id="rId139"/>
    <p:sldId id="958" r:id="rId140"/>
    <p:sldId id="959" r:id="rId141"/>
    <p:sldId id="960" r:id="rId142"/>
    <p:sldId id="961" r:id="rId143"/>
    <p:sldId id="380" r:id="rId144"/>
    <p:sldId id="381" r:id="rId145"/>
    <p:sldId id="382" r:id="rId146"/>
    <p:sldId id="383" r:id="rId147"/>
    <p:sldId id="384" r:id="rId148"/>
    <p:sldId id="395"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31" r:id="rId177"/>
    <p:sldId id="432" r:id="rId178"/>
    <p:sldId id="433" r:id="rId179"/>
    <p:sldId id="434" r:id="rId180"/>
    <p:sldId id="435" r:id="rId181"/>
    <p:sldId id="436" r:id="rId182"/>
    <p:sldId id="437" r:id="rId183"/>
    <p:sldId id="439" r:id="rId184"/>
    <p:sldId id="440" r:id="rId185"/>
    <p:sldId id="441" r:id="rId186"/>
    <p:sldId id="442" r:id="rId187"/>
    <p:sldId id="443" r:id="rId188"/>
    <p:sldId id="997" r:id="rId189"/>
    <p:sldId id="998" r:id="rId190"/>
    <p:sldId id="1001" r:id="rId191"/>
    <p:sldId id="1005" r:id="rId192"/>
    <p:sldId id="1008" r:id="rId193"/>
    <p:sldId id="1011" r:id="rId194"/>
    <p:sldId id="1015" r:id="rId195"/>
    <p:sldId id="1016" r:id="rId196"/>
    <p:sldId id="1017" r:id="rId197"/>
    <p:sldId id="1018" r:id="rId198"/>
    <p:sldId id="1019" r:id="rId199"/>
    <p:sldId id="1020" r:id="rId200"/>
    <p:sldId id="1021" r:id="rId201"/>
    <p:sldId id="1022" r:id="rId202"/>
    <p:sldId id="1023" r:id="rId203"/>
    <p:sldId id="1024" r:id="rId204"/>
    <p:sldId id="1025" r:id="rId205"/>
    <p:sldId id="1026" r:id="rId206"/>
    <p:sldId id="1027" r:id="rId207"/>
    <p:sldId id="1028" r:id="rId208"/>
    <p:sldId id="1029" r:id="rId209"/>
    <p:sldId id="1030" r:id="rId210"/>
    <p:sldId id="1031" r:id="rId211"/>
    <p:sldId id="1032" r:id="rId212"/>
    <p:sldId id="1033" r:id="rId213"/>
    <p:sldId id="1034" r:id="rId214"/>
    <p:sldId id="1035" r:id="rId215"/>
    <p:sldId id="1036" r:id="rId216"/>
    <p:sldId id="1037" r:id="rId217"/>
    <p:sldId id="1038" r:id="rId218"/>
    <p:sldId id="1039" r:id="rId219"/>
    <p:sldId id="1040" r:id="rId220"/>
    <p:sldId id="1041" r:id="rId221"/>
    <p:sldId id="1042" r:id="rId222"/>
    <p:sldId id="1043" r:id="rId223"/>
    <p:sldId id="1044" r:id="rId224"/>
    <p:sldId id="1045" r:id="rId225"/>
    <p:sldId id="1046" r:id="rId226"/>
    <p:sldId id="1047" r:id="rId227"/>
    <p:sldId id="1048" r:id="rId228"/>
    <p:sldId id="1049" r:id="rId229"/>
    <p:sldId id="1050" r:id="rId230"/>
    <p:sldId id="1051" r:id="rId231"/>
    <p:sldId id="1052" r:id="rId232"/>
    <p:sldId id="1053" r:id="rId233"/>
    <p:sldId id="1054" r:id="rId234"/>
    <p:sldId id="1055" r:id="rId235"/>
    <p:sldId id="1056" r:id="rId236"/>
    <p:sldId id="1057" r:id="rId237"/>
    <p:sldId id="1058" r:id="rId238"/>
    <p:sldId id="1059" r:id="rId239"/>
    <p:sldId id="1060" r:id="rId240"/>
    <p:sldId id="1262" r:id="rId241"/>
    <p:sldId id="1263" r:id="rId242"/>
    <p:sldId id="1264" r:id="rId243"/>
    <p:sldId id="1265" r:id="rId244"/>
    <p:sldId id="1266" r:id="rId245"/>
    <p:sldId id="1267" r:id="rId246"/>
    <p:sldId id="1268" r:id="rId247"/>
    <p:sldId id="1269" r:id="rId248"/>
    <p:sldId id="1270" r:id="rId249"/>
    <p:sldId id="1271" r:id="rId250"/>
    <p:sldId id="1272" r:id="rId251"/>
    <p:sldId id="1273" r:id="rId252"/>
    <p:sldId id="1274" r:id="rId253"/>
    <p:sldId id="1275" r:id="rId254"/>
    <p:sldId id="444" r:id="rId255"/>
    <p:sldId id="480" r:id="rId256"/>
    <p:sldId id="445" r:id="rId257"/>
    <p:sldId id="446" r:id="rId258"/>
    <p:sldId id="447" r:id="rId259"/>
    <p:sldId id="449" r:id="rId260"/>
    <p:sldId id="450" r:id="rId261"/>
    <p:sldId id="452" r:id="rId262"/>
    <p:sldId id="453" r:id="rId263"/>
    <p:sldId id="454" r:id="rId264"/>
    <p:sldId id="455" r:id="rId265"/>
    <p:sldId id="456" r:id="rId266"/>
    <p:sldId id="457" r:id="rId267"/>
    <p:sldId id="458" r:id="rId268"/>
    <p:sldId id="459" r:id="rId269"/>
    <p:sldId id="460" r:id="rId270"/>
    <p:sldId id="461" r:id="rId271"/>
    <p:sldId id="462" r:id="rId272"/>
    <p:sldId id="463" r:id="rId273"/>
    <p:sldId id="464" r:id="rId274"/>
    <p:sldId id="465" r:id="rId275"/>
    <p:sldId id="466" r:id="rId276"/>
    <p:sldId id="467" r:id="rId277"/>
    <p:sldId id="468" r:id="rId278"/>
    <p:sldId id="469" r:id="rId279"/>
    <p:sldId id="470" r:id="rId280"/>
    <p:sldId id="471" r:id="rId281"/>
    <p:sldId id="472" r:id="rId282"/>
    <p:sldId id="473" r:id="rId283"/>
    <p:sldId id="474" r:id="rId284"/>
    <p:sldId id="475" r:id="rId285"/>
    <p:sldId id="476" r:id="rId286"/>
    <p:sldId id="477" r:id="rId287"/>
    <p:sldId id="478" r:id="rId288"/>
    <p:sldId id="479" r:id="rId289"/>
    <p:sldId id="482" r:id="rId290"/>
    <p:sldId id="483" r:id="rId291"/>
    <p:sldId id="484" r:id="rId292"/>
    <p:sldId id="488" r:id="rId293"/>
    <p:sldId id="489" r:id="rId294"/>
    <p:sldId id="490" r:id="rId295"/>
    <p:sldId id="493" r:id="rId296"/>
    <p:sldId id="494" r:id="rId297"/>
    <p:sldId id="495" r:id="rId298"/>
    <p:sldId id="496" r:id="rId299"/>
    <p:sldId id="497" r:id="rId300"/>
    <p:sldId id="498" r:id="rId301"/>
    <p:sldId id="499" r:id="rId302"/>
    <p:sldId id="500" r:id="rId303"/>
    <p:sldId id="501" r:id="rId304"/>
    <p:sldId id="502" r:id="rId305"/>
    <p:sldId id="503" r:id="rId306"/>
    <p:sldId id="1061" r:id="rId307"/>
    <p:sldId id="504" r:id="rId308"/>
    <p:sldId id="505" r:id="rId309"/>
    <p:sldId id="506" r:id="rId310"/>
    <p:sldId id="1066" r:id="rId311"/>
    <p:sldId id="1067" r:id="rId312"/>
    <p:sldId id="1068" r:id="rId313"/>
    <p:sldId id="1063" r:id="rId314"/>
    <p:sldId id="1064" r:id="rId315"/>
    <p:sldId id="1065" r:id="rId316"/>
    <p:sldId id="508" r:id="rId317"/>
    <p:sldId id="509" r:id="rId318"/>
    <p:sldId id="1069" r:id="rId319"/>
    <p:sldId id="1070" r:id="rId320"/>
    <p:sldId id="1071" r:id="rId321"/>
    <p:sldId id="1072" r:id="rId322"/>
    <p:sldId id="1073" r:id="rId323"/>
    <p:sldId id="1074" r:id="rId324"/>
    <p:sldId id="1075" r:id="rId325"/>
    <p:sldId id="1076" r:id="rId326"/>
    <p:sldId id="1077" r:id="rId327"/>
    <p:sldId id="1078" r:id="rId328"/>
    <p:sldId id="1079" r:id="rId329"/>
    <p:sldId id="1080" r:id="rId330"/>
    <p:sldId id="1081" r:id="rId331"/>
    <p:sldId id="1082" r:id="rId332"/>
    <p:sldId id="1083" r:id="rId333"/>
    <p:sldId id="1084" r:id="rId334"/>
    <p:sldId id="1085" r:id="rId335"/>
    <p:sldId id="1086" r:id="rId336"/>
    <p:sldId id="1087" r:id="rId337"/>
    <p:sldId id="1088" r:id="rId338"/>
    <p:sldId id="1089" r:id="rId339"/>
    <p:sldId id="1090" r:id="rId340"/>
    <p:sldId id="1091" r:id="rId341"/>
    <p:sldId id="1092" r:id="rId342"/>
    <p:sldId id="1093" r:id="rId343"/>
    <p:sldId id="1094" r:id="rId344"/>
    <p:sldId id="1095" r:id="rId345"/>
    <p:sldId id="1096" r:id="rId346"/>
    <p:sldId id="510" r:id="rId347"/>
    <p:sldId id="1097" r:id="rId348"/>
    <p:sldId id="511" r:id="rId349"/>
    <p:sldId id="512" r:id="rId350"/>
    <p:sldId id="513" r:id="rId351"/>
    <p:sldId id="514" r:id="rId352"/>
    <p:sldId id="515" r:id="rId353"/>
    <p:sldId id="516" r:id="rId354"/>
    <p:sldId id="517" r:id="rId355"/>
    <p:sldId id="519" r:id="rId356"/>
    <p:sldId id="1098" r:id="rId357"/>
    <p:sldId id="518" r:id="rId358"/>
    <p:sldId id="520" r:id="rId359"/>
    <p:sldId id="521" r:id="rId360"/>
    <p:sldId id="1099" r:id="rId361"/>
    <p:sldId id="1100" r:id="rId362"/>
    <p:sldId id="1101" r:id="rId363"/>
    <p:sldId id="1102" r:id="rId364"/>
    <p:sldId id="1103" r:id="rId365"/>
    <p:sldId id="1104" r:id="rId366"/>
    <p:sldId id="1105" r:id="rId367"/>
    <p:sldId id="1106" r:id="rId368"/>
    <p:sldId id="1107" r:id="rId369"/>
    <p:sldId id="1108" r:id="rId370"/>
    <p:sldId id="1109" r:id="rId371"/>
    <p:sldId id="1110" r:id="rId372"/>
    <p:sldId id="1111" r:id="rId373"/>
    <p:sldId id="1112" r:id="rId374"/>
    <p:sldId id="1113" r:id="rId375"/>
    <p:sldId id="1114" r:id="rId376"/>
    <p:sldId id="1115" r:id="rId377"/>
    <p:sldId id="1116" r:id="rId378"/>
    <p:sldId id="1117" r:id="rId379"/>
    <p:sldId id="1118" r:id="rId380"/>
    <p:sldId id="1119" r:id="rId381"/>
    <p:sldId id="1120" r:id="rId382"/>
    <p:sldId id="1121" r:id="rId383"/>
    <p:sldId id="1122" r:id="rId384"/>
    <p:sldId id="1123" r:id="rId385"/>
    <p:sldId id="1124" r:id="rId386"/>
    <p:sldId id="1125" r:id="rId387"/>
    <p:sldId id="1126" r:id="rId388"/>
    <p:sldId id="1127" r:id="rId389"/>
    <p:sldId id="1128" r:id="rId390"/>
    <p:sldId id="1129" r:id="rId391"/>
    <p:sldId id="522" r:id="rId392"/>
    <p:sldId id="1130" r:id="rId393"/>
    <p:sldId id="523" r:id="rId394"/>
    <p:sldId id="524" r:id="rId395"/>
    <p:sldId id="525" r:id="rId396"/>
    <p:sldId id="526" r:id="rId397"/>
    <p:sldId id="527" r:id="rId398"/>
    <p:sldId id="528" r:id="rId399"/>
    <p:sldId id="529" r:id="rId400"/>
    <p:sldId id="530" r:id="rId401"/>
    <p:sldId id="532" r:id="rId402"/>
    <p:sldId id="533" r:id="rId403"/>
    <p:sldId id="531" r:id="rId404"/>
    <p:sldId id="534" r:id="rId405"/>
    <p:sldId id="535" r:id="rId406"/>
    <p:sldId id="536" r:id="rId407"/>
    <p:sldId id="537" r:id="rId408"/>
    <p:sldId id="538" r:id="rId409"/>
    <p:sldId id="539" r:id="rId410"/>
    <p:sldId id="544" r:id="rId411"/>
    <p:sldId id="545" r:id="rId412"/>
    <p:sldId id="547" r:id="rId413"/>
    <p:sldId id="550" r:id="rId414"/>
    <p:sldId id="551" r:id="rId415"/>
    <p:sldId id="552" r:id="rId416"/>
    <p:sldId id="553" r:id="rId417"/>
    <p:sldId id="555" r:id="rId418"/>
    <p:sldId id="556" r:id="rId419"/>
    <p:sldId id="557" r:id="rId420"/>
    <p:sldId id="558" r:id="rId421"/>
    <p:sldId id="559" r:id="rId422"/>
    <p:sldId id="561" r:id="rId423"/>
    <p:sldId id="562" r:id="rId424"/>
    <p:sldId id="563" r:id="rId425"/>
    <p:sldId id="564" r:id="rId426"/>
    <p:sldId id="565" r:id="rId427"/>
    <p:sldId id="566" r:id="rId428"/>
    <p:sldId id="568" r:id="rId429"/>
    <p:sldId id="569" r:id="rId430"/>
    <p:sldId id="570" r:id="rId431"/>
    <p:sldId id="571" r:id="rId432"/>
    <p:sldId id="572" r:id="rId433"/>
    <p:sldId id="573" r:id="rId434"/>
    <p:sldId id="574" r:id="rId435"/>
    <p:sldId id="575" r:id="rId436"/>
    <p:sldId id="576" r:id="rId437"/>
    <p:sldId id="577" r:id="rId438"/>
    <p:sldId id="578" r:id="rId439"/>
    <p:sldId id="580" r:id="rId440"/>
    <p:sldId id="581" r:id="rId441"/>
    <p:sldId id="582" r:id="rId442"/>
    <p:sldId id="583" r:id="rId443"/>
    <p:sldId id="584" r:id="rId444"/>
    <p:sldId id="585" r:id="rId445"/>
    <p:sldId id="586" r:id="rId446"/>
    <p:sldId id="589" r:id="rId447"/>
    <p:sldId id="590" r:id="rId448"/>
    <p:sldId id="591" r:id="rId449"/>
    <p:sldId id="592" r:id="rId450"/>
    <p:sldId id="593" r:id="rId451"/>
    <p:sldId id="594" r:id="rId452"/>
    <p:sldId id="595" r:id="rId453"/>
    <p:sldId id="596" r:id="rId454"/>
    <p:sldId id="597" r:id="rId455"/>
    <p:sldId id="598" r:id="rId456"/>
    <p:sldId id="599" r:id="rId457"/>
    <p:sldId id="600" r:id="rId458"/>
    <p:sldId id="601" r:id="rId459"/>
    <p:sldId id="602" r:id="rId460"/>
    <p:sldId id="604" r:id="rId461"/>
    <p:sldId id="605" r:id="rId462"/>
    <p:sldId id="606" r:id="rId463"/>
    <p:sldId id="607" r:id="rId464"/>
    <p:sldId id="608" r:id="rId465"/>
    <p:sldId id="609" r:id="rId466"/>
    <p:sldId id="610" r:id="rId467"/>
    <p:sldId id="611" r:id="rId468"/>
    <p:sldId id="612" r:id="rId469"/>
    <p:sldId id="613" r:id="rId470"/>
    <p:sldId id="624" r:id="rId471"/>
    <p:sldId id="625" r:id="rId472"/>
    <p:sldId id="626" r:id="rId473"/>
    <p:sldId id="627" r:id="rId474"/>
    <p:sldId id="628" r:id="rId475"/>
    <p:sldId id="629" r:id="rId476"/>
    <p:sldId id="631" r:id="rId477"/>
    <p:sldId id="632" r:id="rId478"/>
    <p:sldId id="633" r:id="rId479"/>
    <p:sldId id="634" r:id="rId480"/>
    <p:sldId id="635" r:id="rId481"/>
    <p:sldId id="636" r:id="rId482"/>
    <p:sldId id="639" r:id="rId483"/>
    <p:sldId id="640" r:id="rId484"/>
    <p:sldId id="641" r:id="rId485"/>
    <p:sldId id="642" r:id="rId486"/>
    <p:sldId id="643" r:id="rId487"/>
    <p:sldId id="644" r:id="rId488"/>
    <p:sldId id="931" r:id="rId489"/>
    <p:sldId id="645" r:id="rId490"/>
    <p:sldId id="646" r:id="rId491"/>
    <p:sldId id="647" r:id="rId492"/>
    <p:sldId id="921" r:id="rId493"/>
    <p:sldId id="648" r:id="rId494"/>
    <p:sldId id="649" r:id="rId495"/>
    <p:sldId id="650" r:id="rId496"/>
    <p:sldId id="651" r:id="rId497"/>
    <p:sldId id="652" r:id="rId498"/>
    <p:sldId id="653" r:id="rId499"/>
    <p:sldId id="655" r:id="rId500"/>
    <p:sldId id="659" r:id="rId501"/>
    <p:sldId id="660" r:id="rId502"/>
    <p:sldId id="661" r:id="rId503"/>
    <p:sldId id="662" r:id="rId504"/>
    <p:sldId id="663" r:id="rId505"/>
    <p:sldId id="664" r:id="rId506"/>
    <p:sldId id="665" r:id="rId507"/>
    <p:sldId id="666" r:id="rId508"/>
    <p:sldId id="667" r:id="rId509"/>
    <p:sldId id="668" r:id="rId510"/>
    <p:sldId id="669" r:id="rId511"/>
    <p:sldId id="670" r:id="rId512"/>
    <p:sldId id="671" r:id="rId513"/>
    <p:sldId id="672" r:id="rId514"/>
    <p:sldId id="1131" r:id="rId515"/>
    <p:sldId id="1132" r:id="rId516"/>
    <p:sldId id="1133" r:id="rId517"/>
    <p:sldId id="1134" r:id="rId518"/>
    <p:sldId id="1135" r:id="rId519"/>
    <p:sldId id="1136" r:id="rId520"/>
    <p:sldId id="1137" r:id="rId521"/>
    <p:sldId id="1138" r:id="rId522"/>
    <p:sldId id="1139" r:id="rId523"/>
    <p:sldId id="1140" r:id="rId524"/>
    <p:sldId id="1141" r:id="rId525"/>
    <p:sldId id="1142" r:id="rId526"/>
    <p:sldId id="1143" r:id="rId527"/>
    <p:sldId id="1144" r:id="rId528"/>
    <p:sldId id="1145" r:id="rId529"/>
    <p:sldId id="1146" r:id="rId530"/>
    <p:sldId id="1147" r:id="rId531"/>
    <p:sldId id="1148" r:id="rId532"/>
    <p:sldId id="995" r:id="rId533"/>
    <p:sldId id="1149" r:id="rId534"/>
    <p:sldId id="1150" r:id="rId535"/>
    <p:sldId id="1151" r:id="rId536"/>
    <p:sldId id="1152" r:id="rId537"/>
    <p:sldId id="1153" r:id="rId538"/>
    <p:sldId id="1154" r:id="rId539"/>
    <p:sldId id="1155" r:id="rId540"/>
    <p:sldId id="1156" r:id="rId541"/>
    <p:sldId id="1157" r:id="rId542"/>
    <p:sldId id="1158" r:id="rId543"/>
    <p:sldId id="1159" r:id="rId544"/>
    <p:sldId id="1160" r:id="rId545"/>
    <p:sldId id="1161" r:id="rId546"/>
    <p:sldId id="1162" r:id="rId547"/>
    <p:sldId id="1163" r:id="rId548"/>
    <p:sldId id="1164" r:id="rId549"/>
    <p:sldId id="1165" r:id="rId550"/>
    <p:sldId id="1166" r:id="rId551"/>
    <p:sldId id="1167" r:id="rId552"/>
    <p:sldId id="1168" r:id="rId553"/>
    <p:sldId id="1169" r:id="rId554"/>
    <p:sldId id="1170" r:id="rId555"/>
    <p:sldId id="1171" r:id="rId556"/>
    <p:sldId id="1172" r:id="rId557"/>
    <p:sldId id="1173" r:id="rId558"/>
    <p:sldId id="1174" r:id="rId559"/>
    <p:sldId id="1175" r:id="rId560"/>
    <p:sldId id="1176" r:id="rId561"/>
    <p:sldId id="1177" r:id="rId562"/>
    <p:sldId id="1178" r:id="rId563"/>
    <p:sldId id="1179" r:id="rId564"/>
    <p:sldId id="1180" r:id="rId565"/>
    <p:sldId id="1181" r:id="rId566"/>
    <p:sldId id="1182" r:id="rId567"/>
    <p:sldId id="1183" r:id="rId568"/>
    <p:sldId id="1184" r:id="rId569"/>
    <p:sldId id="1185" r:id="rId570"/>
    <p:sldId id="1186" r:id="rId571"/>
    <p:sldId id="1187" r:id="rId572"/>
    <p:sldId id="1188" r:id="rId573"/>
    <p:sldId id="1189" r:id="rId574"/>
    <p:sldId id="1190" r:id="rId575"/>
    <p:sldId id="1191" r:id="rId576"/>
    <p:sldId id="1192" r:id="rId577"/>
    <p:sldId id="1193" r:id="rId578"/>
    <p:sldId id="1194" r:id="rId579"/>
    <p:sldId id="1195" r:id="rId580"/>
    <p:sldId id="1196" r:id="rId581"/>
    <p:sldId id="1197" r:id="rId582"/>
    <p:sldId id="1198" r:id="rId583"/>
    <p:sldId id="1199" r:id="rId584"/>
    <p:sldId id="1200" r:id="rId585"/>
    <p:sldId id="1201" r:id="rId586"/>
    <p:sldId id="1202" r:id="rId587"/>
    <p:sldId id="1203" r:id="rId588"/>
    <p:sldId id="1204" r:id="rId589"/>
    <p:sldId id="1205" r:id="rId590"/>
    <p:sldId id="1206" r:id="rId591"/>
    <p:sldId id="1207" r:id="rId592"/>
    <p:sldId id="1208" r:id="rId593"/>
    <p:sldId id="1209" r:id="rId594"/>
    <p:sldId id="1210" r:id="rId595"/>
    <p:sldId id="1211" r:id="rId596"/>
    <p:sldId id="1212" r:id="rId597"/>
    <p:sldId id="1213" r:id="rId598"/>
    <p:sldId id="1214" r:id="rId599"/>
    <p:sldId id="1215" r:id="rId600"/>
    <p:sldId id="1216" r:id="rId601"/>
    <p:sldId id="1217" r:id="rId602"/>
    <p:sldId id="1218" r:id="rId603"/>
    <p:sldId id="1219" r:id="rId604"/>
    <p:sldId id="1220" r:id="rId605"/>
    <p:sldId id="1221" r:id="rId606"/>
    <p:sldId id="1222" r:id="rId607"/>
    <p:sldId id="1223" r:id="rId608"/>
    <p:sldId id="1224" r:id="rId609"/>
    <p:sldId id="1225" r:id="rId610"/>
    <p:sldId id="1226" r:id="rId611"/>
    <p:sldId id="1227" r:id="rId612"/>
    <p:sldId id="1253" r:id="rId613"/>
    <p:sldId id="681" r:id="rId614"/>
    <p:sldId id="683" r:id="rId615"/>
    <p:sldId id="688" r:id="rId616"/>
    <p:sldId id="689" r:id="rId617"/>
    <p:sldId id="690" r:id="rId618"/>
    <p:sldId id="691" r:id="rId619"/>
    <p:sldId id="692" r:id="rId620"/>
    <p:sldId id="693" r:id="rId621"/>
    <p:sldId id="694" r:id="rId622"/>
    <p:sldId id="920" r:id="rId623"/>
    <p:sldId id="925" r:id="rId624"/>
    <p:sldId id="924" r:id="rId625"/>
    <p:sldId id="695" r:id="rId626"/>
    <p:sldId id="696" r:id="rId627"/>
    <p:sldId id="697" r:id="rId628"/>
    <p:sldId id="698" r:id="rId629"/>
    <p:sldId id="699" r:id="rId630"/>
    <p:sldId id="927" r:id="rId631"/>
    <p:sldId id="705" r:id="rId632"/>
    <p:sldId id="707" r:id="rId633"/>
    <p:sldId id="709" r:id="rId634"/>
    <p:sldId id="710" r:id="rId635"/>
    <p:sldId id="712" r:id="rId636"/>
    <p:sldId id="715" r:id="rId637"/>
    <p:sldId id="716" r:id="rId638"/>
    <p:sldId id="717" r:id="rId639"/>
    <p:sldId id="718" r:id="rId640"/>
    <p:sldId id="719" r:id="rId641"/>
    <p:sldId id="720" r:id="rId642"/>
    <p:sldId id="721" r:id="rId643"/>
    <p:sldId id="722" r:id="rId644"/>
    <p:sldId id="723" r:id="rId645"/>
    <p:sldId id="724" r:id="rId646"/>
    <p:sldId id="725" r:id="rId647"/>
    <p:sldId id="726" r:id="rId648"/>
    <p:sldId id="727" r:id="rId649"/>
    <p:sldId id="729" r:id="rId650"/>
    <p:sldId id="730" r:id="rId651"/>
    <p:sldId id="731" r:id="rId652"/>
    <p:sldId id="732" r:id="rId653"/>
    <p:sldId id="733" r:id="rId654"/>
    <p:sldId id="734" r:id="rId655"/>
    <p:sldId id="735" r:id="rId656"/>
    <p:sldId id="736" r:id="rId657"/>
    <p:sldId id="737" r:id="rId658"/>
    <p:sldId id="934" r:id="rId659"/>
    <p:sldId id="738" r:id="rId660"/>
    <p:sldId id="739" r:id="rId661"/>
    <p:sldId id="740" r:id="rId662"/>
    <p:sldId id="741" r:id="rId663"/>
    <p:sldId id="742" r:id="rId664"/>
    <p:sldId id="747" r:id="rId665"/>
    <p:sldId id="749" r:id="rId666"/>
    <p:sldId id="750" r:id="rId667"/>
    <p:sldId id="751" r:id="rId668"/>
    <p:sldId id="752" r:id="rId669"/>
    <p:sldId id="753" r:id="rId670"/>
    <p:sldId id="754" r:id="rId671"/>
    <p:sldId id="756" r:id="rId672"/>
    <p:sldId id="757" r:id="rId673"/>
    <p:sldId id="758" r:id="rId674"/>
    <p:sldId id="759" r:id="rId675"/>
    <p:sldId id="760" r:id="rId676"/>
    <p:sldId id="762" r:id="rId677"/>
    <p:sldId id="763" r:id="rId678"/>
    <p:sldId id="764" r:id="rId679"/>
    <p:sldId id="765" r:id="rId680"/>
    <p:sldId id="766" r:id="rId681"/>
    <p:sldId id="767" r:id="rId682"/>
    <p:sldId id="768" r:id="rId683"/>
    <p:sldId id="769" r:id="rId684"/>
    <p:sldId id="770" r:id="rId685"/>
    <p:sldId id="771" r:id="rId686"/>
    <p:sldId id="772" r:id="rId687"/>
    <p:sldId id="773" r:id="rId688"/>
    <p:sldId id="774" r:id="rId689"/>
    <p:sldId id="775" r:id="rId690"/>
    <p:sldId id="776" r:id="rId691"/>
    <p:sldId id="777" r:id="rId692"/>
    <p:sldId id="778" r:id="rId693"/>
    <p:sldId id="779" r:id="rId694"/>
    <p:sldId id="780" r:id="rId695"/>
    <p:sldId id="781" r:id="rId696"/>
    <p:sldId id="782" r:id="rId697"/>
    <p:sldId id="783" r:id="rId698"/>
    <p:sldId id="784" r:id="rId699"/>
    <p:sldId id="785" r:id="rId700"/>
    <p:sldId id="786" r:id="rId701"/>
    <p:sldId id="787" r:id="rId702"/>
    <p:sldId id="788" r:id="rId703"/>
    <p:sldId id="789" r:id="rId704"/>
    <p:sldId id="790" r:id="rId705"/>
    <p:sldId id="791" r:id="rId706"/>
    <p:sldId id="792" r:id="rId707"/>
    <p:sldId id="793" r:id="rId708"/>
    <p:sldId id="794" r:id="rId709"/>
    <p:sldId id="795" r:id="rId710"/>
    <p:sldId id="796" r:id="rId711"/>
    <p:sldId id="797" r:id="rId712"/>
    <p:sldId id="798" r:id="rId713"/>
    <p:sldId id="799" r:id="rId714"/>
    <p:sldId id="815" r:id="rId715"/>
    <p:sldId id="817" r:id="rId716"/>
    <p:sldId id="816" r:id="rId717"/>
    <p:sldId id="818" r:id="rId718"/>
    <p:sldId id="819" r:id="rId719"/>
    <p:sldId id="820" r:id="rId720"/>
    <p:sldId id="821" r:id="rId721"/>
    <p:sldId id="822" r:id="rId722"/>
    <p:sldId id="823" r:id="rId723"/>
    <p:sldId id="824" r:id="rId724"/>
    <p:sldId id="825" r:id="rId725"/>
    <p:sldId id="826" r:id="rId726"/>
    <p:sldId id="828" r:id="rId727"/>
    <p:sldId id="829" r:id="rId728"/>
    <p:sldId id="830" r:id="rId729"/>
    <p:sldId id="831" r:id="rId730"/>
    <p:sldId id="832" r:id="rId731"/>
    <p:sldId id="833" r:id="rId732"/>
    <p:sldId id="834" r:id="rId733"/>
    <p:sldId id="835" r:id="rId734"/>
    <p:sldId id="836" r:id="rId735"/>
    <p:sldId id="837" r:id="rId736"/>
    <p:sldId id="838" r:id="rId737"/>
    <p:sldId id="839" r:id="rId738"/>
    <p:sldId id="840" r:id="rId739"/>
    <p:sldId id="841" r:id="rId740"/>
    <p:sldId id="842" r:id="rId741"/>
    <p:sldId id="843" r:id="rId742"/>
    <p:sldId id="845" r:id="rId743"/>
    <p:sldId id="846" r:id="rId744"/>
    <p:sldId id="847" r:id="rId745"/>
    <p:sldId id="848" r:id="rId746"/>
    <p:sldId id="849" r:id="rId747"/>
    <p:sldId id="850" r:id="rId748"/>
    <p:sldId id="855" r:id="rId749"/>
    <p:sldId id="856" r:id="rId750"/>
    <p:sldId id="857" r:id="rId751"/>
    <p:sldId id="858" r:id="rId752"/>
    <p:sldId id="859" r:id="rId753"/>
    <p:sldId id="860" r:id="rId754"/>
    <p:sldId id="861" r:id="rId755"/>
    <p:sldId id="1228" r:id="rId756"/>
    <p:sldId id="1229" r:id="rId757"/>
    <p:sldId id="1230" r:id="rId758"/>
    <p:sldId id="1231" r:id="rId759"/>
    <p:sldId id="1232" r:id="rId760"/>
    <p:sldId id="1233" r:id="rId761"/>
    <p:sldId id="1234" r:id="rId762"/>
    <p:sldId id="1235" r:id="rId763"/>
    <p:sldId id="1236" r:id="rId764"/>
    <p:sldId id="1237" r:id="rId765"/>
    <p:sldId id="1238" r:id="rId766"/>
    <p:sldId id="1239" r:id="rId767"/>
    <p:sldId id="1240" r:id="rId768"/>
    <p:sldId id="1241" r:id="rId769"/>
    <p:sldId id="1242" r:id="rId770"/>
    <p:sldId id="1243" r:id="rId771"/>
    <p:sldId id="1244" r:id="rId772"/>
    <p:sldId id="1245" r:id="rId773"/>
    <p:sldId id="1254" r:id="rId774"/>
    <p:sldId id="1259" r:id="rId775"/>
    <p:sldId id="1260" r:id="rId776"/>
    <p:sldId id="1261" r:id="rId777"/>
    <p:sldId id="1276" r:id="rId778"/>
    <p:sldId id="1277" r:id="rId779"/>
    <p:sldId id="1278" r:id="rId780"/>
    <p:sldId id="1279" r:id="rId781"/>
    <p:sldId id="1280" r:id="rId782"/>
    <p:sldId id="1281" r:id="rId783"/>
    <p:sldId id="1282" r:id="rId784"/>
    <p:sldId id="1283" r:id="rId785"/>
    <p:sldId id="1284" r:id="rId786"/>
    <p:sldId id="1285" r:id="rId787"/>
    <p:sldId id="1286" r:id="rId788"/>
    <p:sldId id="1287" r:id="rId789"/>
    <p:sldId id="1288" r:id="rId790"/>
    <p:sldId id="1289" r:id="rId791"/>
    <p:sldId id="1290" r:id="rId792"/>
    <p:sldId id="1291" r:id="rId793"/>
    <p:sldId id="1292" r:id="rId794"/>
    <p:sldId id="1293" r:id="rId795"/>
    <p:sldId id="1294" r:id="rId796"/>
    <p:sldId id="1295" r:id="rId797"/>
    <p:sldId id="1296" r:id="rId798"/>
    <p:sldId id="1297" r:id="rId799"/>
    <p:sldId id="1298" r:id="rId800"/>
    <p:sldId id="1299" r:id="rId801"/>
    <p:sldId id="1300" r:id="rId802"/>
    <p:sldId id="1301" r:id="rId803"/>
    <p:sldId id="1302" r:id="rId804"/>
    <p:sldId id="1303" r:id="rId805"/>
    <p:sldId id="1304" r:id="rId806"/>
    <p:sldId id="1305" r:id="rId807"/>
    <p:sldId id="1306" r:id="rId808"/>
    <p:sldId id="1307" r:id="rId809"/>
    <p:sldId id="1308" r:id="rId810"/>
    <p:sldId id="1309" r:id="rId811"/>
    <p:sldId id="1310" r:id="rId812"/>
    <p:sldId id="1311" r:id="rId813"/>
    <p:sldId id="1312" r:id="rId814"/>
    <p:sldId id="1313" r:id="rId815"/>
    <p:sldId id="1314" r:id="rId816"/>
    <p:sldId id="1315" r:id="rId817"/>
    <p:sldId id="1317" r:id="rId818"/>
    <p:sldId id="1316" r:id="rId819"/>
    <p:sldId id="1318" r:id="rId820"/>
    <p:sldId id="1319" r:id="rId821"/>
    <p:sldId id="1320" r:id="rId822"/>
    <p:sldId id="1321" r:id="rId823"/>
    <p:sldId id="1322" r:id="rId824"/>
    <p:sldId id="1323" r:id="rId825"/>
    <p:sldId id="1246" r:id="rId826"/>
    <p:sldId id="862" r:id="rId827"/>
    <p:sldId id="863" r:id="rId828"/>
    <p:sldId id="864" r:id="rId829"/>
    <p:sldId id="865" r:id="rId830"/>
    <p:sldId id="866" r:id="rId831"/>
    <p:sldId id="867" r:id="rId832"/>
    <p:sldId id="868" r:id="rId833"/>
    <p:sldId id="1255" r:id="rId834"/>
    <p:sldId id="1256" r:id="rId835"/>
    <p:sldId id="1324" r:id="rId836"/>
    <p:sldId id="1325" r:id="rId837"/>
    <p:sldId id="1326" r:id="rId838"/>
    <p:sldId id="1327" r:id="rId839"/>
    <p:sldId id="1328" r:id="rId840"/>
    <p:sldId id="1329" r:id="rId841"/>
    <p:sldId id="1247" r:id="rId842"/>
    <p:sldId id="869" r:id="rId843"/>
    <p:sldId id="870" r:id="rId844"/>
    <p:sldId id="871" r:id="rId845"/>
    <p:sldId id="872" r:id="rId846"/>
    <p:sldId id="873" r:id="rId847"/>
    <p:sldId id="874" r:id="rId848"/>
    <p:sldId id="877" r:id="rId849"/>
    <p:sldId id="878" r:id="rId850"/>
    <p:sldId id="879" r:id="rId851"/>
    <p:sldId id="1248" r:id="rId852"/>
    <p:sldId id="1249" r:id="rId853"/>
    <p:sldId id="1250" r:id="rId854"/>
    <p:sldId id="1330" r:id="rId855"/>
    <p:sldId id="1331" r:id="rId856"/>
    <p:sldId id="1332" r:id="rId857"/>
    <p:sldId id="1333" r:id="rId858"/>
    <p:sldId id="1334" r:id="rId859"/>
    <p:sldId id="1335" r:id="rId860"/>
    <p:sldId id="1336" r:id="rId861"/>
    <p:sldId id="1337" r:id="rId862"/>
    <p:sldId id="1338" r:id="rId863"/>
    <p:sldId id="1251" r:id="rId864"/>
    <p:sldId id="880" r:id="rId865"/>
    <p:sldId id="881" r:id="rId866"/>
    <p:sldId id="882" r:id="rId867"/>
    <p:sldId id="883" r:id="rId868"/>
    <p:sldId id="884" r:id="rId869"/>
    <p:sldId id="885" r:id="rId870"/>
    <p:sldId id="886" r:id="rId871"/>
    <p:sldId id="1339" r:id="rId872"/>
    <p:sldId id="1340" r:id="rId873"/>
    <p:sldId id="1341" r:id="rId874"/>
    <p:sldId id="1342" r:id="rId875"/>
    <p:sldId id="1343" r:id="rId876"/>
    <p:sldId id="1344" r:id="rId877"/>
    <p:sldId id="1345" r:id="rId878"/>
    <p:sldId id="1346" r:id="rId879"/>
    <p:sldId id="1347" r:id="rId880"/>
    <p:sldId id="1348" r:id="rId881"/>
    <p:sldId id="1349" r:id="rId882"/>
    <p:sldId id="1350" r:id="rId883"/>
    <p:sldId id="1351" r:id="rId884"/>
    <p:sldId id="1352" r:id="rId885"/>
    <p:sldId id="1353" r:id="rId886"/>
    <p:sldId id="1354" r:id="rId887"/>
    <p:sldId id="1355" r:id="rId888"/>
    <p:sldId id="1252" r:id="rId889"/>
    <p:sldId id="969" r:id="rId890"/>
    <p:sldId id="971" r:id="rId891"/>
    <p:sldId id="970" r:id="rId892"/>
    <p:sldId id="972" r:id="rId893"/>
    <p:sldId id="887" r:id="rId894"/>
    <p:sldId id="973" r:id="rId895"/>
    <p:sldId id="888" r:id="rId896"/>
    <p:sldId id="889" r:id="rId897"/>
    <p:sldId id="890" r:id="rId898"/>
    <p:sldId id="974" r:id="rId899"/>
    <p:sldId id="975" r:id="rId900"/>
    <p:sldId id="982" r:id="rId901"/>
    <p:sldId id="984" r:id="rId902"/>
    <p:sldId id="985" r:id="rId903"/>
    <p:sldId id="983" r:id="rId904"/>
    <p:sldId id="979" r:id="rId905"/>
    <p:sldId id="891" r:id="rId906"/>
    <p:sldId id="981" r:id="rId907"/>
    <p:sldId id="892" r:id="rId908"/>
    <p:sldId id="976" r:id="rId909"/>
    <p:sldId id="978" r:id="rId910"/>
    <p:sldId id="980" r:id="rId911"/>
    <p:sldId id="899" r:id="rId912"/>
    <p:sldId id="901" r:id="rId913"/>
    <p:sldId id="986" r:id="rId914"/>
    <p:sldId id="903" r:id="rId915"/>
    <p:sldId id="904" r:id="rId916"/>
    <p:sldId id="907" r:id="rId917"/>
    <p:sldId id="1257" r:id="rId918"/>
    <p:sldId id="1258" r:id="rId919"/>
    <p:sldId id="1356" r:id="rId920"/>
    <p:sldId id="1357" r:id="rId921"/>
    <p:sldId id="1358" r:id="rId922"/>
    <p:sldId id="1359" r:id="rId923"/>
    <p:sldId id="1360" r:id="rId924"/>
    <p:sldId id="1361" r:id="rId925"/>
    <p:sldId id="1362" r:id="rId926"/>
    <p:sldId id="1363" r:id="rId927"/>
    <p:sldId id="1364" r:id="rId928"/>
    <p:sldId id="1365" r:id="rId929"/>
    <p:sldId id="1366" r:id="rId930"/>
    <p:sldId id="1367" r:id="rId931"/>
    <p:sldId id="1368" r:id="rId932"/>
    <p:sldId id="1369" r:id="rId933"/>
    <p:sldId id="1370" r:id="rId934"/>
    <p:sldId id="1371" r:id="rId935"/>
    <p:sldId id="1372" r:id="rId936"/>
    <p:sldId id="1373" r:id="rId937"/>
    <p:sldId id="1374" r:id="rId938"/>
    <p:sldId id="1375" r:id="rId939"/>
    <p:sldId id="1376" r:id="rId940"/>
    <p:sldId id="1377" r:id="rId941"/>
    <p:sldId id="1378" r:id="rId942"/>
    <p:sldId id="987" r:id="rId943"/>
    <p:sldId id="1382" r:id="rId944"/>
  </p:sldIdLst>
  <p:sldSz cx="10160000" cy="5715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A" lastIdx="4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DDDDD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3" autoAdjust="0"/>
    <p:restoredTop sz="94662" autoAdjust="0"/>
  </p:normalViewPr>
  <p:slideViewPr>
    <p:cSldViewPr>
      <p:cViewPr varScale="1">
        <p:scale>
          <a:sx n="136" d="100"/>
          <a:sy n="136" d="100"/>
        </p:scale>
        <p:origin x="780" y="114"/>
      </p:cViewPr>
      <p:guideLst>
        <p:guide orient="horz" pos="1800"/>
        <p:guide pos="3200"/>
      </p:guideLst>
    </p:cSldViewPr>
  </p:slideViewPr>
  <p:notesTextViewPr>
    <p:cViewPr>
      <p:scale>
        <a:sx n="1" d="1"/>
        <a:sy n="1" d="1"/>
      </p:scale>
      <p:origin x="0" y="0"/>
    </p:cViewPr>
  </p:notesTextViewPr>
  <p:sorterViewPr>
    <p:cViewPr>
      <p:scale>
        <a:sx n="100" d="100"/>
        <a:sy n="100" d="100"/>
      </p:scale>
      <p:origin x="0" y="4485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903" Type="http://schemas.openxmlformats.org/officeDocument/2006/relationships/slide" Target="slides/slide902.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914" Type="http://schemas.openxmlformats.org/officeDocument/2006/relationships/slide" Target="slides/slide913.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925" Type="http://schemas.openxmlformats.org/officeDocument/2006/relationships/slide" Target="slides/slide924.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936" Type="http://schemas.openxmlformats.org/officeDocument/2006/relationships/slide" Target="slides/slide93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947" Type="http://schemas.openxmlformats.org/officeDocument/2006/relationships/presProps" Target="presProps.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60" Type="http://schemas.openxmlformats.org/officeDocument/2006/relationships/slide" Target="slides/slide859.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82" Type="http://schemas.openxmlformats.org/officeDocument/2006/relationships/slide" Target="slides/slide881.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893" Type="http://schemas.openxmlformats.org/officeDocument/2006/relationships/slide" Target="slides/slide892.xml"/><Relationship Id="rId907" Type="http://schemas.openxmlformats.org/officeDocument/2006/relationships/slide" Target="slides/slide906.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918" Type="http://schemas.openxmlformats.org/officeDocument/2006/relationships/slide" Target="slides/slide917.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929" Type="http://schemas.openxmlformats.org/officeDocument/2006/relationships/slide" Target="slides/slide92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853" Type="http://schemas.openxmlformats.org/officeDocument/2006/relationships/slide" Target="slides/slide852.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920" Type="http://schemas.openxmlformats.org/officeDocument/2006/relationships/slide" Target="slides/slide919.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864" Type="http://schemas.openxmlformats.org/officeDocument/2006/relationships/slide" Target="slides/slide863.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931" Type="http://schemas.openxmlformats.org/officeDocument/2006/relationships/slide" Target="slides/slide930.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75" Type="http://schemas.openxmlformats.org/officeDocument/2006/relationships/slide" Target="slides/slide874.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886" Type="http://schemas.openxmlformats.org/officeDocument/2006/relationships/slide" Target="slides/slide885.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897" Type="http://schemas.openxmlformats.org/officeDocument/2006/relationships/slide" Target="slides/slide896.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902" Type="http://schemas.openxmlformats.org/officeDocument/2006/relationships/slide" Target="slides/slide901.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846" Type="http://schemas.openxmlformats.org/officeDocument/2006/relationships/slide" Target="slides/slide845.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913" Type="http://schemas.openxmlformats.org/officeDocument/2006/relationships/slide" Target="slides/slide912.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857" Type="http://schemas.openxmlformats.org/officeDocument/2006/relationships/slide" Target="slides/slide856.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924" Type="http://schemas.openxmlformats.org/officeDocument/2006/relationships/slide" Target="slides/slide923.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868" Type="http://schemas.openxmlformats.org/officeDocument/2006/relationships/slide" Target="slides/slide867.xml"/><Relationship Id="rId630" Type="http://schemas.openxmlformats.org/officeDocument/2006/relationships/slide" Target="slides/slide629.xml"/><Relationship Id="rId728" Type="http://schemas.openxmlformats.org/officeDocument/2006/relationships/slide" Target="slides/slide727.xml"/><Relationship Id="rId935" Type="http://schemas.openxmlformats.org/officeDocument/2006/relationships/slide" Target="slides/slide934.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879" Type="http://schemas.openxmlformats.org/officeDocument/2006/relationships/slide" Target="slides/slide878.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946" Type="http://schemas.openxmlformats.org/officeDocument/2006/relationships/commentAuthors" Target="commentAuthors.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881" Type="http://schemas.openxmlformats.org/officeDocument/2006/relationships/slide" Target="slides/slide880.xml"/><Relationship Id="rId24" Type="http://schemas.openxmlformats.org/officeDocument/2006/relationships/slide" Target="slides/slide23.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839" Type="http://schemas.openxmlformats.org/officeDocument/2006/relationships/slide" Target="slides/slide838.xml"/><Relationship Id="rId173" Type="http://schemas.openxmlformats.org/officeDocument/2006/relationships/slide" Target="slides/slide172.xml"/><Relationship Id="rId380" Type="http://schemas.openxmlformats.org/officeDocument/2006/relationships/slide" Target="slides/slide379.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906" Type="http://schemas.openxmlformats.org/officeDocument/2006/relationships/slide" Target="slides/slide905.xml"/><Relationship Id="rId35" Type="http://schemas.openxmlformats.org/officeDocument/2006/relationships/slide" Target="slides/slide34.xml"/><Relationship Id="rId100" Type="http://schemas.openxmlformats.org/officeDocument/2006/relationships/slide" Target="slides/slide9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696" Type="http://schemas.openxmlformats.org/officeDocument/2006/relationships/slide" Target="slides/slide695.xml"/><Relationship Id="rId917" Type="http://schemas.openxmlformats.org/officeDocument/2006/relationships/slide" Target="slides/slide916.xml"/><Relationship Id="rId46" Type="http://schemas.openxmlformats.org/officeDocument/2006/relationships/slide" Target="slides/slide45.xml"/><Relationship Id="rId349" Type="http://schemas.openxmlformats.org/officeDocument/2006/relationships/slide" Target="slides/slide348.xml"/><Relationship Id="rId556" Type="http://schemas.openxmlformats.org/officeDocument/2006/relationships/slide" Target="slides/slide555.xml"/><Relationship Id="rId763" Type="http://schemas.openxmlformats.org/officeDocument/2006/relationships/slide" Target="slides/slide762.xml"/><Relationship Id="rId111" Type="http://schemas.openxmlformats.org/officeDocument/2006/relationships/slide" Target="slides/slide110.xml"/><Relationship Id="rId195" Type="http://schemas.openxmlformats.org/officeDocument/2006/relationships/slide" Target="slides/slide194.xml"/><Relationship Id="rId209" Type="http://schemas.openxmlformats.org/officeDocument/2006/relationships/slide" Target="slides/slide208.xml"/><Relationship Id="rId416" Type="http://schemas.openxmlformats.org/officeDocument/2006/relationships/slide" Target="slides/slide415.xml"/><Relationship Id="rId623" Type="http://schemas.openxmlformats.org/officeDocument/2006/relationships/slide" Target="slides/slide622.xml"/><Relationship Id="rId830" Type="http://schemas.openxmlformats.org/officeDocument/2006/relationships/slide" Target="slides/slide829.xml"/><Relationship Id="rId928" Type="http://schemas.openxmlformats.org/officeDocument/2006/relationships/slide" Target="slides/slide927.xml"/><Relationship Id="rId57" Type="http://schemas.openxmlformats.org/officeDocument/2006/relationships/slide" Target="slides/slide56.xml"/><Relationship Id="rId262" Type="http://schemas.openxmlformats.org/officeDocument/2006/relationships/slide" Target="slides/slide261.xml"/><Relationship Id="rId567" Type="http://schemas.openxmlformats.org/officeDocument/2006/relationships/slide" Target="slides/slide566.xml"/><Relationship Id="rId122" Type="http://schemas.openxmlformats.org/officeDocument/2006/relationships/slide" Target="slides/slide121.xml"/><Relationship Id="rId774" Type="http://schemas.openxmlformats.org/officeDocument/2006/relationships/slide" Target="slides/slide773.xml"/><Relationship Id="rId427" Type="http://schemas.openxmlformats.org/officeDocument/2006/relationships/slide" Target="slides/slide426.xml"/><Relationship Id="rId634" Type="http://schemas.openxmlformats.org/officeDocument/2006/relationships/slide" Target="slides/slide633.xml"/><Relationship Id="rId841" Type="http://schemas.openxmlformats.org/officeDocument/2006/relationships/slide" Target="slides/slide840.xml"/><Relationship Id="rId273" Type="http://schemas.openxmlformats.org/officeDocument/2006/relationships/slide" Target="slides/slide272.xml"/><Relationship Id="rId480" Type="http://schemas.openxmlformats.org/officeDocument/2006/relationships/slide" Target="slides/slide479.xml"/><Relationship Id="rId701" Type="http://schemas.openxmlformats.org/officeDocument/2006/relationships/slide" Target="slides/slide700.xml"/><Relationship Id="rId939" Type="http://schemas.openxmlformats.org/officeDocument/2006/relationships/slide" Target="slides/slide938.xml"/><Relationship Id="rId68" Type="http://schemas.openxmlformats.org/officeDocument/2006/relationships/slide" Target="slides/slide67.xml"/><Relationship Id="rId133" Type="http://schemas.openxmlformats.org/officeDocument/2006/relationships/slide" Target="slides/slide132.xml"/><Relationship Id="rId340" Type="http://schemas.openxmlformats.org/officeDocument/2006/relationships/slide" Target="slides/slide339.xml"/><Relationship Id="rId578" Type="http://schemas.openxmlformats.org/officeDocument/2006/relationships/slide" Target="slides/slide577.xml"/><Relationship Id="rId785" Type="http://schemas.openxmlformats.org/officeDocument/2006/relationships/slide" Target="slides/slide784.xml"/><Relationship Id="rId200" Type="http://schemas.openxmlformats.org/officeDocument/2006/relationships/slide" Target="slides/slide19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79" Type="http://schemas.openxmlformats.org/officeDocument/2006/relationships/slide" Target="slides/slide78.xml"/><Relationship Id="rId144" Type="http://schemas.openxmlformats.org/officeDocument/2006/relationships/slide" Target="slides/slide143.xml"/><Relationship Id="rId589" Type="http://schemas.openxmlformats.org/officeDocument/2006/relationships/slide" Target="slides/slide588.xml"/><Relationship Id="rId796" Type="http://schemas.openxmlformats.org/officeDocument/2006/relationships/slide" Target="slides/slide795.xml"/><Relationship Id="rId351" Type="http://schemas.openxmlformats.org/officeDocument/2006/relationships/slide" Target="slides/slide350.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211" Type="http://schemas.openxmlformats.org/officeDocument/2006/relationships/slide" Target="slides/slide210.xml"/><Relationship Id="rId295" Type="http://schemas.openxmlformats.org/officeDocument/2006/relationships/slide" Target="slides/slide294.xml"/><Relationship Id="rId309" Type="http://schemas.openxmlformats.org/officeDocument/2006/relationships/slide" Target="slides/slide308.xml"/><Relationship Id="rId516" Type="http://schemas.openxmlformats.org/officeDocument/2006/relationships/slide" Target="slides/slide515.xml"/><Relationship Id="rId723" Type="http://schemas.openxmlformats.org/officeDocument/2006/relationships/slide" Target="slides/slide722.xml"/><Relationship Id="rId930" Type="http://schemas.openxmlformats.org/officeDocument/2006/relationships/slide" Target="slides/slide929.xml"/><Relationship Id="rId155" Type="http://schemas.openxmlformats.org/officeDocument/2006/relationships/slide" Target="slides/slide154.xml"/><Relationship Id="rId362" Type="http://schemas.openxmlformats.org/officeDocument/2006/relationships/slide" Target="slides/slide361.xml"/><Relationship Id="rId222" Type="http://schemas.openxmlformats.org/officeDocument/2006/relationships/slide" Target="slides/slide221.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27" Type="http://schemas.openxmlformats.org/officeDocument/2006/relationships/slide" Target="slides/slide526.xml"/><Relationship Id="rId734" Type="http://schemas.openxmlformats.org/officeDocument/2006/relationships/slide" Target="slides/slide733.xml"/><Relationship Id="rId941" Type="http://schemas.openxmlformats.org/officeDocument/2006/relationships/slide" Target="slides/slide940.xml"/><Relationship Id="rId70" Type="http://schemas.openxmlformats.org/officeDocument/2006/relationships/slide" Target="slides/slide69.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85" Type="http://schemas.openxmlformats.org/officeDocument/2006/relationships/slide" Target="slides/slide884.xml"/><Relationship Id="rId28" Type="http://schemas.openxmlformats.org/officeDocument/2006/relationships/slide" Target="slides/slide27.xml"/><Relationship Id="rId300" Type="http://schemas.openxmlformats.org/officeDocument/2006/relationships/slide" Target="slides/slide299.xml"/><Relationship Id="rId538" Type="http://schemas.openxmlformats.org/officeDocument/2006/relationships/slide" Target="slides/slide537.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896" Type="http://schemas.openxmlformats.org/officeDocument/2006/relationships/slide" Target="slides/slide895.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921" Type="http://schemas.openxmlformats.org/officeDocument/2006/relationships/slide" Target="slides/slide92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slide" Target="slides/slide875.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901" Type="http://schemas.openxmlformats.org/officeDocument/2006/relationships/slide" Target="slides/slide900.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943" Type="http://schemas.openxmlformats.org/officeDocument/2006/relationships/slide" Target="slides/slide942.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887" Type="http://schemas.openxmlformats.org/officeDocument/2006/relationships/slide" Target="slides/slide886.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912" Type="http://schemas.openxmlformats.org/officeDocument/2006/relationships/slide" Target="slides/slide911.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898" Type="http://schemas.openxmlformats.org/officeDocument/2006/relationships/slide" Target="slides/slide897.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923" Type="http://schemas.openxmlformats.org/officeDocument/2006/relationships/slide" Target="slides/slide922.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934" Type="http://schemas.openxmlformats.org/officeDocument/2006/relationships/slide" Target="slides/slide933.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slide" Target="slides/slide877.xml"/><Relationship Id="rId640" Type="http://schemas.openxmlformats.org/officeDocument/2006/relationships/slide" Target="slides/slide639.xml"/><Relationship Id="rId738" Type="http://schemas.openxmlformats.org/officeDocument/2006/relationships/slide" Target="slides/slide737.xml"/><Relationship Id="rId945" Type="http://schemas.openxmlformats.org/officeDocument/2006/relationships/notesMaster" Target="notesMasters/notesMaster1.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889" Type="http://schemas.openxmlformats.org/officeDocument/2006/relationships/slide" Target="slides/slide888.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slide" Target="slides/slide879.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891" Type="http://schemas.openxmlformats.org/officeDocument/2006/relationships/slide" Target="slides/slide890.xml"/><Relationship Id="rId905" Type="http://schemas.openxmlformats.org/officeDocument/2006/relationships/slide" Target="slides/slide904.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916" Type="http://schemas.openxmlformats.org/officeDocument/2006/relationships/slide" Target="slides/slide915.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927" Type="http://schemas.openxmlformats.org/officeDocument/2006/relationships/slide" Target="slides/slide926.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slide" Target="slides/slide839.xml"/><Relationship Id="rId938" Type="http://schemas.openxmlformats.org/officeDocument/2006/relationships/slide" Target="slides/slide937.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851" Type="http://schemas.openxmlformats.org/officeDocument/2006/relationships/slide" Target="slides/slide850.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949" Type="http://schemas.openxmlformats.org/officeDocument/2006/relationships/theme" Target="theme/theme1.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862" Type="http://schemas.openxmlformats.org/officeDocument/2006/relationships/slide" Target="slides/slide86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940" Type="http://schemas.openxmlformats.org/officeDocument/2006/relationships/slide" Target="slides/slide939.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884" Type="http://schemas.openxmlformats.org/officeDocument/2006/relationships/slide" Target="slides/slide883.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895" Type="http://schemas.openxmlformats.org/officeDocument/2006/relationships/slide" Target="slides/slide894.xml"/><Relationship Id="rId909" Type="http://schemas.openxmlformats.org/officeDocument/2006/relationships/slide" Target="slides/slide908.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900" Type="http://schemas.openxmlformats.org/officeDocument/2006/relationships/slide" Target="slides/slide899.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slide" Target="slides/slide843.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911" Type="http://schemas.openxmlformats.org/officeDocument/2006/relationships/slide" Target="slides/slide910.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855" Type="http://schemas.openxmlformats.org/officeDocument/2006/relationships/slide" Target="slides/slide854.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866" Type="http://schemas.openxmlformats.org/officeDocument/2006/relationships/slide" Target="slides/slide865.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933" Type="http://schemas.openxmlformats.org/officeDocument/2006/relationships/slide" Target="slides/slide932.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877" Type="http://schemas.openxmlformats.org/officeDocument/2006/relationships/slide" Target="slides/slide876.xml"/><Relationship Id="rId737" Type="http://schemas.openxmlformats.org/officeDocument/2006/relationships/slide" Target="slides/slide736.xml"/><Relationship Id="rId944" Type="http://schemas.openxmlformats.org/officeDocument/2006/relationships/slide" Target="slides/slide943.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888" Type="http://schemas.openxmlformats.org/officeDocument/2006/relationships/slide" Target="slides/slide887.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899" Type="http://schemas.openxmlformats.org/officeDocument/2006/relationships/slide" Target="slides/slide898.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904" Type="http://schemas.openxmlformats.org/officeDocument/2006/relationships/slide" Target="slides/slide903.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848" Type="http://schemas.openxmlformats.org/officeDocument/2006/relationships/slide" Target="slides/slide847.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915" Type="http://schemas.openxmlformats.org/officeDocument/2006/relationships/slide" Target="slides/slide914.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926" Type="http://schemas.openxmlformats.org/officeDocument/2006/relationships/slide" Target="slides/slide925.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 Id="rId937" Type="http://schemas.openxmlformats.org/officeDocument/2006/relationships/slide" Target="slides/slide936.xml"/><Relationship Id="rId66" Type="http://schemas.openxmlformats.org/officeDocument/2006/relationships/slide" Target="slides/slide65.xml"/><Relationship Id="rId131" Type="http://schemas.openxmlformats.org/officeDocument/2006/relationships/slide" Target="slides/slide13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850" Type="http://schemas.openxmlformats.org/officeDocument/2006/relationships/slide" Target="slides/slide849.xml"/><Relationship Id="rId948" Type="http://schemas.openxmlformats.org/officeDocument/2006/relationships/viewProps" Target="viewProps.xml"/><Relationship Id="rId77" Type="http://schemas.openxmlformats.org/officeDocument/2006/relationships/slide" Target="slides/slide76.xml"/><Relationship Id="rId282" Type="http://schemas.openxmlformats.org/officeDocument/2006/relationships/slide" Target="slides/slide281.xml"/><Relationship Id="rId503" Type="http://schemas.openxmlformats.org/officeDocument/2006/relationships/slide" Target="slides/slide502.xml"/><Relationship Id="rId587" Type="http://schemas.openxmlformats.org/officeDocument/2006/relationships/slide" Target="slides/slide586.xml"/><Relationship Id="rId710" Type="http://schemas.openxmlformats.org/officeDocument/2006/relationships/slide" Target="slides/slide709.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447" Type="http://schemas.openxmlformats.org/officeDocument/2006/relationships/slide" Target="slides/slide446.xml"/><Relationship Id="rId794" Type="http://schemas.openxmlformats.org/officeDocument/2006/relationships/slide" Target="slides/slide793.xml"/><Relationship Id="rId654" Type="http://schemas.openxmlformats.org/officeDocument/2006/relationships/slide" Target="slides/slide653.xml"/><Relationship Id="rId861" Type="http://schemas.openxmlformats.org/officeDocument/2006/relationships/slide" Target="slides/slide860.xml"/><Relationship Id="rId293" Type="http://schemas.openxmlformats.org/officeDocument/2006/relationships/slide" Target="slides/slide292.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88" Type="http://schemas.openxmlformats.org/officeDocument/2006/relationships/slide" Target="slides/slide87.xml"/><Relationship Id="rId153" Type="http://schemas.openxmlformats.org/officeDocument/2006/relationships/slide" Target="slides/slide152.xml"/><Relationship Id="rId360" Type="http://schemas.openxmlformats.org/officeDocument/2006/relationships/slide" Target="slides/slide359.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65" Type="http://schemas.openxmlformats.org/officeDocument/2006/relationships/slide" Target="slides/slide664.xml"/><Relationship Id="rId872" Type="http://schemas.openxmlformats.org/officeDocument/2006/relationships/slide" Target="slides/slide871.xml"/><Relationship Id="rId15" Type="http://schemas.openxmlformats.org/officeDocument/2006/relationships/slide" Target="slides/slide14.xml"/><Relationship Id="rId318" Type="http://schemas.openxmlformats.org/officeDocument/2006/relationships/slide" Target="slides/slide317.xml"/><Relationship Id="rId525" Type="http://schemas.openxmlformats.org/officeDocument/2006/relationships/slide" Target="slides/slide524.xml"/><Relationship Id="rId732" Type="http://schemas.openxmlformats.org/officeDocument/2006/relationships/slide" Target="slides/slide731.xml"/><Relationship Id="rId99" Type="http://schemas.openxmlformats.org/officeDocument/2006/relationships/slide" Target="slides/slide98.xml"/><Relationship Id="rId164" Type="http://schemas.openxmlformats.org/officeDocument/2006/relationships/slide" Target="slides/slide163.xml"/><Relationship Id="rId371" Type="http://schemas.openxmlformats.org/officeDocument/2006/relationships/slide" Target="slides/slide370.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26" Type="http://schemas.openxmlformats.org/officeDocument/2006/relationships/slide" Target="slides/slide25.xml"/><Relationship Id="rId231" Type="http://schemas.openxmlformats.org/officeDocument/2006/relationships/slide" Target="slides/slide230.xml"/><Relationship Id="rId329" Type="http://schemas.openxmlformats.org/officeDocument/2006/relationships/slide" Target="slides/slide328.xml"/><Relationship Id="rId536" Type="http://schemas.openxmlformats.org/officeDocument/2006/relationships/slide" Target="slides/slide535.xml"/><Relationship Id="rId175" Type="http://schemas.openxmlformats.org/officeDocument/2006/relationships/slide" Target="slides/slide174.xml"/><Relationship Id="rId743" Type="http://schemas.openxmlformats.org/officeDocument/2006/relationships/slide" Target="slides/slide742.xml"/><Relationship Id="rId950" Type="http://schemas.openxmlformats.org/officeDocument/2006/relationships/tableStyles" Target="tableStyles.xml"/><Relationship Id="rId382" Type="http://schemas.openxmlformats.org/officeDocument/2006/relationships/slide" Target="slides/slide381.xml"/><Relationship Id="rId603" Type="http://schemas.openxmlformats.org/officeDocument/2006/relationships/slide" Target="slides/slide602.xml"/><Relationship Id="rId687" Type="http://schemas.openxmlformats.org/officeDocument/2006/relationships/slide" Target="slides/slide686.xml"/><Relationship Id="rId810" Type="http://schemas.openxmlformats.org/officeDocument/2006/relationships/slide" Target="slides/slide809.xml"/><Relationship Id="rId908" Type="http://schemas.openxmlformats.org/officeDocument/2006/relationships/slide" Target="slides/slide907.xml"/><Relationship Id="rId242" Type="http://schemas.openxmlformats.org/officeDocument/2006/relationships/slide" Target="slides/slide241.xml"/><Relationship Id="rId894" Type="http://schemas.openxmlformats.org/officeDocument/2006/relationships/slide" Target="slides/slide893.xml"/><Relationship Id="rId37" Type="http://schemas.openxmlformats.org/officeDocument/2006/relationships/slide" Target="slides/slide36.xml"/><Relationship Id="rId102" Type="http://schemas.openxmlformats.org/officeDocument/2006/relationships/slide" Target="slides/slide101.xml"/><Relationship Id="rId547" Type="http://schemas.openxmlformats.org/officeDocument/2006/relationships/slide" Target="slides/slide546.xml"/><Relationship Id="rId754" Type="http://schemas.openxmlformats.org/officeDocument/2006/relationships/slide" Target="slides/slide753.xml"/><Relationship Id="rId90" Type="http://schemas.openxmlformats.org/officeDocument/2006/relationships/slide" Target="slides/slide89.xml"/><Relationship Id="rId186" Type="http://schemas.openxmlformats.org/officeDocument/2006/relationships/slide" Target="slides/slide185.xml"/><Relationship Id="rId393" Type="http://schemas.openxmlformats.org/officeDocument/2006/relationships/slide" Target="slides/slide392.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253" Type="http://schemas.openxmlformats.org/officeDocument/2006/relationships/slide" Target="slides/slide252.xml"/><Relationship Id="rId460" Type="http://schemas.openxmlformats.org/officeDocument/2006/relationships/slide" Target="slides/slide459.xml"/><Relationship Id="rId698" Type="http://schemas.openxmlformats.org/officeDocument/2006/relationships/slide" Target="slides/slide697.xml"/><Relationship Id="rId919" Type="http://schemas.openxmlformats.org/officeDocument/2006/relationships/slide" Target="slides/slide91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65" Type="http://schemas.openxmlformats.org/officeDocument/2006/relationships/slide" Target="slides/slide764.xml"/><Relationship Id="rId197" Type="http://schemas.openxmlformats.org/officeDocument/2006/relationships/slide" Target="slides/slide196.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64" Type="http://schemas.openxmlformats.org/officeDocument/2006/relationships/slide" Target="slides/slide263.xml"/><Relationship Id="rId471" Type="http://schemas.openxmlformats.org/officeDocument/2006/relationships/slide" Target="slides/slide470.xml"/><Relationship Id="rId59" Type="http://schemas.openxmlformats.org/officeDocument/2006/relationships/slide" Target="slides/slide58.xml"/><Relationship Id="rId124" Type="http://schemas.openxmlformats.org/officeDocument/2006/relationships/slide" Target="slides/slide123.xml"/><Relationship Id="rId569" Type="http://schemas.openxmlformats.org/officeDocument/2006/relationships/slide" Target="slides/slide568.xml"/><Relationship Id="rId776" Type="http://schemas.openxmlformats.org/officeDocument/2006/relationships/slide" Target="slides/slide775.xml"/><Relationship Id="rId331" Type="http://schemas.openxmlformats.org/officeDocument/2006/relationships/slide" Target="slides/slide330.xml"/><Relationship Id="rId429" Type="http://schemas.openxmlformats.org/officeDocument/2006/relationships/slide" Target="slides/slide428.xml"/><Relationship Id="rId636" Type="http://schemas.openxmlformats.org/officeDocument/2006/relationships/slide" Target="slides/slide635.xml"/><Relationship Id="rId843" Type="http://schemas.openxmlformats.org/officeDocument/2006/relationships/slide" Target="slides/slide842.xml"/><Relationship Id="rId275" Type="http://schemas.openxmlformats.org/officeDocument/2006/relationships/slide" Target="slides/slide274.xml"/><Relationship Id="rId482" Type="http://schemas.openxmlformats.org/officeDocument/2006/relationships/slide" Target="slides/slide481.xml"/><Relationship Id="rId703" Type="http://schemas.openxmlformats.org/officeDocument/2006/relationships/slide" Target="slides/slide702.xml"/><Relationship Id="rId910" Type="http://schemas.openxmlformats.org/officeDocument/2006/relationships/slide" Target="slides/slide90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3-12T08:55:00.066" idx="42">
    <p:pos x="10" y="10"/>
    <p:text>a song by students</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0" dt="2017-03-04T10:24:11.025" idx="9">
    <p:pos x="10" y="10"/>
    <p:text>video of desert veg</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0" dt="2017-03-04T10:28:45.892" idx="10">
    <p:pos x="10" y="10"/>
    <p:text>video of the evolution of man</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0" dt="2017-03-04T10:30:40.591" idx="12">
    <p:pos x="10" y="10"/>
    <p:text>video of the population structure of india germany and kenya</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0" dt="2017-03-04T10:30:16.084" idx="11">
    <p:pos x="10" y="10"/>
    <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0" dt="2017-03-04T10:33:44.365" idx="13">
    <p:pos x="10" y="10"/>
    <p:text>video of pekera irrigation scheem</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0" dt="2017-03-04T10:34:43.543" idx="14">
    <p:pos x="10" y="10"/>
    <p:text>video of  horticulture in holand</p:text>
    <p:extLst>
      <p:ext uri="{C676402C-5697-4E1C-873F-D02D1690AC5C}">
        <p15:threadingInfo xmlns:p15="http://schemas.microsoft.com/office/powerpoint/2012/main" timeZoneBias="-1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0" dt="2017-03-04T10:35:15.196" idx="15">
    <p:pos x="10" y="10"/>
    <p:text>hoticulture in kenya</p:text>
    <p:extLst>
      <p:ext uri="{C676402C-5697-4E1C-873F-D02D1690AC5C}">
        <p15:threadingInfo xmlns:p15="http://schemas.microsoft.com/office/powerpoint/2012/main" timeZoneBias="-180"/>
      </p:ext>
    </p:extLst>
  </p:cm>
  <p:cm authorId="0" dt="2017-03-04T10:35:59.084" idx="16">
    <p:pos x="10" y="106"/>
    <p:text>mining of soda ash</p:text>
    <p:extLst>
      <p:ext uri="{C676402C-5697-4E1C-873F-D02D1690AC5C}">
        <p15:threadingInfo xmlns:p15="http://schemas.microsoft.com/office/powerpoint/2012/main" timeZoneBias="-180">
          <p15:parentCm authorId="0" idx="15"/>
        </p15:threadingInfo>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0" dt="2017-03-04T10:36:11.214" idx="17">
    <p:pos x="10" y="10"/>
    <p:text>mining of flourspar</p:text>
    <p:extLst>
      <p:ext uri="{C676402C-5697-4E1C-873F-D02D1690AC5C}">
        <p15:threadingInfo xmlns:p15="http://schemas.microsoft.com/office/powerpoint/2012/main" timeZoneBias="-1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0" dt="2017-03-04T10:36:43.425" idx="18">
    <p:pos x="10" y="10"/>
    <p:text>mining of lime stone</p:text>
    <p:extLst>
      <p:ext uri="{C676402C-5697-4E1C-873F-D02D1690AC5C}">
        <p15:threadingInfo xmlns:p15="http://schemas.microsoft.com/office/powerpoint/2012/main" timeZoneBias="-1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0" dt="2017-03-04T10:38:11.425" idx="20">
    <p:pos x="10" y="10"/>
    <p:text>mining of petroleum in nigeria</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7-03-12T09:03:30.441" idx="43">
    <p:pos x="10" y="10"/>
    <p:text>VIDEO ON VIDEO OF COUNTRIES AND THEIR CAPITALS</p:text>
    <p:extLst>
      <p:ext uri="{C676402C-5697-4E1C-873F-D02D1690AC5C}">
        <p15:threadingInfo xmlns:p15="http://schemas.microsoft.com/office/powerpoint/2012/main" timeZoneBias="-18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0" dt="2017-03-04T10:37:38.418" idx="19">
    <p:pos x="10" y="10"/>
    <p:text>copper in zambia video</p:text>
    <p:extLst>
      <p:ext uri="{C676402C-5697-4E1C-873F-D02D1690AC5C}">
        <p15:threadingInfo xmlns:p15="http://schemas.microsoft.com/office/powerpoint/2012/main" timeZoneBias="-18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0" dt="2017-03-04T10:40:35.520" idx="21">
    <p:pos x="10" y="10"/>
    <p:text>gold in south africa</p:text>
    <p:extLst>
      <p:ext uri="{C676402C-5697-4E1C-873F-D02D1690AC5C}">
        <p15:threadingInfo xmlns:p15="http://schemas.microsoft.com/office/powerpoint/2012/main" timeZoneBias="-18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0" dt="2017-03-04T10:41:21.621" idx="22">
    <p:pos x="10" y="10"/>
    <p:text>video of aswan high dam</p:text>
    <p:extLst>
      <p:ext uri="{C676402C-5697-4E1C-873F-D02D1690AC5C}">
        <p15:threadingInfo xmlns:p15="http://schemas.microsoft.com/office/powerpoint/2012/main" timeZoneBias="-1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0" dt="2017-03-04T10:42:01.927" idx="23">
    <p:pos x="10" y="10"/>
    <p:text>kariba dam video</p:text>
    <p:extLst>
      <p:ext uri="{C676402C-5697-4E1C-873F-D02D1690AC5C}">
        <p15:threadingInfo xmlns:p15="http://schemas.microsoft.com/office/powerpoint/2012/main" timeZoneBias="-18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0" dt="2017-03-04T10:43:40.691" idx="24">
    <p:pos x="10" y="10"/>
    <p:text>video of fish farming in japan</p:text>
    <p:extLst>
      <p:ext uri="{C676402C-5697-4E1C-873F-D02D1690AC5C}">
        <p15:threadingInfo xmlns:p15="http://schemas.microsoft.com/office/powerpoint/2012/main" timeZoneBias="-18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0" dt="2017-03-04T10:44:27.826" idx="25">
    <p:pos x="10" y="10"/>
    <p:text/>
    <p:extLst>
      <p:ext uri="{C676402C-5697-4E1C-873F-D02D1690AC5C}">
        <p15:threadingInfo xmlns:p15="http://schemas.microsoft.com/office/powerpoint/2012/main" timeZoneBias="-180"/>
      </p:ext>
    </p:extLst>
  </p:cm>
  <p:cm authorId="0" dt="2017-03-04T10:45:29.208" idx="26">
    <p:pos x="10" y="106"/>
    <p:text>video of forestry in DRC and swaziland</p:text>
    <p:extLst>
      <p:ext uri="{C676402C-5697-4E1C-873F-D02D1690AC5C}">
        <p15:threadingInfo xmlns:p15="http://schemas.microsoft.com/office/powerpoint/2012/main" timeZoneBias="-180">
          <p15:parentCm authorId="0" idx="25"/>
        </p15:threadingInfo>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0" dt="2017-03-04T10:49:52.818" idx="27">
    <p:pos x="10" y="10"/>
    <p:text>video of manufacturing industries</p:text>
    <p:extLst>
      <p:ext uri="{C676402C-5697-4E1C-873F-D02D1690AC5C}">
        <p15:threadingInfo xmlns:p15="http://schemas.microsoft.com/office/powerpoint/2012/main" timeZoneBias="-180"/>
      </p:ext>
    </p:extLst>
  </p:cm>
  <p:cm authorId="0" dt="2017-03-04T10:50:45.950" idx="28">
    <p:pos x="10" y="106"/>
    <p:text>video of processing industries</p:text>
    <p:extLst>
      <p:ext uri="{C676402C-5697-4E1C-873F-D02D1690AC5C}">
        <p15:threadingInfo xmlns:p15="http://schemas.microsoft.com/office/powerpoint/2012/main" timeZoneBias="-180">
          <p15:parentCm authorId="0" idx="27"/>
        </p15:threadingInfo>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0" dt="2017-03-04T10:52:28.066" idx="29">
    <p:pos x="10" y="10"/>
    <p:text>video on dasara raillway line</p:text>
    <p:extLst>
      <p:ext uri="{C676402C-5697-4E1C-873F-D02D1690AC5C}">
        <p15:threadingInfo xmlns:p15="http://schemas.microsoft.com/office/powerpoint/2012/main" timeZoneBias="-18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0" dt="2017-03-04T10:53:19.466" idx="30">
    <p:pos x="10" y="10"/>
    <p:text>video of road sighns</p:text>
    <p:extLst>
      <p:ext uri="{C676402C-5697-4E1C-873F-D02D1690AC5C}">
        <p15:threadingInfo xmlns:p15="http://schemas.microsoft.com/office/powerpoint/2012/main" timeZoneBias="-18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0" dt="2017-03-04T10:58:25.096" idx="31">
    <p:pos x="10" y="10"/>
    <p:text>video of the first lancaster house confrence</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7-03-04T10:16:41.479" idx="2">
    <p:pos x="10" y="10"/>
    <p:text>put african video here</p:text>
    <p:extLst>
      <p:ext uri="{C676402C-5697-4E1C-873F-D02D1690AC5C}">
        <p15:threadingInfo xmlns:p15="http://schemas.microsoft.com/office/powerpoint/2012/main" timeZoneBias="-18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0" dt="2017-03-04T10:59:16.708" idx="32">
    <p:pos x="10" y="10"/>
    <p:text>second  lancaster house</p:text>
    <p:extLst>
      <p:ext uri="{C676402C-5697-4E1C-873F-D02D1690AC5C}">
        <p15:threadingInfo xmlns:p15="http://schemas.microsoft.com/office/powerpoint/2012/main" timeZoneBias="-18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0" dt="2017-03-04T11:00:44.773" idx="33">
    <p:pos x="10" y="10"/>
    <p:text>video of julias nyerere</p:text>
    <p:extLst>
      <p:ext uri="{C676402C-5697-4E1C-873F-D02D1690AC5C}">
        <p15:threadingInfo xmlns:p15="http://schemas.microsoft.com/office/powerpoint/2012/main" timeZoneBias="-18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0" dt="2017-03-04T11:01:02.508" idx="34">
    <p:pos x="10" y="10"/>
    <p:text>video of haile selassie</p:text>
    <p:extLst>
      <p:ext uri="{C676402C-5697-4E1C-873F-D02D1690AC5C}">
        <p15:threadingInfo xmlns:p15="http://schemas.microsoft.com/office/powerpoint/2012/main" timeZoneBias="-18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0" dt="2017-03-04T11:05:09.635" idx="35">
    <p:pos x="10" y="10"/>
    <p:text>nelson mandela video</p:text>
    <p:extLst>
      <p:ext uri="{C676402C-5697-4E1C-873F-D02D1690AC5C}">
        <p15:threadingInfo xmlns:p15="http://schemas.microsoft.com/office/powerpoint/2012/main" timeZoneBias="-18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0" dt="2017-03-04T11:06:05.041" idx="36">
    <p:pos x="10" y="10"/>
    <p:text>video of mzee jomo</p:text>
    <p:extLst>
      <p:ext uri="{C676402C-5697-4E1C-873F-D02D1690AC5C}">
        <p15:threadingInfo xmlns:p15="http://schemas.microsoft.com/office/powerpoint/2012/main" timeZoneBias="-18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0" dt="2017-03-04T11:06:38.965" idx="37">
    <p:pos x="10" y="10"/>
    <p:text>video of branches of un]</p:text>
    <p:extLst>
      <p:ext uri="{C676402C-5697-4E1C-873F-D02D1690AC5C}">
        <p15:threadingInfo xmlns:p15="http://schemas.microsoft.com/office/powerpoint/2012/main" timeZoneBias="-180"/>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0" dt="2017-03-04T11:08:10.647" idx="38">
    <p:pos x="10" y="10"/>
    <p:text>video on common wealth</p:text>
    <p:extLst>
      <p:ext uri="{C676402C-5697-4E1C-873F-D02D1690AC5C}">
        <p15:threadingInfo xmlns:p15="http://schemas.microsoft.com/office/powerpoint/2012/main" timeZoneBias="-180"/>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0" dt="2017-03-04T11:11:05.868" idx="39">
    <p:pos x="10" y="10"/>
    <p:text>swearing in of kenyatta</p:text>
    <p:extLst>
      <p:ext uri="{C676402C-5697-4E1C-873F-D02D1690AC5C}">
        <p15:threadingInfo xmlns:p15="http://schemas.microsoft.com/office/powerpoint/2012/main" timeZoneBias="-180"/>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0" dt="2017-03-04T11:11:37.924" idx="40">
    <p:pos x="10" y="10"/>
    <p:text>video of the judiciary</p:text>
    <p:extLst>
      <p:ext uri="{C676402C-5697-4E1C-873F-D02D1690AC5C}">
        <p15:threadingInfo xmlns:p15="http://schemas.microsoft.com/office/powerpoint/2012/main" timeZoneBias="-18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0" dt="2017-03-04T11:12:17.644" idx="41">
    <p:pos x="10" y="10"/>
    <p:text>video on KDF</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7-03-04T10:17:38.616" idx="3">
    <p:pos x="10" y="10"/>
    <p:text>put movement of the earth video here</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17-03-04T10:19:38.388" idx="4">
    <p:pos x="10" y="10"/>
    <p:text>video of eruption of volcanic mountain</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17-03-04T10:21:55.693" idx="5">
    <p:pos x="10" y="10"/>
    <p:text>video of effects of climate change</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0" dt="2017-03-04T10:22:43.865" idx="6">
    <p:pos x="10" y="10"/>
    <p:text>video of tropical rain forest</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0" dt="2017-03-04T10:23:20.879" idx="7">
    <p:pos x="10" y="10"/>
    <p:text>video of mediteteranian vegetation</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0" dt="2017-03-04T10:23:50.160" idx="8">
    <p:pos x="10" y="10"/>
    <p:text>video of savvannah vegetation</p:text>
    <p:extLst>
      <p:ext uri="{C676402C-5697-4E1C-873F-D02D1690AC5C}">
        <p15:threadingInfo xmlns:p15="http://schemas.microsoft.com/office/powerpoint/2012/main" timeZoneBias="-1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AE0FD3C0-F0FC-4CCB-A39F-DA00D8CD7034}" type="datetimeFigureOut">
              <a:rPr lang="en-US" smtClean="0"/>
              <a:t>6/2/2019</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9F14D18F-C946-40FA-9181-9C2F259CD9EF}" type="slidenum">
              <a:rPr lang="en-US" smtClean="0"/>
              <a:t>‹#›</a:t>
            </a:fld>
            <a:endParaRPr lang="en-US"/>
          </a:p>
        </p:txBody>
      </p:sp>
    </p:spTree>
    <p:extLst>
      <p:ext uri="{BB962C8B-B14F-4D97-AF65-F5344CB8AC3E}">
        <p14:creationId xmlns:p14="http://schemas.microsoft.com/office/powerpoint/2010/main" val="413945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14D18F-C946-40FA-9181-9C2F259CD9EF}" type="slidenum">
              <a:rPr lang="en-US" smtClean="0"/>
              <a:t>16</a:t>
            </a:fld>
            <a:endParaRPr lang="en-US"/>
          </a:p>
        </p:txBody>
      </p:sp>
    </p:spTree>
    <p:extLst>
      <p:ext uri="{BB962C8B-B14F-4D97-AF65-F5344CB8AC3E}">
        <p14:creationId xmlns:p14="http://schemas.microsoft.com/office/powerpoint/2010/main" val="299186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14D18F-C946-40FA-9181-9C2F259CD9EF}" type="slidenum">
              <a:rPr lang="en-US" smtClean="0"/>
              <a:t>46</a:t>
            </a:fld>
            <a:endParaRPr lang="en-US"/>
          </a:p>
        </p:txBody>
      </p:sp>
    </p:spTree>
    <p:extLst>
      <p:ext uri="{BB962C8B-B14F-4D97-AF65-F5344CB8AC3E}">
        <p14:creationId xmlns:p14="http://schemas.microsoft.com/office/powerpoint/2010/main" val="3515817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14D18F-C946-40FA-9181-9C2F259CD9EF}" type="slidenum">
              <a:rPr lang="en-US" smtClean="0"/>
              <a:t>51</a:t>
            </a:fld>
            <a:endParaRPr lang="en-US"/>
          </a:p>
        </p:txBody>
      </p:sp>
    </p:spTree>
    <p:extLst>
      <p:ext uri="{BB962C8B-B14F-4D97-AF65-F5344CB8AC3E}">
        <p14:creationId xmlns:p14="http://schemas.microsoft.com/office/powerpoint/2010/main" val="4084466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5"/>
            <a:ext cx="8854440" cy="450342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1" y="1"/>
            <a:ext cx="5025572" cy="25037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402832" y="717454"/>
            <a:ext cx="3690436" cy="4280908"/>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smtClean="0"/>
              <a:t>Click icon to add picture</a:t>
            </a:r>
            <a:endParaRPr lang="en-IN"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7503585" y="3270250"/>
            <a:ext cx="2656417" cy="140758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5313101" y="1671738"/>
            <a:ext cx="4044644" cy="1346877"/>
          </a:xfrm>
          <a:prstGeom prst="rect">
            <a:avLst/>
          </a:prstGeom>
        </p:spPr>
        <p:txBody>
          <a:bodyPr anchor="b">
            <a:normAutofit/>
          </a:bodyPr>
          <a:lstStyle>
            <a:lvl1pPr algn="l">
              <a:defRPr sz="3225"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5312679" y="3034165"/>
            <a:ext cx="4045282" cy="1047978"/>
          </a:xfrm>
          <a:prstGeom prst="rect">
            <a:avLst/>
          </a:prstGeom>
        </p:spPr>
        <p:txBody>
          <a:bodyPr/>
          <a:lstStyle>
            <a:lvl1pPr marL="0" indent="0" algn="l">
              <a:buNone/>
              <a:defRPr sz="1800" b="0" i="0" spc="225">
                <a:solidFill>
                  <a:schemeClr val="accent6"/>
                </a:solidFill>
                <a:latin typeface="+mn-lt"/>
                <a:cs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SUBTITLE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4864" y="3916680"/>
            <a:ext cx="1599824" cy="8342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187511"/>
      </p:ext>
    </p:extLst>
  </p:cSld>
  <p:clrMapOvr>
    <a:masterClrMapping/>
  </p:clrMapOvr>
  <p:timing>
    <p:tnLst>
      <p:par>
        <p:cTn id="1" dur="indefinite" restart="never" nodeType="tmRoot"/>
      </p:par>
    </p:tnLst>
  </p:timing>
  <p:hf sldNum="0" hdr="0" ftr="0" dt="0"/>
  <p:extLst mod="1">
    <p:ext uri="{DCECCB84-F9BA-43D5-87BE-67443E8EF086}">
      <p15:sldGuideLst xmlns:p15="http://schemas.microsoft.com/office/powerpoint/2012/main">
        <p15:guide id="1" orient="horz" pos="2160" userDrawn="1">
          <p15:clr>
            <a:srgbClr val="FBAE40"/>
          </p15:clr>
        </p15:guide>
        <p15:guide id="2" pos="8374" userDrawn="1">
          <p15:clr>
            <a:srgbClr val="FBAE40"/>
          </p15:clr>
        </p15:guide>
        <p15:guide id="3" pos="153" userDrawn="1">
          <p15:clr>
            <a:srgbClr val="FBAE40"/>
          </p15:clr>
        </p15:guide>
        <p15:guide id="4" orient="horz" pos="4178" userDrawn="1">
          <p15:clr>
            <a:srgbClr val="FBAE40"/>
          </p15:clr>
        </p15:guide>
        <p15:guide id="5" orient="horz" pos="142" userDrawn="1">
          <p15:clr>
            <a:srgbClr val="FBAE40"/>
          </p15:clr>
        </p15:guide>
        <p15:guide id="6" pos="2730" userDrawn="1">
          <p15:clr>
            <a:srgbClr val="FBAE40"/>
          </p15:clr>
        </p15:guide>
        <p15:guide id="7" pos="48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5313101" y="1517519"/>
            <a:ext cx="4044644" cy="1346877"/>
          </a:xfrm>
          <a:prstGeom prst="rect">
            <a:avLst/>
          </a:prstGeom>
        </p:spPr>
        <p:txBody>
          <a:bodyPr anchor="b">
            <a:normAutofit/>
          </a:bodyPr>
          <a:lstStyle>
            <a:lvl1pPr algn="l">
              <a:defRPr sz="3225" b="1">
                <a:solidFill>
                  <a:schemeClr val="accent1"/>
                </a:solidFill>
              </a:defRPr>
            </a:lvl1pPr>
          </a:lstStyle>
          <a:p>
            <a:r>
              <a:rPr lang="en-IN" dirty="0"/>
              <a:t>Click To Edit Master Title Style</a:t>
            </a:r>
            <a:endParaRPr lang="en-US"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5685775" y="2884303"/>
            <a:ext cx="2871486" cy="240000"/>
          </a:xfrm>
          <a:prstGeom prst="rect">
            <a:avLst/>
          </a:prstGeom>
        </p:spPr>
        <p:txBody>
          <a:bodyPr/>
          <a:lstStyle>
            <a:lvl1pPr marL="0" indent="0">
              <a:buNone/>
              <a:defRPr sz="1350">
                <a:latin typeface="+mn-lt"/>
                <a:cs typeface="Calibri Light" panose="020F0302020204030204" pitchFamily="34" charset="0"/>
              </a:defRPr>
            </a:lvl1pPr>
          </a:lstStyle>
          <a:p>
            <a:r>
              <a:rPr lang="en-ZA" dirty="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5685775" y="3199543"/>
            <a:ext cx="2871486" cy="240000"/>
          </a:xfrm>
          <a:prstGeom prst="rect">
            <a:avLst/>
          </a:prstGeom>
        </p:spPr>
        <p:txBody>
          <a:bodyPr/>
          <a:lstStyle>
            <a:lvl1pPr marL="0" indent="0">
              <a:buNone/>
              <a:defRPr sz="1350">
                <a:latin typeface="+mn-lt"/>
                <a:cs typeface="Calibri Light" panose="020F0302020204030204" pitchFamily="34" charset="0"/>
              </a:defRPr>
            </a:lvl1pPr>
          </a:lstStyle>
          <a:p>
            <a:r>
              <a:rPr lang="en-ZA" dirty="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5685775" y="3513891"/>
            <a:ext cx="2871486" cy="240892"/>
          </a:xfrm>
          <a:prstGeom prst="rect">
            <a:avLst/>
          </a:prstGeom>
        </p:spPr>
        <p:txBody>
          <a:bodyPr/>
          <a:lstStyle>
            <a:lvl1pPr marL="0" indent="0">
              <a:buNone/>
              <a:defRPr sz="1350">
                <a:latin typeface="+mn-lt"/>
                <a:cs typeface="Calibri Light" panose="020F0302020204030204" pitchFamily="34" charset="0"/>
              </a:defRPr>
            </a:lvl1pPr>
          </a:lstStyle>
          <a:p>
            <a:r>
              <a:rPr lang="en-ZA" dirty="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5685775" y="3829131"/>
            <a:ext cx="2871486" cy="240000"/>
          </a:xfrm>
          <a:prstGeom prst="rect">
            <a:avLst/>
          </a:prstGeom>
        </p:spPr>
        <p:txBody>
          <a:bodyPr/>
          <a:lstStyle>
            <a:lvl1pPr marL="0" indent="0">
              <a:buNone/>
              <a:defRPr sz="1350">
                <a:latin typeface="+mn-lt"/>
                <a:cs typeface="Calibri Light" panose="020F0302020204030204" pitchFamily="34" charset="0"/>
              </a:defRPr>
            </a:lvl1pPr>
          </a:lstStyle>
          <a:p>
            <a:r>
              <a:rPr lang="en-ZA" dirty="0"/>
              <a:t>Company Website</a:t>
            </a:r>
          </a:p>
        </p:txBody>
      </p:sp>
      <p:sp>
        <p:nvSpPr>
          <p:cNvPr id="14" name="Shape 4157">
            <a:extLst>
              <a:ext uri="{FF2B5EF4-FFF2-40B4-BE49-F238E27FC236}">
                <a16:creationId xmlns:a16="http://schemas.microsoft.com/office/drawing/2014/main" id="{A30A8F28-98F4-425F-A750-78192A157DF4}"/>
              </a:ext>
            </a:extLst>
          </p:cNvPr>
          <p:cNvSpPr/>
          <p:nvPr/>
        </p:nvSpPr>
        <p:spPr>
          <a:xfrm>
            <a:off x="5382449" y="2921041"/>
            <a:ext cx="215729" cy="215729"/>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28575" tIns="28575" rIns="28575" bIns="28575" anchor="ctr"/>
          <a:lstStyle/>
          <a:p>
            <a:pPr algn="ctr" defTabSz="3429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2250" dirty="0"/>
          </a:p>
        </p:txBody>
      </p:sp>
      <p:sp>
        <p:nvSpPr>
          <p:cNvPr id="15" name="Shape 4186">
            <a:extLst>
              <a:ext uri="{FF2B5EF4-FFF2-40B4-BE49-F238E27FC236}">
                <a16:creationId xmlns:a16="http://schemas.microsoft.com/office/drawing/2014/main" id="{2F84D399-8148-4E86-A1E4-BE7D1D81383A}"/>
              </a:ext>
            </a:extLst>
          </p:cNvPr>
          <p:cNvSpPr/>
          <p:nvPr/>
        </p:nvSpPr>
        <p:spPr>
          <a:xfrm>
            <a:off x="5423019" y="3248322"/>
            <a:ext cx="134589" cy="246746"/>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28575" tIns="28575" rIns="28575" bIns="28575" anchor="ctr"/>
          <a:lstStyle/>
          <a:p>
            <a:pPr algn="ctr" defTabSz="3429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2250" dirty="0"/>
          </a:p>
        </p:txBody>
      </p:sp>
      <p:sp>
        <p:nvSpPr>
          <p:cNvPr id="19" name="Shape 4379">
            <a:extLst>
              <a:ext uri="{FF2B5EF4-FFF2-40B4-BE49-F238E27FC236}">
                <a16:creationId xmlns:a16="http://schemas.microsoft.com/office/drawing/2014/main" id="{E4408FF8-E342-42F8-BBE9-1220822B5E99}"/>
              </a:ext>
            </a:extLst>
          </p:cNvPr>
          <p:cNvSpPr/>
          <p:nvPr/>
        </p:nvSpPr>
        <p:spPr>
          <a:xfrm>
            <a:off x="5382449" y="3606621"/>
            <a:ext cx="215729" cy="156894"/>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28575" tIns="28575" rIns="28575" bIns="28575" anchor="ctr"/>
          <a:lstStyle/>
          <a:p>
            <a:pPr algn="ctr" defTabSz="3429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2250" dirty="0"/>
          </a:p>
        </p:txBody>
      </p:sp>
      <p:sp>
        <p:nvSpPr>
          <p:cNvPr id="20" name="Shape 4487">
            <a:extLst>
              <a:ext uri="{FF2B5EF4-FFF2-40B4-BE49-F238E27FC236}">
                <a16:creationId xmlns:a16="http://schemas.microsoft.com/office/drawing/2014/main" id="{11D27456-C005-4109-9E74-0B692200A0B3}"/>
              </a:ext>
            </a:extLst>
          </p:cNvPr>
          <p:cNvSpPr/>
          <p:nvPr/>
        </p:nvSpPr>
        <p:spPr>
          <a:xfrm>
            <a:off x="5393097" y="3875068"/>
            <a:ext cx="194432" cy="194432"/>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28575" tIns="28575" rIns="28575" bIns="28575" anchor="ctr"/>
          <a:lstStyle/>
          <a:p>
            <a:pPr algn="ctr" defTabSz="3429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2250" dirty="0"/>
          </a:p>
        </p:txBody>
      </p:sp>
      <p:sp>
        <p:nvSpPr>
          <p:cNvPr id="21" name="Right Triangle 20">
            <a:extLst>
              <a:ext uri="{FF2B5EF4-FFF2-40B4-BE49-F238E27FC236}">
                <a16:creationId xmlns:a16="http://schemas.microsoft.com/office/drawing/2014/main" id="{FDDD2B84-3CB9-4567-8C91-C538E8A1C89F}"/>
              </a:ext>
            </a:extLst>
          </p:cNvPr>
          <p:cNvSpPr/>
          <p:nvPr/>
        </p:nvSpPr>
        <p:spPr>
          <a:xfrm flipV="1">
            <a:off x="0" y="-5"/>
            <a:ext cx="8854440" cy="450342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p:nvCxnSpPr>
        <p:spPr>
          <a:xfrm flipV="1">
            <a:off x="1" y="1"/>
            <a:ext cx="5025572" cy="25037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p:nvCxnSpPr>
        <p:spPr>
          <a:xfrm flipV="1">
            <a:off x="7503585" y="3270250"/>
            <a:ext cx="2656417" cy="140758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p:nvCxnSpPr>
        <p:spPr>
          <a:xfrm flipV="1">
            <a:off x="-14864" y="3916680"/>
            <a:ext cx="1599824" cy="8342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402832" y="717454"/>
            <a:ext cx="3690436" cy="4280908"/>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smtClean="0"/>
              <a:t>Click icon to add picture</a:t>
            </a:r>
            <a:endParaRPr lang="en-IN" dirty="0"/>
          </a:p>
        </p:txBody>
      </p:sp>
    </p:spTree>
    <p:extLst>
      <p:ext uri="{BB962C8B-B14F-4D97-AF65-F5344CB8AC3E}">
        <p14:creationId xmlns:p14="http://schemas.microsoft.com/office/powerpoint/2010/main" val="1325718435"/>
      </p:ext>
    </p:extLst>
  </p:cSld>
  <p:clrMapOvr>
    <a:masterClrMapping/>
  </p:clrMapOvr>
  <p:hf sldNum="0" hdr="0" ftr="0" dt="0"/>
  <p:extLst mod="1">
    <p:ext uri="{DCECCB84-F9BA-43D5-87BE-67443E8EF086}">
      <p15:sldGuideLst xmlns:p15="http://schemas.microsoft.com/office/powerpoint/2012/main">
        <p15:guide id="1" orient="horz" pos="2160" userDrawn="1">
          <p15:clr>
            <a:srgbClr val="FBAE40"/>
          </p15:clr>
        </p15:guide>
        <p15:guide id="2" pos="8374" userDrawn="1">
          <p15:clr>
            <a:srgbClr val="FBAE40"/>
          </p15:clr>
        </p15:guide>
        <p15:guide id="3" pos="153" userDrawn="1">
          <p15:clr>
            <a:srgbClr val="FBAE40"/>
          </p15:clr>
        </p15:guide>
        <p15:guide id="4" orient="horz" pos="4178" userDrawn="1">
          <p15:clr>
            <a:srgbClr val="FBAE40"/>
          </p15:clr>
        </p15:guide>
        <p15:guide id="5" orient="horz" pos="142" userDrawn="1">
          <p15:clr>
            <a:srgbClr val="FBAE40"/>
          </p15:clr>
        </p15:guide>
        <p15:guide id="6" pos="2730" userDrawn="1">
          <p15:clr>
            <a:srgbClr val="FBAE40"/>
          </p15:clr>
        </p15:guide>
        <p15:guide id="7" pos="4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5"/>
            <a:ext cx="8854440" cy="450342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1" y="1"/>
            <a:ext cx="5025572" cy="25037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7503585" y="3270250"/>
            <a:ext cx="2656417" cy="140758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5313101" y="1671738"/>
            <a:ext cx="4044644" cy="1346877"/>
          </a:xfrm>
          <a:prstGeom prst="rect">
            <a:avLst/>
          </a:prstGeom>
        </p:spPr>
        <p:txBody>
          <a:bodyPr anchor="b">
            <a:normAutofit/>
          </a:bodyPr>
          <a:lstStyle>
            <a:lvl1pPr algn="l">
              <a:defRPr sz="3225"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5312679" y="3034165"/>
            <a:ext cx="4045282" cy="1047978"/>
          </a:xfrm>
          <a:prstGeom prst="rect">
            <a:avLst/>
          </a:prstGeom>
        </p:spPr>
        <p:txBody>
          <a:bodyPr/>
          <a:lstStyle>
            <a:lvl1pPr marL="0" indent="0" algn="l">
              <a:buNone/>
              <a:defRPr sz="1800" b="0" i="0" spc="225">
                <a:solidFill>
                  <a:schemeClr val="accent6"/>
                </a:solidFill>
                <a:latin typeface="+mn-lt"/>
                <a:cs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4864" y="3916680"/>
            <a:ext cx="1599824" cy="8342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29635"/>
      </p:ext>
    </p:extLst>
  </p:cSld>
  <p:clrMapOvr>
    <a:masterClrMapping/>
  </p:clrMapOvr>
  <p:transition spd="slow">
    <p:cover/>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8374" userDrawn="1">
          <p15:clr>
            <a:srgbClr val="FBAE40"/>
          </p15:clr>
        </p15:guide>
        <p15:guide id="3" pos="153" userDrawn="1">
          <p15:clr>
            <a:srgbClr val="FBAE40"/>
          </p15:clr>
        </p15:guide>
        <p15:guide id="4" orient="horz" pos="4178" userDrawn="1">
          <p15:clr>
            <a:srgbClr val="FBAE40"/>
          </p15:clr>
        </p15:guide>
        <p15:guide id="5" orient="horz" pos="142" userDrawn="1">
          <p15:clr>
            <a:srgbClr val="FBAE40"/>
          </p15:clr>
        </p15:guide>
        <p15:guide id="6" pos="2730" userDrawn="1">
          <p15:clr>
            <a:srgbClr val="FBAE40"/>
          </p15:clr>
        </p15:guide>
        <p15:guide id="7" pos="48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p:nvSpPr>
        <p:spPr>
          <a:xfrm flipV="1">
            <a:off x="0" y="-5"/>
            <a:ext cx="8854440" cy="450342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17" name="Parallelogram 16">
            <a:extLst>
              <a:ext uri="{FF2B5EF4-FFF2-40B4-BE49-F238E27FC236}">
                <a16:creationId xmlns:a16="http://schemas.microsoft.com/office/drawing/2014/main" id="{7D937721-835D-4D84-94A3-6C79D4639514}"/>
              </a:ext>
            </a:extLst>
          </p:cNvPr>
          <p:cNvSpPr/>
          <p:nvPr/>
        </p:nvSpPr>
        <p:spPr>
          <a:xfrm rot="19958790">
            <a:off x="-531103" y="2990148"/>
            <a:ext cx="3216802" cy="1455793"/>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p:nvCxnSpPr>
        <p:spPr>
          <a:xfrm flipV="1">
            <a:off x="1" y="841743"/>
            <a:ext cx="1487714" cy="7562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5236536" y="1656184"/>
            <a:ext cx="4093028" cy="1491546"/>
          </a:xfrm>
          <a:prstGeom prst="rect">
            <a:avLst/>
          </a:prstGeom>
        </p:spPr>
        <p:txBody>
          <a:bodyPr anchor="b">
            <a:normAutofit/>
          </a:bodyPr>
          <a:lstStyle>
            <a:lvl1pPr>
              <a:defRPr sz="3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5236536" y="3160039"/>
            <a:ext cx="4093028" cy="758817"/>
          </a:xfrm>
          <a:prstGeom prst="rect">
            <a:avLst/>
          </a:prstGeom>
        </p:spPr>
        <p:txBody>
          <a:bodyPr>
            <a:normAutofit/>
          </a:bodyPr>
          <a:lstStyle>
            <a:lvl1pPr marL="0" indent="0">
              <a:buNone/>
              <a:defRPr sz="1500" b="0" i="0" spc="225">
                <a:solidFill>
                  <a:schemeClr val="accent6"/>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p:nvCxnSpPr>
        <p:spPr>
          <a:xfrm flipV="1">
            <a:off x="7503585" y="3270250"/>
            <a:ext cx="2656417" cy="140758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p:nvSpPr>
        <p:spPr>
          <a:xfrm>
            <a:off x="6461760" y="0"/>
            <a:ext cx="1882140" cy="619016"/>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p:nvCxnSpPr>
        <p:spPr>
          <a:xfrm flipV="1">
            <a:off x="0" y="340469"/>
            <a:ext cx="5496128" cy="28359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p:nvCxnSpPr>
        <p:spPr>
          <a:xfrm flipV="1">
            <a:off x="-14864" y="4389120"/>
            <a:ext cx="1599824" cy="8342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p:nvSpPr>
        <p:spPr>
          <a:xfrm rot="19958790">
            <a:off x="-115862" y="2839204"/>
            <a:ext cx="1198666" cy="19715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Tree>
    <p:extLst>
      <p:ext uri="{BB962C8B-B14F-4D97-AF65-F5344CB8AC3E}">
        <p14:creationId xmlns:p14="http://schemas.microsoft.com/office/powerpoint/2010/main" val="1429936332"/>
      </p:ext>
    </p:extLst>
  </p:cSld>
  <p:clrMapOvr>
    <a:masterClrMapping/>
  </p:clrMapOvr>
  <p:transition spd="slow">
    <p:cover/>
  </p:transition>
  <p:timing>
    <p:tnLst>
      <p:par>
        <p:cTn id="1" dur="indefinite" restart="never" nodeType="tmRoot"/>
      </p:par>
    </p:tnLst>
  </p:timing>
  <p:extLst mod="1">
    <p:ext uri="{DCECCB84-F9BA-43D5-87BE-67443E8EF086}">
      <p15:sldGuideLst xmlns:p15="http://schemas.microsoft.com/office/powerpoint/2012/main">
        <p15:guide id="1" orient="horz" pos="2183" userDrawn="1">
          <p15:clr>
            <a:srgbClr val="FBAE40"/>
          </p15:clr>
        </p15:guide>
        <p15:guide id="2" pos="4267" userDrawn="1">
          <p15:clr>
            <a:srgbClr val="FBAE40"/>
          </p15:clr>
        </p15:guide>
        <p15:guide id="3" pos="159" userDrawn="1">
          <p15:clr>
            <a:srgbClr val="FBAE40"/>
          </p15:clr>
        </p15:guide>
        <p15:guide id="4" orient="horz" pos="4170" userDrawn="1">
          <p15:clr>
            <a:srgbClr val="FBAE40"/>
          </p15:clr>
        </p15:guide>
        <p15:guide id="5" pos="8374" userDrawn="1">
          <p15:clr>
            <a:srgbClr val="FBAE40"/>
          </p15:clr>
        </p15:guide>
        <p15:guide id="6" orient="horz" pos="14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7706" y="3028306"/>
            <a:ext cx="1593849" cy="131082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6301107" y="2"/>
            <a:ext cx="4026533" cy="2950839"/>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sp>
        <p:nvSpPr>
          <p:cNvPr id="36" name="Parallelogram 35">
            <a:extLst>
              <a:ext uri="{FF2B5EF4-FFF2-40B4-BE49-F238E27FC236}">
                <a16:creationId xmlns:a16="http://schemas.microsoft.com/office/drawing/2014/main" id="{4EBB76E7-943E-4038-B700-114F66FBC609}"/>
              </a:ext>
            </a:extLst>
          </p:cNvPr>
          <p:cNvSpPr/>
          <p:nvPr/>
        </p:nvSpPr>
        <p:spPr>
          <a:xfrm flipH="1">
            <a:off x="5566590" y="2"/>
            <a:ext cx="1206500" cy="532553"/>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IN" sz="135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432232" y="174191"/>
            <a:ext cx="6944352" cy="956641"/>
          </a:xfrm>
          <a:prstGeom prst="rect">
            <a:avLst/>
          </a:prstGeom>
        </p:spPr>
        <p:txBody>
          <a:bodyPr bIns="0" anchor="b">
            <a:normAutofit/>
          </a:bodyPr>
          <a:lstStyle>
            <a:lvl1pPr>
              <a:defRPr sz="3300" b="1">
                <a:solidFill>
                  <a:schemeClr val="accent1"/>
                </a:solidFill>
              </a:defRPr>
            </a:lvl1pPr>
          </a:lstStyle>
          <a:p>
            <a:r>
              <a:rPr lang="en-US" dirty="0"/>
              <a:t>Click to Edit Master Title Style </a:t>
            </a:r>
            <a:endParaRPr lang="en-IN" dirty="0"/>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432231" y="1393272"/>
            <a:ext cx="9029269" cy="375419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2740446"/>
      </p:ext>
    </p:extLst>
  </p:cSld>
  <p:clrMapOvr>
    <a:masterClrMapping/>
  </p:clrMapOvr>
  <p:transition spd="slow">
    <p:cover/>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4267" userDrawn="1">
          <p15:clr>
            <a:srgbClr val="FBAE40"/>
          </p15:clr>
        </p15:guide>
        <p15:guide id="3" pos="437" userDrawn="1">
          <p15:clr>
            <a:srgbClr val="FBAE40"/>
          </p15:clr>
        </p15:guide>
        <p15:guide id="4" pos="8248" userDrawn="1">
          <p15:clr>
            <a:srgbClr val="FBAE40"/>
          </p15:clr>
        </p15:guide>
        <p15:guide id="5" orient="horz" pos="77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7706" y="3028306"/>
            <a:ext cx="1593849" cy="131082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6301107" y="2"/>
            <a:ext cx="4026533" cy="2950839"/>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sp>
        <p:nvSpPr>
          <p:cNvPr id="36" name="Parallelogram 35">
            <a:extLst>
              <a:ext uri="{FF2B5EF4-FFF2-40B4-BE49-F238E27FC236}">
                <a16:creationId xmlns:a16="http://schemas.microsoft.com/office/drawing/2014/main" id="{4EBB76E7-943E-4038-B700-114F66FBC609}"/>
              </a:ext>
            </a:extLst>
          </p:cNvPr>
          <p:cNvSpPr/>
          <p:nvPr/>
        </p:nvSpPr>
        <p:spPr>
          <a:xfrm flipH="1">
            <a:off x="5566590" y="2"/>
            <a:ext cx="1206500" cy="532553"/>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IN" sz="135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432232" y="174191"/>
            <a:ext cx="6944352" cy="956641"/>
          </a:xfrm>
          <a:prstGeom prst="rect">
            <a:avLst/>
          </a:prstGeom>
        </p:spPr>
        <p:txBody>
          <a:bodyPr bIns="0" anchor="b">
            <a:normAutofit/>
          </a:bodyPr>
          <a:lstStyle>
            <a:lvl1pPr>
              <a:defRPr sz="3300" b="1">
                <a:solidFill>
                  <a:schemeClr val="accent1"/>
                </a:solidFill>
              </a:defRPr>
            </a:lvl1pPr>
          </a:lstStyle>
          <a:p>
            <a:r>
              <a:rPr lang="en-US" dirty="0"/>
              <a:t>Click to Edit Master Title Style </a:t>
            </a:r>
            <a:endParaRPr lang="en-IN" dirty="0"/>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441406" y="1375872"/>
            <a:ext cx="4318000" cy="377159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5143500" y="1375872"/>
            <a:ext cx="4318000" cy="377159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0185488"/>
      </p:ext>
    </p:extLst>
  </p:cSld>
  <p:clrMapOvr>
    <a:masterClrMapping/>
  </p:clrMapOvr>
  <p:transition spd="slow">
    <p:cover/>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4267" userDrawn="1">
          <p15:clr>
            <a:srgbClr val="FBAE40"/>
          </p15:clr>
        </p15:guide>
        <p15:guide id="3" pos="437" userDrawn="1">
          <p15:clr>
            <a:srgbClr val="FBAE40"/>
          </p15:clr>
        </p15:guide>
        <p15:guide id="4" pos="8248" userDrawn="1">
          <p15:clr>
            <a:srgbClr val="FBAE40"/>
          </p15:clr>
        </p15:guide>
        <p15:guide id="5" orient="horz" pos="77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7706" y="3028306"/>
            <a:ext cx="1593849" cy="131082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6301107" y="2"/>
            <a:ext cx="4026533" cy="2950839"/>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sp>
        <p:nvSpPr>
          <p:cNvPr id="36" name="Parallelogram 35">
            <a:extLst>
              <a:ext uri="{FF2B5EF4-FFF2-40B4-BE49-F238E27FC236}">
                <a16:creationId xmlns:a16="http://schemas.microsoft.com/office/drawing/2014/main" id="{4EBB76E7-943E-4038-B700-114F66FBC609}"/>
              </a:ext>
            </a:extLst>
          </p:cNvPr>
          <p:cNvSpPr/>
          <p:nvPr/>
        </p:nvSpPr>
        <p:spPr>
          <a:xfrm flipH="1">
            <a:off x="5566590" y="2"/>
            <a:ext cx="1206500" cy="532553"/>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IN" sz="135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432232" y="174191"/>
            <a:ext cx="6944352" cy="956641"/>
          </a:xfrm>
          <a:prstGeom prst="rect">
            <a:avLst/>
          </a:prstGeom>
        </p:spPr>
        <p:txBody>
          <a:bodyPr bIns="0" anchor="b">
            <a:normAutofit/>
          </a:bodyPr>
          <a:lstStyle>
            <a:lvl1pPr>
              <a:defRPr sz="3300" b="1">
                <a:solidFill>
                  <a:schemeClr val="accent1"/>
                </a:solidFill>
              </a:defRPr>
            </a:lvl1pPr>
          </a:lstStyle>
          <a:p>
            <a:r>
              <a:rPr lang="en-US" dirty="0"/>
              <a:t>Click to Edit Master Title Style </a:t>
            </a:r>
            <a:endParaRPr lang="en-IN" dirty="0"/>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432232" y="1400970"/>
            <a:ext cx="4485418" cy="686593"/>
          </a:xfrm>
          <a:prstGeom prst="rect">
            <a:avLst/>
          </a:prstGeom>
        </p:spPr>
        <p:txBody>
          <a:bodyPr anchor="b"/>
          <a:lstStyle>
            <a:lvl1pPr marL="0" indent="0">
              <a:buNone/>
              <a:defRPr lang="en-US" b="1" dirty="0">
                <a:solidFill>
                  <a:schemeClr val="accent6"/>
                </a:solidFill>
              </a:defRPr>
            </a:lvl1pPr>
          </a:lstStyle>
          <a:p>
            <a:pPr marL="171450" lvl="0" indent="-171450"/>
            <a:r>
              <a:rPr lang="en-US" smtClean="0"/>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5143501" y="1400970"/>
            <a:ext cx="4319323" cy="686593"/>
          </a:xfrm>
          <a:prstGeom prst="rect">
            <a:avLst/>
          </a:prstGeom>
        </p:spPr>
        <p:txBody>
          <a:bodyPr anchor="b"/>
          <a:lstStyle>
            <a:lvl1pPr marL="0" indent="0">
              <a:buNone/>
              <a:defRPr sz="1800" b="1">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5143501" y="2087563"/>
            <a:ext cx="4319323" cy="3070490"/>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432232" y="2087563"/>
            <a:ext cx="4493124" cy="3070490"/>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249112"/>
      </p:ext>
    </p:extLst>
  </p:cSld>
  <p:clrMapOvr>
    <a:masterClrMapping/>
  </p:clrMapOvr>
  <p:transition spd="slow">
    <p:cover/>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4267" userDrawn="1">
          <p15:clr>
            <a:srgbClr val="FBAE40"/>
          </p15:clr>
        </p15:guide>
        <p15:guide id="3" pos="437" userDrawn="1">
          <p15:clr>
            <a:srgbClr val="FBAE40"/>
          </p15:clr>
        </p15:guide>
        <p15:guide id="4" pos="8248" userDrawn="1">
          <p15:clr>
            <a:srgbClr val="FBAE40"/>
          </p15:clr>
        </p15:guide>
        <p15:guide id="5" orient="horz" pos="77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5"/>
            <a:ext cx="8854440" cy="450342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1" y="1"/>
            <a:ext cx="5025572" cy="25037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7503585" y="3270250"/>
            <a:ext cx="2656417" cy="140758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599310" y="3645032"/>
            <a:ext cx="4426263" cy="1105859"/>
          </a:xfrm>
          <a:prstGeom prst="rect">
            <a:avLst/>
          </a:prstGeom>
        </p:spPr>
        <p:txBody>
          <a:bodyPr anchor="b">
            <a:normAutofit/>
          </a:bodyPr>
          <a:lstStyle>
            <a:lvl1pPr marL="0" indent="0" algn="r">
              <a:buFont typeface="Arial" panose="020B0604020202020204" pitchFamily="34" charset="0"/>
              <a:buNone/>
              <a:defRPr sz="3225"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4864" y="3916680"/>
            <a:ext cx="1599824" cy="8342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599310" y="4750891"/>
            <a:ext cx="4426263" cy="776254"/>
          </a:xfrm>
          <a:prstGeom prst="rect">
            <a:avLst/>
          </a:prstGeom>
        </p:spPr>
        <p:txBody>
          <a:bodyPr/>
          <a:lstStyle>
            <a:lvl1pPr marL="0" indent="0" algn="r">
              <a:buFont typeface="Arial" panose="020B0604020202020204" pitchFamily="34" charset="0"/>
              <a:buNone/>
              <a:defRPr sz="1200">
                <a:solidFill>
                  <a:schemeClr val="accent6"/>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5134430" y="1908928"/>
            <a:ext cx="4836393" cy="3618218"/>
          </a:xfrm>
          <a:prstGeom prst="rect">
            <a:avLst/>
          </a:prstGeom>
        </p:spPr>
        <p:txBody>
          <a:bodyPr/>
          <a:lstStyle>
            <a:lvl1pPr>
              <a:buClr>
                <a:schemeClr val="accent2"/>
              </a:buClr>
              <a:defRPr sz="1800"/>
            </a:lvl1pPr>
            <a:lvl2pPr>
              <a:buClr>
                <a:schemeClr val="accent2"/>
              </a:buClr>
              <a:defRPr sz="1500"/>
            </a:lvl2pPr>
            <a:lvl3pPr>
              <a:buClr>
                <a:schemeClr val="accent2"/>
              </a:buClr>
              <a:defRPr sz="1350"/>
            </a:lvl3pPr>
            <a:lvl4pPr>
              <a:buClr>
                <a:schemeClr val="accent2"/>
              </a:buClr>
              <a:defRPr sz="1200"/>
            </a:lvl4pPr>
            <a:lvl5pPr>
              <a:buClr>
                <a:schemeClr val="accent2"/>
              </a:buClr>
              <a:defRPr sz="12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0982081"/>
      </p:ext>
    </p:extLst>
  </p:cSld>
  <p:clrMapOvr>
    <a:masterClrMapping/>
  </p:clrMapOvr>
  <p:transition spd="slow">
    <p:cover/>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8374" userDrawn="1">
          <p15:clr>
            <a:srgbClr val="FBAE40"/>
          </p15:clr>
        </p15:guide>
        <p15:guide id="3" pos="153" userDrawn="1">
          <p15:clr>
            <a:srgbClr val="FBAE40"/>
          </p15:clr>
        </p15:guide>
        <p15:guide id="4" orient="horz" pos="4178" userDrawn="1">
          <p15:clr>
            <a:srgbClr val="FBAE40"/>
          </p15:clr>
        </p15:guide>
        <p15:guide id="5" orient="horz" pos="142" userDrawn="1">
          <p15:clr>
            <a:srgbClr val="FBAE40"/>
          </p15:clr>
        </p15:guide>
        <p15:guide id="6" pos="2730" userDrawn="1">
          <p15:clr>
            <a:srgbClr val="FBAE40"/>
          </p15:clr>
        </p15:guide>
        <p15:guide id="7" pos="48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5"/>
            <a:ext cx="8854440" cy="450342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1" y="1"/>
            <a:ext cx="5025572" cy="25037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7503585" y="3270250"/>
            <a:ext cx="2656417" cy="140758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599310" y="3645032"/>
            <a:ext cx="4426263" cy="1105859"/>
          </a:xfrm>
          <a:prstGeom prst="rect">
            <a:avLst/>
          </a:prstGeom>
        </p:spPr>
        <p:txBody>
          <a:bodyPr anchor="b">
            <a:normAutofit/>
          </a:bodyPr>
          <a:lstStyle>
            <a:lvl1pPr marL="0" indent="0" algn="r">
              <a:buFont typeface="Arial" panose="020B0604020202020204" pitchFamily="34" charset="0"/>
              <a:buNone/>
              <a:defRPr sz="3225"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4864" y="3916680"/>
            <a:ext cx="1599824" cy="8342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599310" y="4750891"/>
            <a:ext cx="4426263" cy="776254"/>
          </a:xfrm>
          <a:prstGeom prst="rect">
            <a:avLst/>
          </a:prstGeom>
        </p:spPr>
        <p:txBody>
          <a:bodyPr/>
          <a:lstStyle>
            <a:lvl1pPr marL="0" indent="0" algn="r">
              <a:buFont typeface="Arial" panose="020B0604020202020204" pitchFamily="34" charset="0"/>
              <a:buNone/>
              <a:defRPr sz="1200">
                <a:solidFill>
                  <a:schemeClr val="accent6"/>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5208310" y="1893217"/>
            <a:ext cx="4762514" cy="3633928"/>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1935534252"/>
      </p:ext>
    </p:extLst>
  </p:cSld>
  <p:clrMapOvr>
    <a:masterClrMapping/>
  </p:clrMapOvr>
  <p:transition spd="slow">
    <p:cover/>
  </p:transition>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8374" userDrawn="1">
          <p15:clr>
            <a:srgbClr val="FBAE40"/>
          </p15:clr>
        </p15:guide>
        <p15:guide id="3" pos="153" userDrawn="1">
          <p15:clr>
            <a:srgbClr val="FBAE40"/>
          </p15:clr>
        </p15:guide>
        <p15:guide id="4" orient="horz" pos="4178" userDrawn="1">
          <p15:clr>
            <a:srgbClr val="FBAE40"/>
          </p15:clr>
        </p15:guide>
        <p15:guide id="5" orient="horz" pos="142" userDrawn="1">
          <p15:clr>
            <a:srgbClr val="FBAE40"/>
          </p15:clr>
        </p15:guide>
        <p15:guide id="6" pos="2730" userDrawn="1">
          <p15:clr>
            <a:srgbClr val="FBAE40"/>
          </p15:clr>
        </p15:guide>
        <p15:guide id="7" pos="48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A0030CD-8C9E-4AA5-8C5D-F9B2EDB7E17A}"/>
              </a:ext>
            </a:extLst>
          </p:cNvPr>
          <p:cNvGrpSpPr/>
          <p:nvPr/>
        </p:nvGrpSpPr>
        <p:grpSpPr>
          <a:xfrm flipH="1">
            <a:off x="6301107" y="2"/>
            <a:ext cx="4026533" cy="2950839"/>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sp>
        <p:nvSpPr>
          <p:cNvPr id="30" name="Parallelogram 29">
            <a:extLst>
              <a:ext uri="{FF2B5EF4-FFF2-40B4-BE49-F238E27FC236}">
                <a16:creationId xmlns:a16="http://schemas.microsoft.com/office/drawing/2014/main" id="{406089BB-36DC-4E23-B215-527A8A18FCFB}"/>
              </a:ext>
            </a:extLst>
          </p:cNvPr>
          <p:cNvSpPr/>
          <p:nvPr/>
        </p:nvSpPr>
        <p:spPr>
          <a:xfrm flipH="1">
            <a:off x="5566590" y="2"/>
            <a:ext cx="1206500" cy="532553"/>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IN" sz="135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IN"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2220172966"/>
      </p:ext>
    </p:extLst>
  </p:cSld>
  <p:clrMapOvr>
    <a:masterClrMapping/>
  </p:clrMapOvr>
  <p:transition spd="slow">
    <p:cover/>
  </p:transition>
  <p:timing>
    <p:tnLst>
      <p:par>
        <p:cTn id="1" dur="indefinite" restart="never" nodeType="tmRoot"/>
      </p:par>
    </p:tnLst>
  </p:timing>
  <p:extLst mod="1">
    <p:ext uri="{DCECCB84-F9BA-43D5-87BE-67443E8EF086}">
      <p15:sldGuideLst xmlns:p15="http://schemas.microsoft.com/office/powerpoint/2012/main">
        <p15:guide id="1" orient="horz" pos="142" userDrawn="1">
          <p15:clr>
            <a:srgbClr val="FBAE40"/>
          </p15:clr>
        </p15:guide>
        <p15:guide id="2" pos="4267" userDrawn="1">
          <p15:clr>
            <a:srgbClr val="FBAE40"/>
          </p15:clr>
        </p15:guide>
        <p15:guide id="3" pos="86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A0030CD-8C9E-4AA5-8C5D-F9B2EDB7E17A}"/>
              </a:ext>
            </a:extLst>
          </p:cNvPr>
          <p:cNvGrpSpPr/>
          <p:nvPr/>
        </p:nvGrpSpPr>
        <p:grpSpPr>
          <a:xfrm flipH="1">
            <a:off x="6301107" y="2"/>
            <a:ext cx="4026533" cy="2950839"/>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sp>
        <p:nvSpPr>
          <p:cNvPr id="30" name="Parallelogram 29">
            <a:extLst>
              <a:ext uri="{FF2B5EF4-FFF2-40B4-BE49-F238E27FC236}">
                <a16:creationId xmlns:a16="http://schemas.microsoft.com/office/drawing/2014/main" id="{406089BB-36DC-4E23-B215-527A8A18FCFB}"/>
              </a:ext>
            </a:extLst>
          </p:cNvPr>
          <p:cNvSpPr/>
          <p:nvPr/>
        </p:nvSpPr>
        <p:spPr>
          <a:xfrm flipH="1">
            <a:off x="5566590" y="2"/>
            <a:ext cx="1206500" cy="532553"/>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IN" sz="135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smtClean="0"/>
              <a:t>By Nasokho</a:t>
            </a:r>
            <a:endParaRPr lang="en-US"/>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43BC3434-A7C2-41B1-8359-66CCBD74A230}" type="slidenum">
              <a:rPr lang="en-US" smtClean="0"/>
              <a:t>‹#›</a:t>
            </a:fld>
            <a:endParaRPr lang="en-US"/>
          </a:p>
        </p:txBody>
      </p:sp>
      <p:sp>
        <p:nvSpPr>
          <p:cNvPr id="10" name="Text Placeholder 9"/>
          <p:cNvSpPr>
            <a:spLocks noGrp="1"/>
          </p:cNvSpPr>
          <p:nvPr>
            <p:ph type="body" sz="quarter" idx="12"/>
          </p:nvPr>
        </p:nvSpPr>
        <p:spPr>
          <a:xfrm>
            <a:off x="112114" y="517544"/>
            <a:ext cx="7197989" cy="510874"/>
          </a:xfrm>
          <a:prstGeom prst="rect">
            <a:avLst/>
          </a:prstGeom>
        </p:spPr>
        <p:txBody>
          <a:bodyPr/>
          <a:lstStyle>
            <a:lvl1pPr marL="0" indent="0">
              <a:buFontTx/>
              <a:buNone/>
              <a:defRPr/>
            </a:lvl1pPr>
          </a:lstStyle>
          <a:p>
            <a:pPr lvl="0"/>
            <a:r>
              <a:rPr lang="en-US" smtClean="0"/>
              <a:t>Edit Master text styles</a:t>
            </a:r>
          </a:p>
        </p:txBody>
      </p:sp>
      <p:sp>
        <p:nvSpPr>
          <p:cNvPr id="12" name="Text Placeholder 11"/>
          <p:cNvSpPr>
            <a:spLocks noGrp="1"/>
          </p:cNvSpPr>
          <p:nvPr>
            <p:ph type="body" sz="quarter" idx="13"/>
          </p:nvPr>
        </p:nvSpPr>
        <p:spPr>
          <a:xfrm>
            <a:off x="441745" y="1938698"/>
            <a:ext cx="1636826" cy="741778"/>
          </a:xfrm>
          <a:prstGeom prst="rect">
            <a:avLst/>
          </a:prstGeom>
        </p:spPr>
        <p:txBody>
          <a:bodyPr/>
          <a:lstStyle>
            <a:lvl1pPr marL="342900" indent="-342900">
              <a:buFont typeface="+mj-lt"/>
              <a:buAutoNum type="alphaUcPeriod"/>
              <a:defRPr/>
            </a:lvl1pPr>
          </a:lstStyle>
          <a:p>
            <a:pPr lvl="0"/>
            <a:r>
              <a:rPr lang="en-US" smtClean="0"/>
              <a:t>Edit Master text styles</a:t>
            </a:r>
          </a:p>
        </p:txBody>
      </p:sp>
      <p:sp>
        <p:nvSpPr>
          <p:cNvPr id="18" name="Text Placeholder 11"/>
          <p:cNvSpPr>
            <a:spLocks noGrp="1"/>
          </p:cNvSpPr>
          <p:nvPr>
            <p:ph type="body" sz="quarter" idx="14"/>
          </p:nvPr>
        </p:nvSpPr>
        <p:spPr>
          <a:xfrm>
            <a:off x="5047741" y="1938698"/>
            <a:ext cx="1636826" cy="741778"/>
          </a:xfrm>
          <a:prstGeom prst="rect">
            <a:avLst/>
          </a:prstGeom>
        </p:spPr>
        <p:txBody>
          <a:bodyPr/>
          <a:lstStyle>
            <a:lvl1pPr marL="342900" indent="-342900">
              <a:buFont typeface="+mj-lt"/>
              <a:buAutoNum type="alphaUcPeriod" startAt="2"/>
              <a:defRPr/>
            </a:lvl1pPr>
          </a:lstStyle>
          <a:p>
            <a:pPr lvl="0"/>
            <a:r>
              <a:rPr lang="en-US" smtClean="0"/>
              <a:t>Edit Master text styles</a:t>
            </a:r>
          </a:p>
        </p:txBody>
      </p:sp>
      <p:sp>
        <p:nvSpPr>
          <p:cNvPr id="19" name="Text Placeholder 11"/>
          <p:cNvSpPr>
            <a:spLocks noGrp="1"/>
          </p:cNvSpPr>
          <p:nvPr>
            <p:ph type="body" sz="quarter" idx="15"/>
          </p:nvPr>
        </p:nvSpPr>
        <p:spPr>
          <a:xfrm>
            <a:off x="441745" y="3579443"/>
            <a:ext cx="1636826" cy="741778"/>
          </a:xfrm>
          <a:prstGeom prst="rect">
            <a:avLst/>
          </a:prstGeom>
        </p:spPr>
        <p:txBody>
          <a:bodyPr/>
          <a:lstStyle>
            <a:lvl1pPr marL="342900" indent="-342900">
              <a:buFont typeface="+mj-lt"/>
              <a:buAutoNum type="alphaUcPeriod" startAt="3"/>
              <a:defRPr/>
            </a:lvl1pPr>
          </a:lstStyle>
          <a:p>
            <a:pPr lvl="0"/>
            <a:r>
              <a:rPr lang="en-US" smtClean="0"/>
              <a:t>Edit Master text styles</a:t>
            </a:r>
          </a:p>
        </p:txBody>
      </p:sp>
      <p:sp>
        <p:nvSpPr>
          <p:cNvPr id="20" name="Text Placeholder 11"/>
          <p:cNvSpPr>
            <a:spLocks noGrp="1"/>
          </p:cNvSpPr>
          <p:nvPr>
            <p:ph type="body" sz="quarter" idx="16"/>
          </p:nvPr>
        </p:nvSpPr>
        <p:spPr>
          <a:xfrm>
            <a:off x="5047743" y="3615205"/>
            <a:ext cx="1636826" cy="741778"/>
          </a:xfrm>
          <a:prstGeom prst="rect">
            <a:avLst/>
          </a:prstGeom>
        </p:spPr>
        <p:txBody>
          <a:bodyPr/>
          <a:lstStyle>
            <a:lvl1pPr marL="342900" indent="-342900">
              <a:buFont typeface="+mj-lt"/>
              <a:buAutoNum type="alphaUcPeriod" startAt="4"/>
              <a:defRPr/>
            </a:lvl1pPr>
          </a:lstStyle>
          <a:p>
            <a:pPr lvl="0"/>
            <a:r>
              <a:rPr lang="en-US" smtClean="0"/>
              <a:t>Edit Master text styles</a:t>
            </a:r>
          </a:p>
        </p:txBody>
      </p:sp>
    </p:spTree>
    <p:extLst>
      <p:ext uri="{BB962C8B-B14F-4D97-AF65-F5344CB8AC3E}">
        <p14:creationId xmlns:p14="http://schemas.microsoft.com/office/powerpoint/2010/main" val="2655516624"/>
      </p:ext>
    </p:extLst>
  </p:cSld>
  <p:clrMapOvr>
    <a:masterClrMapping/>
  </p:clrMapOvr>
  <p:timing>
    <p:tnLst>
      <p:par>
        <p:cTn id="1" dur="indefinite" restart="never" nodeType="tmRoot"/>
      </p:par>
    </p:tnLst>
  </p:timing>
  <p:hf sldNum="0" hdr="0" ftr="0" dt="0"/>
  <p:extLst mod="1">
    <p:ext uri="{DCECCB84-F9BA-43D5-87BE-67443E8EF086}">
      <p15:sldGuideLst xmlns:p15="http://schemas.microsoft.com/office/powerpoint/2012/main">
        <p15:guide id="1" orient="horz" pos="142" userDrawn="1">
          <p15:clr>
            <a:srgbClr val="FBAE40"/>
          </p15:clr>
        </p15:guide>
        <p15:guide id="2" pos="4267" userDrawn="1">
          <p15:clr>
            <a:srgbClr val="FBAE40"/>
          </p15:clr>
        </p15:guide>
        <p15:guide id="3" pos="8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ogo intr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By Nasokho</a:t>
            </a:r>
            <a:endParaRPr lang="en-US"/>
          </a:p>
        </p:txBody>
      </p:sp>
      <p:sp>
        <p:nvSpPr>
          <p:cNvPr id="4" name="Slide Number Placeholder 3"/>
          <p:cNvSpPr>
            <a:spLocks noGrp="1"/>
          </p:cNvSpPr>
          <p:nvPr>
            <p:ph type="sldNum" sz="quarter" idx="11"/>
          </p:nvPr>
        </p:nvSpPr>
        <p:spPr/>
        <p:txBody>
          <a:bodyPr/>
          <a:lstStyle/>
          <a:p>
            <a:fld id="{43BC3434-A7C2-41B1-8359-66CCBD74A230}" type="slidenum">
              <a:rPr lang="en-US" smtClean="0"/>
              <a:t>‹#›</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746" y="0"/>
            <a:ext cx="4038509" cy="5715000"/>
          </a:xfrm>
          <a:prstGeom prst="rect">
            <a:avLst/>
          </a:prstGeom>
        </p:spPr>
      </p:pic>
    </p:spTree>
    <p:extLst>
      <p:ext uri="{BB962C8B-B14F-4D97-AF65-F5344CB8AC3E}">
        <p14:creationId xmlns:p14="http://schemas.microsoft.com/office/powerpoint/2010/main" val="694564010"/>
      </p:ext>
    </p:extLst>
  </p:cSld>
  <p:clrMapOvr>
    <a:masterClrMapping/>
  </p:clrMapOvr>
  <p:timing>
    <p:tnLst>
      <p:par>
        <p:cT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By Nasokho</a:t>
            </a:r>
            <a:endParaRPr lang="en-US"/>
          </a:p>
        </p:txBody>
      </p:sp>
      <p:sp>
        <p:nvSpPr>
          <p:cNvPr id="4" name="Slide Number Placeholder 3"/>
          <p:cNvSpPr>
            <a:spLocks noGrp="1"/>
          </p:cNvSpPr>
          <p:nvPr>
            <p:ph type="sldNum" sz="quarter" idx="11"/>
          </p:nvPr>
        </p:nvSpPr>
        <p:spPr/>
        <p:txBody>
          <a:bodyPr/>
          <a:lstStyle/>
          <a:p>
            <a:fld id="{43BC3434-A7C2-41B1-8359-66CCBD74A230}" type="slidenum">
              <a:rPr lang="en-US" smtClean="0"/>
              <a:t>‹#›</a:t>
            </a:fld>
            <a:endParaRPr lang="en-US"/>
          </a:p>
        </p:txBody>
      </p:sp>
    </p:spTree>
    <p:extLst>
      <p:ext uri="{BB962C8B-B14F-4D97-AF65-F5344CB8AC3E}">
        <p14:creationId xmlns:p14="http://schemas.microsoft.com/office/powerpoint/2010/main" val="1919861798"/>
      </p:ext>
    </p:extLst>
  </p:cSld>
  <p:clrMapOvr>
    <a:masterClrMapping/>
  </p:clrMapOvr>
  <p:timing>
    <p:tnLst>
      <p:par>
        <p:cTn id="1" dur="indefinite" restart="never" nodeType="tmRoot"/>
      </p:par>
    </p:tnLst>
  </p:timing>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1B2FB48C-0C70-4DBE-B904-A134B6644DD3}"/>
              </a:ext>
            </a:extLst>
          </p:cNvPr>
          <p:cNvGrpSpPr/>
          <p:nvPr/>
        </p:nvGrpSpPr>
        <p:grpSpPr>
          <a:xfrm flipH="1">
            <a:off x="6301107" y="2"/>
            <a:ext cx="4026533" cy="2950839"/>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sp>
        <p:nvSpPr>
          <p:cNvPr id="31" name="Parallelogram 30">
            <a:extLst>
              <a:ext uri="{FF2B5EF4-FFF2-40B4-BE49-F238E27FC236}">
                <a16:creationId xmlns:a16="http://schemas.microsoft.com/office/drawing/2014/main" id="{41E23981-B12A-4AC3-A030-337BBBA5E45B}"/>
              </a:ext>
            </a:extLst>
          </p:cNvPr>
          <p:cNvSpPr/>
          <p:nvPr/>
        </p:nvSpPr>
        <p:spPr>
          <a:xfrm flipH="1">
            <a:off x="5566590" y="2"/>
            <a:ext cx="1206500" cy="532553"/>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IN" sz="1350"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432232" y="174190"/>
            <a:ext cx="6944352" cy="1012972"/>
          </a:xfrm>
          <a:prstGeom prst="rect">
            <a:avLst/>
          </a:prstGeom>
        </p:spPr>
        <p:txBody>
          <a:bodyPr anchor="b">
            <a:normAutofit/>
          </a:bodyPr>
          <a:lstStyle>
            <a:lvl1pPr>
              <a:defRPr sz="3300" b="1">
                <a:solidFill>
                  <a:schemeClr val="accent1"/>
                </a:solidFill>
              </a:defRPr>
            </a:lvl1pPr>
          </a:lstStyle>
          <a:p>
            <a:r>
              <a:rPr lang="en-US" dirty="0"/>
              <a:t>Click to Edit Master Title Style </a:t>
            </a:r>
            <a:endParaRPr lang="en-IN"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IN"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1934339976"/>
      </p:ext>
    </p:extLst>
  </p:cSld>
  <p:clrMapOvr>
    <a:masterClrMapping/>
  </p:clrMapOvr>
  <p:transition spd="slow">
    <p:cover/>
  </p:transition>
  <p:timing>
    <p:tnLst>
      <p:par>
        <p:cTn id="1" dur="indefinite" restart="never" nodeType="tmRoot"/>
      </p:par>
    </p:tnLst>
  </p:timing>
  <p:extLst mod="1">
    <p:ext uri="{DCECCB84-F9BA-43D5-87BE-67443E8EF086}">
      <p15:sldGuideLst xmlns:p15="http://schemas.microsoft.com/office/powerpoint/2012/main">
        <p15:guide id="1" orient="horz" pos="142" userDrawn="1">
          <p15:clr>
            <a:srgbClr val="FBAE40"/>
          </p15:clr>
        </p15:guide>
        <p15:guide id="2" pos="4267" userDrawn="1">
          <p15:clr>
            <a:srgbClr val="FBAE40"/>
          </p15:clr>
        </p15:guide>
        <p15:guide id="3" pos="86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3946701"/>
      </p:ext>
    </p:extLst>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p:nvSpPr>
        <p:spPr>
          <a:xfrm flipV="1">
            <a:off x="0" y="-5"/>
            <a:ext cx="8854440" cy="450342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17" name="Parallelogram 16">
            <a:extLst>
              <a:ext uri="{FF2B5EF4-FFF2-40B4-BE49-F238E27FC236}">
                <a16:creationId xmlns:a16="http://schemas.microsoft.com/office/drawing/2014/main" id="{7D937721-835D-4D84-94A3-6C79D4639514}"/>
              </a:ext>
            </a:extLst>
          </p:cNvPr>
          <p:cNvSpPr/>
          <p:nvPr/>
        </p:nvSpPr>
        <p:spPr>
          <a:xfrm rot="19958790">
            <a:off x="-531103" y="2990148"/>
            <a:ext cx="3216802" cy="1455793"/>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p:nvCxnSpPr>
        <p:spPr>
          <a:xfrm flipV="1">
            <a:off x="1" y="841743"/>
            <a:ext cx="1487714" cy="7562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5236536" y="1656184"/>
            <a:ext cx="4093028" cy="1491546"/>
          </a:xfrm>
          <a:prstGeom prst="rect">
            <a:avLst/>
          </a:prstGeom>
        </p:spPr>
        <p:txBody>
          <a:bodyPr anchor="b">
            <a:normAutofit/>
          </a:bodyPr>
          <a:lstStyle>
            <a:lvl1pPr>
              <a:defRPr sz="3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5236536" y="3160039"/>
            <a:ext cx="4093028" cy="758817"/>
          </a:xfrm>
          <a:prstGeom prst="rect">
            <a:avLst/>
          </a:prstGeom>
        </p:spPr>
        <p:txBody>
          <a:bodyPr>
            <a:normAutofit/>
          </a:bodyPr>
          <a:lstStyle>
            <a:lvl1pPr marL="0" indent="0">
              <a:buNone/>
              <a:defRPr sz="1500" b="0" i="0" spc="225">
                <a:solidFill>
                  <a:schemeClr val="accent6"/>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p:nvCxnSpPr>
        <p:spPr>
          <a:xfrm flipV="1">
            <a:off x="7503585" y="3270250"/>
            <a:ext cx="2656417" cy="140758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p:nvSpPr>
        <p:spPr>
          <a:xfrm>
            <a:off x="6461760" y="0"/>
            <a:ext cx="1882140" cy="619016"/>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p:nvCxnSpPr>
        <p:spPr>
          <a:xfrm flipV="1">
            <a:off x="0" y="340469"/>
            <a:ext cx="5496128" cy="28359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402832" y="717454"/>
            <a:ext cx="3690436" cy="4280908"/>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smtClean="0"/>
              <a:t>Click icon to add picture</a:t>
            </a:r>
            <a:endParaRPr lang="en-IN"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p:nvCxnSpPr>
        <p:spPr>
          <a:xfrm flipV="1">
            <a:off x="-14864" y="4389120"/>
            <a:ext cx="1599824" cy="8342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p:nvSpPr>
        <p:spPr>
          <a:xfrm rot="19958790">
            <a:off x="-115862" y="2839204"/>
            <a:ext cx="1198666" cy="19715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Tree>
    <p:extLst>
      <p:ext uri="{BB962C8B-B14F-4D97-AF65-F5344CB8AC3E}">
        <p14:creationId xmlns:p14="http://schemas.microsoft.com/office/powerpoint/2010/main" val="70714812"/>
      </p:ext>
    </p:extLst>
  </p:cSld>
  <p:clrMapOvr>
    <a:masterClrMapping/>
  </p:clrMapOvr>
  <p:timing>
    <p:tnLst>
      <p:par>
        <p:cTn id="1" dur="indefinite" restart="never" nodeType="tmRoot"/>
      </p:par>
    </p:tnLst>
  </p:timing>
  <p:hf sldNum="0" hdr="0" ftr="0" dt="0"/>
  <p:extLst mod="1">
    <p:ext uri="{DCECCB84-F9BA-43D5-87BE-67443E8EF086}">
      <p15:sldGuideLst xmlns:p15="http://schemas.microsoft.com/office/powerpoint/2012/main">
        <p15:guide id="1" orient="horz" pos="2183" userDrawn="1">
          <p15:clr>
            <a:srgbClr val="FBAE40"/>
          </p15:clr>
        </p15:guide>
        <p15:guide id="2" pos="4267" userDrawn="1">
          <p15:clr>
            <a:srgbClr val="FBAE40"/>
          </p15:clr>
        </p15:guide>
        <p15:guide id="3" pos="159" userDrawn="1">
          <p15:clr>
            <a:srgbClr val="FBAE40"/>
          </p15:clr>
        </p15:guide>
        <p15:guide id="4" orient="horz" pos="4170" userDrawn="1">
          <p15:clr>
            <a:srgbClr val="FBAE40"/>
          </p15:clr>
        </p15:guide>
        <p15:guide id="5" pos="8374" userDrawn="1">
          <p15:clr>
            <a:srgbClr val="FBAE40"/>
          </p15:clr>
        </p15:guide>
        <p15:guide id="6" orient="horz" pos="1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442816" y="2664097"/>
            <a:ext cx="4119024" cy="2465229"/>
          </a:xfrm>
          <a:prstGeom prst="rect">
            <a:avLst/>
          </a:prstGeom>
        </p:spPr>
        <p:txBody>
          <a:bodyPr>
            <a:normAutofit/>
          </a:bodyPr>
          <a:lstStyle>
            <a:lvl1pPr>
              <a:buClr>
                <a:schemeClr val="accent2"/>
              </a:buClr>
              <a:defRPr sz="1800">
                <a:solidFill>
                  <a:schemeClr val="tx1"/>
                </a:solidFill>
              </a:defRPr>
            </a:lvl1pPr>
            <a:lvl2pPr>
              <a:buClr>
                <a:schemeClr val="accent2"/>
              </a:buClr>
              <a:defRPr sz="1500">
                <a:solidFill>
                  <a:schemeClr val="tx1"/>
                </a:solidFill>
              </a:defRPr>
            </a:lvl2pPr>
            <a:lvl3pPr>
              <a:buClr>
                <a:schemeClr val="accent2"/>
              </a:buClr>
              <a:defRPr sz="1350">
                <a:solidFill>
                  <a:schemeClr val="tx1"/>
                </a:solidFill>
              </a:defRPr>
            </a:lvl3pPr>
            <a:lvl4pPr>
              <a:buClr>
                <a:schemeClr val="accent2"/>
              </a:buClr>
              <a:defRPr sz="1200">
                <a:solidFill>
                  <a:schemeClr val="tx1"/>
                </a:solidFill>
              </a:defRPr>
            </a:lvl4pPr>
            <a:lvl5pPr>
              <a:buClr>
                <a:schemeClr val="accent2"/>
              </a:buClr>
              <a:defRPr sz="12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24" name="Right Triangle 23">
            <a:extLst>
              <a:ext uri="{FF2B5EF4-FFF2-40B4-BE49-F238E27FC236}">
                <a16:creationId xmlns:a16="http://schemas.microsoft.com/office/drawing/2014/main" id="{BD6ACE60-499D-41AB-89C4-D537D7C3D22A}"/>
              </a:ext>
            </a:extLst>
          </p:cNvPr>
          <p:cNvSpPr/>
          <p:nvPr/>
        </p:nvSpPr>
        <p:spPr>
          <a:xfrm flipH="1" flipV="1">
            <a:off x="1533071" y="-5"/>
            <a:ext cx="8626929" cy="469900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25" name="Parallelogram 24">
            <a:extLst>
              <a:ext uri="{FF2B5EF4-FFF2-40B4-BE49-F238E27FC236}">
                <a16:creationId xmlns:a16="http://schemas.microsoft.com/office/drawing/2014/main" id="{18C08F43-D42B-4CF1-912F-BC83D72AB415}"/>
              </a:ext>
            </a:extLst>
          </p:cNvPr>
          <p:cNvSpPr/>
          <p:nvPr/>
        </p:nvSpPr>
        <p:spPr>
          <a:xfrm flipH="1">
            <a:off x="2481792" y="-4"/>
            <a:ext cx="3434292" cy="1090088"/>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p:nvCxnSpPr>
        <p:spPr>
          <a:xfrm flipV="1">
            <a:off x="5312834" y="4205899"/>
            <a:ext cx="1270479" cy="1502833"/>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p:ph type="body" sz="quarter" idx="13" hasCustomPrompt="1"/>
          </p:nvPr>
        </p:nvSpPr>
        <p:spPr>
          <a:xfrm>
            <a:off x="442817" y="2136232"/>
            <a:ext cx="6118859" cy="507413"/>
          </a:xfrm>
          <a:prstGeom prst="rect">
            <a:avLst/>
          </a:prstGeom>
        </p:spPr>
        <p:txBody>
          <a:bodyPr/>
          <a:lstStyle>
            <a:lvl1pPr marL="0" indent="0">
              <a:buNone/>
              <a:defRPr sz="1500" spc="225">
                <a:solidFill>
                  <a:schemeClr val="accent6"/>
                </a:solidFill>
              </a:defRPr>
            </a:lvl1pPr>
            <a:lvl2pPr marL="342900" indent="0">
              <a:buNone/>
              <a:defRPr/>
            </a:lvl2pPr>
          </a:lstStyle>
          <a:p>
            <a:pPr lvl="0"/>
            <a:r>
              <a:rPr lang="en-US" dirty="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p:ph type="title" hasCustomPrompt="1"/>
          </p:nvPr>
        </p:nvSpPr>
        <p:spPr>
          <a:xfrm>
            <a:off x="442815" y="1090403"/>
            <a:ext cx="6118852" cy="1012972"/>
          </a:xfrm>
          <a:prstGeom prst="rect">
            <a:avLst/>
          </a:prstGeom>
        </p:spPr>
        <p:txBody>
          <a:bodyPr anchor="b">
            <a:normAutofit/>
          </a:bodyPr>
          <a:lstStyle>
            <a:lvl1pPr>
              <a:defRPr sz="3300" b="1">
                <a:solidFill>
                  <a:schemeClr val="accent1"/>
                </a:solidFill>
              </a:defRPr>
            </a:lvl1pPr>
          </a:lstStyle>
          <a:p>
            <a:r>
              <a:rPr lang="en-US" dirty="0"/>
              <a:t>Click to Edit </a:t>
            </a:r>
            <a:br>
              <a:rPr lang="en-US" dirty="0"/>
            </a:br>
            <a:r>
              <a:rPr lang="en-US" dirty="0"/>
              <a:t>Master Title Style </a:t>
            </a:r>
            <a:endParaRPr lang="en-IN" dirty="0"/>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5503333" y="1"/>
            <a:ext cx="4656667" cy="5726874"/>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smtClean="0"/>
              <a:t>Click icon to add picture</a:t>
            </a:r>
            <a:endParaRPr lang="en-IN"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smtClean="0"/>
              <a:t>By Nasokho</a:t>
            </a:r>
            <a:endParaRPr lang="en-US"/>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43BC3434-A7C2-41B1-8359-66CCBD74A230}" type="slidenum">
              <a:rPr lang="en-US" smtClean="0"/>
              <a:t>‹#›</a:t>
            </a:fld>
            <a:endParaRPr lang="en-US"/>
          </a:p>
        </p:txBody>
      </p:sp>
    </p:spTree>
    <p:extLst>
      <p:ext uri="{BB962C8B-B14F-4D97-AF65-F5344CB8AC3E}">
        <p14:creationId xmlns:p14="http://schemas.microsoft.com/office/powerpoint/2010/main" val="3193374369"/>
      </p:ext>
    </p:extLst>
  </p:cSld>
  <p:clrMapOvr>
    <a:masterClrMapping/>
  </p:clrMapOvr>
  <p:timing>
    <p:tnLst>
      <p:par>
        <p:cTn id="1" dur="indefinite" restart="never" nodeType="tmRoot"/>
      </p:par>
    </p:tnLst>
  </p:timing>
  <p:hf sldNum="0" hdr="0" ftr="0" dt="0"/>
  <p:extLst mod="1">
    <p:ext uri="{DCECCB84-F9BA-43D5-87BE-67443E8EF086}">
      <p15:sldGuideLst xmlns:p15="http://schemas.microsoft.com/office/powerpoint/2012/main">
        <p15:guide id="1" orient="horz" pos="142" userDrawn="1">
          <p15:clr>
            <a:srgbClr val="FBAE40"/>
          </p15:clr>
        </p15:guide>
        <p15:guide id="2" pos="4267" userDrawn="1">
          <p15:clr>
            <a:srgbClr val="FBAE40"/>
          </p15:clr>
        </p15:guide>
        <p15:guide id="3" pos="46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p:nvSpPr>
        <p:spPr>
          <a:xfrm flipH="1" flipV="1">
            <a:off x="1533071" y="-5"/>
            <a:ext cx="8626929" cy="469900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5141815" y="1195917"/>
            <a:ext cx="5018184" cy="4519083"/>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smtClean="0"/>
              <a:t>Click icon to add picture</a:t>
            </a:r>
            <a:endParaRPr lang="en-IN"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442816" y="2664097"/>
            <a:ext cx="4119024" cy="2465229"/>
          </a:xfrm>
          <a:prstGeom prst="rect">
            <a:avLst/>
          </a:prstGeom>
        </p:spPr>
        <p:txBody>
          <a:bodyPr>
            <a:normAutofit/>
          </a:bodyPr>
          <a:lstStyle>
            <a:lvl1pPr>
              <a:buClr>
                <a:schemeClr val="accent2"/>
              </a:buClr>
              <a:defRPr sz="1800">
                <a:solidFill>
                  <a:schemeClr val="tx1"/>
                </a:solidFill>
              </a:defRPr>
            </a:lvl1pPr>
            <a:lvl2pPr>
              <a:buClr>
                <a:schemeClr val="accent2"/>
              </a:buClr>
              <a:defRPr sz="1500">
                <a:solidFill>
                  <a:schemeClr val="tx1"/>
                </a:solidFill>
              </a:defRPr>
            </a:lvl2pPr>
            <a:lvl3pPr>
              <a:buClr>
                <a:schemeClr val="accent2"/>
              </a:buClr>
              <a:defRPr sz="1350">
                <a:solidFill>
                  <a:schemeClr val="tx1"/>
                </a:solidFill>
              </a:defRPr>
            </a:lvl3pPr>
            <a:lvl4pPr>
              <a:buClr>
                <a:schemeClr val="accent2"/>
              </a:buClr>
              <a:defRPr sz="1200">
                <a:solidFill>
                  <a:schemeClr val="tx1"/>
                </a:solidFill>
              </a:defRPr>
            </a:lvl4pPr>
            <a:lvl5pPr>
              <a:buClr>
                <a:schemeClr val="accent2"/>
              </a:buClr>
              <a:defRPr sz="12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25" name="Parallelogram 24">
            <a:extLst>
              <a:ext uri="{FF2B5EF4-FFF2-40B4-BE49-F238E27FC236}">
                <a16:creationId xmlns:a16="http://schemas.microsoft.com/office/drawing/2014/main" id="{18C08F43-D42B-4CF1-912F-BC83D72AB415}"/>
              </a:ext>
            </a:extLst>
          </p:cNvPr>
          <p:cNvSpPr/>
          <p:nvPr/>
        </p:nvSpPr>
        <p:spPr>
          <a:xfrm flipH="1">
            <a:off x="2481792" y="-4"/>
            <a:ext cx="3434292" cy="1090088"/>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p:nvCxnSpPr>
        <p:spPr>
          <a:xfrm flipV="1">
            <a:off x="8626929" y="987878"/>
            <a:ext cx="1533071" cy="136162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p:ph type="body" sz="quarter" idx="13" hasCustomPrompt="1"/>
          </p:nvPr>
        </p:nvSpPr>
        <p:spPr>
          <a:xfrm>
            <a:off x="442817" y="2136232"/>
            <a:ext cx="6118851" cy="507413"/>
          </a:xfrm>
          <a:prstGeom prst="rect">
            <a:avLst/>
          </a:prstGeom>
        </p:spPr>
        <p:txBody>
          <a:bodyPr/>
          <a:lstStyle>
            <a:lvl1pPr marL="0" indent="0">
              <a:buNone/>
              <a:defRPr sz="1500" spc="225">
                <a:solidFill>
                  <a:schemeClr val="accent6"/>
                </a:solidFill>
              </a:defRPr>
            </a:lvl1pPr>
            <a:lvl2pPr marL="342900" indent="0">
              <a:buNone/>
              <a:defRPr/>
            </a:lvl2pPr>
          </a:lstStyle>
          <a:p>
            <a:pPr lvl="0"/>
            <a:r>
              <a:rPr lang="en-US" dirty="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442815" y="1090403"/>
            <a:ext cx="6118852" cy="1012972"/>
          </a:xfrm>
          <a:prstGeom prst="rect">
            <a:avLst/>
          </a:prstGeom>
        </p:spPr>
        <p:txBody>
          <a:bodyPr anchor="b">
            <a:normAutofit/>
          </a:bodyPr>
          <a:lstStyle>
            <a:lvl1pPr>
              <a:defRPr sz="3300" b="1">
                <a:solidFill>
                  <a:schemeClr val="accent1"/>
                </a:solidFill>
              </a:defRPr>
            </a:lvl1pPr>
          </a:lstStyle>
          <a:p>
            <a:r>
              <a:rPr lang="en-US" dirty="0"/>
              <a:t>Click to Edit </a:t>
            </a:r>
            <a:br>
              <a:rPr lang="en-US" dirty="0"/>
            </a:br>
            <a:r>
              <a:rPr lang="en-US" dirty="0"/>
              <a:t>Master Title Style </a:t>
            </a:r>
            <a:endParaRPr lang="en-IN" dirty="0"/>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smtClean="0"/>
              <a:t>By Nasokho</a:t>
            </a:r>
            <a:endParaRPr lang="en-US"/>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43BC3434-A7C2-41B1-8359-66CCBD74A230}" type="slidenum">
              <a:rPr lang="en-US" smtClean="0"/>
              <a:t>‹#›</a:t>
            </a:fld>
            <a:endParaRPr lang="en-US"/>
          </a:p>
        </p:txBody>
      </p:sp>
    </p:spTree>
    <p:extLst>
      <p:ext uri="{BB962C8B-B14F-4D97-AF65-F5344CB8AC3E}">
        <p14:creationId xmlns:p14="http://schemas.microsoft.com/office/powerpoint/2010/main" val="2185933090"/>
      </p:ext>
    </p:extLst>
  </p:cSld>
  <p:clrMapOvr>
    <a:masterClrMapping/>
  </p:clrMapOvr>
  <p:timing>
    <p:tnLst>
      <p:par>
        <p:cTn id="1" dur="indefinite" restart="never" nodeType="tmRoot"/>
      </p:par>
    </p:tnLst>
  </p:timing>
  <p:hf sldNum="0" hdr="0" ftr="0" dt="0"/>
  <p:extLst mod="1">
    <p:ext uri="{DCECCB84-F9BA-43D5-87BE-67443E8EF086}">
      <p15:sldGuideLst xmlns:p15="http://schemas.microsoft.com/office/powerpoint/2012/main">
        <p15:guide id="1" orient="horz" pos="142" userDrawn="1">
          <p15:clr>
            <a:srgbClr val="FBAE40"/>
          </p15:clr>
        </p15:guide>
        <p15:guide id="2" pos="4267" userDrawn="1">
          <p15:clr>
            <a:srgbClr val="FBAE40"/>
          </p15:clr>
        </p15:guide>
        <p15:guide id="3" pos="46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7706" y="3028306"/>
            <a:ext cx="1593849" cy="131082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6301107" y="2"/>
            <a:ext cx="4026533" cy="2950839"/>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p:ph type="body" idx="1"/>
          </p:nvPr>
        </p:nvSpPr>
        <p:spPr>
          <a:xfrm>
            <a:off x="433915" y="1754073"/>
            <a:ext cx="4562742" cy="650990"/>
          </a:xfrm>
          <a:prstGeom prst="rect">
            <a:avLst/>
          </a:prstGeom>
        </p:spPr>
        <p:txBody>
          <a:bodyPr anchor="b">
            <a:normAutofit/>
          </a:bodyPr>
          <a:lstStyle>
            <a:lvl1pPr marL="0" indent="0">
              <a:lnSpc>
                <a:spcPct val="100000"/>
              </a:lnSpc>
              <a:spcBef>
                <a:spcPts val="0"/>
              </a:spcBef>
              <a:buNone/>
              <a:defRPr sz="21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p:ph sz="half" idx="13"/>
          </p:nvPr>
        </p:nvSpPr>
        <p:spPr>
          <a:xfrm>
            <a:off x="433915" y="2405063"/>
            <a:ext cx="4562742" cy="2693458"/>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smtClean="0"/>
              <a:t>Edit Master text styles</a:t>
            </a:r>
          </a:p>
          <a:p>
            <a:pPr lvl="1">
              <a:buClr>
                <a:schemeClr val="accent2"/>
              </a:buClr>
            </a:pPr>
            <a:r>
              <a:rPr lang="en-US" smtClean="0"/>
              <a:t>Second level</a:t>
            </a:r>
          </a:p>
          <a:p>
            <a:pPr lvl="2">
              <a:buClr>
                <a:schemeClr val="accent2"/>
              </a:buClr>
            </a:pPr>
            <a:r>
              <a:rPr lang="en-US" smtClean="0"/>
              <a:t>Third level</a:t>
            </a:r>
          </a:p>
          <a:p>
            <a:pPr lvl="3">
              <a:buClr>
                <a:schemeClr val="accent2"/>
              </a:buClr>
            </a:pPr>
            <a:r>
              <a:rPr lang="en-US" smtClean="0"/>
              <a:t>Fourth level</a:t>
            </a:r>
          </a:p>
          <a:p>
            <a:pPr lvl="4">
              <a:buClr>
                <a:schemeClr val="accent2"/>
              </a:buClr>
            </a:pPr>
            <a:r>
              <a:rPr lang="en-US" smtClean="0"/>
              <a:t>Fifth level</a:t>
            </a:r>
            <a:endParaRPr lang="en-IN" dirty="0"/>
          </a:p>
        </p:txBody>
      </p:sp>
      <p:sp>
        <p:nvSpPr>
          <p:cNvPr id="19" name="Text Placeholder 4">
            <a:extLst>
              <a:ext uri="{FF2B5EF4-FFF2-40B4-BE49-F238E27FC236}">
                <a16:creationId xmlns:a16="http://schemas.microsoft.com/office/drawing/2014/main" id="{47CDC5A2-8836-4ED3-8E78-18C24853D882}"/>
              </a:ext>
            </a:extLst>
          </p:cNvPr>
          <p:cNvSpPr>
            <a:spLocks noGrp="1"/>
          </p:cNvSpPr>
          <p:nvPr>
            <p:ph type="body" sz="quarter" idx="14"/>
          </p:nvPr>
        </p:nvSpPr>
        <p:spPr>
          <a:xfrm>
            <a:off x="5155594" y="1754073"/>
            <a:ext cx="4563000" cy="650990"/>
          </a:xfrm>
          <a:prstGeom prst="rect">
            <a:avLst/>
          </a:prstGeom>
        </p:spPr>
        <p:txBody>
          <a:bodyPr anchor="b">
            <a:normAutofit/>
          </a:bodyPr>
          <a:lstStyle>
            <a:lvl1pPr marL="0" indent="0">
              <a:lnSpc>
                <a:spcPct val="100000"/>
              </a:lnSpc>
              <a:buNone/>
              <a:defRPr sz="21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p:ph sz="quarter" idx="15"/>
          </p:nvPr>
        </p:nvSpPr>
        <p:spPr>
          <a:xfrm>
            <a:off x="5155594" y="2405063"/>
            <a:ext cx="4563000" cy="2693458"/>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smtClean="0"/>
              <a:t>Edit Master text styles</a:t>
            </a:r>
          </a:p>
          <a:p>
            <a:pPr lvl="1">
              <a:buClr>
                <a:schemeClr val="accent2"/>
              </a:buClr>
            </a:pPr>
            <a:r>
              <a:rPr lang="en-US" smtClean="0"/>
              <a:t>Second level</a:t>
            </a:r>
          </a:p>
          <a:p>
            <a:pPr lvl="2">
              <a:buClr>
                <a:schemeClr val="accent2"/>
              </a:buClr>
            </a:pPr>
            <a:r>
              <a:rPr lang="en-US" smtClean="0"/>
              <a:t>Third level</a:t>
            </a:r>
          </a:p>
          <a:p>
            <a:pPr lvl="3">
              <a:buClr>
                <a:schemeClr val="accent2"/>
              </a:buClr>
            </a:pPr>
            <a:r>
              <a:rPr lang="en-US" smtClean="0"/>
              <a:t>Fourth level</a:t>
            </a:r>
          </a:p>
          <a:p>
            <a:pPr lvl="4">
              <a:buClr>
                <a:schemeClr val="accent2"/>
              </a:buClr>
            </a:pPr>
            <a:r>
              <a:rPr lang="en-US" smtClean="0"/>
              <a:t>Fifth level</a:t>
            </a:r>
            <a:endParaRPr lang="en-IN" dirty="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p:ph type="body" sz="quarter" idx="16" hasCustomPrompt="1"/>
          </p:nvPr>
        </p:nvSpPr>
        <p:spPr>
          <a:xfrm>
            <a:off x="433745" y="1147445"/>
            <a:ext cx="6140497" cy="507413"/>
          </a:xfrm>
          <a:prstGeom prst="rect">
            <a:avLst/>
          </a:prstGeom>
        </p:spPr>
        <p:txBody>
          <a:bodyPr/>
          <a:lstStyle>
            <a:lvl1pPr marL="0" indent="0">
              <a:buNone/>
              <a:defRPr sz="1500" spc="225">
                <a:solidFill>
                  <a:schemeClr val="accent6"/>
                </a:solidFill>
              </a:defRPr>
            </a:lvl1pPr>
            <a:lvl2pPr marL="342900" indent="0">
              <a:buNone/>
              <a:defRPr/>
            </a:lvl2pPr>
          </a:lstStyle>
          <a:p>
            <a:pPr lvl="0"/>
            <a:r>
              <a:rPr lang="en-US" dirty="0"/>
              <a:t>CLICK TO SUBTITLE STYLE</a:t>
            </a: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5566590" y="2"/>
            <a:ext cx="1206500" cy="532553"/>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IN" sz="135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smtClean="0"/>
              <a:t>By Nasokho</a:t>
            </a:r>
            <a:endParaRPr lang="en-US"/>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43BC3434-A7C2-41B1-8359-66CCBD74A230}" type="slidenum">
              <a:rPr lang="en-US" smtClean="0"/>
              <a:t>‹#›</a:t>
            </a:fld>
            <a:endParaRPr lang="en-US"/>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432232" y="174191"/>
            <a:ext cx="6944352" cy="956641"/>
          </a:xfrm>
          <a:prstGeom prst="rect">
            <a:avLst/>
          </a:prstGeom>
        </p:spPr>
        <p:txBody>
          <a:bodyPr bIns="0" anchor="b">
            <a:normAutofit/>
          </a:bodyPr>
          <a:lstStyle>
            <a:lvl1pPr>
              <a:defRPr sz="33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745555232"/>
      </p:ext>
    </p:extLst>
  </p:cSld>
  <p:clrMapOvr>
    <a:masterClrMapping/>
  </p:clrMapOvr>
  <p:timing>
    <p:tnLst>
      <p:par>
        <p:cTn id="1" dur="indefinite" restart="never" nodeType="tmRoot"/>
      </p:par>
    </p:tnLst>
  </p:timing>
  <p:hf sldNum="0" hdr="0" ftr="0" dt="0"/>
  <p:extLst mod="1">
    <p:ext uri="{DCECCB84-F9BA-43D5-87BE-67443E8EF086}">
      <p15:sldGuideLst xmlns:p15="http://schemas.microsoft.com/office/powerpoint/2012/main">
        <p15:guide id="1" orient="horz" pos="2160" userDrawn="1">
          <p15:clr>
            <a:srgbClr val="FBAE40"/>
          </p15:clr>
        </p15:guide>
        <p15:guide id="2" pos="4267" userDrawn="1">
          <p15:clr>
            <a:srgbClr val="FBAE40"/>
          </p15:clr>
        </p15:guide>
        <p15:guide id="3" pos="437" userDrawn="1">
          <p15:clr>
            <a:srgbClr val="FBAE40"/>
          </p15:clr>
        </p15:guide>
        <p15:guide id="4" pos="8248" userDrawn="1">
          <p15:clr>
            <a:srgbClr val="FBAE40"/>
          </p15:clr>
        </p15:guide>
        <p15:guide id="5" orient="horz" pos="77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806E656-313A-47B1-B381-D004200F7A01}"/>
              </a:ext>
            </a:extLst>
          </p:cNvPr>
          <p:cNvGrpSpPr/>
          <p:nvPr/>
        </p:nvGrpSpPr>
        <p:grpSpPr>
          <a:xfrm flipH="1">
            <a:off x="6301107" y="2"/>
            <a:ext cx="4026533" cy="2950839"/>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sp>
        <p:nvSpPr>
          <p:cNvPr id="33" name="Parallelogram 32">
            <a:extLst>
              <a:ext uri="{FF2B5EF4-FFF2-40B4-BE49-F238E27FC236}">
                <a16:creationId xmlns:a16="http://schemas.microsoft.com/office/drawing/2014/main" id="{F088C182-BF10-45B2-B159-7702E00D31D4}"/>
              </a:ext>
            </a:extLst>
          </p:cNvPr>
          <p:cNvSpPr/>
          <p:nvPr/>
        </p:nvSpPr>
        <p:spPr>
          <a:xfrm flipH="1">
            <a:off x="5566590" y="2"/>
            <a:ext cx="1206500" cy="532553"/>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IN" sz="135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433745" y="1147445"/>
            <a:ext cx="6140497" cy="507413"/>
          </a:xfrm>
          <a:prstGeom prst="rect">
            <a:avLst/>
          </a:prstGeom>
        </p:spPr>
        <p:txBody>
          <a:bodyPr/>
          <a:lstStyle>
            <a:lvl1pPr marL="0" indent="0">
              <a:buNone/>
              <a:defRPr sz="1500" spc="225">
                <a:solidFill>
                  <a:schemeClr val="accent6"/>
                </a:solidFill>
              </a:defRPr>
            </a:lvl1pPr>
            <a:lvl2pPr marL="3429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smtClean="0"/>
              <a:t>By Nasokho</a:t>
            </a:r>
            <a:endParaRPr lang="en-US"/>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43BC3434-A7C2-41B1-8359-66CCBD74A230}" type="slidenum">
              <a:rPr lang="en-US" smtClean="0"/>
              <a:t>‹#›</a:t>
            </a:fld>
            <a:endParaRPr lang="en-US"/>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432232" y="174191"/>
            <a:ext cx="6944352" cy="956641"/>
          </a:xfrm>
          <a:prstGeom prst="rect">
            <a:avLst/>
          </a:prstGeom>
        </p:spPr>
        <p:txBody>
          <a:bodyPr bIns="0" anchor="b">
            <a:normAutofit/>
          </a:bodyPr>
          <a:lstStyle>
            <a:lvl1pPr>
              <a:defRPr sz="3300" b="1">
                <a:solidFill>
                  <a:schemeClr val="accent1"/>
                </a:solidFill>
              </a:defRPr>
            </a:lvl1pPr>
          </a:lstStyle>
          <a:p>
            <a:r>
              <a:rPr lang="en-US" dirty="0"/>
              <a:t>Click to Edit Master Title Style </a:t>
            </a:r>
            <a:endParaRPr lang="en-IN" dirty="0"/>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443180" y="1671468"/>
            <a:ext cx="4354803" cy="3403240"/>
          </a:xfrm>
          <a:prstGeom prst="rect">
            <a:avLst/>
          </a:prstGeom>
        </p:spPr>
        <p:txBody>
          <a:bodyPr/>
          <a:lstStyle>
            <a:lvl1pPr marL="0" indent="0">
              <a:buNone/>
              <a:defRPr sz="1800">
                <a:solidFill>
                  <a:schemeClr val="tx1"/>
                </a:solidFill>
              </a:defRPr>
            </a:lvl1pPr>
            <a:lvl2pPr marL="342900" indent="0">
              <a:buNone/>
              <a:defRPr sz="1800">
                <a:solidFill>
                  <a:schemeClr val="bg1"/>
                </a:solidFill>
              </a:defRPr>
            </a:lvl2pPr>
            <a:lvl3pPr marL="685800" indent="0">
              <a:buNone/>
              <a:defRPr sz="1800">
                <a:solidFill>
                  <a:schemeClr val="bg1"/>
                </a:solidFill>
              </a:defRPr>
            </a:lvl3pPr>
            <a:lvl4pPr marL="1028700" indent="0">
              <a:buNone/>
              <a:defRPr sz="1800">
                <a:solidFill>
                  <a:schemeClr val="bg1"/>
                </a:solidFill>
              </a:defRPr>
            </a:lvl4pPr>
            <a:lvl5pPr marL="1371600" indent="0">
              <a:buNone/>
              <a:defRPr sz="1800">
                <a:solidFill>
                  <a:schemeClr val="bg1"/>
                </a:solidFill>
              </a:defRPr>
            </a:lvl5pPr>
          </a:lstStyle>
          <a:p>
            <a:pPr lvl="0"/>
            <a:r>
              <a:rPr lang="en-US" dirty="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4830096" y="1671469"/>
            <a:ext cx="4766164" cy="3403725"/>
          </a:xfrm>
          <a:prstGeom prst="rect">
            <a:avLst/>
          </a:prstGeom>
        </p:spPr>
        <p:txBody>
          <a:bodyPr vert="horz" lIns="91420" tIns="45710" rIns="91420" bIns="45710">
            <a:noAutofit/>
          </a:bodyPr>
          <a:lstStyle>
            <a:lvl1pPr marL="0" indent="0" algn="ctr">
              <a:buNone/>
              <a:defRPr sz="1500" b="0" i="0">
                <a:solidFill>
                  <a:schemeClr val="tx1"/>
                </a:solidFill>
                <a:latin typeface="+mn-lt"/>
                <a:cs typeface="CiscoSans ExtraLight"/>
              </a:defRPr>
            </a:lvl1pPr>
          </a:lstStyle>
          <a:p>
            <a:pPr lvl="0"/>
            <a:r>
              <a:rPr lang="en-US" noProof="0" smtClean="0"/>
              <a:t>Click icon to add chart</a:t>
            </a:r>
            <a:endParaRPr lang="en-US" noProof="0" dirty="0"/>
          </a:p>
        </p:txBody>
      </p:sp>
    </p:spTree>
    <p:extLst>
      <p:ext uri="{BB962C8B-B14F-4D97-AF65-F5344CB8AC3E}">
        <p14:creationId xmlns:p14="http://schemas.microsoft.com/office/powerpoint/2010/main" val="549167539"/>
      </p:ext>
    </p:extLst>
  </p:cSld>
  <p:clrMapOvr>
    <a:masterClrMapping/>
  </p:clrMapOvr>
  <p:timing>
    <p:tnLst>
      <p:par>
        <p:cTn id="1" dur="indefinite" restart="never" nodeType="tmRoot"/>
      </p:par>
    </p:tnLst>
  </p:timing>
  <p:hf sldNum="0" hdr="0" ftr="0" dt="0"/>
  <p:extLst mod="1">
    <p:ext uri="{DCECCB84-F9BA-43D5-87BE-67443E8EF086}">
      <p15:sldGuideLst xmlns:p15="http://schemas.microsoft.com/office/powerpoint/2012/main">
        <p15:guide id="1" orient="horz" pos="142" userDrawn="1">
          <p15:clr>
            <a:srgbClr val="FBAE40"/>
          </p15:clr>
        </p15:guide>
        <p15:guide id="2" pos="4267" userDrawn="1">
          <p15:clr>
            <a:srgbClr val="FBAE40"/>
          </p15:clr>
        </p15:guide>
        <p15:guide id="3" pos="8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442816" y="2220670"/>
            <a:ext cx="9161146" cy="2860983"/>
          </a:xfrm>
          <a:prstGeom prst="rect">
            <a:avLst/>
          </a:prstGeom>
        </p:spPr>
        <p:txBody>
          <a:bodyPr lIns="91420" tIns="45710" rIns="91420" bIns="45710">
            <a:noAutofit/>
          </a:bodyPr>
          <a:lstStyle>
            <a:lvl1pPr marL="0" indent="0" algn="ctr">
              <a:buNone/>
              <a:defRPr sz="1500" baseline="0">
                <a:solidFill>
                  <a:schemeClr val="tx1"/>
                </a:solidFill>
                <a:latin typeface="+mn-lt"/>
              </a:defRPr>
            </a:lvl1pPr>
          </a:lstStyle>
          <a:p>
            <a:pPr lvl="0"/>
            <a:r>
              <a:rPr lang="en-US" noProof="0" smtClean="0"/>
              <a:t>Click icon to add table</a:t>
            </a:r>
            <a:endParaRPr lang="en-GB" noProof="0" dirty="0"/>
          </a:p>
        </p:txBody>
      </p:sp>
      <p:grpSp>
        <p:nvGrpSpPr>
          <p:cNvPr id="26" name="Group 25">
            <a:extLst>
              <a:ext uri="{FF2B5EF4-FFF2-40B4-BE49-F238E27FC236}">
                <a16:creationId xmlns:a16="http://schemas.microsoft.com/office/drawing/2014/main" id="{36C8A74F-FDDF-48E8-AC2B-A5BD59D7D6A3}"/>
              </a:ext>
            </a:extLst>
          </p:cNvPr>
          <p:cNvGrpSpPr/>
          <p:nvPr/>
        </p:nvGrpSpPr>
        <p:grpSpPr>
          <a:xfrm flipH="1">
            <a:off x="6301107" y="2"/>
            <a:ext cx="4026533" cy="2950839"/>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grpSp>
      <p:sp>
        <p:nvSpPr>
          <p:cNvPr id="36" name="Parallelogram 35">
            <a:extLst>
              <a:ext uri="{FF2B5EF4-FFF2-40B4-BE49-F238E27FC236}">
                <a16:creationId xmlns:a16="http://schemas.microsoft.com/office/drawing/2014/main" id="{8006416B-866C-47E5-8480-109B40F9EAA9}"/>
              </a:ext>
            </a:extLst>
          </p:cNvPr>
          <p:cNvSpPr/>
          <p:nvPr/>
        </p:nvSpPr>
        <p:spPr>
          <a:xfrm flipH="1">
            <a:off x="5566590" y="2"/>
            <a:ext cx="1206500" cy="532553"/>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135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433745" y="1147445"/>
            <a:ext cx="6140497" cy="507413"/>
          </a:xfrm>
          <a:prstGeom prst="rect">
            <a:avLst/>
          </a:prstGeom>
        </p:spPr>
        <p:txBody>
          <a:bodyPr/>
          <a:lstStyle>
            <a:lvl1pPr marL="0" indent="0">
              <a:buNone/>
              <a:defRPr sz="1500" spc="225">
                <a:solidFill>
                  <a:schemeClr val="accent6"/>
                </a:solidFill>
              </a:defRPr>
            </a:lvl1pPr>
            <a:lvl2pPr marL="3429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smtClean="0"/>
              <a:t>By Nasokho</a:t>
            </a:r>
            <a:endParaRPr lang="en-US"/>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43BC3434-A7C2-41B1-8359-66CCBD74A230}" type="slidenum">
              <a:rPr lang="en-US" smtClean="0"/>
              <a:t>‹#›</a:t>
            </a:fld>
            <a:endParaRPr lang="en-US"/>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432232" y="174191"/>
            <a:ext cx="6944352" cy="956641"/>
          </a:xfrm>
          <a:prstGeom prst="rect">
            <a:avLst/>
          </a:prstGeom>
        </p:spPr>
        <p:txBody>
          <a:bodyPr bIns="0" anchor="b">
            <a:normAutofit/>
          </a:bodyPr>
          <a:lstStyle>
            <a:lvl1pPr>
              <a:defRPr sz="33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1225612479"/>
      </p:ext>
    </p:extLst>
  </p:cSld>
  <p:clrMapOvr>
    <a:masterClrMapping/>
  </p:clrMapOvr>
  <p:timing>
    <p:tnLst>
      <p:par>
        <p:cTn id="1" dur="indefinite" restart="never" nodeType="tmRoot"/>
      </p:par>
    </p:tnLst>
  </p:timing>
  <p:hf sldNum="0" hdr="0" ftr="0" dt="0"/>
  <p:extLst mod="1">
    <p:ext uri="{DCECCB84-F9BA-43D5-87BE-67443E8EF086}">
      <p15:sldGuideLst xmlns:p15="http://schemas.microsoft.com/office/powerpoint/2012/main">
        <p15:guide id="1" orient="horz" pos="142" userDrawn="1">
          <p15:clr>
            <a:srgbClr val="FBAE40"/>
          </p15:clr>
        </p15:guide>
        <p15:guide id="2" pos="4267" userDrawn="1">
          <p15:clr>
            <a:srgbClr val="FBAE40"/>
          </p15:clr>
        </p15:guide>
        <p15:guide id="3" pos="8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p:nvSpPr>
        <p:spPr>
          <a:xfrm flipV="1">
            <a:off x="1" y="-4"/>
            <a:ext cx="9789583" cy="52493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299358" y="272142"/>
            <a:ext cx="9561286" cy="5170716"/>
          </a:xfrm>
          <a:prstGeom prst="rect">
            <a:avLst/>
          </a:prstGeom>
          <a:solidFill>
            <a:schemeClr val="bg1">
              <a:lumMod val="85000"/>
            </a:schemeClr>
          </a:solidFill>
        </p:spPr>
        <p:txBody>
          <a:bodyPr lIns="0" tIns="0" anchor="ctr"/>
          <a:lstStyle>
            <a:lvl1pPr marL="0" indent="0" algn="ctr">
              <a:buNone/>
              <a:defRPr sz="825" i="1">
                <a:latin typeface="Times New Roman" panose="02020603050405020304" pitchFamily="18" charset="0"/>
                <a:cs typeface="Times New Roman" panose="02020603050405020304" pitchFamily="18" charset="0"/>
              </a:defRPr>
            </a:lvl1pPr>
          </a:lstStyle>
          <a:p>
            <a:r>
              <a:rPr lang="en-ZA"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p:nvCxnSpPr>
        <p:spPr>
          <a:xfrm flipV="1">
            <a:off x="0" y="4454073"/>
            <a:ext cx="1968500" cy="10341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299358" y="465669"/>
            <a:ext cx="6944352" cy="783165"/>
          </a:xfrm>
          <a:prstGeom prst="rect">
            <a:avLst/>
          </a:prstGeom>
          <a:solidFill>
            <a:schemeClr val="bg1">
              <a:alpha val="90000"/>
            </a:schemeClr>
          </a:solidFill>
        </p:spPr>
        <p:txBody>
          <a:bodyPr lIns="288000" anchor="ctr">
            <a:normAutofit/>
          </a:bodyPr>
          <a:lstStyle>
            <a:lvl1pPr>
              <a:defRPr sz="2700" b="1">
                <a:solidFill>
                  <a:schemeClr val="tx1"/>
                </a:solidFill>
              </a:defRPr>
            </a:lvl1pPr>
          </a:lstStyle>
          <a:p>
            <a:r>
              <a:rPr lang="en-US" dirty="0"/>
              <a:t>Add Caption Here</a:t>
            </a:r>
            <a:endParaRPr lang="en-IN" dirty="0"/>
          </a:p>
        </p:txBody>
      </p:sp>
    </p:spTree>
    <p:extLst>
      <p:ext uri="{BB962C8B-B14F-4D97-AF65-F5344CB8AC3E}">
        <p14:creationId xmlns:p14="http://schemas.microsoft.com/office/powerpoint/2010/main" val="2814373773"/>
      </p:ext>
    </p:extLst>
  </p:cSld>
  <p:clrMapOvr>
    <a:masterClrMapping/>
  </p:clrMapOvr>
  <p:timing>
    <p:tnLst>
      <p:par>
        <p:cTn id="1" dur="indefinite" restart="never" nodeType="tmRoot"/>
      </p:par>
    </p:tnLst>
  </p:timing>
  <p:hf sldNum="0" hdr="0" ftr="0" dt="0"/>
  <p:extLst mod="1">
    <p:ext uri="{DCECCB84-F9BA-43D5-87BE-67443E8EF086}">
      <p15:sldGuideLst xmlns:p15="http://schemas.microsoft.com/office/powerpoint/2012/main">
        <p15:guide id="1" orient="horz" pos="2160" userDrawn="1">
          <p15:clr>
            <a:srgbClr val="FBAE40"/>
          </p15:clr>
        </p15:guide>
        <p15:guide id="2" pos="426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282109" y="5296960"/>
            <a:ext cx="3429000" cy="304271"/>
          </a:xfrm>
          <a:prstGeom prst="rect">
            <a:avLst/>
          </a:prstGeom>
        </p:spPr>
        <p:txBody>
          <a:bodyPr vert="horz" lIns="91440" tIns="45720" rIns="91440" bIns="45720" rtlCol="0" anchor="ctr"/>
          <a:lstStyle>
            <a:lvl1pPr algn="l">
              <a:defRPr sz="900">
                <a:solidFill>
                  <a:schemeClr val="bg2"/>
                </a:solidFill>
              </a:defRPr>
            </a:lvl1pPr>
          </a:lstStyle>
          <a:p>
            <a:r>
              <a:rPr lang="en-US" smtClean="0"/>
              <a:t>By Nasokho</a:t>
            </a:r>
            <a:endParaRPr lang="en-US"/>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9289143" y="5296960"/>
            <a:ext cx="616856" cy="304271"/>
          </a:xfrm>
          <a:prstGeom prst="rect">
            <a:avLst/>
          </a:prstGeom>
        </p:spPr>
        <p:txBody>
          <a:bodyPr vert="horz" lIns="91440" tIns="45720" rIns="91440" bIns="45720" rtlCol="0" anchor="ctr"/>
          <a:lstStyle>
            <a:lvl1pPr algn="r">
              <a:defRPr sz="900">
                <a:solidFill>
                  <a:schemeClr val="bg2"/>
                </a:solidFill>
              </a:defRPr>
            </a:lvl1pPr>
          </a:lstStyle>
          <a:p>
            <a:fld id="{43BC3434-A7C2-41B1-8359-66CCBD74A230}" type="slidenum">
              <a:rPr lang="en-US" smtClean="0"/>
              <a:t>‹#›</a:t>
            </a:fld>
            <a:endParaRPr lang="en-US"/>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432231" y="174191"/>
            <a:ext cx="9029269" cy="956640"/>
          </a:xfrm>
          <a:prstGeom prst="rect">
            <a:avLst/>
          </a:prstGeom>
        </p:spPr>
        <p:txBody>
          <a:bodyPr vert="horz" lIns="91440" tIns="45720" rIns="91440" bIns="0" rtlCol="0" anchor="b">
            <a:normAutofit/>
          </a:bodyPr>
          <a:lstStyle/>
          <a:p>
            <a:r>
              <a:rPr lang="en-US" smtClean="0"/>
              <a:t>Click to edit Master title style</a:t>
            </a:r>
            <a:endParaRPr lang="en-US" dirty="0"/>
          </a:p>
        </p:txBody>
      </p:sp>
    </p:spTree>
    <p:extLst>
      <p:ext uri="{BB962C8B-B14F-4D97-AF65-F5344CB8AC3E}">
        <p14:creationId xmlns:p14="http://schemas.microsoft.com/office/powerpoint/2010/main" val="41340185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Lst>
  <p:transition spd="slow">
    <p:cover/>
  </p:transition>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lang="en-IN" sz="3300" b="1" kern="1200">
          <a:solidFill>
            <a:schemeClr val="accent1"/>
          </a:solidFill>
          <a:latin typeface="Segoe UI Semibold" panose="020B0702040204020203" pitchFamily="34" charset="0"/>
          <a:ea typeface="+mj-ea"/>
          <a:cs typeface="Segoe UI Semibold" panose="020B0702040204020203" pitchFamily="34" charset="0"/>
        </a:defRPr>
      </a:lvl1pPr>
    </p:titleStyle>
    <p:bodyStyle>
      <a:lvl1pPr marL="171450" indent="-171450" algn="l" defTabSz="685800" rtl="0" eaLnBrk="1" latinLnBrk="0" hangingPunct="1">
        <a:lnSpc>
          <a:spcPct val="90000"/>
        </a:lnSpc>
        <a:spcBef>
          <a:spcPts val="750"/>
        </a:spcBef>
        <a:buClr>
          <a:srgbClr val="2E7A40"/>
        </a:buClr>
        <a:buFont typeface="Arial" panose="020B0604020202020204" pitchFamily="34" charset="0"/>
        <a:buChar char="•"/>
        <a:defRPr lang="en-US" sz="1800" kern="1200" dirty="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2E7A40"/>
        </a:buClr>
        <a:buFont typeface="Arial" panose="020B0604020202020204" pitchFamily="34" charset="0"/>
        <a:buChar char="•"/>
        <a:defRPr lang="en-US" sz="1500" kern="1200" dirty="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2E7A40"/>
        </a:buClr>
        <a:buFont typeface="Arial" panose="020B0604020202020204" pitchFamily="34" charset="0"/>
        <a:buChar char="•"/>
        <a:defRPr lang="en-US" sz="1350" kern="1200" dirty="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2E7A40"/>
        </a:buClr>
        <a:buFont typeface="Arial" panose="020B0604020202020204" pitchFamily="34" charset="0"/>
        <a:buChar char="•"/>
        <a:defRPr lang="en-US" sz="1200" kern="1200" dirty="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2E7A40"/>
        </a:buClr>
        <a:buFont typeface="Arial" panose="020B0604020202020204" pitchFamily="34" charset="0"/>
        <a:buChar char="•"/>
        <a:defRPr lang="en-IN" sz="1200" kern="1200" dirty="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9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19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20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0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1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21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2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216.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21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22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2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66.jpeg"/></Relationships>
</file>

<file path=ppt/slides/_rels/slide2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2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2.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5.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1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0.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18.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82.emf"/></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8.xml"/></Relationships>
</file>

<file path=ppt/slides/_rels/slide33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1.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87.png"/><Relationship Id="rId1" Type="http://schemas.openxmlformats.org/officeDocument/2006/relationships/slideLayout" Target="../slideLayouts/slideLayout18.xml"/><Relationship Id="rId4" Type="http://schemas.openxmlformats.org/officeDocument/2006/relationships/image" Target="../media/image88.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2.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18.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6.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18.xml"/></Relationships>
</file>

<file path=ppt/slides/_rels/slide417.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18.xml"/></Relationships>
</file>

<file path=ppt/slides/_rels/slide418.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3.png"/></Relationships>
</file>

<file path=ppt/slides/_rels/slide420.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18.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2.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18.xml"/></Relationships>
</file>

<file path=ppt/slides/_rels/slide423.xml.rels><?xml version="1.0" encoding="UTF-8" standalone="yes"?>
<Relationships xmlns="http://schemas.openxmlformats.org/package/2006/relationships"><Relationship Id="rId2" Type="http://schemas.openxmlformats.org/officeDocument/2006/relationships/comments" Target="../comments/comment20.xml"/><Relationship Id="rId1" Type="http://schemas.openxmlformats.org/officeDocument/2006/relationships/slideLayout" Target="../slideLayouts/slideLayout18.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5.xml.rels><?xml version="1.0" encoding="UTF-8" standalone="yes"?>
<Relationships xmlns="http://schemas.openxmlformats.org/package/2006/relationships"><Relationship Id="rId2" Type="http://schemas.openxmlformats.org/officeDocument/2006/relationships/comments" Target="../comments/comment21.xml"/><Relationship Id="rId1" Type="http://schemas.openxmlformats.org/officeDocument/2006/relationships/slideLayout" Target="../slideLayouts/slideLayout18.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8.xml.rels><?xml version="1.0" encoding="UTF-8" standalone="yes"?>
<Relationships xmlns="http://schemas.openxmlformats.org/package/2006/relationships"><Relationship Id="rId2" Type="http://schemas.openxmlformats.org/officeDocument/2006/relationships/comments" Target="../comments/comment22.xml"/><Relationship Id="rId1" Type="http://schemas.openxmlformats.org/officeDocument/2006/relationships/slideLayout" Target="../slideLayouts/slideLayout1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8.xml"/></Relationships>
</file>

<file path=ppt/slides/_rels/slide441.xml.rels><?xml version="1.0" encoding="UTF-8" standalone="yes"?>
<Relationships xmlns="http://schemas.openxmlformats.org/package/2006/relationships"><Relationship Id="rId2" Type="http://schemas.openxmlformats.org/officeDocument/2006/relationships/comments" Target="../comments/comment23.xml"/><Relationship Id="rId1" Type="http://schemas.openxmlformats.org/officeDocument/2006/relationships/slideLayout" Target="../slideLayouts/slideLayout18.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6.xml.rels><?xml version="1.0" encoding="UTF-8" standalone="yes"?>
<Relationships xmlns="http://schemas.openxmlformats.org/package/2006/relationships"><Relationship Id="rId2" Type="http://schemas.openxmlformats.org/officeDocument/2006/relationships/comments" Target="../comments/comment24.xml"/><Relationship Id="rId1" Type="http://schemas.openxmlformats.org/officeDocument/2006/relationships/slideLayout" Target="../slideLayouts/slideLayout1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0.xml.rels><?xml version="1.0" encoding="UTF-8" standalone="yes"?>
<Relationships xmlns="http://schemas.openxmlformats.org/package/2006/relationships"><Relationship Id="rId2" Type="http://schemas.openxmlformats.org/officeDocument/2006/relationships/comments" Target="../comments/comment25.xml"/><Relationship Id="rId1" Type="http://schemas.openxmlformats.org/officeDocument/2006/relationships/slideLayout" Target="../slideLayouts/slideLayout18.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7.xml.rels><?xml version="1.0" encoding="UTF-8" standalone="yes"?>
<Relationships xmlns="http://schemas.openxmlformats.org/package/2006/relationships"><Relationship Id="rId2" Type="http://schemas.openxmlformats.org/officeDocument/2006/relationships/comments" Target="../comments/comment26.xml"/><Relationship Id="rId1" Type="http://schemas.openxmlformats.org/officeDocument/2006/relationships/slideLayout" Target="../slideLayouts/slideLayout18.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3.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0.xml.rels><?xml version="1.0" encoding="UTF-8" standalone="yes"?>
<Relationships xmlns="http://schemas.openxmlformats.org/package/2006/relationships"><Relationship Id="rId2" Type="http://schemas.openxmlformats.org/officeDocument/2006/relationships/comments" Target="../comments/comment27.xml"/><Relationship Id="rId1" Type="http://schemas.openxmlformats.org/officeDocument/2006/relationships/slideLayout" Target="../slideLayouts/slideLayout1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3.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8.xml.rels><?xml version="1.0" encoding="UTF-8" standalone="yes"?>
<Relationships xmlns="http://schemas.openxmlformats.org/package/2006/relationships"><Relationship Id="rId2" Type="http://schemas.openxmlformats.org/officeDocument/2006/relationships/comments" Target="../comments/comment28.xml"/><Relationship Id="rId1" Type="http://schemas.openxmlformats.org/officeDocument/2006/relationships/slideLayout" Target="../slideLayouts/slideLayout1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8.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8.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556.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4.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5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101.png"/><Relationship Id="rId1" Type="http://schemas.openxmlformats.org/officeDocument/2006/relationships/slideLayout" Target="../slideLayouts/slideLayout18.xml"/><Relationship Id="rId4" Type="http://schemas.openxmlformats.org/officeDocument/2006/relationships/image" Target="../media/image102.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571.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57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5.xml.rels><?xml version="1.0" encoding="UTF-8" standalone="yes"?>
<Relationships xmlns="http://schemas.openxmlformats.org/package/2006/relationships"><Relationship Id="rId2" Type="http://schemas.openxmlformats.org/officeDocument/2006/relationships/comments" Target="../comments/comment29.xml"/><Relationship Id="rId1" Type="http://schemas.openxmlformats.org/officeDocument/2006/relationships/slideLayout" Target="../slideLayouts/slideLayout18.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8.xml.rels><?xml version="1.0" encoding="UTF-8" standalone="yes"?>
<Relationships xmlns="http://schemas.openxmlformats.org/package/2006/relationships"><Relationship Id="rId2" Type="http://schemas.openxmlformats.org/officeDocument/2006/relationships/comments" Target="../comments/comment30.xml"/><Relationship Id="rId1" Type="http://schemas.openxmlformats.org/officeDocument/2006/relationships/slideLayout" Target="../slideLayouts/slideLayout1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3.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2.xml.rels><?xml version="1.0" encoding="UTF-8" standalone="yes"?>
<Relationships xmlns="http://schemas.openxmlformats.org/package/2006/relationships"><Relationship Id="rId2" Type="http://schemas.openxmlformats.org/officeDocument/2006/relationships/comments" Target="../comments/comment31.xml"/><Relationship Id="rId1" Type="http://schemas.openxmlformats.org/officeDocument/2006/relationships/slideLayout" Target="../slideLayouts/slideLayout18.xml"/></Relationships>
</file>

<file path=ppt/slides/_rels/slide653.xml.rels><?xml version="1.0" encoding="UTF-8" standalone="yes"?>
<Relationships xmlns="http://schemas.openxmlformats.org/package/2006/relationships"><Relationship Id="rId2" Type="http://schemas.openxmlformats.org/officeDocument/2006/relationships/comments" Target="../comments/comment32.xml"/><Relationship Id="rId1" Type="http://schemas.openxmlformats.org/officeDocument/2006/relationships/slideLayout" Target="../slideLayouts/slideLayout18.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4a"/><Relationship Id="rId1" Type="http://schemas.openxmlformats.org/officeDocument/2006/relationships/audio" Target="NULL" TargetMode="External"/><Relationship Id="rId4" Type="http://schemas.openxmlformats.org/officeDocument/2006/relationships/image" Target="../media/image3.png"/></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6.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8.xml.rels><?xml version="1.0" encoding="UTF-8" standalone="yes"?>
<Relationships xmlns="http://schemas.openxmlformats.org/package/2006/relationships"><Relationship Id="rId2" Type="http://schemas.openxmlformats.org/officeDocument/2006/relationships/comments" Target="../comments/comment33.xml"/><Relationship Id="rId1" Type="http://schemas.openxmlformats.org/officeDocument/2006/relationships/slideLayout" Target="../slideLayouts/slideLayout18.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9.xml.rels><?xml version="1.0" encoding="UTF-8" standalone="yes"?>
<Relationships xmlns="http://schemas.openxmlformats.org/package/2006/relationships"><Relationship Id="rId2" Type="http://schemas.openxmlformats.org/officeDocument/2006/relationships/comments" Target="../comments/comment34.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7.xml.rels><?xml version="1.0" encoding="UTF-8" standalone="yes"?>
<Relationships xmlns="http://schemas.openxmlformats.org/package/2006/relationships"><Relationship Id="rId2" Type="http://schemas.openxmlformats.org/officeDocument/2006/relationships/comments" Target="../comments/comment35.xml"/><Relationship Id="rId1" Type="http://schemas.openxmlformats.org/officeDocument/2006/relationships/slideLayout" Target="../slideLayouts/slideLayout18.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4.xml.rels><?xml version="1.0" encoding="UTF-8" standalone="yes"?>
<Relationships xmlns="http://schemas.openxmlformats.org/package/2006/relationships"><Relationship Id="rId2" Type="http://schemas.openxmlformats.org/officeDocument/2006/relationships/comments" Target="../comments/comment36.xml"/><Relationship Id="rId1" Type="http://schemas.openxmlformats.org/officeDocument/2006/relationships/slideLayout" Target="../slideLayouts/slideLayout18.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8.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8.xml"/></Relationships>
</file>

<file path=ppt/slides/_rels/slide7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8.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8.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8.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18.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0.xml.rels><?xml version="1.0" encoding="UTF-8" standalone="yes"?>
<Relationships xmlns="http://schemas.openxmlformats.org/package/2006/relationships"><Relationship Id="rId2" Type="http://schemas.openxmlformats.org/officeDocument/2006/relationships/comments" Target="../comments/comment37.xml"/><Relationship Id="rId1" Type="http://schemas.openxmlformats.org/officeDocument/2006/relationships/slideLayout" Target="../slideLayouts/slideLayout18.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910.xml.rels><?xml version="1.0" encoding="UTF-8" standalone="yes"?>
<Relationships xmlns="http://schemas.openxmlformats.org/package/2006/relationships"><Relationship Id="rId2" Type="http://schemas.openxmlformats.org/officeDocument/2006/relationships/comments" Target="../comments/comment38.xml"/><Relationship Id="rId1" Type="http://schemas.openxmlformats.org/officeDocument/2006/relationships/slideLayout" Target="../slideLayouts/slideLayout18.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5.xml.rels><?xml version="1.0" encoding="UTF-8" standalone="yes"?>
<Relationships xmlns="http://schemas.openxmlformats.org/package/2006/relationships"><Relationship Id="rId2" Type="http://schemas.openxmlformats.org/officeDocument/2006/relationships/comments" Target="../comments/comment39.xml"/><Relationship Id="rId1" Type="http://schemas.openxmlformats.org/officeDocument/2006/relationships/slideLayout" Target="../slideLayouts/slideLayout18.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019466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latin typeface="Segoe UI Light" panose="020B0502040204020203" pitchFamily="34" charset="0"/>
                <a:cs typeface="Segoe UI Light" panose="020B0502040204020203" pitchFamily="34" charset="0"/>
              </a:rPr>
              <a:t>PHYSICAL FEATURES IN KENYA</a:t>
            </a:r>
            <a:r>
              <a:rPr lang="en-US" dirty="0">
                <a:latin typeface="Segoe UI Light" panose="020B0502040204020203" pitchFamily="34" charset="0"/>
                <a:cs typeface="Segoe UI Light" panose="020B0502040204020203" pitchFamily="34" charset="0"/>
              </a:rPr>
              <a:t/>
            </a: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508000" y="1104900"/>
            <a:ext cx="8229600" cy="3771900"/>
          </a:xfrm>
          <a:prstGeom prst="rect">
            <a:avLst/>
          </a:prstGeom>
        </p:spPr>
        <p:txBody>
          <a:bodyPr>
            <a:normAutofit/>
          </a:bodyPr>
          <a:lstStyle/>
          <a:p>
            <a:pPr lvl="0">
              <a:lnSpc>
                <a:spcPct val="150000"/>
              </a:lnSpc>
              <a:buFont typeface="Wingdings" panose="05000000000000000000" pitchFamily="2" charset="2"/>
              <a:buChar char="§"/>
            </a:pPr>
            <a:r>
              <a:rPr lang="en-US" dirty="0" smtClean="0">
                <a:latin typeface="Arial Rounded MT Bold" pitchFamily="34" charset="0"/>
              </a:rPr>
              <a:t>The </a:t>
            </a:r>
            <a:r>
              <a:rPr lang="en-US" dirty="0">
                <a:latin typeface="Arial Rounded MT Bold" pitchFamily="34" charset="0"/>
              </a:rPr>
              <a:t>main physical features in Kenya are </a:t>
            </a:r>
            <a:r>
              <a:rPr lang="en-US" b="1" dirty="0">
                <a:latin typeface="Arial Rounded MT Bold" pitchFamily="34" charset="0"/>
              </a:rPr>
              <a:t>valleys,</a:t>
            </a:r>
            <a:r>
              <a:rPr lang="en-US" dirty="0">
                <a:latin typeface="Arial Rounded MT Bold" pitchFamily="34" charset="0"/>
              </a:rPr>
              <a:t> </a:t>
            </a:r>
            <a:r>
              <a:rPr lang="en-US" b="1" dirty="0">
                <a:latin typeface="Arial Rounded MT Bold" pitchFamily="34" charset="0"/>
              </a:rPr>
              <a:t>hills</a:t>
            </a:r>
            <a:r>
              <a:rPr lang="en-US" dirty="0">
                <a:latin typeface="Arial Rounded MT Bold" pitchFamily="34" charset="0"/>
              </a:rPr>
              <a:t>, </a:t>
            </a:r>
            <a:r>
              <a:rPr lang="en-US" b="1" dirty="0">
                <a:latin typeface="Arial Rounded MT Bold" pitchFamily="34" charset="0"/>
              </a:rPr>
              <a:t>lakes</a:t>
            </a:r>
            <a:r>
              <a:rPr lang="en-US" dirty="0">
                <a:latin typeface="Arial Rounded MT Bold" pitchFamily="34" charset="0"/>
              </a:rPr>
              <a:t>, </a:t>
            </a:r>
            <a:r>
              <a:rPr lang="en-US" b="1" dirty="0">
                <a:latin typeface="Arial Rounded MT Bold" pitchFamily="34" charset="0"/>
              </a:rPr>
              <a:t>mountains</a:t>
            </a:r>
            <a:r>
              <a:rPr lang="en-US" dirty="0">
                <a:latin typeface="Arial Rounded MT Bold" pitchFamily="34" charset="0"/>
              </a:rPr>
              <a:t>, </a:t>
            </a:r>
            <a:r>
              <a:rPr lang="en-US" b="1" dirty="0">
                <a:latin typeface="Arial Rounded MT Bold" pitchFamily="34" charset="0"/>
              </a:rPr>
              <a:t>highlands, plateaus</a:t>
            </a:r>
            <a:r>
              <a:rPr lang="en-US" dirty="0">
                <a:latin typeface="Arial Rounded MT Bold" pitchFamily="34" charset="0"/>
              </a:rPr>
              <a:t>, </a:t>
            </a:r>
            <a:r>
              <a:rPr lang="en-US" b="1" dirty="0">
                <a:latin typeface="Arial Rounded MT Bold" pitchFamily="34" charset="0"/>
              </a:rPr>
              <a:t>Rivers,</a:t>
            </a:r>
            <a:r>
              <a:rPr lang="en-US" dirty="0">
                <a:latin typeface="Arial Rounded MT Bold" pitchFamily="34" charset="0"/>
              </a:rPr>
              <a:t> </a:t>
            </a:r>
            <a:r>
              <a:rPr lang="en-US" b="1" dirty="0">
                <a:latin typeface="Arial Rounded MT Bold" pitchFamily="34" charset="0"/>
              </a:rPr>
              <a:t>plains</a:t>
            </a:r>
            <a:r>
              <a:rPr lang="en-US" dirty="0">
                <a:latin typeface="Arial Rounded MT Bold" pitchFamily="34" charset="0"/>
              </a:rPr>
              <a:t>, </a:t>
            </a:r>
            <a:r>
              <a:rPr lang="en-US" b="1" dirty="0">
                <a:latin typeface="Arial Rounded MT Bold" pitchFamily="34" charset="0"/>
              </a:rPr>
              <a:t>swamps</a:t>
            </a:r>
            <a:r>
              <a:rPr lang="en-US" dirty="0">
                <a:latin typeface="Arial Rounded MT Bold" pitchFamily="34" charset="0"/>
              </a:rPr>
              <a:t> and </a:t>
            </a:r>
            <a:r>
              <a:rPr lang="en-US" b="1" dirty="0">
                <a:latin typeface="Arial Rounded MT Bold" pitchFamily="34" charset="0"/>
              </a:rPr>
              <a:t>islands.</a:t>
            </a:r>
            <a:endParaRPr lang="en-US" dirty="0">
              <a:latin typeface="Arial Rounded MT Bold" pitchFamily="34" charset="0"/>
            </a:endParaRPr>
          </a:p>
          <a:p>
            <a:pPr lvl="0">
              <a:lnSpc>
                <a:spcPct val="150000"/>
              </a:lnSpc>
              <a:buFont typeface="Wingdings" panose="05000000000000000000" pitchFamily="2" charset="2"/>
              <a:buChar char="§"/>
            </a:pPr>
            <a:r>
              <a:rPr lang="en-US" dirty="0">
                <a:latin typeface="Arial Rounded MT Bold" pitchFamily="34" charset="0"/>
              </a:rPr>
              <a:t>The height of any feature is measured in </a:t>
            </a:r>
            <a:r>
              <a:rPr lang="en-US" b="1" dirty="0" err="1">
                <a:latin typeface="Arial Rounded MT Bold" pitchFamily="34" charset="0"/>
              </a:rPr>
              <a:t>Metres</a:t>
            </a:r>
            <a:r>
              <a:rPr lang="en-US" b="1" dirty="0">
                <a:latin typeface="Arial Rounded MT Bold" pitchFamily="34" charset="0"/>
              </a:rPr>
              <a:t> </a:t>
            </a:r>
            <a:r>
              <a:rPr lang="en-US" dirty="0">
                <a:latin typeface="Arial Rounded MT Bold" pitchFamily="34" charset="0"/>
              </a:rPr>
              <a:t>above sea level.</a:t>
            </a:r>
          </a:p>
          <a:p>
            <a:pPr lvl="0">
              <a:lnSpc>
                <a:spcPct val="150000"/>
              </a:lnSpc>
              <a:buFont typeface="Wingdings" panose="05000000000000000000" pitchFamily="2" charset="2"/>
              <a:buChar char="§"/>
            </a:pPr>
            <a:r>
              <a:rPr lang="en-US" b="1" dirty="0">
                <a:latin typeface="Arial Rounded MT Bold" pitchFamily="34" charset="0"/>
              </a:rPr>
              <a:t>Altitude</a:t>
            </a:r>
            <a:r>
              <a:rPr lang="en-US" dirty="0">
                <a:latin typeface="Arial Rounded MT Bold" pitchFamily="34" charset="0"/>
              </a:rPr>
              <a:t> is the height above sea level.</a:t>
            </a:r>
          </a:p>
          <a:p>
            <a:pPr>
              <a:lnSpc>
                <a:spcPct val="15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1535796717"/>
      </p:ext>
    </p:extLst>
  </p:cSld>
  <p:clrMapOvr>
    <a:masterClrMapping/>
  </p:clrMapOvr>
  <p:transition spd="slow" advTm="60000">
    <p:cove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342900"/>
            <a:ext cx="8229600" cy="4954059"/>
          </a:xfrm>
        </p:spPr>
        <p:txBody>
          <a:bodyPr/>
          <a:lstStyle/>
          <a:p>
            <a:pPr lvl="0"/>
            <a:r>
              <a:rPr lang="en-US" dirty="0">
                <a:latin typeface="Arial Rounded MT Bold" pitchFamily="34" charset="0"/>
              </a:rPr>
              <a:t>Plateaus</a:t>
            </a:r>
            <a:br>
              <a:rPr lang="en-US" dirty="0">
                <a:latin typeface="Arial Rounded MT Bold" pitchFamily="34" charset="0"/>
              </a:rPr>
            </a:br>
            <a:endParaRPr lang="en-US" b="1" u="sng" dirty="0"/>
          </a:p>
        </p:txBody>
      </p:sp>
    </p:spTree>
    <p:extLst>
      <p:ext uri="{BB962C8B-B14F-4D97-AF65-F5344CB8AC3E}">
        <p14:creationId xmlns:p14="http://schemas.microsoft.com/office/powerpoint/2010/main" val="1459756897"/>
      </p:ext>
    </p:extLst>
  </p:cSld>
  <p:clrMapOvr>
    <a:masterClrMapping/>
  </p:clrMapOvr>
  <p:transition spd="slow">
    <p:cove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915400" cy="952500"/>
          </a:xfrm>
        </p:spPr>
        <p:txBody>
          <a:bodyPr>
            <a:normAutofit/>
          </a:bodyPr>
          <a:lstStyle/>
          <a:p>
            <a:pPr lvl="0"/>
            <a:r>
              <a:rPr lang="en-US" b="1" u="sng" dirty="0" smtClean="0">
                <a:solidFill>
                  <a:srgbClr val="FF0000"/>
                </a:solidFill>
                <a:latin typeface="Arial Rounded MT Bold" pitchFamily="34" charset="0"/>
              </a:rPr>
              <a:t>Mountain</a:t>
            </a:r>
            <a:r>
              <a:rPr lang="en-US" u="sng" dirty="0" smtClean="0">
                <a:solidFill>
                  <a:srgbClr val="FF0000"/>
                </a:solidFill>
                <a:latin typeface="Arial Rounded MT Bold" pitchFamily="34" charset="0"/>
              </a:rPr>
              <a:t>s</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991600" cy="3771900"/>
          </a:xfrm>
          <a:prstGeom prst="rect">
            <a:avLst/>
          </a:prstGeom>
        </p:spPr>
        <p:txBody>
          <a:bodyPr>
            <a:normAutofit/>
          </a:bodyPr>
          <a:lstStyle/>
          <a:p>
            <a:pPr marL="0" indent="0">
              <a:lnSpc>
                <a:spcPct val="150000"/>
              </a:lnSpc>
              <a:buNone/>
            </a:pPr>
            <a:r>
              <a:rPr lang="en-US" b="1" dirty="0" smtClean="0">
                <a:latin typeface="Arial Rounded MT Bold" pitchFamily="34" charset="0"/>
              </a:rPr>
              <a:t>Mt</a:t>
            </a:r>
            <a:r>
              <a:rPr lang="en-US" b="1" dirty="0">
                <a:latin typeface="Arial Rounded MT Bold" pitchFamily="34" charset="0"/>
              </a:rPr>
              <a:t>. Kilimanjaro</a:t>
            </a:r>
            <a:r>
              <a:rPr lang="en-US" dirty="0">
                <a:latin typeface="Arial Rounded MT Bold" pitchFamily="34" charset="0"/>
              </a:rPr>
              <a:t> is the </a:t>
            </a:r>
            <a:r>
              <a:rPr lang="en-US" b="1" dirty="0">
                <a:latin typeface="Arial Rounded MT Bold" pitchFamily="34" charset="0"/>
              </a:rPr>
              <a:t>highest</a:t>
            </a:r>
            <a:r>
              <a:rPr lang="en-US" dirty="0">
                <a:latin typeface="Arial Rounded MT Bold" pitchFamily="34" charset="0"/>
              </a:rPr>
              <a:t> in Africa.</a:t>
            </a:r>
          </a:p>
          <a:p>
            <a:pPr marL="0" indent="0">
              <a:lnSpc>
                <a:spcPct val="150000"/>
              </a:lnSpc>
              <a:buNone/>
            </a:pPr>
            <a:r>
              <a:rPr lang="en-US" dirty="0">
                <a:latin typeface="Arial Rounded MT Bold" pitchFamily="34" charset="0"/>
              </a:rPr>
              <a:t>The types of mountains found in Africa are:</a:t>
            </a:r>
          </a:p>
          <a:p>
            <a:pPr lvl="1">
              <a:lnSpc>
                <a:spcPct val="150000"/>
              </a:lnSpc>
            </a:pPr>
            <a:r>
              <a:rPr lang="en-US" dirty="0">
                <a:latin typeface="Arial Rounded MT Bold" pitchFamily="34" charset="0"/>
              </a:rPr>
              <a:t>Block Mountains</a:t>
            </a:r>
          </a:p>
          <a:p>
            <a:pPr lvl="1">
              <a:lnSpc>
                <a:spcPct val="150000"/>
              </a:lnSpc>
            </a:pPr>
            <a:r>
              <a:rPr lang="en-US" dirty="0">
                <a:latin typeface="Arial Rounded MT Bold" pitchFamily="34" charset="0"/>
              </a:rPr>
              <a:t>Volcanic Mountains</a:t>
            </a:r>
          </a:p>
          <a:p>
            <a:pPr lvl="1">
              <a:lnSpc>
                <a:spcPct val="150000"/>
              </a:lnSpc>
            </a:pPr>
            <a:r>
              <a:rPr lang="en-US" dirty="0">
                <a:latin typeface="Arial Rounded MT Bold" pitchFamily="34" charset="0"/>
              </a:rPr>
              <a:t>Fold Mountains </a:t>
            </a:r>
          </a:p>
          <a:p>
            <a:pPr lvl="1">
              <a:lnSpc>
                <a:spcPct val="150000"/>
              </a:lnSpc>
            </a:pPr>
            <a:r>
              <a:rPr lang="en-US" dirty="0">
                <a:latin typeface="Arial Rounded MT Bold" pitchFamily="34" charset="0"/>
              </a:rPr>
              <a:t>Residual Mountains</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2733998911"/>
      </p:ext>
    </p:extLst>
  </p:cSld>
  <p:clrMapOvr>
    <a:masterClrMapping/>
  </p:clrMapOvr>
  <p:transition spd="slow" advTm="60000">
    <p:cove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508001" y="38100"/>
            <a:ext cx="1138872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9625298"/>
      </p:ext>
    </p:extLst>
  </p:cSld>
  <p:clrMapOvr>
    <a:masterClrMapping/>
  </p:clrMapOvr>
  <p:transition spd="slow" advTm="60000">
    <p:cove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762000"/>
          </a:xfrm>
        </p:spPr>
        <p:txBody>
          <a:bodyPr>
            <a:normAutofit/>
          </a:bodyPr>
          <a:lstStyle/>
          <a:p>
            <a:r>
              <a:rPr lang="en-US" sz="3200" u="sng" dirty="0">
                <a:solidFill>
                  <a:srgbClr val="FF0000"/>
                </a:solidFill>
                <a:latin typeface="Arial Rounded MT Bold" pitchFamily="34" charset="0"/>
              </a:rPr>
              <a:t>Mountains </a:t>
            </a:r>
            <a:endParaRPr lang="en-US" sz="3200" u="sng"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571500"/>
            <a:ext cx="9067800" cy="3962400"/>
          </a:xfrm>
          <a:prstGeom prst="rect">
            <a:avLst/>
          </a:prstGeom>
        </p:spPr>
        <p:txBody>
          <a:bodyPr>
            <a:noAutofit/>
          </a:bodyPr>
          <a:lstStyle/>
          <a:p>
            <a:pPr>
              <a:buFont typeface="Wingdings" panose="05000000000000000000" pitchFamily="2" charset="2"/>
              <a:buChar char="§"/>
            </a:pPr>
            <a:r>
              <a:rPr lang="en-US" sz="2400" b="1" u="sng" dirty="0">
                <a:latin typeface="Arial Rounded MT Bold" pitchFamily="34" charset="0"/>
              </a:rPr>
              <a:t>Examples of Block Mountains</a:t>
            </a:r>
            <a:endParaRPr lang="en-US" sz="2400" dirty="0">
              <a:latin typeface="Arial Rounded MT Bold" pitchFamily="34" charset="0"/>
            </a:endParaRPr>
          </a:p>
          <a:p>
            <a:pPr marL="0" indent="0">
              <a:buNone/>
            </a:pPr>
            <a:r>
              <a:rPr lang="en-US" sz="2400" dirty="0">
                <a:latin typeface="Arial Rounded MT Bold" pitchFamily="34" charset="0"/>
              </a:rPr>
              <a:t>    </a:t>
            </a:r>
            <a:r>
              <a:rPr lang="en-US" sz="2400" dirty="0" err="1">
                <a:latin typeface="Arial Rounded MT Bold" pitchFamily="34" charset="0"/>
              </a:rPr>
              <a:t>Usambara</a:t>
            </a:r>
            <a:r>
              <a:rPr lang="en-US" sz="2400" dirty="0">
                <a:latin typeface="Arial Rounded MT Bold" pitchFamily="34" charset="0"/>
              </a:rPr>
              <a:t>, Pare, Danakil Alps and </a:t>
            </a:r>
            <a:r>
              <a:rPr lang="en-US" sz="2400" dirty="0">
                <a:latin typeface="Arial Rounded MT Bold" pitchFamily="34" charset="0"/>
              </a:rPr>
              <a:t>Ruwenzori</a:t>
            </a:r>
            <a:r>
              <a:rPr lang="en-US" sz="2400" dirty="0">
                <a:latin typeface="Arial Rounded MT Bold" pitchFamily="34" charset="0"/>
              </a:rPr>
              <a:t> </a:t>
            </a:r>
            <a:endParaRPr lang="en-US" sz="2400" dirty="0">
              <a:latin typeface="Arial Rounded MT Bold" pitchFamily="34" charset="0"/>
            </a:endParaRPr>
          </a:p>
          <a:p>
            <a:pPr marL="0" indent="0">
              <a:buNone/>
            </a:pPr>
            <a:endParaRPr lang="en-US" sz="2400" dirty="0">
              <a:latin typeface="Arial Rounded MT Bold" pitchFamily="34" charset="0"/>
            </a:endParaRPr>
          </a:p>
          <a:p>
            <a:pPr>
              <a:buFont typeface="Wingdings" panose="05000000000000000000" pitchFamily="2" charset="2"/>
              <a:buChar char="§"/>
            </a:pPr>
            <a:r>
              <a:rPr lang="en-US" sz="2400" b="1" u="sng" dirty="0">
                <a:latin typeface="Arial Rounded MT Bold" pitchFamily="34" charset="0"/>
              </a:rPr>
              <a:t>Examples of volcanic mountains</a:t>
            </a:r>
            <a:endParaRPr lang="en-US" sz="2400" dirty="0">
              <a:latin typeface="Arial Rounded MT Bold" pitchFamily="34" charset="0"/>
            </a:endParaRPr>
          </a:p>
          <a:p>
            <a:pPr marL="0" indent="0">
              <a:buNone/>
            </a:pPr>
            <a:r>
              <a:rPr lang="en-US" sz="2400" dirty="0">
                <a:latin typeface="Arial Rounded MT Bold" pitchFamily="34" charset="0"/>
              </a:rPr>
              <a:t> </a:t>
            </a:r>
            <a:r>
              <a:rPr lang="en-US" sz="2400" dirty="0">
                <a:latin typeface="Arial Rounded MT Bold" pitchFamily="34" charset="0"/>
              </a:rPr>
              <a:t>   Mt </a:t>
            </a:r>
            <a:r>
              <a:rPr lang="en-US" sz="2400" dirty="0">
                <a:latin typeface="Arial Rounded MT Bold" pitchFamily="34" charset="0"/>
              </a:rPr>
              <a:t>Kenya, Mt. Kilimanjaro, Mt. </a:t>
            </a:r>
            <a:r>
              <a:rPr lang="en-US" sz="2400" dirty="0" err="1">
                <a:latin typeface="Arial Rounded MT Bold" pitchFamily="34" charset="0"/>
              </a:rPr>
              <a:t>Ahaggar</a:t>
            </a:r>
            <a:r>
              <a:rPr lang="en-US" sz="2400" dirty="0">
                <a:latin typeface="Arial Rounded MT Bold" pitchFamily="34" charset="0"/>
              </a:rPr>
              <a:t>, </a:t>
            </a:r>
            <a:r>
              <a:rPr lang="en-US" sz="2400" dirty="0" err="1">
                <a:latin typeface="Arial Rounded MT Bold" pitchFamily="34" charset="0"/>
              </a:rPr>
              <a:t>Mt.Elgon</a:t>
            </a:r>
            <a:r>
              <a:rPr lang="en-US" sz="2400" dirty="0">
                <a:latin typeface="Arial Rounded MT Bold" pitchFamily="34" charset="0"/>
              </a:rPr>
              <a:t>, Mt, </a:t>
            </a:r>
            <a:r>
              <a:rPr lang="en-US" sz="2400" dirty="0" err="1">
                <a:latin typeface="Arial Rounded MT Bold" pitchFamily="34" charset="0"/>
              </a:rPr>
              <a:t>Tibesti</a:t>
            </a:r>
            <a:r>
              <a:rPr lang="en-US" sz="2400" dirty="0">
                <a:latin typeface="Arial Rounded MT Bold" pitchFamily="34" charset="0"/>
              </a:rPr>
              <a:t>, </a:t>
            </a:r>
            <a:r>
              <a:rPr lang="en-US" sz="2400" dirty="0" err="1">
                <a:latin typeface="Arial Rounded MT Bold" pitchFamily="34" charset="0"/>
              </a:rPr>
              <a:t>Mt.Cameroon</a:t>
            </a:r>
            <a:endParaRPr lang="en-US" sz="2400" dirty="0">
              <a:latin typeface="Arial Rounded MT Bold" pitchFamily="34" charset="0"/>
            </a:endParaRPr>
          </a:p>
          <a:p>
            <a:pPr marL="0" indent="0">
              <a:buNone/>
            </a:pPr>
            <a:endParaRPr lang="en-US" sz="2400" dirty="0">
              <a:latin typeface="Arial Rounded MT Bold" pitchFamily="34" charset="0"/>
            </a:endParaRPr>
          </a:p>
          <a:p>
            <a:pPr>
              <a:buFont typeface="Wingdings" panose="05000000000000000000" pitchFamily="2" charset="2"/>
              <a:buChar char="§"/>
            </a:pPr>
            <a:r>
              <a:rPr lang="en-US" sz="2400" b="1" u="sng" dirty="0">
                <a:latin typeface="Arial Rounded MT Bold" pitchFamily="34" charset="0"/>
              </a:rPr>
              <a:t>Examples of Fold Mountains</a:t>
            </a:r>
            <a:endParaRPr lang="en-US" sz="2400" dirty="0">
              <a:latin typeface="Arial Rounded MT Bold" pitchFamily="34" charset="0"/>
            </a:endParaRPr>
          </a:p>
          <a:p>
            <a:pPr marL="0" indent="0">
              <a:buNone/>
            </a:pPr>
            <a:r>
              <a:rPr lang="en-US" sz="2400" dirty="0">
                <a:latin typeface="Arial Rounded MT Bold" pitchFamily="34" charset="0"/>
              </a:rPr>
              <a:t>    Cape </a:t>
            </a:r>
            <a:r>
              <a:rPr lang="en-US" sz="2400" dirty="0">
                <a:latin typeface="Arial Rounded MT Bold" pitchFamily="34" charset="0"/>
              </a:rPr>
              <a:t>ranges, Drakensburg and Atlas.</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3280515243"/>
      </p:ext>
    </p:extLst>
  </p:cSld>
  <p:clrMapOvr>
    <a:masterClrMapping/>
  </p:clrMapOvr>
  <p:transition spd="slow" advTm="60000">
    <p:cove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8991600" cy="4622800"/>
          </a:xfrm>
          <a:prstGeom prst="rect">
            <a:avLst/>
          </a:prstGeom>
        </p:spPr>
        <p:txBody>
          <a:bodyPr>
            <a:normAutofit/>
          </a:bodyPr>
          <a:lstStyle/>
          <a:p>
            <a:pPr marL="0" indent="0">
              <a:lnSpc>
                <a:spcPct val="150000"/>
              </a:lnSpc>
              <a:buNone/>
            </a:pPr>
            <a:r>
              <a:rPr lang="en-US" b="1" u="sng" dirty="0">
                <a:solidFill>
                  <a:srgbClr val="FF0000"/>
                </a:solidFill>
                <a:latin typeface="Arial Rounded MT Bold" pitchFamily="34" charset="0"/>
              </a:rPr>
              <a:t>Basins</a:t>
            </a:r>
            <a:endParaRPr lang="en-US" dirty="0">
              <a:solidFill>
                <a:srgbClr val="FF0000"/>
              </a:solidFill>
              <a:latin typeface="Arial Rounded MT Bold" pitchFamily="34" charset="0"/>
            </a:endParaRPr>
          </a:p>
          <a:p>
            <a:pPr marL="0" indent="0">
              <a:lnSpc>
                <a:spcPct val="150000"/>
              </a:lnSpc>
              <a:buNone/>
            </a:pPr>
            <a:r>
              <a:rPr lang="en-US" dirty="0">
                <a:latin typeface="Arial Rounded MT Bold" pitchFamily="34" charset="0"/>
              </a:rPr>
              <a:t>The main basins in Africa are Volta basin, Congo Basin and Chad basin etc</a:t>
            </a:r>
            <a:r>
              <a:rPr lang="en-US" dirty="0" smtClean="0">
                <a:latin typeface="Arial Rounded MT Bold" pitchFamily="34" charset="0"/>
              </a:rPr>
              <a:t>.</a:t>
            </a:r>
          </a:p>
          <a:p>
            <a:pPr marL="0" indent="0">
              <a:lnSpc>
                <a:spcPct val="150000"/>
              </a:lnSpc>
              <a:buNone/>
            </a:pPr>
            <a:endParaRPr lang="en-US" dirty="0">
              <a:latin typeface="Arial Rounded MT Bold" pitchFamily="34" charset="0"/>
            </a:endParaRPr>
          </a:p>
          <a:p>
            <a:pPr marL="0" indent="0">
              <a:lnSpc>
                <a:spcPct val="150000"/>
              </a:lnSpc>
              <a:buNone/>
            </a:pPr>
            <a:r>
              <a:rPr lang="en-US" b="1" u="sng" dirty="0">
                <a:solidFill>
                  <a:srgbClr val="FF0000"/>
                </a:solidFill>
                <a:latin typeface="Arial Rounded MT Bold" pitchFamily="34" charset="0"/>
              </a:rPr>
              <a:t>Plains</a:t>
            </a:r>
            <a:endParaRPr lang="en-US" dirty="0">
              <a:solidFill>
                <a:srgbClr val="FF0000"/>
              </a:solidFill>
              <a:latin typeface="Arial Rounded MT Bold" pitchFamily="34" charset="0"/>
            </a:endParaRPr>
          </a:p>
          <a:p>
            <a:pPr marL="0" indent="0">
              <a:lnSpc>
                <a:spcPct val="150000"/>
              </a:lnSpc>
              <a:buNone/>
            </a:pPr>
            <a:r>
              <a:rPr lang="en-US" dirty="0">
                <a:latin typeface="Arial Rounded MT Bold" pitchFamily="34" charset="0"/>
              </a:rPr>
              <a:t>This is low-lying area.</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242453471"/>
      </p:ext>
    </p:extLst>
  </p:cSld>
  <p:clrMapOvr>
    <a:masterClrMapping/>
  </p:clrMapOvr>
  <p:transition spd="slow" advTm="60000">
    <p:cove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u="sng" dirty="0">
                <a:solidFill>
                  <a:srgbClr val="FF0000"/>
                </a:solidFill>
                <a:latin typeface="Arial Rounded MT Bold" pitchFamily="34" charset="0"/>
              </a:rPr>
              <a:t>Plains in Africa </a:t>
            </a:r>
            <a:r>
              <a:rPr lang="en-US" u="sng" dirty="0" smtClean="0">
                <a:solidFill>
                  <a:srgbClr val="FF0000"/>
                </a:solidFill>
                <a:latin typeface="Arial Rounded MT Bold" pitchFamily="34" charset="0"/>
              </a:rPr>
              <a:t> </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endParaRPr>
          </a:p>
        </p:txBody>
      </p:sp>
      <p:pic>
        <p:nvPicPr>
          <p:cNvPr id="614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759200" y="1270000"/>
            <a:ext cx="13411200"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417772"/>
      </p:ext>
    </p:extLst>
  </p:cSld>
  <p:clrMapOvr>
    <a:masterClrMapping/>
  </p:clrMapOvr>
  <p:transition spd="slow" advTm="60000">
    <p:cove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pPr lvl="1" algn="ctr" rtl="0">
              <a:spcBef>
                <a:spcPct val="0"/>
              </a:spcBef>
            </a:pPr>
            <a:r>
              <a:rPr lang="en-US" sz="5400" u="sng" dirty="0">
                <a:solidFill>
                  <a:srgbClr val="FF0000"/>
                </a:solidFill>
                <a:latin typeface="Arial Rounded MT Bold" pitchFamily="34" charset="0"/>
              </a:rPr>
              <a:t>Highlands</a:t>
            </a:r>
            <a:endParaRPr lang="en-US" sz="54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marL="0" indent="0">
              <a:buNone/>
            </a:pPr>
            <a:r>
              <a:rPr lang="en-US" sz="3600" b="1" u="sng" dirty="0">
                <a:latin typeface="Arial Rounded MT Bold" pitchFamily="34" charset="0"/>
              </a:rPr>
              <a:t>Examples </a:t>
            </a:r>
            <a:r>
              <a:rPr lang="en-US" sz="3600" b="1" u="sng" dirty="0">
                <a:latin typeface="Arial Rounded MT Bold" pitchFamily="34" charset="0"/>
              </a:rPr>
              <a:t>are: </a:t>
            </a:r>
            <a:endParaRPr lang="en-US" sz="3600" dirty="0">
              <a:latin typeface="Arial Rounded MT Bold" pitchFamily="34" charset="0"/>
            </a:endParaRPr>
          </a:p>
          <a:p>
            <a:pPr marL="1428750" lvl="2" indent="-514350">
              <a:buFont typeface="+mj-lt"/>
              <a:buAutoNum type="arabicPeriod"/>
            </a:pPr>
            <a:r>
              <a:rPr lang="en-US" sz="3200" dirty="0">
                <a:latin typeface="Arial Rounded MT Bold" pitchFamily="34" charset="0"/>
              </a:rPr>
              <a:t>Kenyan Highland in Kenya.</a:t>
            </a:r>
          </a:p>
          <a:p>
            <a:pPr marL="1428750" lvl="2" indent="-514350">
              <a:buFont typeface="+mj-lt"/>
              <a:buAutoNum type="arabicPeriod"/>
            </a:pPr>
            <a:r>
              <a:rPr lang="en-US" sz="3200" dirty="0">
                <a:latin typeface="Arial Rounded MT Bold" pitchFamily="34" charset="0"/>
              </a:rPr>
              <a:t>Adamawa Highlands in Nigeria and Cameroon.</a:t>
            </a:r>
          </a:p>
          <a:p>
            <a:pPr marL="1428750" lvl="2" indent="-514350">
              <a:buFont typeface="+mj-lt"/>
              <a:buAutoNum type="arabicPeriod"/>
            </a:pPr>
            <a:r>
              <a:rPr lang="en-US" sz="3200" dirty="0">
                <a:latin typeface="Arial Rounded MT Bold" pitchFamily="34" charset="0"/>
              </a:rPr>
              <a:t>Ethiopian Highlands in Ethiopia.</a:t>
            </a:r>
          </a:p>
          <a:p>
            <a:pPr marL="1428750" lvl="2" indent="-514350">
              <a:buFont typeface="+mj-lt"/>
              <a:buAutoNum type="arabicPeriod"/>
            </a:pPr>
            <a:r>
              <a:rPr lang="en-US" sz="3200" dirty="0">
                <a:latin typeface="Arial Rounded MT Bold" pitchFamily="34" charset="0"/>
              </a:rPr>
              <a:t>Guinea Highlands in Guinea.</a:t>
            </a:r>
          </a:p>
          <a:p>
            <a:pPr marL="1428750" lvl="2" indent="-514350">
              <a:buFont typeface="+mj-lt"/>
              <a:buAutoNum type="arabicPeriod"/>
            </a:pPr>
            <a:r>
              <a:rPr lang="en-US" sz="3200" dirty="0">
                <a:latin typeface="Arial Rounded MT Bold" pitchFamily="34" charset="0"/>
              </a:rPr>
              <a:t>Southern highlands in Tanzania</a:t>
            </a:r>
          </a:p>
          <a:p>
            <a:pPr marL="742950" indent="-742950">
              <a:buFont typeface="+mj-lt"/>
              <a:buAutoNum type="arabicPeriod"/>
            </a:pPr>
            <a:endParaRPr lang="en-US" sz="4000" dirty="0">
              <a:latin typeface="Arial Rounded MT Bold" pitchFamily="34" charset="0"/>
            </a:endParaRPr>
          </a:p>
        </p:txBody>
      </p:sp>
    </p:spTree>
    <p:extLst>
      <p:ext uri="{BB962C8B-B14F-4D97-AF65-F5344CB8AC3E}">
        <p14:creationId xmlns:p14="http://schemas.microsoft.com/office/powerpoint/2010/main" val="765308466"/>
      </p:ext>
    </p:extLst>
  </p:cSld>
  <p:clrMapOvr>
    <a:masterClrMapping/>
  </p:clrMapOvr>
  <p:transition spd="slow" advTm="60000">
    <p:cove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685800"/>
          </a:xfrm>
        </p:spPr>
        <p:txBody>
          <a:bodyPr>
            <a:noAutofit/>
          </a:bodyPr>
          <a:lstStyle/>
          <a:p>
            <a:pPr lvl="0"/>
            <a:r>
              <a:rPr lang="en-US" sz="4800" u="sng" dirty="0">
                <a:solidFill>
                  <a:srgbClr val="FF0000"/>
                </a:solidFill>
                <a:latin typeface="Arial Rounded MT Bold" pitchFamily="34" charset="0"/>
              </a:rPr>
              <a:t>Rivers</a:t>
            </a:r>
            <a:endParaRPr lang="en-US" sz="4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495300"/>
            <a:ext cx="8991600" cy="3962400"/>
          </a:xfrm>
          <a:prstGeom prst="rect">
            <a:avLst/>
          </a:prstGeom>
        </p:spPr>
        <p:txBody>
          <a:bodyPr>
            <a:normAutofit lnSpcReduction="10000"/>
          </a:bodyPr>
          <a:lstStyle/>
          <a:p>
            <a:pPr lvl="0">
              <a:lnSpc>
                <a:spcPct val="150000"/>
              </a:lnSpc>
              <a:buFont typeface="Wingdings" panose="05000000000000000000" pitchFamily="2" charset="2"/>
              <a:buChar char="v"/>
            </a:pPr>
            <a:r>
              <a:rPr lang="en-US" sz="2800" dirty="0">
                <a:latin typeface="Arial Rounded MT Bold" pitchFamily="34" charset="0"/>
              </a:rPr>
              <a:t>Rivers </a:t>
            </a:r>
            <a:r>
              <a:rPr lang="en-US" sz="2800" dirty="0">
                <a:latin typeface="Arial Rounded MT Bold" pitchFamily="34" charset="0"/>
              </a:rPr>
              <a:t>that form deltas at their mouths are </a:t>
            </a:r>
            <a:r>
              <a:rPr lang="en-US" sz="2800" b="1" dirty="0">
                <a:latin typeface="Arial Rounded MT Bold" pitchFamily="34" charset="0"/>
              </a:rPr>
              <a:t>River Niger</a:t>
            </a:r>
            <a:r>
              <a:rPr lang="en-US" sz="2800" dirty="0">
                <a:latin typeface="Arial Rounded MT Bold" pitchFamily="34" charset="0"/>
              </a:rPr>
              <a:t>, </a:t>
            </a:r>
            <a:r>
              <a:rPr lang="en-US" sz="2800" b="1" dirty="0" err="1">
                <a:latin typeface="Arial Rounded MT Bold" pitchFamily="34" charset="0"/>
              </a:rPr>
              <a:t>Tana</a:t>
            </a:r>
            <a:r>
              <a:rPr lang="en-US" sz="2800" b="1" dirty="0">
                <a:latin typeface="Arial Rounded MT Bold" pitchFamily="34" charset="0"/>
              </a:rPr>
              <a:t> and Nile</a:t>
            </a:r>
            <a:r>
              <a:rPr lang="en-US" sz="2800" dirty="0">
                <a:latin typeface="Arial Rounded MT Bold" pitchFamily="34" charset="0"/>
              </a:rPr>
              <a:t>. River Niger has the largest delta in Africa.</a:t>
            </a:r>
          </a:p>
          <a:p>
            <a:pPr lvl="0">
              <a:lnSpc>
                <a:spcPct val="150000"/>
              </a:lnSpc>
              <a:buFont typeface="Wingdings" panose="05000000000000000000" pitchFamily="2" charset="2"/>
              <a:buChar char="v"/>
            </a:pPr>
            <a:r>
              <a:rPr lang="en-US" sz="2800" dirty="0">
                <a:latin typeface="Arial Rounded MT Bold" pitchFamily="34" charset="0"/>
              </a:rPr>
              <a:t>A delta is formed by many channels known as distributaries at the mouth of a river as it enters the sea or ocean. </a:t>
            </a:r>
          </a:p>
          <a:p>
            <a:pPr>
              <a:lnSpc>
                <a:spcPct val="150000"/>
              </a:lnSpc>
              <a:buFont typeface="Wingdings" panose="05000000000000000000" pitchFamily="2" charset="2"/>
              <a:buChar char="v"/>
            </a:pPr>
            <a:endParaRPr lang="en-US" sz="2800" dirty="0">
              <a:latin typeface="Arial Rounded MT Bold" pitchFamily="34" charset="0"/>
            </a:endParaRP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9120" y="3937001"/>
            <a:ext cx="3601680" cy="1256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6892753"/>
      </p:ext>
    </p:extLst>
  </p:cSld>
  <p:clrMapOvr>
    <a:masterClrMapping/>
  </p:clrMapOvr>
  <p:transition spd="slow" advTm="60000">
    <p:cove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lstStyle/>
          <a:p>
            <a:r>
              <a:rPr lang="en-US" u="sng" dirty="0" smtClean="0">
                <a:solidFill>
                  <a:srgbClr val="FF0000"/>
                </a:solidFill>
                <a:latin typeface="Arial Rounded MT Bold" pitchFamily="34" charset="0"/>
              </a:rPr>
              <a:t>Rivers…</a:t>
            </a:r>
            <a:endParaRPr lang="en-US" dirty="0"/>
          </a:p>
        </p:txBody>
      </p:sp>
      <p:sp>
        <p:nvSpPr>
          <p:cNvPr id="3" name="Content Placeholder 2"/>
          <p:cNvSpPr>
            <a:spLocks noGrp="1"/>
          </p:cNvSpPr>
          <p:nvPr>
            <p:ph idx="4294967295"/>
          </p:nvPr>
        </p:nvSpPr>
        <p:spPr>
          <a:xfrm>
            <a:off x="508000" y="1079500"/>
            <a:ext cx="8229600" cy="4025900"/>
          </a:xfrm>
          <a:prstGeom prst="rect">
            <a:avLst/>
          </a:prstGeom>
        </p:spPr>
        <p:txBody>
          <a:bodyPr/>
          <a:lstStyle/>
          <a:p>
            <a:pPr lvl="0">
              <a:buFont typeface="Wingdings" panose="05000000000000000000" pitchFamily="2" charset="2"/>
              <a:buChar char="§"/>
            </a:pPr>
            <a:r>
              <a:rPr lang="en-US" dirty="0">
                <a:latin typeface="Arial Rounded MT Bold" pitchFamily="34" charset="0"/>
              </a:rPr>
              <a:t>Other rivers drain in a single channel known as </a:t>
            </a:r>
            <a:r>
              <a:rPr lang="en-US" b="1" dirty="0">
                <a:latin typeface="Arial Rounded MT Bold" pitchFamily="34" charset="0"/>
              </a:rPr>
              <a:t>Estuary.</a:t>
            </a:r>
            <a:endParaRPr lang="en-US" dirty="0">
              <a:latin typeface="Arial Rounded MT Bold" pitchFamily="34" charset="0"/>
            </a:endParaRPr>
          </a:p>
          <a:p>
            <a:pPr lvl="0">
              <a:buFont typeface="Wingdings" panose="05000000000000000000" pitchFamily="2" charset="2"/>
              <a:buChar char="§"/>
            </a:pPr>
            <a:r>
              <a:rPr lang="en-US" dirty="0">
                <a:latin typeface="Arial Rounded MT Bold" pitchFamily="34" charset="0"/>
              </a:rPr>
              <a:t>An Estuary is where the river enters into the sea on a single channel river.</a:t>
            </a:r>
          </a:p>
          <a:p>
            <a:pPr>
              <a:buFont typeface="Wingdings" panose="05000000000000000000" pitchFamily="2" charset="2"/>
              <a:buChar char="§"/>
            </a:pPr>
            <a:endParaRPr lang="en-US" dirty="0">
              <a:latin typeface="Arial Rounded MT Bold" pitchFamily="34"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3149258"/>
            <a:ext cx="5334000" cy="1740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920051"/>
      </p:ext>
    </p:extLst>
  </p:cSld>
  <p:clrMapOvr>
    <a:masterClrMapping/>
  </p:clrMapOvr>
  <p:transition spd="slow" advTm="60000">
    <p:cove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685800"/>
          </a:xfrm>
        </p:spPr>
        <p:txBody>
          <a:bodyPr>
            <a:normAutofit/>
          </a:bodyPr>
          <a:lstStyle/>
          <a:p>
            <a:r>
              <a:rPr lang="en-US" u="sng" dirty="0" smtClean="0">
                <a:solidFill>
                  <a:srgbClr val="FF0000"/>
                </a:solidFill>
                <a:latin typeface="Arial Rounded MT Bold" pitchFamily="34" charset="0"/>
              </a:rPr>
              <a:t>Rivers…</a:t>
            </a:r>
            <a:endParaRPr lang="en-US" dirty="0"/>
          </a:p>
        </p:txBody>
      </p:sp>
      <p:sp>
        <p:nvSpPr>
          <p:cNvPr id="3" name="Content Placeholder 2"/>
          <p:cNvSpPr>
            <a:spLocks noGrp="1"/>
          </p:cNvSpPr>
          <p:nvPr>
            <p:ph idx="4294967295"/>
          </p:nvPr>
        </p:nvSpPr>
        <p:spPr>
          <a:xfrm>
            <a:off x="508000" y="914400"/>
            <a:ext cx="8991600" cy="3771900"/>
          </a:xfrm>
          <a:prstGeom prst="rect">
            <a:avLst/>
          </a:prstGeom>
        </p:spPr>
        <p:txBody>
          <a:bodyPr>
            <a:noAutofit/>
          </a:bodyPr>
          <a:lstStyle/>
          <a:p>
            <a:pPr lvl="0">
              <a:buFont typeface="Wingdings" panose="05000000000000000000" pitchFamily="2" charset="2"/>
              <a:buChar char="§"/>
            </a:pPr>
            <a:r>
              <a:rPr lang="en-US" sz="2800" dirty="0">
                <a:latin typeface="Arial Rounded MT Bold" pitchFamily="34" charset="0"/>
              </a:rPr>
              <a:t>Examples of rivers with Estuaries are </a:t>
            </a:r>
            <a:r>
              <a:rPr lang="en-US" sz="2800" b="1" dirty="0">
                <a:latin typeface="Arial Rounded MT Bold" pitchFamily="34" charset="0"/>
              </a:rPr>
              <a:t>Zambezi, Congo, Senegal and Gambia.</a:t>
            </a:r>
            <a:endParaRPr lang="en-US" sz="2800" dirty="0">
              <a:latin typeface="Arial Rounded MT Bold" pitchFamily="34" charset="0"/>
            </a:endParaRPr>
          </a:p>
          <a:p>
            <a:pPr lvl="0">
              <a:buFont typeface="Wingdings" panose="05000000000000000000" pitchFamily="2" charset="2"/>
              <a:buChar char="§"/>
            </a:pPr>
            <a:r>
              <a:rPr lang="en-US" sz="2800" dirty="0">
                <a:latin typeface="Arial Rounded MT Bold" pitchFamily="34" charset="0"/>
              </a:rPr>
              <a:t>Examples of rivers which drains into Indian Ocean are </a:t>
            </a:r>
            <a:r>
              <a:rPr lang="en-US" sz="2800" b="1" dirty="0">
                <a:latin typeface="Arial Rounded MT Bold" pitchFamily="34" charset="0"/>
              </a:rPr>
              <a:t>River Limpopo, </a:t>
            </a:r>
            <a:r>
              <a:rPr lang="en-US" sz="2800" b="1" dirty="0" err="1">
                <a:latin typeface="Arial Rounded MT Bold" pitchFamily="34" charset="0"/>
              </a:rPr>
              <a:t>Tana</a:t>
            </a:r>
            <a:r>
              <a:rPr lang="en-US" sz="2800" b="1" dirty="0">
                <a:latin typeface="Arial Rounded MT Bold" pitchFamily="34" charset="0"/>
              </a:rPr>
              <a:t>, Zambezi, Juba</a:t>
            </a:r>
            <a:r>
              <a:rPr lang="en-US" sz="2800" dirty="0">
                <a:latin typeface="Arial Rounded MT Bold" pitchFamily="34" charset="0"/>
              </a:rPr>
              <a:t> and others.</a:t>
            </a:r>
          </a:p>
          <a:p>
            <a:pPr lvl="0">
              <a:buFont typeface="Wingdings" panose="05000000000000000000" pitchFamily="2" charset="2"/>
              <a:buChar char="§"/>
            </a:pPr>
            <a:r>
              <a:rPr lang="en-US" sz="2800" dirty="0">
                <a:latin typeface="Arial Rounded MT Bold" pitchFamily="34" charset="0"/>
              </a:rPr>
              <a:t>Examples of rivers which drains into Atlantic Ocean </a:t>
            </a:r>
            <a:r>
              <a:rPr lang="en-US" sz="2800" b="1" dirty="0">
                <a:latin typeface="Arial Rounded MT Bold" pitchFamily="34" charset="0"/>
              </a:rPr>
              <a:t>are River Volta, Orange, Niger, Senegal, Gambia, and Congo.</a:t>
            </a:r>
            <a:endParaRPr lang="en-US" sz="2800" dirty="0">
              <a:latin typeface="Arial Rounded MT Bold" pitchFamily="34" charset="0"/>
            </a:endParaRPr>
          </a:p>
          <a:p>
            <a:pPr>
              <a:buFont typeface="Wingdings" panose="05000000000000000000" pitchFamily="2" charset="2"/>
              <a:buChar char="§"/>
            </a:pPr>
            <a:endParaRPr lang="en-US" sz="2800" dirty="0">
              <a:latin typeface="Arial Rounded MT Bold" pitchFamily="34" charset="0"/>
            </a:endParaRPr>
          </a:p>
        </p:txBody>
      </p:sp>
    </p:spTree>
    <p:extLst>
      <p:ext uri="{BB962C8B-B14F-4D97-AF65-F5344CB8AC3E}">
        <p14:creationId xmlns:p14="http://schemas.microsoft.com/office/powerpoint/2010/main" val="1507721639"/>
      </p:ext>
    </p:extLst>
  </p:cSld>
  <p:clrMapOvr>
    <a:masterClrMapping/>
  </p:clrMapOvr>
  <p:transition spd="slow" advTm="60000">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smtClean="0">
                <a:latin typeface="Segoe UI Light" panose="020B0502040204020203" pitchFamily="34" charset="0"/>
                <a:cs typeface="Segoe UI Light" panose="020B0502040204020203" pitchFamily="34" charset="0"/>
              </a:rPr>
              <a:t>MOUNTAINS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lvl="0">
              <a:lnSpc>
                <a:spcPct val="150000"/>
              </a:lnSpc>
              <a:buFont typeface="Wingdings" panose="05000000000000000000" pitchFamily="2" charset="2"/>
              <a:buChar char="§"/>
            </a:pPr>
            <a:r>
              <a:rPr lang="en-US" dirty="0" smtClean="0">
                <a:latin typeface="Arial Rounded MT Bold" pitchFamily="34" charset="0"/>
              </a:rPr>
              <a:t>Mt</a:t>
            </a:r>
            <a:r>
              <a:rPr lang="en-US" dirty="0">
                <a:latin typeface="Arial Rounded MT Bold" pitchFamily="34" charset="0"/>
              </a:rPr>
              <a:t>. Kenya is the highest mountain in Kenya with an altitude of </a:t>
            </a:r>
            <a:r>
              <a:rPr lang="en-US" b="1" dirty="0">
                <a:latin typeface="Arial Rounded MT Bold" pitchFamily="34" charset="0"/>
              </a:rPr>
              <a:t>5199m.</a:t>
            </a:r>
            <a:endParaRPr lang="en-US" dirty="0">
              <a:latin typeface="Arial Rounded MT Bold" pitchFamily="34" charset="0"/>
            </a:endParaRPr>
          </a:p>
          <a:p>
            <a:pPr lvl="0">
              <a:lnSpc>
                <a:spcPct val="150000"/>
              </a:lnSpc>
              <a:buFont typeface="Wingdings" panose="05000000000000000000" pitchFamily="2" charset="2"/>
              <a:buChar char="§"/>
            </a:pPr>
            <a:r>
              <a:rPr lang="en-US" dirty="0">
                <a:latin typeface="Arial Rounded MT Bold" pitchFamily="34" charset="0"/>
              </a:rPr>
              <a:t>Mt. Elgon is the second highest with an altitude of </a:t>
            </a:r>
            <a:r>
              <a:rPr lang="en-US" b="1" dirty="0">
                <a:latin typeface="Arial Rounded MT Bold" pitchFamily="34" charset="0"/>
              </a:rPr>
              <a:t>4321m </a:t>
            </a:r>
            <a:r>
              <a:rPr lang="en-US" dirty="0">
                <a:latin typeface="Arial Rounded MT Bold" pitchFamily="34" charset="0"/>
              </a:rPr>
              <a:t>on the boundary with Uganda</a:t>
            </a:r>
          </a:p>
          <a:p>
            <a:pPr lvl="0">
              <a:lnSpc>
                <a:spcPct val="150000"/>
              </a:lnSpc>
              <a:buFont typeface="Wingdings" panose="05000000000000000000" pitchFamily="2" charset="2"/>
              <a:buChar char="§"/>
            </a:pPr>
            <a:r>
              <a:rPr lang="en-US" dirty="0">
                <a:latin typeface="Arial Rounded MT Bold" pitchFamily="34" charset="0"/>
              </a:rPr>
              <a:t>Others are Mt. </a:t>
            </a:r>
            <a:r>
              <a:rPr lang="en-US" dirty="0" err="1">
                <a:latin typeface="Arial Rounded MT Bold" pitchFamily="34" charset="0"/>
              </a:rPr>
              <a:t>Marsabit</a:t>
            </a:r>
            <a:r>
              <a:rPr lang="en-US" dirty="0">
                <a:latin typeface="Arial Rounded MT Bold" pitchFamily="34" charset="0"/>
              </a:rPr>
              <a:t>, </a:t>
            </a:r>
            <a:r>
              <a:rPr lang="en-US" dirty="0" err="1">
                <a:latin typeface="Arial Rounded MT Bold" pitchFamily="34" charset="0"/>
              </a:rPr>
              <a:t>Longonot</a:t>
            </a:r>
            <a:r>
              <a:rPr lang="en-US" dirty="0">
                <a:latin typeface="Arial Rounded MT Bold" pitchFamily="34" charset="0"/>
              </a:rPr>
              <a:t>, </a:t>
            </a:r>
            <a:r>
              <a:rPr lang="en-US" dirty="0" err="1" smtClean="0">
                <a:latin typeface="Arial Rounded MT Bold" pitchFamily="34" charset="0"/>
              </a:rPr>
              <a:t>Suswa</a:t>
            </a:r>
            <a:r>
              <a:rPr lang="en-US" dirty="0" smtClean="0">
                <a:latin typeface="Arial Rounded MT Bold" pitchFamily="34" charset="0"/>
              </a:rPr>
              <a:t> and </a:t>
            </a:r>
            <a:r>
              <a:rPr lang="en-US" dirty="0" err="1" smtClean="0">
                <a:latin typeface="Arial Rounded MT Bold" pitchFamily="34" charset="0"/>
              </a:rPr>
              <a:t>Ndoto</a:t>
            </a:r>
            <a:r>
              <a:rPr lang="en-US" dirty="0" smtClean="0">
                <a:latin typeface="Arial Rounded MT Bold" pitchFamily="34" charset="0"/>
              </a:rPr>
              <a:t> .</a:t>
            </a:r>
            <a:endParaRPr lang="en-US" dirty="0">
              <a:latin typeface="Arial Rounded MT Bold" pitchFamily="34" charset="0"/>
            </a:endParaRPr>
          </a:p>
          <a:p>
            <a:pPr>
              <a:lnSpc>
                <a:spcPct val="15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1408031040"/>
      </p:ext>
    </p:extLst>
  </p:cSld>
  <p:clrMapOvr>
    <a:masterClrMapping/>
  </p:clrMapOvr>
  <p:transition spd="slow" advTm="60000">
    <p:cove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067800" cy="419100"/>
          </a:xfrm>
        </p:spPr>
        <p:txBody>
          <a:bodyPr>
            <a:normAutofit fontScale="90000"/>
          </a:bodyPr>
          <a:lstStyle/>
          <a:p>
            <a:pPr lvl="0"/>
            <a:r>
              <a:rPr lang="en-US" u="sng" dirty="0">
                <a:solidFill>
                  <a:srgbClr val="FF0000"/>
                </a:solidFill>
                <a:latin typeface="Arial Rounded MT Bold" pitchFamily="34" charset="0"/>
              </a:rPr>
              <a:t>S</a:t>
            </a:r>
            <a:r>
              <a:rPr lang="en-US" u="sng" dirty="0" smtClean="0">
                <a:solidFill>
                  <a:srgbClr val="FF0000"/>
                </a:solidFill>
                <a:latin typeface="Arial Rounded MT Bold" pitchFamily="34" charset="0"/>
              </a:rPr>
              <a:t>wamps </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571500"/>
            <a:ext cx="9067800" cy="3771900"/>
          </a:xfrm>
          <a:prstGeom prst="rect">
            <a:avLst/>
          </a:prstGeom>
        </p:spPr>
        <p:txBody>
          <a:bodyPr>
            <a:noAutofit/>
          </a:bodyPr>
          <a:lstStyle/>
          <a:p>
            <a:pPr>
              <a:buFont typeface="Wingdings" panose="05000000000000000000" pitchFamily="2" charset="2"/>
              <a:buChar char="§"/>
            </a:pPr>
            <a:r>
              <a:rPr lang="en-US" sz="2800" dirty="0">
                <a:latin typeface="Arial Rounded MT Bold" pitchFamily="34" charset="0"/>
              </a:rPr>
              <a:t>These </a:t>
            </a:r>
            <a:r>
              <a:rPr lang="en-US" sz="2800" dirty="0">
                <a:latin typeface="Arial Rounded MT Bold" pitchFamily="34" charset="0"/>
              </a:rPr>
              <a:t>are very soft, wet land covered by either reeds or </a:t>
            </a:r>
            <a:r>
              <a:rPr lang="en-US" sz="2800" dirty="0">
                <a:latin typeface="Arial Rounded MT Bold" pitchFamily="34" charset="0"/>
              </a:rPr>
              <a:t>papyrus.</a:t>
            </a:r>
          </a:p>
          <a:p>
            <a:pPr marL="0" indent="0">
              <a:buNone/>
            </a:pPr>
            <a:r>
              <a:rPr lang="en-US" sz="2800" b="1" u="sng" dirty="0">
                <a:latin typeface="Arial Rounded MT Bold" pitchFamily="34" charset="0"/>
              </a:rPr>
              <a:t>Examples are:- </a:t>
            </a:r>
            <a:endParaRPr lang="en-US" sz="2800" dirty="0">
              <a:latin typeface="Arial Rounded MT Bold" pitchFamily="34" charset="0"/>
            </a:endParaRPr>
          </a:p>
          <a:p>
            <a:pPr lvl="0">
              <a:buFont typeface="Wingdings" panose="05000000000000000000" pitchFamily="2" charset="2"/>
              <a:buChar char="§"/>
            </a:pPr>
            <a:r>
              <a:rPr lang="en-US" sz="2800" dirty="0">
                <a:latin typeface="Arial Rounded MT Bold" pitchFamily="34" charset="0"/>
              </a:rPr>
              <a:t>Okavango </a:t>
            </a:r>
            <a:r>
              <a:rPr lang="en-US" sz="2800" dirty="0">
                <a:latin typeface="Arial Rounded MT Bold" pitchFamily="34" charset="0"/>
              </a:rPr>
              <a:t>swamp in Botswana.</a:t>
            </a:r>
          </a:p>
          <a:p>
            <a:pPr lvl="0">
              <a:buFont typeface="Wingdings" panose="05000000000000000000" pitchFamily="2" charset="2"/>
              <a:buChar char="§"/>
            </a:pPr>
            <a:r>
              <a:rPr lang="en-US" sz="2800" dirty="0" err="1">
                <a:latin typeface="Arial Rounded MT Bold" pitchFamily="34" charset="0"/>
              </a:rPr>
              <a:t>Sudd</a:t>
            </a:r>
            <a:r>
              <a:rPr lang="en-US" sz="2800" dirty="0">
                <a:latin typeface="Arial Rounded MT Bold" pitchFamily="34" charset="0"/>
              </a:rPr>
              <a:t> swamp in Sudan.</a:t>
            </a:r>
          </a:p>
          <a:p>
            <a:pPr lvl="0">
              <a:buFont typeface="Wingdings" panose="05000000000000000000" pitchFamily="2" charset="2"/>
              <a:buChar char="§"/>
            </a:pPr>
            <a:r>
              <a:rPr lang="en-US" sz="2800" dirty="0" err="1">
                <a:latin typeface="Arial Rounded MT Bold" pitchFamily="34" charset="0"/>
              </a:rPr>
              <a:t>Lorian</a:t>
            </a:r>
            <a:r>
              <a:rPr lang="en-US" sz="2800" dirty="0">
                <a:latin typeface="Arial Rounded MT Bold" pitchFamily="34" charset="0"/>
              </a:rPr>
              <a:t> swamp in Kenya.</a:t>
            </a:r>
          </a:p>
          <a:p>
            <a:pPr lvl="0">
              <a:buFont typeface="Wingdings" panose="05000000000000000000" pitchFamily="2" charset="2"/>
              <a:buChar char="§"/>
            </a:pPr>
            <a:r>
              <a:rPr lang="en-US" sz="2800" dirty="0">
                <a:latin typeface="Arial Rounded MT Bold" pitchFamily="34" charset="0"/>
              </a:rPr>
              <a:t>Lake Kyoga swamp in Uganda.</a:t>
            </a:r>
          </a:p>
          <a:p>
            <a:pPr lvl="0">
              <a:buFont typeface="Wingdings" panose="05000000000000000000" pitchFamily="2" charset="2"/>
              <a:buChar char="§"/>
            </a:pPr>
            <a:r>
              <a:rPr lang="en-US" sz="2800" dirty="0">
                <a:latin typeface="Arial Rounded MT Bold" pitchFamily="34" charset="0"/>
              </a:rPr>
              <a:t>Lake Chad swamp in Chad.</a:t>
            </a:r>
          </a:p>
          <a:p>
            <a:pPr>
              <a:buFont typeface="Wingdings" panose="05000000000000000000" pitchFamily="2" charset="2"/>
              <a:buChar char="§"/>
            </a:pPr>
            <a:r>
              <a:rPr lang="en-US" sz="2800" dirty="0">
                <a:latin typeface="Arial Rounded MT Bold" pitchFamily="34" charset="0"/>
              </a:rPr>
              <a:t>The largest swamp in Africa is </a:t>
            </a:r>
            <a:r>
              <a:rPr lang="en-US" sz="2800" b="1" dirty="0">
                <a:latin typeface="Arial Rounded MT Bold" pitchFamily="34" charset="0"/>
              </a:rPr>
              <a:t>Okavango swamp.</a:t>
            </a:r>
            <a:endParaRPr lang="en-US" sz="2800" dirty="0">
              <a:latin typeface="Arial Rounded MT Bold" pitchFamily="34" charset="0"/>
            </a:endParaRPr>
          </a:p>
          <a:p>
            <a:pPr>
              <a:buFont typeface="Wingdings" panose="05000000000000000000" pitchFamily="2" charset="2"/>
              <a:buChar char="§"/>
            </a:pPr>
            <a:endParaRPr lang="en-US" sz="2800" dirty="0">
              <a:latin typeface="Arial Rounded MT Bold" pitchFamily="34" charset="0"/>
            </a:endParaRPr>
          </a:p>
        </p:txBody>
      </p:sp>
    </p:spTree>
    <p:extLst>
      <p:ext uri="{BB962C8B-B14F-4D97-AF65-F5344CB8AC3E}">
        <p14:creationId xmlns:p14="http://schemas.microsoft.com/office/powerpoint/2010/main" val="350424489"/>
      </p:ext>
    </p:extLst>
  </p:cSld>
  <p:clrMapOvr>
    <a:masterClrMapping/>
  </p:clrMapOvr>
  <p:transition spd="slow" advTm="60000">
    <p:cove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609600"/>
          </a:xfrm>
        </p:spPr>
        <p:txBody>
          <a:bodyPr>
            <a:noAutofit/>
          </a:bodyPr>
          <a:lstStyle/>
          <a:p>
            <a:pPr lvl="0"/>
            <a:r>
              <a:rPr lang="en-US" sz="5400" u="sng" dirty="0">
                <a:solidFill>
                  <a:srgbClr val="FF0000"/>
                </a:solidFill>
                <a:latin typeface="Arial Rounded MT Bold" pitchFamily="34" charset="0"/>
              </a:rPr>
              <a:t>Lakes </a:t>
            </a:r>
            <a:endParaRPr lang="en-US" sz="54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00100"/>
            <a:ext cx="8991600" cy="3771900"/>
          </a:xfrm>
          <a:prstGeom prst="rect">
            <a:avLst/>
          </a:prstGeom>
        </p:spPr>
        <p:txBody>
          <a:bodyPr>
            <a:normAutofit/>
          </a:bodyPr>
          <a:lstStyle/>
          <a:p>
            <a:pPr lvl="0">
              <a:buFont typeface="Wingdings" panose="05000000000000000000" pitchFamily="2" charset="2"/>
              <a:buChar char="§"/>
            </a:pPr>
            <a:r>
              <a:rPr lang="en-US" b="1" dirty="0" smtClean="0">
                <a:latin typeface="Arial Rounded MT Bold" pitchFamily="34" charset="0"/>
              </a:rPr>
              <a:t>Fresh </a:t>
            </a:r>
            <a:r>
              <a:rPr lang="en-US" b="1" dirty="0">
                <a:latin typeface="Arial Rounded MT Bold" pitchFamily="34" charset="0"/>
              </a:rPr>
              <a:t>water</a:t>
            </a:r>
            <a:r>
              <a:rPr lang="en-US" dirty="0">
                <a:latin typeface="Arial Rounded MT Bold" pitchFamily="34" charset="0"/>
              </a:rPr>
              <a:t> lakes in Africa </a:t>
            </a:r>
            <a:r>
              <a:rPr lang="en-US" dirty="0" smtClean="0">
                <a:latin typeface="Arial Rounded MT Bold" pitchFamily="34" charset="0"/>
              </a:rPr>
              <a:t>are</a:t>
            </a:r>
          </a:p>
          <a:p>
            <a:pPr marL="0" indent="0">
              <a:buNone/>
            </a:pPr>
            <a:r>
              <a:rPr lang="en-US" dirty="0" smtClean="0">
                <a:latin typeface="Arial Rounded MT Bold" pitchFamily="34" charset="0"/>
              </a:rPr>
              <a:t>Victoria</a:t>
            </a:r>
            <a:r>
              <a:rPr lang="en-US" dirty="0">
                <a:latin typeface="Arial Rounded MT Bold" pitchFamily="34" charset="0"/>
              </a:rPr>
              <a:t>, Malawi, </a:t>
            </a:r>
            <a:r>
              <a:rPr lang="en-US" dirty="0" err="1">
                <a:latin typeface="Arial Rounded MT Bold" pitchFamily="34" charset="0"/>
              </a:rPr>
              <a:t>Baringo</a:t>
            </a:r>
            <a:r>
              <a:rPr lang="en-US" dirty="0">
                <a:latin typeface="Arial Rounded MT Bold" pitchFamily="34" charset="0"/>
              </a:rPr>
              <a:t>, Albert, </a:t>
            </a:r>
            <a:r>
              <a:rPr lang="en-US" dirty="0" err="1">
                <a:latin typeface="Arial Rounded MT Bold" pitchFamily="34" charset="0"/>
              </a:rPr>
              <a:t>Tana</a:t>
            </a:r>
            <a:r>
              <a:rPr lang="en-US" dirty="0">
                <a:latin typeface="Arial Rounded MT Bold" pitchFamily="34" charset="0"/>
              </a:rPr>
              <a:t>, Nasser, and Turkana </a:t>
            </a:r>
            <a:r>
              <a:rPr lang="en-US" dirty="0" err="1">
                <a:latin typeface="Arial Rounded MT Bold" pitchFamily="34" charset="0"/>
              </a:rPr>
              <a:t>etc</a:t>
            </a:r>
            <a:endParaRPr lang="en-US" dirty="0">
              <a:latin typeface="Arial Rounded MT Bold" pitchFamily="34" charset="0"/>
            </a:endParaRPr>
          </a:p>
          <a:p>
            <a:pPr lvl="0">
              <a:buFont typeface="Wingdings" panose="05000000000000000000" pitchFamily="2" charset="2"/>
              <a:buChar char="§"/>
            </a:pPr>
            <a:r>
              <a:rPr lang="en-US" b="1" dirty="0">
                <a:latin typeface="Arial Rounded MT Bold" pitchFamily="34" charset="0"/>
              </a:rPr>
              <a:t>Salty water lakes</a:t>
            </a:r>
            <a:r>
              <a:rPr lang="en-US" dirty="0">
                <a:latin typeface="Arial Rounded MT Bold" pitchFamily="34" charset="0"/>
              </a:rPr>
              <a:t> in Africa </a:t>
            </a:r>
            <a:r>
              <a:rPr lang="en-US" dirty="0" smtClean="0">
                <a:latin typeface="Arial Rounded MT Bold" pitchFamily="34" charset="0"/>
              </a:rPr>
              <a:t>are</a:t>
            </a:r>
          </a:p>
          <a:p>
            <a:pPr marL="0" indent="0">
              <a:buNone/>
            </a:pPr>
            <a:r>
              <a:rPr lang="en-US" dirty="0" smtClean="0">
                <a:latin typeface="Arial Rounded MT Bold" pitchFamily="34" charset="0"/>
              </a:rPr>
              <a:t> </a:t>
            </a:r>
            <a:r>
              <a:rPr lang="en-US" dirty="0" err="1">
                <a:latin typeface="Arial Rounded MT Bold" pitchFamily="34" charset="0"/>
              </a:rPr>
              <a:t>Magadi</a:t>
            </a:r>
            <a:r>
              <a:rPr lang="en-US" dirty="0">
                <a:latin typeface="Arial Rounded MT Bold" pitchFamily="34" charset="0"/>
              </a:rPr>
              <a:t>, </a:t>
            </a:r>
            <a:r>
              <a:rPr lang="en-US" dirty="0" err="1">
                <a:latin typeface="Arial Rounded MT Bold" pitchFamily="34" charset="0"/>
              </a:rPr>
              <a:t>Natron</a:t>
            </a:r>
            <a:r>
              <a:rPr lang="en-US" dirty="0">
                <a:latin typeface="Arial Rounded MT Bold" pitchFamily="34" charset="0"/>
              </a:rPr>
              <a:t>, </a:t>
            </a:r>
            <a:r>
              <a:rPr lang="en-US" dirty="0" err="1">
                <a:latin typeface="Arial Rounded MT Bold" pitchFamily="34" charset="0"/>
              </a:rPr>
              <a:t>Nakuru</a:t>
            </a:r>
            <a:r>
              <a:rPr lang="en-US" dirty="0">
                <a:latin typeface="Arial Rounded MT Bold" pitchFamily="34" charset="0"/>
              </a:rPr>
              <a:t>, </a:t>
            </a:r>
            <a:r>
              <a:rPr lang="en-US" dirty="0" err="1">
                <a:latin typeface="Arial Rounded MT Bold" pitchFamily="34" charset="0"/>
              </a:rPr>
              <a:t>Eyasi</a:t>
            </a:r>
            <a:r>
              <a:rPr lang="en-US" dirty="0">
                <a:latin typeface="Arial Rounded MT Bold" pitchFamily="34" charset="0"/>
              </a:rPr>
              <a:t>, Ngami and Chad </a:t>
            </a:r>
            <a:r>
              <a:rPr lang="en-US" dirty="0" err="1">
                <a:latin typeface="Arial Rounded MT Bold" pitchFamily="34" charset="0"/>
              </a:rPr>
              <a:t>etc</a:t>
            </a:r>
            <a:endParaRPr lang="en-US" dirty="0">
              <a:latin typeface="Arial Rounded MT Bold" pitchFamily="34" charset="0"/>
            </a:endParaRPr>
          </a:p>
          <a:p>
            <a:pPr lvl="0">
              <a:buFont typeface="Wingdings" panose="05000000000000000000" pitchFamily="2" charset="2"/>
              <a:buChar char="§"/>
            </a:pPr>
            <a:r>
              <a:rPr lang="en-US" b="1" dirty="0">
                <a:latin typeface="Arial Rounded MT Bold" pitchFamily="34" charset="0"/>
              </a:rPr>
              <a:t>Man-made lakes</a:t>
            </a:r>
            <a:r>
              <a:rPr lang="en-US" dirty="0">
                <a:latin typeface="Arial Rounded MT Bold" pitchFamily="34" charset="0"/>
              </a:rPr>
              <a:t> are </a:t>
            </a:r>
            <a:endParaRPr lang="en-US" dirty="0" smtClean="0">
              <a:latin typeface="Arial Rounded MT Bold" pitchFamily="34" charset="0"/>
            </a:endParaRPr>
          </a:p>
          <a:p>
            <a:pPr marL="0" indent="0">
              <a:buNone/>
            </a:pPr>
            <a:r>
              <a:rPr lang="en-US" dirty="0" smtClean="0">
                <a:latin typeface="Arial Rounded MT Bold" pitchFamily="34" charset="0"/>
              </a:rPr>
              <a:t>Lake </a:t>
            </a:r>
            <a:r>
              <a:rPr lang="en-US" dirty="0">
                <a:latin typeface="Arial Rounded MT Bold" pitchFamily="34" charset="0"/>
              </a:rPr>
              <a:t>Nasser, Lake </a:t>
            </a:r>
            <a:r>
              <a:rPr lang="en-US" dirty="0" smtClean="0">
                <a:latin typeface="Arial Rounded MT Bold" pitchFamily="34" charset="0"/>
              </a:rPr>
              <a:t>Volta, Lake </a:t>
            </a:r>
            <a:r>
              <a:rPr lang="en-US" dirty="0" err="1">
                <a:latin typeface="Arial Rounded MT Bold" pitchFamily="34" charset="0"/>
              </a:rPr>
              <a:t>Kainji</a:t>
            </a:r>
            <a:r>
              <a:rPr lang="en-US" dirty="0">
                <a:latin typeface="Arial Rounded MT Bold" pitchFamily="34" charset="0"/>
              </a:rPr>
              <a:t> and Lake Kariba.</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581001127"/>
      </p:ext>
    </p:extLst>
  </p:cSld>
  <p:clrMapOvr>
    <a:masterClrMapping/>
  </p:clrMapOvr>
  <p:transition spd="slow" advTm="60000">
    <p:cove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609600"/>
          </a:xfrm>
        </p:spPr>
        <p:txBody>
          <a:bodyPr>
            <a:noAutofit/>
          </a:bodyPr>
          <a:lstStyle/>
          <a:p>
            <a:r>
              <a:rPr lang="en-US" sz="5400" u="sng" dirty="0">
                <a:solidFill>
                  <a:srgbClr val="FF0000"/>
                </a:solidFill>
                <a:latin typeface="Arial Rounded MT Bold" pitchFamily="34" charset="0"/>
              </a:rPr>
              <a:t>Islands</a:t>
            </a:r>
            <a:r>
              <a:rPr lang="en-US" sz="5400" dirty="0">
                <a:solidFill>
                  <a:srgbClr val="FF0000"/>
                </a:solidFill>
                <a:latin typeface="Arial Rounded MT Bold" pitchFamily="34" charset="0"/>
              </a:rPr>
              <a:t> </a:t>
            </a:r>
            <a:endParaRPr lang="en-US" sz="54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723900"/>
            <a:ext cx="8991600" cy="4343400"/>
          </a:xfrm>
          <a:prstGeom prst="rect">
            <a:avLst/>
          </a:prstGeom>
        </p:spPr>
        <p:txBody>
          <a:bodyPr>
            <a:normAutofit/>
          </a:bodyPr>
          <a:lstStyle/>
          <a:p>
            <a:r>
              <a:rPr lang="en-US" dirty="0" smtClean="0">
                <a:latin typeface="Arial Rounded MT Bold" pitchFamily="34" charset="0"/>
              </a:rPr>
              <a:t>A </a:t>
            </a:r>
            <a:r>
              <a:rPr lang="en-US" dirty="0">
                <a:latin typeface="Arial Rounded MT Bold" pitchFamily="34" charset="0"/>
              </a:rPr>
              <a:t>collection of many small islands forms an </a:t>
            </a:r>
            <a:r>
              <a:rPr lang="en-US" b="1" dirty="0">
                <a:latin typeface="Arial Rounded MT Bold" pitchFamily="34" charset="0"/>
              </a:rPr>
              <a:t>Archipelago</a:t>
            </a:r>
            <a:r>
              <a:rPr lang="en-US" dirty="0">
                <a:latin typeface="Arial Rounded MT Bold" pitchFamily="34" charset="0"/>
              </a:rPr>
              <a:t> for example; Seychelles is made up of one hundred and fifteen very small islands</a:t>
            </a:r>
            <a:r>
              <a:rPr lang="en-US" dirty="0" smtClean="0">
                <a:latin typeface="Arial Rounded MT Bold" pitchFamily="34" charset="0"/>
              </a:rPr>
              <a:t>.</a:t>
            </a:r>
          </a:p>
          <a:p>
            <a:endParaRPr lang="en-US" dirty="0">
              <a:latin typeface="Arial Rounded MT Bold" pitchFamily="34" charset="0"/>
            </a:endParaRPr>
          </a:p>
          <a:p>
            <a:r>
              <a:rPr lang="en-US" b="1" u="sng" dirty="0">
                <a:latin typeface="Arial Rounded MT Bold" pitchFamily="34" charset="0"/>
              </a:rPr>
              <a:t>Examples of islands in Africa are: -     </a:t>
            </a:r>
            <a:endParaRPr lang="en-US" dirty="0">
              <a:latin typeface="Arial Rounded MT Bold" pitchFamily="34" charset="0"/>
            </a:endParaRPr>
          </a:p>
          <a:p>
            <a:pPr marL="0" indent="0">
              <a:buNone/>
            </a:pPr>
            <a:r>
              <a:rPr lang="en-US" dirty="0" smtClean="0">
                <a:latin typeface="Arial Rounded MT Bold" pitchFamily="34" charset="0"/>
              </a:rPr>
              <a:t>Madagascar</a:t>
            </a:r>
            <a:r>
              <a:rPr lang="en-US" dirty="0">
                <a:latin typeface="Arial Rounded MT Bold" pitchFamily="34" charset="0"/>
              </a:rPr>
              <a:t>, Sao Tome and </a:t>
            </a:r>
            <a:r>
              <a:rPr lang="en-US" dirty="0" smtClean="0">
                <a:latin typeface="Arial Rounded MT Bold" pitchFamily="34" charset="0"/>
              </a:rPr>
              <a:t>principle, Seychelles</a:t>
            </a:r>
            <a:r>
              <a:rPr lang="en-US" dirty="0">
                <a:latin typeface="Arial Rounded MT Bold" pitchFamily="34" charset="0"/>
              </a:rPr>
              <a:t>, Comoros, Mauritius, Cape </a:t>
            </a:r>
            <a:r>
              <a:rPr lang="en-US" dirty="0" smtClean="0">
                <a:latin typeface="Arial Rounded MT Bold" pitchFamily="34" charset="0"/>
              </a:rPr>
              <a:t>Verde.</a:t>
            </a:r>
          </a:p>
          <a:p>
            <a:pPr marL="0" indent="0">
              <a:buNone/>
            </a:pPr>
            <a:r>
              <a:rPr lang="en-US" i="1" dirty="0" smtClean="0">
                <a:solidFill>
                  <a:srgbClr val="00B050"/>
                </a:solidFill>
                <a:latin typeface="Arial Rounded MT Bold" pitchFamily="34" charset="0"/>
              </a:rPr>
              <a:t>Note: Madagascar is the largest island in Africa. </a:t>
            </a:r>
            <a:endParaRPr lang="en-US" i="1" dirty="0">
              <a:solidFill>
                <a:srgbClr val="00B050"/>
              </a:solidFill>
              <a:latin typeface="Arial Rounded MT Bold" pitchFamily="34" charset="0"/>
            </a:endParaRPr>
          </a:p>
        </p:txBody>
      </p:sp>
    </p:spTree>
    <p:extLst>
      <p:ext uri="{BB962C8B-B14F-4D97-AF65-F5344CB8AC3E}">
        <p14:creationId xmlns:p14="http://schemas.microsoft.com/office/powerpoint/2010/main" val="4206609263"/>
      </p:ext>
    </p:extLst>
  </p:cSld>
  <p:clrMapOvr>
    <a:masterClrMapping/>
  </p:clrMapOvr>
  <p:transition spd="slow" advTm="60000">
    <p:cove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915400" cy="952500"/>
          </a:xfrm>
        </p:spPr>
        <p:txBody>
          <a:bodyPr>
            <a:noAutofit/>
          </a:bodyPr>
          <a:lstStyle/>
          <a:p>
            <a:r>
              <a:rPr lang="en-US" sz="3200" u="sng" dirty="0">
                <a:solidFill>
                  <a:srgbClr val="FF0000"/>
                </a:solidFill>
                <a:latin typeface="Arial Rounded MT Bold" pitchFamily="34" charset="0"/>
              </a:rPr>
              <a:t>Formation of physical </a:t>
            </a:r>
            <a:r>
              <a:rPr lang="en-US" sz="3200" u="sng" dirty="0">
                <a:solidFill>
                  <a:srgbClr val="FF0000"/>
                </a:solidFill>
                <a:latin typeface="Arial Rounded MT Bold" pitchFamily="34" charset="0"/>
              </a:rPr>
              <a:t>features</a:t>
            </a:r>
            <a:br>
              <a:rPr lang="en-US" sz="3200" u="sng" dirty="0">
                <a:solidFill>
                  <a:srgbClr val="FF0000"/>
                </a:solidFill>
                <a:latin typeface="Arial Rounded MT Bold" pitchFamily="34" charset="0"/>
              </a:rPr>
            </a:br>
            <a:r>
              <a:rPr lang="en-US" sz="3200" dirty="0">
                <a:solidFill>
                  <a:srgbClr val="FF0000"/>
                </a:solidFill>
                <a:latin typeface="Arial Rounded MT Bold" pitchFamily="34" charset="0"/>
              </a:rPr>
              <a:t/>
            </a:r>
            <a:br>
              <a:rPr lang="en-US" sz="3200" dirty="0">
                <a:solidFill>
                  <a:srgbClr val="FF0000"/>
                </a:solidFill>
                <a:latin typeface="Arial Rounded MT Bold" pitchFamily="34" charset="0"/>
              </a:rPr>
            </a:br>
            <a:r>
              <a:rPr lang="en-US" sz="3200" dirty="0">
                <a:solidFill>
                  <a:srgbClr val="FF0000"/>
                </a:solidFill>
                <a:latin typeface="Arial Rounded MT Bold" pitchFamily="34" charset="0"/>
              </a:rPr>
              <a:t>     </a:t>
            </a:r>
            <a:r>
              <a:rPr lang="en-US" sz="3200" u="sng" dirty="0">
                <a:solidFill>
                  <a:srgbClr val="FF0000"/>
                </a:solidFill>
                <a:latin typeface="Arial Rounded MT Bold" pitchFamily="34" charset="0"/>
              </a:rPr>
              <a:t> Formation of </a:t>
            </a:r>
            <a:r>
              <a:rPr lang="en-US" sz="3200" u="sng" dirty="0">
                <a:solidFill>
                  <a:srgbClr val="FF0000"/>
                </a:solidFill>
                <a:latin typeface="Arial Rounded MT Bold" pitchFamily="34" charset="0"/>
              </a:rPr>
              <a:t>mountains</a:t>
            </a: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991600" cy="3771900"/>
          </a:xfrm>
          <a:prstGeom prst="rect">
            <a:avLst/>
          </a:prstGeom>
        </p:spPr>
        <p:txBody>
          <a:bodyPr/>
          <a:lstStyle/>
          <a:p>
            <a:pPr marL="0" indent="0" algn="ctr">
              <a:buNone/>
            </a:pPr>
            <a:r>
              <a:rPr lang="en-US" u="sng" dirty="0" smtClean="0">
                <a:latin typeface="Arial Rounded MT Bold" pitchFamily="34" charset="0"/>
              </a:rPr>
              <a:t>Formation of Volcanic mountains</a:t>
            </a:r>
            <a:endParaRPr lang="en-US" dirty="0">
              <a:latin typeface="Arial Rounded MT Bold" pitchFamily="34"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0" y="1905000"/>
            <a:ext cx="6781800" cy="321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4037993"/>
      </p:ext>
    </p:extLst>
  </p:cSld>
  <p:clrMapOvr>
    <a:masterClrMapping/>
  </p:clrMapOvr>
  <p:transition spd="slow" advTm="60000">
    <p:cove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0"/>
            <a:ext cx="9144000" cy="647700"/>
          </a:xfrm>
        </p:spPr>
        <p:txBody>
          <a:bodyPr>
            <a:normAutofit/>
          </a:bodyPr>
          <a:lstStyle/>
          <a:p>
            <a:r>
              <a:rPr lang="en-US" u="sng" dirty="0" err="1" smtClean="0">
                <a:solidFill>
                  <a:srgbClr val="FF0000"/>
                </a:solidFill>
                <a:latin typeface="Arial Rounded MT Bold" pitchFamily="34" charset="0"/>
              </a:rPr>
              <a:t>i</a:t>
            </a:r>
            <a:r>
              <a:rPr lang="en-US" u="sng" dirty="0" smtClean="0">
                <a:solidFill>
                  <a:srgbClr val="FF0000"/>
                </a:solidFill>
                <a:latin typeface="Arial Rounded MT Bold" pitchFamily="34" charset="0"/>
              </a:rPr>
              <a:t>. Volcanic mountain</a:t>
            </a:r>
            <a:r>
              <a:rPr lang="en-US" dirty="0" smtClean="0">
                <a:solidFill>
                  <a:srgbClr val="FF0000"/>
                </a:solidFill>
                <a:latin typeface="Arial Rounded MT Bold" pitchFamily="34" charset="0"/>
              </a:rPr>
              <a:t>s</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76300"/>
            <a:ext cx="8991600" cy="3771900"/>
          </a:xfrm>
          <a:prstGeom prst="rect">
            <a:avLst/>
          </a:prstGeom>
        </p:spPr>
        <p:txBody>
          <a:bodyPr>
            <a:normAutofit/>
          </a:bodyPr>
          <a:lstStyle/>
          <a:p>
            <a:pPr lvl="0">
              <a:buFont typeface="Wingdings" panose="05000000000000000000" pitchFamily="2" charset="2"/>
              <a:buChar char="§"/>
            </a:pPr>
            <a:r>
              <a:rPr lang="en-US" sz="2400" dirty="0">
                <a:latin typeface="Arial Rounded MT Bold" pitchFamily="34" charset="0"/>
              </a:rPr>
              <a:t>Magma is rock in very hot liquid form and as it reaches the earth surface, it is known as </a:t>
            </a:r>
            <a:r>
              <a:rPr lang="en-US" sz="2400" b="1" dirty="0">
                <a:latin typeface="Arial Rounded MT Bold" pitchFamily="34" charset="0"/>
              </a:rPr>
              <a:t>lava.</a:t>
            </a:r>
            <a:endParaRPr lang="en-US" sz="2400" dirty="0">
              <a:latin typeface="Arial Rounded MT Bold" pitchFamily="34" charset="0"/>
            </a:endParaRPr>
          </a:p>
          <a:p>
            <a:pPr>
              <a:buFont typeface="Wingdings" panose="05000000000000000000" pitchFamily="2" charset="2"/>
              <a:buChar char="§"/>
            </a:pPr>
            <a:r>
              <a:rPr lang="en-US" sz="2400" b="1" dirty="0">
                <a:latin typeface="Arial Rounded MT Bold" pitchFamily="34" charset="0"/>
              </a:rPr>
              <a:t> Examples of volcanic mountains are</a:t>
            </a:r>
            <a:r>
              <a:rPr lang="en-US" sz="2400" dirty="0">
                <a:latin typeface="Arial Rounded MT Bold" pitchFamily="34" charset="0"/>
              </a:rPr>
              <a:t> Mt. </a:t>
            </a:r>
            <a:r>
              <a:rPr lang="en-US" sz="2400" dirty="0">
                <a:latin typeface="Arial Rounded MT Bold" pitchFamily="34" charset="0"/>
              </a:rPr>
              <a:t>Elgon, Mt</a:t>
            </a:r>
            <a:r>
              <a:rPr lang="en-US" sz="2400" dirty="0">
                <a:latin typeface="Arial Rounded MT Bold" pitchFamily="34" charset="0"/>
              </a:rPr>
              <a:t>. </a:t>
            </a:r>
            <a:r>
              <a:rPr lang="en-US" sz="2400" dirty="0" err="1">
                <a:latin typeface="Arial Rounded MT Bold" pitchFamily="34" charset="0"/>
              </a:rPr>
              <a:t>Meru</a:t>
            </a:r>
            <a:r>
              <a:rPr lang="en-US" sz="2400" dirty="0">
                <a:latin typeface="Arial Rounded MT Bold" pitchFamily="34" charset="0"/>
              </a:rPr>
              <a:t>, Mt. Cameroon, Mt. </a:t>
            </a:r>
            <a:r>
              <a:rPr lang="en-US" sz="2400" dirty="0" err="1">
                <a:latin typeface="Arial Rounded MT Bold" pitchFamily="34" charset="0"/>
              </a:rPr>
              <a:t>Longonot</a:t>
            </a:r>
            <a:r>
              <a:rPr lang="en-US" sz="2400" dirty="0">
                <a:latin typeface="Arial Rounded MT Bold" pitchFamily="34" charset="0"/>
              </a:rPr>
              <a:t>, </a:t>
            </a:r>
            <a:r>
              <a:rPr lang="en-US" sz="2400" dirty="0">
                <a:latin typeface="Arial Rounded MT Bold" pitchFamily="34" charset="0"/>
              </a:rPr>
              <a:t>and </a:t>
            </a:r>
            <a:r>
              <a:rPr lang="en-US" sz="2400" dirty="0" err="1">
                <a:latin typeface="Arial Rounded MT Bold" pitchFamily="34" charset="0"/>
              </a:rPr>
              <a:t>Mt.Kilimanjaro</a:t>
            </a:r>
            <a:r>
              <a:rPr lang="en-US" sz="2400" dirty="0">
                <a:latin typeface="Arial Rounded MT Bold" pitchFamily="34" charset="0"/>
              </a:rPr>
              <a:t>.</a:t>
            </a:r>
          </a:p>
          <a:p>
            <a:pPr lvl="0">
              <a:buFont typeface="Wingdings" panose="05000000000000000000" pitchFamily="2" charset="2"/>
              <a:buChar char="§"/>
            </a:pPr>
            <a:r>
              <a:rPr lang="en-US" sz="2400" dirty="0">
                <a:latin typeface="Arial Rounded MT Bold" pitchFamily="34" charset="0"/>
              </a:rPr>
              <a:t>Volcanic mountains can be either: </a:t>
            </a:r>
          </a:p>
          <a:p>
            <a:pPr lvl="1">
              <a:buFont typeface="Wingdings" panose="05000000000000000000" pitchFamily="2" charset="2"/>
              <a:buChar char="§"/>
            </a:pPr>
            <a:r>
              <a:rPr lang="en-US" sz="2400" b="1" dirty="0">
                <a:latin typeface="Arial Rounded MT Bold" pitchFamily="34" charset="0"/>
              </a:rPr>
              <a:t>Active</a:t>
            </a:r>
            <a:r>
              <a:rPr lang="en-US" sz="2400" dirty="0">
                <a:latin typeface="Arial Rounded MT Bold" pitchFamily="34" charset="0"/>
              </a:rPr>
              <a:t> –this is erupting or had recently erupted.</a:t>
            </a:r>
          </a:p>
          <a:p>
            <a:pPr lvl="1">
              <a:buFont typeface="Wingdings" panose="05000000000000000000" pitchFamily="2" charset="2"/>
              <a:buChar char="§"/>
            </a:pPr>
            <a:r>
              <a:rPr lang="en-US" sz="2400" b="1" dirty="0">
                <a:latin typeface="Arial Rounded MT Bold" pitchFamily="34" charset="0"/>
              </a:rPr>
              <a:t>Dormant </a:t>
            </a:r>
            <a:r>
              <a:rPr lang="en-US" sz="2400" dirty="0">
                <a:latin typeface="Arial Rounded MT Bold" pitchFamily="34" charset="0"/>
              </a:rPr>
              <a:t>– had not erupted but it shows signs of eruption.</a:t>
            </a:r>
          </a:p>
          <a:p>
            <a:pPr lvl="1">
              <a:buFont typeface="Wingdings" panose="05000000000000000000" pitchFamily="2" charset="2"/>
              <a:buChar char="§"/>
            </a:pPr>
            <a:r>
              <a:rPr lang="en-US" sz="2400" b="1" dirty="0">
                <a:latin typeface="Arial Rounded MT Bold" pitchFamily="34" charset="0"/>
              </a:rPr>
              <a:t>Extinct</a:t>
            </a:r>
            <a:r>
              <a:rPr lang="en-US" sz="2400" dirty="0">
                <a:latin typeface="Arial Rounded MT Bold" pitchFamily="34" charset="0"/>
              </a:rPr>
              <a:t> –do not show signs of erupting.</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42825958"/>
      </p:ext>
    </p:extLst>
  </p:cSld>
  <p:clrMapOvr>
    <a:masterClrMapping/>
  </p:clrMapOvr>
  <p:transition spd="slow" advTm="60000">
    <p:cove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609600"/>
          </a:xfrm>
        </p:spPr>
        <p:txBody>
          <a:bodyPr>
            <a:normAutofit/>
          </a:bodyPr>
          <a:lstStyle/>
          <a:p>
            <a:r>
              <a:rPr lang="en-US" u="sng" dirty="0">
                <a:solidFill>
                  <a:srgbClr val="FF0000"/>
                </a:solidFill>
                <a:latin typeface="Arial Rounded MT Bold" pitchFamily="34" charset="0"/>
              </a:rPr>
              <a:t>(ii) Block </a:t>
            </a:r>
            <a:r>
              <a:rPr lang="en-US" u="sng" dirty="0" smtClean="0">
                <a:solidFill>
                  <a:srgbClr val="FF0000"/>
                </a:solidFill>
                <a:latin typeface="Arial Rounded MT Bold" pitchFamily="34" charset="0"/>
              </a:rPr>
              <a:t>Mountains</a:t>
            </a:r>
            <a:endParaRPr lang="en-US" dirty="0">
              <a:solidFill>
                <a:srgbClr val="FF0000"/>
              </a:solidFill>
            </a:endParaRPr>
          </a:p>
        </p:txBody>
      </p:sp>
      <p:sp>
        <p:nvSpPr>
          <p:cNvPr id="3" name="Content Placeholder 2"/>
          <p:cNvSpPr>
            <a:spLocks noGrp="1"/>
          </p:cNvSpPr>
          <p:nvPr>
            <p:ph idx="4294967295"/>
          </p:nvPr>
        </p:nvSpPr>
        <p:spPr>
          <a:xfrm>
            <a:off x="508000" y="419100"/>
            <a:ext cx="9067800" cy="2743200"/>
          </a:xfrm>
          <a:prstGeom prst="rect">
            <a:avLst/>
          </a:prstGeom>
        </p:spPr>
        <p:txBody>
          <a:bodyPr>
            <a:normAutofit/>
          </a:bodyPr>
          <a:lstStyle/>
          <a:p>
            <a:pPr marL="0" indent="0">
              <a:lnSpc>
                <a:spcPct val="150000"/>
              </a:lnSpc>
              <a:buNone/>
            </a:pPr>
            <a:r>
              <a:rPr lang="en-US" dirty="0" smtClean="0">
                <a:latin typeface="Arial Rounded MT Bold" pitchFamily="34" charset="0"/>
              </a:rPr>
              <a:t>Are </a:t>
            </a:r>
            <a:r>
              <a:rPr lang="en-US" dirty="0">
                <a:latin typeface="Arial Rounded MT Bold" pitchFamily="34" charset="0"/>
              </a:rPr>
              <a:t>also known as </a:t>
            </a:r>
            <a:r>
              <a:rPr lang="en-US" b="1" dirty="0">
                <a:latin typeface="Arial Rounded MT Bold" pitchFamily="34" charset="0"/>
              </a:rPr>
              <a:t>Horst Mountains</a:t>
            </a:r>
            <a:endParaRPr lang="en-US" dirty="0">
              <a:latin typeface="Arial Rounded MT Bold" pitchFamily="34" charset="0"/>
            </a:endParaRPr>
          </a:p>
          <a:p>
            <a:pPr marL="0" indent="0">
              <a:lnSpc>
                <a:spcPct val="150000"/>
              </a:lnSpc>
              <a:buNone/>
            </a:pPr>
            <a:r>
              <a:rPr lang="en-US" dirty="0">
                <a:latin typeface="Arial Rounded MT Bold" pitchFamily="34" charset="0"/>
              </a:rPr>
              <a:t>Examples are </a:t>
            </a:r>
            <a:r>
              <a:rPr lang="en-US" b="1" dirty="0" err="1">
                <a:latin typeface="Arial Rounded MT Bold" pitchFamily="34" charset="0"/>
              </a:rPr>
              <a:t>Usambara</a:t>
            </a:r>
            <a:r>
              <a:rPr lang="en-US" dirty="0">
                <a:latin typeface="Arial Rounded MT Bold" pitchFamily="34" charset="0"/>
              </a:rPr>
              <a:t> and </a:t>
            </a:r>
            <a:r>
              <a:rPr lang="en-US" b="1" dirty="0">
                <a:latin typeface="Arial Rounded MT Bold" pitchFamily="34" charset="0"/>
              </a:rPr>
              <a:t>Pare mountains</a:t>
            </a:r>
            <a:r>
              <a:rPr lang="en-US" dirty="0">
                <a:latin typeface="Arial Rounded MT Bold" pitchFamily="34" charset="0"/>
              </a:rPr>
              <a:t> in Tanzania, </a:t>
            </a:r>
            <a:r>
              <a:rPr lang="en-US" b="1" dirty="0">
                <a:latin typeface="Arial Rounded MT Bold" pitchFamily="34" charset="0"/>
              </a:rPr>
              <a:t>Ruwenzor</a:t>
            </a:r>
            <a:r>
              <a:rPr lang="en-US" dirty="0">
                <a:latin typeface="Arial Rounded MT Bold" pitchFamily="34" charset="0"/>
              </a:rPr>
              <a:t>i in Uganda and </a:t>
            </a:r>
            <a:r>
              <a:rPr lang="en-US" b="1" dirty="0">
                <a:latin typeface="Arial Rounded MT Bold" pitchFamily="34" charset="0"/>
              </a:rPr>
              <a:t>Danakil Alps</a:t>
            </a:r>
            <a:r>
              <a:rPr lang="en-US" dirty="0">
                <a:latin typeface="Arial Rounded MT Bold" pitchFamily="34" charset="0"/>
              </a:rPr>
              <a:t> in Eritrea</a:t>
            </a:r>
            <a:r>
              <a:rPr lang="en-US" dirty="0" smtClean="0">
                <a:latin typeface="Arial Rounded MT Bold" pitchFamily="34" charset="0"/>
              </a:rPr>
              <a:t>.</a:t>
            </a:r>
            <a:endParaRPr lang="en-US" dirty="0">
              <a:latin typeface="Arial Rounded MT Bold" pitchFamily="34" charset="0"/>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819400"/>
            <a:ext cx="4500562"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200441"/>
      </p:ext>
    </p:extLst>
  </p:cSld>
  <p:clrMapOvr>
    <a:masterClrMapping/>
  </p:clrMapOvr>
  <p:transition spd="slow" advTm="60000">
    <p:cove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u="sng" dirty="0" smtClean="0">
                <a:solidFill>
                  <a:srgbClr val="FF0000"/>
                </a:solidFill>
                <a:latin typeface="Arial Rounded MT Bold" pitchFamily="34" charset="0"/>
              </a:rPr>
              <a:t>iii. Fold Mountains</a:t>
            </a:r>
            <a:endParaRPr lang="en-US" dirty="0">
              <a:solidFill>
                <a:srgbClr val="FF0000"/>
              </a:solidFill>
              <a:latin typeface="Arial Rounded MT Bold" pitchFamily="34" charset="0"/>
            </a:endParaRPr>
          </a:p>
        </p:txBody>
      </p:sp>
      <p:pic>
        <p:nvPicPr>
          <p:cNvPr id="12290"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565400" y="1098550"/>
            <a:ext cx="7086600"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346200" y="4381501"/>
            <a:ext cx="8305800" cy="954107"/>
          </a:xfrm>
          <a:prstGeom prst="rect">
            <a:avLst/>
          </a:prstGeom>
        </p:spPr>
        <p:txBody>
          <a:bodyPr wrap="square">
            <a:spAutoFit/>
          </a:bodyPr>
          <a:lstStyle/>
          <a:p>
            <a:r>
              <a:rPr lang="en-US" sz="2800" b="1" dirty="0">
                <a:latin typeface="Arial Rounded MT Bold" pitchFamily="34" charset="0"/>
              </a:rPr>
              <a:t>Examples</a:t>
            </a:r>
            <a:r>
              <a:rPr lang="en-US" sz="2800" dirty="0">
                <a:latin typeface="Arial Rounded MT Bold" pitchFamily="34" charset="0"/>
              </a:rPr>
              <a:t> are Atlas Mt, Cape Ranges and </a:t>
            </a:r>
            <a:r>
              <a:rPr lang="en-US" sz="2800" dirty="0">
                <a:latin typeface="Arial Rounded MT Bold" pitchFamily="34" charset="0"/>
              </a:rPr>
              <a:t>    			Drakensburg </a:t>
            </a:r>
            <a:r>
              <a:rPr lang="en-US" sz="2800" dirty="0">
                <a:latin typeface="Arial Rounded MT Bold" pitchFamily="34" charset="0"/>
              </a:rPr>
              <a:t>ranges.</a:t>
            </a:r>
          </a:p>
        </p:txBody>
      </p:sp>
    </p:spTree>
    <p:extLst>
      <p:ext uri="{BB962C8B-B14F-4D97-AF65-F5344CB8AC3E}">
        <p14:creationId xmlns:p14="http://schemas.microsoft.com/office/powerpoint/2010/main" val="3316786207"/>
      </p:ext>
    </p:extLst>
  </p:cSld>
  <p:clrMapOvr>
    <a:masterClrMapping/>
  </p:clrMapOvr>
  <p:transition spd="slow" advTm="60000">
    <p:cove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067800" cy="495300"/>
          </a:xfrm>
        </p:spPr>
        <p:txBody>
          <a:bodyPr>
            <a:normAutofit fontScale="90000"/>
          </a:bodyPr>
          <a:lstStyle/>
          <a:p>
            <a:r>
              <a:rPr lang="en-US" b="1" u="sng" dirty="0">
                <a:solidFill>
                  <a:srgbClr val="FF0000"/>
                </a:solidFill>
                <a:latin typeface="Arial Rounded MT Bold" pitchFamily="34" charset="0"/>
              </a:rPr>
              <a:t>Formation of </a:t>
            </a:r>
            <a:r>
              <a:rPr lang="en-US" b="1" u="sng" dirty="0" smtClean="0">
                <a:solidFill>
                  <a:srgbClr val="FF0000"/>
                </a:solidFill>
                <a:latin typeface="Arial Rounded MT Bold" pitchFamily="34" charset="0"/>
              </a:rPr>
              <a:t>Lakes</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571500"/>
            <a:ext cx="9067800" cy="3771900"/>
          </a:xfrm>
          <a:prstGeom prst="rect">
            <a:avLst/>
          </a:prstGeom>
        </p:spPr>
        <p:txBody>
          <a:bodyPr/>
          <a:lstStyle/>
          <a:p>
            <a:pPr lvl="2"/>
            <a:r>
              <a:rPr lang="en-US" dirty="0" smtClean="0">
                <a:latin typeface="Arial Rounded MT Bold" pitchFamily="34" charset="0"/>
              </a:rPr>
              <a:t>Rift </a:t>
            </a:r>
            <a:r>
              <a:rPr lang="en-US" dirty="0">
                <a:latin typeface="Arial Rounded MT Bold" pitchFamily="34" charset="0"/>
              </a:rPr>
              <a:t>valley Lakes – Lake </a:t>
            </a:r>
            <a:r>
              <a:rPr lang="en-US" dirty="0" err="1">
                <a:latin typeface="Arial Rounded MT Bold" pitchFamily="34" charset="0"/>
              </a:rPr>
              <a:t>Nakuru</a:t>
            </a:r>
            <a:endParaRPr lang="en-US" dirty="0">
              <a:latin typeface="Arial Rounded MT Bold" pitchFamily="34" charset="0"/>
            </a:endParaRPr>
          </a:p>
          <a:p>
            <a:pPr lvl="2"/>
            <a:r>
              <a:rPr lang="en-US" dirty="0">
                <a:latin typeface="Arial Rounded MT Bold" pitchFamily="34" charset="0"/>
              </a:rPr>
              <a:t>Swamp lakes – Kyoga, </a:t>
            </a:r>
            <a:r>
              <a:rPr lang="en-US" dirty="0" err="1">
                <a:latin typeface="Arial Rounded MT Bold" pitchFamily="34" charset="0"/>
              </a:rPr>
              <a:t>Amboseli</a:t>
            </a:r>
            <a:r>
              <a:rPr lang="en-US" dirty="0">
                <a:latin typeface="Arial Rounded MT Bold" pitchFamily="34" charset="0"/>
              </a:rPr>
              <a:t> and Lake Chad.</a:t>
            </a:r>
          </a:p>
          <a:p>
            <a:pPr lvl="2"/>
            <a:r>
              <a:rPr lang="en-US" dirty="0">
                <a:latin typeface="Arial Rounded MT Bold" pitchFamily="34" charset="0"/>
              </a:rPr>
              <a:t>Man-made lakes- Nasser, Kariba and Volta</a:t>
            </a:r>
          </a:p>
          <a:p>
            <a:pPr lvl="2"/>
            <a:r>
              <a:rPr lang="en-US" dirty="0">
                <a:latin typeface="Arial Rounded MT Bold" pitchFamily="34" charset="0"/>
              </a:rPr>
              <a:t>Depression lakes (faulting) – Lake Tanganyika and Lake Victoria etc.</a:t>
            </a:r>
          </a:p>
          <a:p>
            <a:pPr lvl="2"/>
            <a:r>
              <a:rPr lang="en-US" dirty="0">
                <a:latin typeface="Arial Rounded MT Bold" pitchFamily="34" charset="0"/>
              </a:rPr>
              <a:t>Deposition – formed where the river has meanders. Also known as oxbow Lake. </a:t>
            </a:r>
          </a:p>
          <a:p>
            <a:endParaRPr lang="en-US" dirty="0">
              <a:latin typeface="Arial Rounded MT Bold"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400" y="3582974"/>
            <a:ext cx="4114800" cy="1687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a:spLocks noChangeArrowheads="1"/>
          </p:cNvSpPr>
          <p:nvPr/>
        </p:nvSpPr>
        <p:spPr bwMode="auto">
          <a:xfrm>
            <a:off x="1041400" y="3582975"/>
            <a:ext cx="464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altLang="en-US" sz="2400" b="1" u="sng" dirty="0">
                <a:latin typeface="Arial Rounded MT Bold" pitchFamily="34" charset="0"/>
                <a:ea typeface="Times New Roman" pitchFamily="18" charset="0"/>
                <a:cs typeface="Arial" pitchFamily="34" charset="0"/>
              </a:rPr>
              <a:t>Examples of ox-bow Lakes</a:t>
            </a:r>
            <a:r>
              <a:rPr lang="en-US" altLang="en-US" sz="2400" dirty="0">
                <a:latin typeface="Arial Rounded MT Bold" pitchFamily="34" charset="0"/>
                <a:ea typeface="Times New Roman" pitchFamily="18" charset="0"/>
                <a:cs typeface="Arial" pitchFamily="34" charset="0"/>
              </a:rPr>
              <a:t> </a:t>
            </a:r>
          </a:p>
          <a:p>
            <a:pPr fontAlgn="base">
              <a:spcBef>
                <a:spcPct val="0"/>
              </a:spcBef>
              <a:spcAft>
                <a:spcPct val="0"/>
              </a:spcAft>
            </a:pPr>
            <a:r>
              <a:rPr lang="en-US" altLang="en-US" sz="2400" dirty="0" err="1">
                <a:latin typeface="Arial Rounded MT Bold" pitchFamily="34" charset="0"/>
                <a:ea typeface="Times New Roman" pitchFamily="18" charset="0"/>
                <a:cs typeface="Arial" pitchFamily="34" charset="0"/>
              </a:rPr>
              <a:t>Utange</a:t>
            </a:r>
            <a:r>
              <a:rPr lang="en-US" altLang="en-US" sz="2400" dirty="0">
                <a:latin typeface="Arial Rounded MT Bold" pitchFamily="34" charset="0"/>
                <a:ea typeface="Times New Roman" pitchFamily="18" charset="0"/>
                <a:cs typeface="Arial" pitchFamily="34" charset="0"/>
              </a:rPr>
              <a:t> on River Rufiji and Lake </a:t>
            </a:r>
            <a:r>
              <a:rPr lang="en-US" altLang="en-US" sz="2400" dirty="0" err="1">
                <a:latin typeface="Arial Rounded MT Bold" pitchFamily="34" charset="0"/>
                <a:ea typeface="Times New Roman" pitchFamily="18" charset="0"/>
                <a:cs typeface="Arial" pitchFamily="34" charset="0"/>
              </a:rPr>
              <a:t>Gambi</a:t>
            </a:r>
            <a:r>
              <a:rPr lang="en-US" altLang="en-US" sz="2400" dirty="0">
                <a:latin typeface="Arial Rounded MT Bold" pitchFamily="34" charset="0"/>
                <a:ea typeface="Times New Roman" pitchFamily="18" charset="0"/>
                <a:cs typeface="Arial" pitchFamily="34" charset="0"/>
              </a:rPr>
              <a:t> on R. </a:t>
            </a:r>
            <a:r>
              <a:rPr lang="en-US" altLang="en-US" sz="2400" dirty="0" err="1">
                <a:latin typeface="Arial Rounded MT Bold" pitchFamily="34" charset="0"/>
                <a:ea typeface="Times New Roman" pitchFamily="18" charset="0"/>
                <a:cs typeface="Arial" pitchFamily="34" charset="0"/>
              </a:rPr>
              <a:t>Tana</a:t>
            </a:r>
            <a:r>
              <a:rPr lang="en-US" altLang="en-US" sz="2400" dirty="0">
                <a:latin typeface="Arial Rounded MT Bold" pitchFamily="34" charset="0"/>
                <a:ea typeface="Times New Roman" pitchFamily="18" charset="0"/>
                <a:cs typeface="Arial" pitchFamily="34" charset="0"/>
              </a:rPr>
              <a:t>.</a:t>
            </a:r>
            <a:endParaRPr lang="en-US" altLang="en-US" sz="3600" dirty="0">
              <a:latin typeface="Arial Rounded MT Bold" pitchFamily="34" charset="0"/>
              <a:cs typeface="Arial" pitchFamily="34" charset="0"/>
            </a:endParaRPr>
          </a:p>
        </p:txBody>
      </p:sp>
    </p:spTree>
    <p:extLst>
      <p:ext uri="{BB962C8B-B14F-4D97-AF65-F5344CB8AC3E}">
        <p14:creationId xmlns:p14="http://schemas.microsoft.com/office/powerpoint/2010/main" val="4122513317"/>
      </p:ext>
    </p:extLst>
  </p:cSld>
  <p:clrMapOvr>
    <a:masterClrMapping/>
  </p:clrMapOvr>
  <p:transition spd="slow" advTm="60000">
    <p:cove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0"/>
            <a:ext cx="8229600" cy="647700"/>
          </a:xfrm>
        </p:spPr>
        <p:txBody>
          <a:bodyPr>
            <a:noAutofit/>
          </a:bodyPr>
          <a:lstStyle/>
          <a:p>
            <a:pPr lvl="2" algn="ctr" rtl="0">
              <a:spcBef>
                <a:spcPct val="0"/>
              </a:spcBef>
            </a:pPr>
            <a:r>
              <a:rPr lang="en-US" sz="3600" b="1" u="sng" dirty="0">
                <a:solidFill>
                  <a:srgbClr val="FF0000"/>
                </a:solidFill>
                <a:latin typeface="Arial Rounded MT Bold" pitchFamily="34" charset="0"/>
              </a:rPr>
              <a:t>Volcanic Activity</a:t>
            </a: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533400"/>
            <a:ext cx="8229600" cy="3771900"/>
          </a:xfrm>
          <a:prstGeom prst="rect">
            <a:avLst/>
          </a:prstGeom>
        </p:spPr>
        <p:txBody>
          <a:bodyPr>
            <a:normAutofit/>
          </a:bodyPr>
          <a:lstStyle/>
          <a:p>
            <a:pPr lvl="0">
              <a:lnSpc>
                <a:spcPct val="150000"/>
              </a:lnSpc>
              <a:buFont typeface="Wingdings" panose="05000000000000000000" pitchFamily="2" charset="2"/>
              <a:buChar char="§"/>
            </a:pPr>
            <a:r>
              <a:rPr lang="en-US" b="1" dirty="0" smtClean="0">
                <a:latin typeface="Arial Rounded MT Bold" pitchFamily="34" charset="0"/>
              </a:rPr>
              <a:t>Crater </a:t>
            </a:r>
            <a:r>
              <a:rPr lang="en-US" b="1" dirty="0">
                <a:latin typeface="Arial Rounded MT Bold" pitchFamily="34" charset="0"/>
              </a:rPr>
              <a:t>lakes</a:t>
            </a:r>
            <a:r>
              <a:rPr lang="en-US" dirty="0">
                <a:latin typeface="Arial Rounded MT Bold" pitchFamily="34" charset="0"/>
              </a:rPr>
              <a:t> – formed when the crater on the mountain is filled with water.</a:t>
            </a:r>
          </a:p>
          <a:p>
            <a:pPr>
              <a:lnSpc>
                <a:spcPct val="150000"/>
              </a:lnSpc>
              <a:buFont typeface="Wingdings" panose="05000000000000000000" pitchFamily="2" charset="2"/>
              <a:buChar char="§"/>
            </a:pPr>
            <a:r>
              <a:rPr lang="en-US" b="1" u="sng" dirty="0">
                <a:latin typeface="Arial Rounded MT Bold" pitchFamily="34" charset="0"/>
              </a:rPr>
              <a:t>Example of crater lakes are:-</a:t>
            </a:r>
            <a:endParaRPr lang="en-US" dirty="0">
              <a:latin typeface="Arial Rounded MT Bold" pitchFamily="34" charset="0"/>
            </a:endParaRPr>
          </a:p>
          <a:p>
            <a:pPr lvl="1">
              <a:lnSpc>
                <a:spcPct val="150000"/>
              </a:lnSpc>
              <a:buFont typeface="Wingdings" panose="05000000000000000000" pitchFamily="2" charset="2"/>
              <a:buChar char="§"/>
            </a:pPr>
            <a:r>
              <a:rPr lang="en-US" dirty="0">
                <a:latin typeface="Arial Rounded MT Bold" pitchFamily="34" charset="0"/>
              </a:rPr>
              <a:t>Lake </a:t>
            </a:r>
            <a:r>
              <a:rPr lang="en-US" dirty="0" err="1">
                <a:latin typeface="Arial Rounded MT Bold" pitchFamily="34" charset="0"/>
              </a:rPr>
              <a:t>Nyos</a:t>
            </a:r>
            <a:r>
              <a:rPr lang="en-US" dirty="0">
                <a:latin typeface="Arial Rounded MT Bold" pitchFamily="34" charset="0"/>
              </a:rPr>
              <a:t> in Cameroon.</a:t>
            </a:r>
          </a:p>
          <a:p>
            <a:pPr lvl="1">
              <a:lnSpc>
                <a:spcPct val="150000"/>
              </a:lnSpc>
              <a:buFont typeface="Wingdings" panose="05000000000000000000" pitchFamily="2" charset="2"/>
              <a:buChar char="§"/>
            </a:pPr>
            <a:r>
              <a:rPr lang="en-US" dirty="0">
                <a:latin typeface="Arial Rounded MT Bold" pitchFamily="34" charset="0"/>
              </a:rPr>
              <a:t>Lake Paradise in Kenya.</a:t>
            </a:r>
          </a:p>
          <a:p>
            <a:pPr lvl="1">
              <a:lnSpc>
                <a:spcPct val="150000"/>
              </a:lnSpc>
              <a:buFont typeface="Wingdings" panose="05000000000000000000" pitchFamily="2" charset="2"/>
              <a:buChar char="§"/>
            </a:pPr>
            <a:r>
              <a:rPr lang="en-US" dirty="0">
                <a:latin typeface="Arial Rounded MT Bold" pitchFamily="34" charset="0"/>
              </a:rPr>
              <a:t>Lake </a:t>
            </a:r>
            <a:r>
              <a:rPr lang="en-US" dirty="0" err="1">
                <a:latin typeface="Arial Rounded MT Bold" pitchFamily="34" charset="0"/>
              </a:rPr>
              <a:t>Ngozi</a:t>
            </a:r>
            <a:r>
              <a:rPr lang="en-US" dirty="0">
                <a:latin typeface="Arial Rounded MT Bold" pitchFamily="34" charset="0"/>
              </a:rPr>
              <a:t> in Tanzania.</a:t>
            </a:r>
          </a:p>
          <a:p>
            <a:pPr lvl="1">
              <a:lnSpc>
                <a:spcPct val="150000"/>
              </a:lnSpc>
              <a:buFont typeface="Wingdings" panose="05000000000000000000" pitchFamily="2" charset="2"/>
              <a:buChar char="§"/>
            </a:pPr>
            <a:r>
              <a:rPr lang="en-US" dirty="0">
                <a:latin typeface="Arial Rounded MT Bold" pitchFamily="34" charset="0"/>
              </a:rPr>
              <a:t>Lake </a:t>
            </a:r>
            <a:r>
              <a:rPr lang="en-US" dirty="0" err="1">
                <a:latin typeface="Arial Rounded MT Bold" pitchFamily="34" charset="0"/>
              </a:rPr>
              <a:t>Bunyonyi</a:t>
            </a:r>
            <a:r>
              <a:rPr lang="en-US" dirty="0">
                <a:latin typeface="Arial Rounded MT Bold" pitchFamily="34" charset="0"/>
              </a:rPr>
              <a:t> in Uganda </a:t>
            </a:r>
          </a:p>
          <a:p>
            <a:pPr>
              <a:lnSpc>
                <a:spcPct val="150000"/>
              </a:lnSpc>
              <a:buFont typeface="Wingdings" panose="05000000000000000000" pitchFamily="2" charset="2"/>
              <a:buChar char="§"/>
            </a:pPr>
            <a:endParaRPr lang="en-US" dirty="0">
              <a:latin typeface="Arial Rounded MT Bold"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7731" y="2628901"/>
            <a:ext cx="3827070" cy="2005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flipH="1">
            <a:off x="5613401" y="4605636"/>
            <a:ext cx="3853869" cy="461665"/>
          </a:xfrm>
          <a:prstGeom prst="rect">
            <a:avLst/>
          </a:prstGeom>
          <a:noFill/>
        </p:spPr>
        <p:txBody>
          <a:bodyPr wrap="square" rtlCol="0">
            <a:spAutoFit/>
          </a:bodyPr>
          <a:lstStyle/>
          <a:p>
            <a:r>
              <a:rPr lang="en-US" sz="2400" b="1" dirty="0"/>
              <a:t>Lake paradise in </a:t>
            </a:r>
            <a:r>
              <a:rPr lang="en-US" sz="2400" b="1" dirty="0"/>
              <a:t>K</a:t>
            </a:r>
            <a:r>
              <a:rPr lang="en-US" sz="2400" b="1" dirty="0"/>
              <a:t>enya</a:t>
            </a:r>
            <a:endParaRPr lang="en-US" sz="2400" b="1" dirty="0"/>
          </a:p>
        </p:txBody>
      </p:sp>
    </p:spTree>
    <p:extLst>
      <p:ext uri="{BB962C8B-B14F-4D97-AF65-F5344CB8AC3E}">
        <p14:creationId xmlns:p14="http://schemas.microsoft.com/office/powerpoint/2010/main" val="3519259756"/>
      </p:ext>
    </p:extLst>
  </p:cSld>
  <p:clrMapOvr>
    <a:masterClrMapping/>
  </p:clrMapOvr>
  <p:transition spd="slow" advTm="60000">
    <p:cove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52400"/>
            <a:ext cx="8991600" cy="3771900"/>
          </a:xfrm>
          <a:prstGeom prst="rect">
            <a:avLst/>
          </a:prstGeom>
        </p:spPr>
        <p:txBody>
          <a:bodyPr>
            <a:noAutofit/>
          </a:bodyPr>
          <a:lstStyle/>
          <a:p>
            <a:pPr lvl="0"/>
            <a:r>
              <a:rPr lang="en-US" sz="2800" b="1" u="sng" dirty="0">
                <a:latin typeface="Arial Rounded MT Bold" pitchFamily="34" charset="0"/>
              </a:rPr>
              <a:t>Lakes formed by melting ice</a:t>
            </a:r>
            <a:r>
              <a:rPr lang="en-US" sz="2800" dirty="0">
                <a:latin typeface="Arial Rounded MT Bold" pitchFamily="34" charset="0"/>
              </a:rPr>
              <a:t> in various depressions which are caused by the erosion are known as </a:t>
            </a:r>
            <a:r>
              <a:rPr lang="en-US" sz="2800" b="1" dirty="0">
                <a:latin typeface="Arial Rounded MT Bold" pitchFamily="34" charset="0"/>
              </a:rPr>
              <a:t>tarns.</a:t>
            </a:r>
            <a:endParaRPr lang="en-US" sz="2800" dirty="0">
              <a:latin typeface="Arial Rounded MT Bold" pitchFamily="34" charset="0"/>
            </a:endParaRPr>
          </a:p>
          <a:p>
            <a:r>
              <a:rPr lang="en-US" sz="2800" b="1" u="sng" dirty="0">
                <a:latin typeface="Arial Rounded MT Bold" pitchFamily="34" charset="0"/>
              </a:rPr>
              <a:t>Examples are: -</a:t>
            </a:r>
            <a:r>
              <a:rPr lang="en-US" sz="2800" dirty="0">
                <a:latin typeface="Arial Rounded MT Bold" pitchFamily="34" charset="0"/>
              </a:rPr>
              <a:t> </a:t>
            </a:r>
            <a:r>
              <a:rPr lang="en-US" sz="2800" dirty="0" err="1">
                <a:latin typeface="Arial Rounded MT Bold" pitchFamily="34" charset="0"/>
              </a:rPr>
              <a:t>Teleki</a:t>
            </a:r>
            <a:r>
              <a:rPr lang="en-US" sz="2800" dirty="0">
                <a:latin typeface="Arial Rounded MT Bold" pitchFamily="34" charset="0"/>
              </a:rPr>
              <a:t>, Flanging and Gallery Tarns on </a:t>
            </a:r>
            <a:r>
              <a:rPr lang="en-US" sz="2800" dirty="0" err="1">
                <a:latin typeface="Arial Rounded MT Bold" pitchFamily="34" charset="0"/>
              </a:rPr>
              <a:t>Mt.Kenya</a:t>
            </a:r>
            <a:r>
              <a:rPr lang="en-US" sz="2800" dirty="0">
                <a:latin typeface="Arial Rounded MT Bold" pitchFamily="34" charset="0"/>
              </a:rPr>
              <a:t>, Lake Speke on </a:t>
            </a:r>
            <a:r>
              <a:rPr lang="en-US" sz="2800" dirty="0" err="1">
                <a:latin typeface="Arial Rounded MT Bold" pitchFamily="34" charset="0"/>
              </a:rPr>
              <a:t>Mt.Rwenzori</a:t>
            </a:r>
            <a:r>
              <a:rPr lang="en-US" sz="2800" dirty="0">
                <a:latin typeface="Arial Rounded MT Bold" pitchFamily="34" charset="0"/>
              </a:rPr>
              <a:t>.</a:t>
            </a:r>
          </a:p>
          <a:p>
            <a:pPr marL="0" indent="0">
              <a:buNone/>
            </a:pPr>
            <a:r>
              <a:rPr lang="en-US" sz="2800" dirty="0">
                <a:latin typeface="Arial Rounded MT Bold" pitchFamily="34" charset="0"/>
              </a:rPr>
              <a:t>    Tarns </a:t>
            </a:r>
            <a:r>
              <a:rPr lang="en-US" sz="2800" dirty="0">
                <a:latin typeface="Arial Rounded MT Bold" pitchFamily="34" charset="0"/>
              </a:rPr>
              <a:t>lakes are also known as </a:t>
            </a:r>
            <a:r>
              <a:rPr lang="en-US" sz="2800" dirty="0" err="1">
                <a:latin typeface="Arial Rounded MT Bold" pitchFamily="34" charset="0"/>
              </a:rPr>
              <a:t>corrie</a:t>
            </a:r>
            <a:r>
              <a:rPr lang="en-US" sz="2800" dirty="0">
                <a:latin typeface="Arial Rounded MT Bold" pitchFamily="34" charset="0"/>
              </a:rPr>
              <a:t> lakes.</a:t>
            </a:r>
          </a:p>
          <a:p>
            <a:pPr lvl="0"/>
            <a:r>
              <a:rPr lang="en-US" sz="2800" b="1" u="sng" dirty="0">
                <a:latin typeface="Arial Rounded MT Bold" pitchFamily="34" charset="0"/>
              </a:rPr>
              <a:t>Lava dammed lake</a:t>
            </a:r>
            <a:r>
              <a:rPr lang="en-US" sz="2800" dirty="0">
                <a:latin typeface="Arial Rounded MT Bold" pitchFamily="34" charset="0"/>
              </a:rPr>
              <a:t> – formed when the lava block the flow of a certain River.</a:t>
            </a:r>
          </a:p>
          <a:p>
            <a:pPr marL="0" indent="0">
              <a:buNone/>
            </a:pPr>
            <a:r>
              <a:rPr lang="en-US" sz="2800" dirty="0">
                <a:latin typeface="Arial Rounded MT Bold" pitchFamily="34" charset="0"/>
              </a:rPr>
              <a:t>     Examples </a:t>
            </a:r>
            <a:r>
              <a:rPr lang="en-US" sz="2800" dirty="0">
                <a:latin typeface="Arial Rounded MT Bold" pitchFamily="34" charset="0"/>
              </a:rPr>
              <a:t>are </a:t>
            </a:r>
            <a:r>
              <a:rPr lang="en-US" sz="2800" b="1" dirty="0">
                <a:latin typeface="Arial Rounded MT Bold" pitchFamily="34" charset="0"/>
              </a:rPr>
              <a:t>Lake </a:t>
            </a:r>
            <a:r>
              <a:rPr lang="en-US" sz="2800" b="1" dirty="0" err="1">
                <a:latin typeface="Arial Rounded MT Bold" pitchFamily="34" charset="0"/>
              </a:rPr>
              <a:t>Bunyonyi</a:t>
            </a:r>
            <a:r>
              <a:rPr lang="en-US" sz="2800" dirty="0">
                <a:latin typeface="Arial Rounded MT Bold" pitchFamily="34" charset="0"/>
              </a:rPr>
              <a:t> in Uganda and </a:t>
            </a:r>
            <a:r>
              <a:rPr lang="en-US" sz="2800" dirty="0">
                <a:latin typeface="Arial Rounded MT Bold" pitchFamily="34" charset="0"/>
              </a:rPr>
              <a:t>				</a:t>
            </a:r>
            <a:r>
              <a:rPr lang="en-US" sz="2800" b="1" dirty="0" err="1">
                <a:latin typeface="Arial Rounded MT Bold" pitchFamily="34" charset="0"/>
              </a:rPr>
              <a:t>Nilos</a:t>
            </a:r>
            <a:r>
              <a:rPr lang="en-US" sz="2800" dirty="0">
                <a:latin typeface="Arial Rounded MT Bold" pitchFamily="34" charset="0"/>
              </a:rPr>
              <a:t> </a:t>
            </a:r>
            <a:r>
              <a:rPr lang="en-US" sz="2800" dirty="0">
                <a:latin typeface="Arial Rounded MT Bold" pitchFamily="34" charset="0"/>
              </a:rPr>
              <a:t>in Cameroon etc.</a:t>
            </a:r>
          </a:p>
          <a:p>
            <a:endParaRPr lang="en-US" sz="2800" dirty="0">
              <a:latin typeface="Arial Rounded MT Bold" pitchFamily="34" charset="0"/>
            </a:endParaRPr>
          </a:p>
        </p:txBody>
      </p:sp>
    </p:spTree>
    <p:extLst>
      <p:ext uri="{BB962C8B-B14F-4D97-AF65-F5344CB8AC3E}">
        <p14:creationId xmlns:p14="http://schemas.microsoft.com/office/powerpoint/2010/main" val="2813458867"/>
      </p:ext>
    </p:extLst>
  </p:cSld>
  <p:clrMapOvr>
    <a:masterClrMapping/>
  </p:clrMapOvr>
  <p:transition spd="slow" advTm="60000">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952500"/>
          </a:xfrm>
        </p:spPr>
        <p:txBody>
          <a:bodyPr>
            <a:normAutofit/>
          </a:bodyPr>
          <a:lstStyle/>
          <a:p>
            <a:r>
              <a:rPr lang="en-US" sz="3100" u="sng" dirty="0">
                <a:solidFill>
                  <a:srgbClr val="FF0000"/>
                </a:solidFill>
                <a:latin typeface="Arial Rounded MT Bold" pitchFamily="34" charset="0"/>
              </a:rPr>
              <a:t>PLATEAUS:</a:t>
            </a:r>
            <a:r>
              <a:rPr lang="en-US" b="1" u="sng" dirty="0">
                <a:solidFill>
                  <a:srgbClr val="FF0000"/>
                </a:solidFill>
                <a:latin typeface="Arial Rounded MT Bold" pitchFamily="34" charset="0"/>
              </a:rPr>
              <a:t/>
            </a:r>
            <a:br>
              <a:rPr lang="en-US" b="1" u="sng" dirty="0">
                <a:solidFill>
                  <a:srgbClr val="FF0000"/>
                </a:solidFill>
                <a:latin typeface="Arial Rounded MT Bold" pitchFamily="34" charset="0"/>
              </a:rPr>
            </a:br>
            <a:r>
              <a:rPr lang="en-US" sz="3100" dirty="0">
                <a:latin typeface="Arial Rounded MT Bold" pitchFamily="34" charset="0"/>
              </a:rPr>
              <a:t>What </a:t>
            </a:r>
            <a:r>
              <a:rPr lang="en-US" sz="3100" dirty="0">
                <a:latin typeface="Arial Rounded MT Bold" pitchFamily="34" charset="0"/>
              </a:rPr>
              <a:t>is a plateau</a:t>
            </a:r>
            <a:r>
              <a:rPr lang="en-US" sz="3100" dirty="0">
                <a:latin typeface="Arial Rounded MT Bold" pitchFamily="34" charset="0"/>
              </a:rPr>
              <a:t>?</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1498600" y="914400"/>
            <a:ext cx="8153400" cy="3771900"/>
          </a:xfrm>
          <a:prstGeom prst="rect">
            <a:avLst/>
          </a:prstGeom>
        </p:spPr>
        <p:txBody>
          <a:bodyPr>
            <a:noAutofit/>
          </a:bodyPr>
          <a:lstStyle/>
          <a:p>
            <a:pPr lvl="0">
              <a:buFont typeface="Wingdings" panose="05000000000000000000" pitchFamily="2" charset="2"/>
              <a:buChar char="§"/>
            </a:pPr>
            <a:r>
              <a:rPr lang="en-US" sz="2400" dirty="0">
                <a:latin typeface="Arial Rounded MT Bold" pitchFamily="34" charset="0"/>
              </a:rPr>
              <a:t>It </a:t>
            </a:r>
            <a:r>
              <a:rPr lang="en-US" sz="2400" dirty="0">
                <a:latin typeface="Arial Rounded MT Bold" pitchFamily="34" charset="0"/>
              </a:rPr>
              <a:t>is an area of fairly high but flat </a:t>
            </a:r>
            <a:r>
              <a:rPr lang="en-US" sz="2400" dirty="0">
                <a:latin typeface="Arial Rounded MT Bold" pitchFamily="34" charset="0"/>
              </a:rPr>
              <a:t>land.</a:t>
            </a:r>
          </a:p>
          <a:p>
            <a:pPr lvl="0">
              <a:buFont typeface="Wingdings" panose="05000000000000000000" pitchFamily="2" charset="2"/>
              <a:buChar char="§"/>
            </a:pPr>
            <a:r>
              <a:rPr lang="en-US" sz="2400" dirty="0">
                <a:latin typeface="Arial Rounded MT Bold" pitchFamily="34" charset="0"/>
              </a:rPr>
              <a:t>A </a:t>
            </a:r>
            <a:r>
              <a:rPr lang="en-US" sz="2400" dirty="0">
                <a:latin typeface="Arial Rounded MT Bold" pitchFamily="34" charset="0"/>
              </a:rPr>
              <a:t>plateau is also known as </a:t>
            </a:r>
            <a:r>
              <a:rPr lang="en-US" sz="2400" b="1" dirty="0">
                <a:latin typeface="Arial Rounded MT Bold" pitchFamily="34" charset="0"/>
              </a:rPr>
              <a:t>tableland</a:t>
            </a:r>
            <a:r>
              <a:rPr lang="en-US" sz="2400" dirty="0">
                <a:latin typeface="Arial Rounded MT Bold" pitchFamily="34" charset="0"/>
              </a:rPr>
              <a:t> because it is as flat as a table top.</a:t>
            </a:r>
          </a:p>
          <a:p>
            <a:pPr>
              <a:buFont typeface="Wingdings" panose="05000000000000000000" pitchFamily="2" charset="2"/>
              <a:buChar char="§"/>
            </a:pPr>
            <a:r>
              <a:rPr lang="en-US" sz="2400" b="1" dirty="0">
                <a:latin typeface="Arial Rounded MT Bold" pitchFamily="34" charset="0"/>
              </a:rPr>
              <a:t>Examples of plateaus in Kenya</a:t>
            </a:r>
            <a:r>
              <a:rPr lang="en-US" sz="2400" dirty="0">
                <a:latin typeface="Arial Rounded MT Bold" pitchFamily="34" charset="0"/>
              </a:rPr>
              <a:t> are </a:t>
            </a:r>
            <a:r>
              <a:rPr lang="en-US" sz="2400" dirty="0" err="1">
                <a:latin typeface="Arial Rounded MT Bold" pitchFamily="34" charset="0"/>
              </a:rPr>
              <a:t>Nyika</a:t>
            </a:r>
            <a:r>
              <a:rPr lang="en-US" sz="2400" dirty="0">
                <a:latin typeface="Arial Rounded MT Bold" pitchFamily="34" charset="0"/>
              </a:rPr>
              <a:t> plateau, </a:t>
            </a:r>
            <a:r>
              <a:rPr lang="en-US" sz="2400" dirty="0" err="1">
                <a:latin typeface="Arial Rounded MT Bold" pitchFamily="34" charset="0"/>
              </a:rPr>
              <a:t>Yatta</a:t>
            </a:r>
            <a:r>
              <a:rPr lang="en-US" sz="2400" dirty="0">
                <a:latin typeface="Arial Rounded MT Bold" pitchFamily="34" charset="0"/>
              </a:rPr>
              <a:t> plateau, </a:t>
            </a:r>
            <a:r>
              <a:rPr lang="en-US" sz="2400" dirty="0" err="1">
                <a:latin typeface="Arial Rounded MT Bold" pitchFamily="34" charset="0"/>
              </a:rPr>
              <a:t>Uasin</a:t>
            </a:r>
            <a:r>
              <a:rPr lang="en-US" sz="2400" dirty="0">
                <a:latin typeface="Arial Rounded MT Bold" pitchFamily="34" charset="0"/>
              </a:rPr>
              <a:t> </a:t>
            </a:r>
            <a:r>
              <a:rPr lang="en-US" sz="2400" dirty="0" err="1">
                <a:latin typeface="Arial Rounded MT Bold" pitchFamily="34" charset="0"/>
              </a:rPr>
              <a:t>Gishu</a:t>
            </a:r>
            <a:r>
              <a:rPr lang="en-US" sz="2400" dirty="0">
                <a:latin typeface="Arial Rounded MT Bold" pitchFamily="34" charset="0"/>
              </a:rPr>
              <a:t> and </a:t>
            </a:r>
            <a:r>
              <a:rPr lang="en-US" sz="2400" dirty="0" err="1">
                <a:latin typeface="Arial Rounded MT Bold" pitchFamily="34" charset="0"/>
              </a:rPr>
              <a:t>Laikipia</a:t>
            </a:r>
            <a:r>
              <a:rPr lang="en-US" sz="2400" dirty="0">
                <a:latin typeface="Arial Rounded MT Bold" pitchFamily="34" charset="0"/>
              </a:rPr>
              <a:t>.</a:t>
            </a:r>
          </a:p>
          <a:p>
            <a:pPr marL="0" indent="0" algn="ctr">
              <a:buNone/>
            </a:pPr>
            <a:r>
              <a:rPr lang="en-US" sz="2800" b="1" u="sng" dirty="0">
                <a:solidFill>
                  <a:srgbClr val="FF0000"/>
                </a:solidFill>
                <a:latin typeface="Arial Rounded MT Bold" pitchFamily="34" charset="0"/>
              </a:rPr>
              <a:t>HILLS </a:t>
            </a:r>
            <a:endParaRPr lang="en-US" sz="2800" dirty="0">
              <a:solidFill>
                <a:srgbClr val="FF0000"/>
              </a:solidFill>
              <a:latin typeface="Arial Rounded MT Bold" pitchFamily="34" charset="0"/>
            </a:endParaRPr>
          </a:p>
          <a:p>
            <a:pPr lvl="0">
              <a:buFont typeface="Wingdings" panose="05000000000000000000" pitchFamily="2" charset="2"/>
              <a:buChar char="§"/>
            </a:pPr>
            <a:r>
              <a:rPr lang="en-US" sz="2400" dirty="0">
                <a:latin typeface="Arial Rounded MT Bold" pitchFamily="34" charset="0"/>
              </a:rPr>
              <a:t>Long chains of hills form a range e.g. </a:t>
            </a:r>
            <a:r>
              <a:rPr lang="en-US" sz="2400" dirty="0" err="1">
                <a:latin typeface="Arial Rounded MT Bold" pitchFamily="34" charset="0"/>
              </a:rPr>
              <a:t>Nyandarua</a:t>
            </a:r>
            <a:r>
              <a:rPr lang="en-US" sz="2400" dirty="0">
                <a:latin typeface="Arial Rounded MT Bold" pitchFamily="34" charset="0"/>
              </a:rPr>
              <a:t> ranges.</a:t>
            </a:r>
          </a:p>
          <a:p>
            <a:pPr lvl="0">
              <a:buFont typeface="Wingdings" panose="05000000000000000000" pitchFamily="2" charset="2"/>
              <a:buChar char="§"/>
            </a:pPr>
            <a:r>
              <a:rPr lang="en-US" sz="2400" dirty="0">
                <a:latin typeface="Arial Rounded MT Bold" pitchFamily="34" charset="0"/>
              </a:rPr>
              <a:t>Examples of hills in Kenya are </a:t>
            </a:r>
            <a:r>
              <a:rPr lang="en-US" sz="2400" dirty="0" err="1">
                <a:latin typeface="Arial Rounded MT Bold" pitchFamily="34" charset="0"/>
              </a:rPr>
              <a:t>Ngong</a:t>
            </a:r>
            <a:r>
              <a:rPr lang="en-US" sz="2400" dirty="0">
                <a:latin typeface="Arial Rounded MT Bold" pitchFamily="34" charset="0"/>
              </a:rPr>
              <a:t> hills, Nandi Hills, </a:t>
            </a:r>
            <a:r>
              <a:rPr lang="en-US" sz="2400" dirty="0" err="1">
                <a:latin typeface="Arial Rounded MT Bold" pitchFamily="34" charset="0"/>
              </a:rPr>
              <a:t>Cherangani</a:t>
            </a:r>
            <a:r>
              <a:rPr lang="en-US" sz="2400" dirty="0">
                <a:latin typeface="Arial Rounded MT Bold" pitchFamily="34" charset="0"/>
              </a:rPr>
              <a:t> hills, </a:t>
            </a:r>
            <a:r>
              <a:rPr lang="en-US" sz="2400" dirty="0" err="1">
                <a:latin typeface="Arial Rounded MT Bold" pitchFamily="34" charset="0"/>
              </a:rPr>
              <a:t>Taita</a:t>
            </a:r>
            <a:r>
              <a:rPr lang="en-US" sz="2400" dirty="0">
                <a:latin typeface="Arial Rounded MT Bold" pitchFamily="34" charset="0"/>
              </a:rPr>
              <a:t> hills, </a:t>
            </a:r>
            <a:r>
              <a:rPr lang="en-US" sz="2400" dirty="0" err="1">
                <a:latin typeface="Arial Rounded MT Bold" pitchFamily="34" charset="0"/>
              </a:rPr>
              <a:t>Shimba</a:t>
            </a:r>
            <a:r>
              <a:rPr lang="en-US" sz="2400" dirty="0">
                <a:latin typeface="Arial Rounded MT Bold" pitchFamily="34" charset="0"/>
              </a:rPr>
              <a:t> hills and </a:t>
            </a:r>
            <a:r>
              <a:rPr lang="en-US" sz="2400" dirty="0" err="1">
                <a:latin typeface="Arial Rounded MT Bold" pitchFamily="34" charset="0"/>
              </a:rPr>
              <a:t>Chyulu</a:t>
            </a:r>
            <a:r>
              <a:rPr lang="en-US" sz="2400" dirty="0">
                <a:latin typeface="Arial Rounded MT Bold" pitchFamily="34" charset="0"/>
              </a:rPr>
              <a:t> hills.</a:t>
            </a:r>
          </a:p>
          <a:p>
            <a:pPr>
              <a:lnSpc>
                <a:spcPct val="170000"/>
              </a:lnSpc>
              <a:buFont typeface="Wingdings" panose="05000000000000000000" pitchFamily="2" charset="2"/>
              <a:buChar char="§"/>
            </a:pPr>
            <a:endParaRPr lang="en-US" sz="1400" dirty="0">
              <a:latin typeface="Arial Rounded MT Bold" pitchFamily="34" charset="0"/>
            </a:endParaRPr>
          </a:p>
        </p:txBody>
      </p:sp>
    </p:spTree>
    <p:extLst>
      <p:ext uri="{BB962C8B-B14F-4D97-AF65-F5344CB8AC3E}">
        <p14:creationId xmlns:p14="http://schemas.microsoft.com/office/powerpoint/2010/main" val="1400706855"/>
      </p:ext>
    </p:extLst>
  </p:cSld>
  <p:clrMapOvr>
    <a:masterClrMapping/>
  </p:clrMapOvr>
  <p:transition spd="slow" advTm="60000">
    <p:cove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lstStyle/>
          <a:p>
            <a:r>
              <a:rPr lang="en-US" b="1" dirty="0">
                <a:solidFill>
                  <a:srgbClr val="FF0000"/>
                </a:solidFill>
                <a:latin typeface="Arial Rounded MT Bold" pitchFamily="34" charset="0"/>
              </a:rPr>
              <a:t> </a:t>
            </a:r>
            <a:r>
              <a:rPr lang="en-US" b="1" u="sng" dirty="0">
                <a:solidFill>
                  <a:srgbClr val="FF0000"/>
                </a:solidFill>
                <a:latin typeface="Arial Rounded MT Bold" pitchFamily="34" charset="0"/>
              </a:rPr>
              <a:t>Relief regions of Africa </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fontScale="92500" lnSpcReduction="10000"/>
          </a:bodyPr>
          <a:lstStyle/>
          <a:p>
            <a:pPr>
              <a:lnSpc>
                <a:spcPct val="150000"/>
              </a:lnSpc>
              <a:buFont typeface="Wingdings" panose="05000000000000000000" pitchFamily="2" charset="2"/>
              <a:buChar char="§"/>
            </a:pPr>
            <a:r>
              <a:rPr lang="en-US" sz="4000" dirty="0">
                <a:latin typeface="Arial Rounded MT Bold" pitchFamily="34" charset="0"/>
              </a:rPr>
              <a:t>Coastal </a:t>
            </a:r>
            <a:r>
              <a:rPr lang="en-US" sz="4000" dirty="0">
                <a:latin typeface="Arial Rounded MT Bold" pitchFamily="34" charset="0"/>
              </a:rPr>
              <a:t>Plain  </a:t>
            </a:r>
            <a:endParaRPr lang="en-US" sz="4000" dirty="0">
              <a:latin typeface="Arial Rounded MT Bold" pitchFamily="34" charset="0"/>
            </a:endParaRPr>
          </a:p>
          <a:p>
            <a:pPr>
              <a:lnSpc>
                <a:spcPct val="150000"/>
              </a:lnSpc>
              <a:buFont typeface="Wingdings" panose="05000000000000000000" pitchFamily="2" charset="2"/>
              <a:buChar char="§"/>
            </a:pPr>
            <a:r>
              <a:rPr lang="en-US" sz="4000" dirty="0">
                <a:latin typeface="Arial Rounded MT Bold" pitchFamily="34" charset="0"/>
              </a:rPr>
              <a:t>Plateaus</a:t>
            </a:r>
          </a:p>
          <a:p>
            <a:pPr>
              <a:lnSpc>
                <a:spcPct val="150000"/>
              </a:lnSpc>
              <a:buFont typeface="Wingdings" panose="05000000000000000000" pitchFamily="2" charset="2"/>
              <a:buChar char="§"/>
            </a:pPr>
            <a:r>
              <a:rPr lang="en-US" sz="4000" dirty="0">
                <a:latin typeface="Arial Rounded MT Bold" pitchFamily="34" charset="0"/>
              </a:rPr>
              <a:t>Rift Valley</a:t>
            </a:r>
          </a:p>
          <a:p>
            <a:pPr>
              <a:lnSpc>
                <a:spcPct val="150000"/>
              </a:lnSpc>
              <a:buFont typeface="Wingdings" panose="05000000000000000000" pitchFamily="2" charset="2"/>
              <a:buChar char="§"/>
            </a:pPr>
            <a:r>
              <a:rPr lang="en-US" sz="4000" dirty="0">
                <a:latin typeface="Arial Rounded MT Bold" pitchFamily="34" charset="0"/>
              </a:rPr>
              <a:t>Highlands</a:t>
            </a:r>
            <a:endParaRPr lang="en-US" sz="4000" dirty="0">
              <a:latin typeface="Arial Rounded MT Bold" pitchFamily="34" charset="0"/>
            </a:endParaRPr>
          </a:p>
          <a:p>
            <a:pPr>
              <a:lnSpc>
                <a:spcPct val="150000"/>
              </a:lnSpc>
              <a:buFont typeface="Wingdings" panose="05000000000000000000" pitchFamily="2" charset="2"/>
              <a:buChar char="§"/>
            </a:pPr>
            <a:endParaRPr lang="en-US" sz="4000" dirty="0">
              <a:latin typeface="Arial Rounded MT Bold" pitchFamily="34" charset="0"/>
            </a:endParaRPr>
          </a:p>
        </p:txBody>
      </p:sp>
    </p:spTree>
    <p:extLst>
      <p:ext uri="{BB962C8B-B14F-4D97-AF65-F5344CB8AC3E}">
        <p14:creationId xmlns:p14="http://schemas.microsoft.com/office/powerpoint/2010/main" val="2488752949"/>
      </p:ext>
    </p:extLst>
  </p:cSld>
  <p:clrMapOvr>
    <a:masterClrMapping/>
  </p:clrMapOvr>
  <p:transition spd="slow" advTm="60000">
    <p:cove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CLIMATE OF </a:t>
            </a:r>
            <a:r>
              <a:rPr lang="en-US" b="1" u="sng" dirty="0" smtClean="0">
                <a:solidFill>
                  <a:srgbClr val="FF0000"/>
                </a:solidFill>
                <a:latin typeface="Arial Rounded MT Bold" pitchFamily="34" charset="0"/>
              </a:rPr>
              <a:t>AFRICA</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marL="0" indent="0" algn="ctr">
              <a:buNone/>
            </a:pPr>
            <a:r>
              <a:rPr lang="en-US" b="1" u="sng" dirty="0" smtClean="0">
                <a:solidFill>
                  <a:schemeClr val="tx2">
                    <a:lumMod val="60000"/>
                    <a:lumOff val="40000"/>
                  </a:schemeClr>
                </a:solidFill>
                <a:latin typeface="Arial Rounded MT Bold" pitchFamily="34" charset="0"/>
              </a:rPr>
              <a:t>Factors that influence climate in Africa</a:t>
            </a:r>
            <a:endParaRPr lang="en-US" b="1" dirty="0">
              <a:solidFill>
                <a:schemeClr val="tx2">
                  <a:lumMod val="60000"/>
                  <a:lumOff val="40000"/>
                </a:schemeClr>
              </a:solidFill>
              <a:latin typeface="Arial Rounded MT Bold" pitchFamily="34" charset="0"/>
            </a:endParaRPr>
          </a:p>
          <a:p>
            <a:pPr lvl="0">
              <a:buFont typeface="Wingdings" panose="05000000000000000000" pitchFamily="2" charset="2"/>
              <a:buChar char="§"/>
            </a:pPr>
            <a:r>
              <a:rPr lang="en-US" dirty="0">
                <a:latin typeface="Arial Rounded MT Bold" pitchFamily="34" charset="0"/>
              </a:rPr>
              <a:t> Ocean  currents</a:t>
            </a:r>
          </a:p>
          <a:p>
            <a:pPr lvl="0">
              <a:buFont typeface="Wingdings" panose="05000000000000000000" pitchFamily="2" charset="2"/>
              <a:buChar char="§"/>
            </a:pPr>
            <a:r>
              <a:rPr lang="en-US" dirty="0">
                <a:latin typeface="Arial Rounded MT Bold" pitchFamily="34" charset="0"/>
              </a:rPr>
              <a:t> Winds</a:t>
            </a:r>
          </a:p>
          <a:p>
            <a:pPr lvl="0">
              <a:buFont typeface="Wingdings" panose="05000000000000000000" pitchFamily="2" charset="2"/>
              <a:buChar char="§"/>
            </a:pPr>
            <a:r>
              <a:rPr lang="en-US" dirty="0">
                <a:latin typeface="Arial Rounded MT Bold" pitchFamily="34" charset="0"/>
              </a:rPr>
              <a:t> Distance from large water bodies</a:t>
            </a:r>
          </a:p>
          <a:p>
            <a:pPr lvl="0">
              <a:buFont typeface="Wingdings" panose="05000000000000000000" pitchFamily="2" charset="2"/>
              <a:buChar char="§"/>
            </a:pPr>
            <a:r>
              <a:rPr lang="en-US" dirty="0">
                <a:latin typeface="Arial Rounded MT Bold" pitchFamily="34" charset="0"/>
              </a:rPr>
              <a:t> Latitude </a:t>
            </a:r>
          </a:p>
          <a:p>
            <a:pPr lvl="0">
              <a:buFont typeface="Wingdings" panose="05000000000000000000" pitchFamily="2" charset="2"/>
              <a:buChar char="§"/>
            </a:pPr>
            <a:r>
              <a:rPr lang="en-US" dirty="0">
                <a:latin typeface="Arial Rounded MT Bold" pitchFamily="34" charset="0"/>
              </a:rPr>
              <a:t> Relief</a:t>
            </a:r>
          </a:p>
          <a:p>
            <a:pPr lvl="0">
              <a:buFont typeface="Wingdings" panose="05000000000000000000" pitchFamily="2" charset="2"/>
              <a:buChar char="§"/>
            </a:pPr>
            <a:r>
              <a:rPr lang="en-US" dirty="0">
                <a:latin typeface="Arial Rounded MT Bold" pitchFamily="34" charset="0"/>
              </a:rPr>
              <a:t> Altitude</a:t>
            </a:r>
          </a:p>
          <a:p>
            <a:pPr lvl="0">
              <a:buFont typeface="Wingdings" panose="05000000000000000000" pitchFamily="2" charset="2"/>
              <a:buChar char="§"/>
            </a:pPr>
            <a:r>
              <a:rPr lang="en-US" dirty="0">
                <a:latin typeface="Arial Rounded MT Bold" pitchFamily="34" charset="0"/>
              </a:rPr>
              <a:t> Shape of coastline</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3165620202"/>
      </p:ext>
    </p:extLst>
  </p:cSld>
  <p:clrMapOvr>
    <a:masterClrMapping/>
  </p:clrMapOvr>
  <p:transition spd="slow" advTm="60000">
    <p:cove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200" y="114300"/>
            <a:ext cx="9067800" cy="5432256"/>
          </a:xfrm>
          <a:prstGeom prst="rect">
            <a:avLst/>
          </a:prstGeom>
          <a:noFill/>
        </p:spPr>
        <p:txBody>
          <a:bodyPr wrap="square" rtlCol="0">
            <a:spAutoFit/>
          </a:bodyPr>
          <a:lstStyle/>
          <a:p>
            <a:r>
              <a:rPr lang="en-US" sz="2800" b="1" u="sng" dirty="0">
                <a:solidFill>
                  <a:srgbClr val="FF0000"/>
                </a:solidFill>
              </a:rPr>
              <a:t>Ocean currents</a:t>
            </a:r>
          </a:p>
          <a:p>
            <a:r>
              <a:rPr lang="en-US" sz="2800" dirty="0"/>
              <a:t>Cold </a:t>
            </a:r>
            <a:r>
              <a:rPr lang="en-US" sz="2800" dirty="0" err="1"/>
              <a:t>B</a:t>
            </a:r>
            <a:r>
              <a:rPr lang="en-US" sz="2800" dirty="0" err="1"/>
              <a:t>enguela</a:t>
            </a:r>
            <a:r>
              <a:rPr lang="en-US" sz="2800" dirty="0"/>
              <a:t> current has influenced the climate of the area adjacent to it. </a:t>
            </a:r>
          </a:p>
          <a:p>
            <a:r>
              <a:rPr lang="en-US" sz="2800" dirty="0"/>
              <a:t>Areas around the coast of Namibia receive little rainfall with very low temperatures followed by fog and mist due to the cold </a:t>
            </a:r>
            <a:r>
              <a:rPr lang="en-US" sz="2800" dirty="0" err="1"/>
              <a:t>B</a:t>
            </a:r>
            <a:r>
              <a:rPr lang="en-US" sz="2800" dirty="0" err="1"/>
              <a:t>enguela</a:t>
            </a:r>
            <a:r>
              <a:rPr lang="en-US" sz="2800" dirty="0"/>
              <a:t> current. </a:t>
            </a:r>
          </a:p>
          <a:p>
            <a:endParaRPr lang="en-US" sz="1100" dirty="0"/>
          </a:p>
          <a:p>
            <a:r>
              <a:rPr lang="en-US" sz="2800" b="1" u="sng" dirty="0">
                <a:solidFill>
                  <a:srgbClr val="FF0000"/>
                </a:solidFill>
              </a:rPr>
              <a:t>Latitude</a:t>
            </a:r>
          </a:p>
          <a:p>
            <a:r>
              <a:rPr lang="en-US" sz="2800" dirty="0"/>
              <a:t>Areas within the tropics have high temperatures because the sun is always overhead. When the sun is overhead at the tropic of cancer during the month of </a:t>
            </a:r>
            <a:r>
              <a:rPr lang="en-US" sz="2800" dirty="0"/>
              <a:t>J</a:t>
            </a:r>
            <a:r>
              <a:rPr lang="en-US" sz="2800" dirty="0"/>
              <a:t>une the Southern hemisphere receives rainfall with cool temperatures while the North has high temperatures with dry spell.</a:t>
            </a:r>
            <a:endParaRPr lang="en-US" sz="2800" dirty="0"/>
          </a:p>
        </p:txBody>
      </p:sp>
    </p:spTree>
    <p:extLst>
      <p:ext uri="{BB962C8B-B14F-4D97-AF65-F5344CB8AC3E}">
        <p14:creationId xmlns:p14="http://schemas.microsoft.com/office/powerpoint/2010/main" val="3735042327"/>
      </p:ext>
    </p:extLst>
  </p:cSld>
  <p:clrMapOvr>
    <a:masterClrMapping/>
  </p:clrMapOvr>
  <p:transition spd="slow">
    <p:cove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1"/>
            <a:ext cx="8839200" cy="5262979"/>
          </a:xfrm>
          <a:prstGeom prst="rect">
            <a:avLst/>
          </a:prstGeom>
          <a:noFill/>
        </p:spPr>
        <p:txBody>
          <a:bodyPr wrap="square" rtlCol="0">
            <a:spAutoFit/>
          </a:bodyPr>
          <a:lstStyle/>
          <a:p>
            <a:r>
              <a:rPr lang="en-US" sz="2400" b="1" u="sng" dirty="0">
                <a:solidFill>
                  <a:srgbClr val="FF0000"/>
                </a:solidFill>
              </a:rPr>
              <a:t>Winds</a:t>
            </a:r>
          </a:p>
          <a:p>
            <a:r>
              <a:rPr lang="en-US" sz="2400" dirty="0"/>
              <a:t>Off shore winds carry no moisture. They  are dry leading to deserts especially The Sahara desert. </a:t>
            </a:r>
            <a:r>
              <a:rPr lang="en-US" sz="2400" dirty="0" err="1"/>
              <a:t>Harmattan</a:t>
            </a:r>
            <a:r>
              <a:rPr lang="en-US" sz="2400" dirty="0"/>
              <a:t> winds and North East Monsoon winds have resulted in deserts in North Africa</a:t>
            </a:r>
          </a:p>
          <a:p>
            <a:r>
              <a:rPr lang="en-US" sz="2400" dirty="0"/>
              <a:t>Westerlies, south west trade winds and south east monsoon winds are warm and moist, these wind bring rain to the land of Africa, they are onshore winds. Westerlies for example result in rainfall in the Mediterranean region</a:t>
            </a:r>
          </a:p>
          <a:p>
            <a:endParaRPr lang="en-US" sz="2400" dirty="0"/>
          </a:p>
          <a:p>
            <a:r>
              <a:rPr lang="en-US" sz="2400" b="1" u="sng" dirty="0">
                <a:solidFill>
                  <a:srgbClr val="FF0000"/>
                </a:solidFill>
              </a:rPr>
              <a:t>Shape of the coastline</a:t>
            </a:r>
          </a:p>
          <a:p>
            <a:r>
              <a:rPr lang="en-US" sz="2400" dirty="0"/>
              <a:t>Regular coastline results to desertification since the moist winds move parallel  to the coastline. The coast of </a:t>
            </a:r>
            <a:r>
              <a:rPr lang="en-US" sz="2400" dirty="0"/>
              <a:t>K</a:t>
            </a:r>
            <a:r>
              <a:rPr lang="en-US" sz="2400" dirty="0"/>
              <a:t>enya is wetter than the coast of </a:t>
            </a:r>
            <a:r>
              <a:rPr lang="en-US" sz="2400" dirty="0"/>
              <a:t>S</a:t>
            </a:r>
            <a:r>
              <a:rPr lang="en-US" sz="2400" dirty="0"/>
              <a:t>omalia since Kenya's coast is irregular. Likewise, </a:t>
            </a:r>
            <a:r>
              <a:rPr lang="en-US" sz="2400" dirty="0"/>
              <a:t>A</a:t>
            </a:r>
            <a:r>
              <a:rPr lang="en-US" sz="2400" dirty="0"/>
              <a:t>xim receives more rainfall than Accra because its coastline is irregular.</a:t>
            </a:r>
          </a:p>
        </p:txBody>
      </p:sp>
    </p:spTree>
    <p:extLst>
      <p:ext uri="{BB962C8B-B14F-4D97-AF65-F5344CB8AC3E}">
        <p14:creationId xmlns:p14="http://schemas.microsoft.com/office/powerpoint/2010/main" val="2988779094"/>
      </p:ext>
    </p:extLst>
  </p:cSld>
  <p:clrMapOvr>
    <a:masterClrMapping/>
  </p:clrMapOvr>
  <p:transition spd="slow">
    <p:cove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72498"/>
            <a:ext cx="8382000" cy="5680603"/>
          </a:xfrm>
          <a:prstGeom prst="rect">
            <a:avLst/>
          </a:prstGeom>
          <a:solidFill>
            <a:srgbClr val="FFCC00"/>
          </a:solidFill>
          <a:ln>
            <a:noFill/>
          </a:ln>
          <a:effectLst/>
          <a:extLst/>
        </p:spPr>
      </p:pic>
    </p:spTree>
    <p:extLst>
      <p:ext uri="{BB962C8B-B14F-4D97-AF65-F5344CB8AC3E}">
        <p14:creationId xmlns:p14="http://schemas.microsoft.com/office/powerpoint/2010/main" val="2247439617"/>
      </p:ext>
    </p:extLst>
  </p:cSld>
  <p:clrMapOvr>
    <a:masterClrMapping/>
  </p:clrMapOvr>
  <p:transition spd="slow">
    <p:cove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201" y="1"/>
            <a:ext cx="8839200" cy="3631763"/>
          </a:xfrm>
          <a:prstGeom prst="rect">
            <a:avLst/>
          </a:prstGeom>
          <a:noFill/>
        </p:spPr>
        <p:txBody>
          <a:bodyPr wrap="square" rtlCol="0">
            <a:spAutoFit/>
          </a:bodyPr>
          <a:lstStyle/>
          <a:p>
            <a:r>
              <a:rPr lang="en-US" sz="2400" b="1" u="sng" dirty="0">
                <a:solidFill>
                  <a:srgbClr val="FF0000"/>
                </a:solidFill>
              </a:rPr>
              <a:t>Altitude</a:t>
            </a:r>
          </a:p>
          <a:p>
            <a:r>
              <a:rPr lang="en-US" sz="2800" dirty="0"/>
              <a:t>This is the height  above the sea level the higher you go the cooler it becomes. Nairobi is cooler than Mombasa because Nairobi is on a high altitude.</a:t>
            </a:r>
          </a:p>
          <a:p>
            <a:endParaRPr lang="en-US" sz="1000" b="1" dirty="0">
              <a:solidFill>
                <a:srgbClr val="FF0000"/>
              </a:solidFill>
            </a:endParaRPr>
          </a:p>
          <a:p>
            <a:r>
              <a:rPr lang="en-US" sz="2400" b="1" u="sng" dirty="0">
                <a:solidFill>
                  <a:srgbClr val="FF0000"/>
                </a:solidFill>
              </a:rPr>
              <a:t>Distance from large water bodies</a:t>
            </a:r>
          </a:p>
          <a:p>
            <a:r>
              <a:rPr lang="en-US" sz="2800" dirty="0"/>
              <a:t>Areas around large water bodies  such as Kisumu in Nyanza at large receive convectional rainfall. The temperatures are also high.</a:t>
            </a:r>
            <a:endParaRPr lang="en-US" sz="28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3162300"/>
            <a:ext cx="4191000" cy="2436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2337651"/>
      </p:ext>
    </p:extLst>
  </p:cSld>
  <p:clrMapOvr>
    <a:masterClrMapping/>
  </p:clrMapOvr>
  <p:transition spd="slow">
    <p:cove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533400"/>
            <a:ext cx="8229600" cy="419100"/>
          </a:xfrm>
        </p:spPr>
        <p:txBody>
          <a:bodyPr>
            <a:noAutofit/>
          </a:bodyPr>
          <a:lstStyle/>
          <a:p>
            <a:r>
              <a:rPr lang="en-US" sz="2000" u="sng" dirty="0">
                <a:solidFill>
                  <a:schemeClr val="tx2">
                    <a:lumMod val="40000"/>
                    <a:lumOff val="60000"/>
                  </a:schemeClr>
                </a:solidFill>
                <a:latin typeface="Arial Rounded MT Bold" pitchFamily="34" charset="0"/>
              </a:rPr>
              <a:t/>
            </a:r>
            <a:br>
              <a:rPr lang="en-US" sz="2000" u="sng" dirty="0">
                <a:solidFill>
                  <a:schemeClr val="tx2">
                    <a:lumMod val="40000"/>
                    <a:lumOff val="60000"/>
                  </a:schemeClr>
                </a:solidFill>
                <a:latin typeface="Arial Rounded MT Bold" pitchFamily="34" charset="0"/>
              </a:rPr>
            </a:br>
            <a:r>
              <a:rPr lang="en-US" sz="2000" u="sng" dirty="0">
                <a:solidFill>
                  <a:schemeClr val="tx2">
                    <a:lumMod val="40000"/>
                    <a:lumOff val="60000"/>
                  </a:schemeClr>
                </a:solidFill>
                <a:latin typeface="Arial Rounded MT Bold" pitchFamily="34" charset="0"/>
              </a:rPr>
              <a:t>Characteristics </a:t>
            </a:r>
            <a:r>
              <a:rPr lang="en-US" sz="2400" u="sng" dirty="0">
                <a:solidFill>
                  <a:schemeClr val="tx2">
                    <a:lumMod val="40000"/>
                    <a:lumOff val="60000"/>
                  </a:schemeClr>
                </a:solidFill>
                <a:latin typeface="Arial Rounded MT Bold" pitchFamily="34" charset="0"/>
              </a:rPr>
              <a:t>of Equatorial</a:t>
            </a:r>
            <a:r>
              <a:rPr lang="en-US" sz="2000" u="sng" dirty="0">
                <a:solidFill>
                  <a:schemeClr val="tx2">
                    <a:lumMod val="40000"/>
                    <a:lumOff val="60000"/>
                  </a:schemeClr>
                </a:solidFill>
                <a:latin typeface="Arial Rounded MT Bold" pitchFamily="34" charset="0"/>
              </a:rPr>
              <a:t> </a:t>
            </a:r>
            <a:r>
              <a:rPr lang="en-US" sz="2000" u="sng" dirty="0">
                <a:solidFill>
                  <a:schemeClr val="tx2">
                    <a:lumMod val="40000"/>
                    <a:lumOff val="60000"/>
                  </a:schemeClr>
                </a:solidFill>
                <a:latin typeface="Arial Rounded MT Bold" pitchFamily="34" charset="0"/>
              </a:rPr>
              <a:t>climate </a:t>
            </a:r>
            <a:r>
              <a:rPr lang="en-US" sz="2000" u="sng" dirty="0">
                <a:solidFill>
                  <a:schemeClr val="tx2">
                    <a:lumMod val="40000"/>
                    <a:lumOff val="60000"/>
                  </a:schemeClr>
                </a:solidFill>
                <a:latin typeface="Arial Rounded MT Bold" pitchFamily="34" charset="0"/>
              </a:rPr>
              <a:t> </a:t>
            </a:r>
            <a:r>
              <a:rPr lang="en-US" sz="2000" dirty="0">
                <a:solidFill>
                  <a:schemeClr val="tx2">
                    <a:lumMod val="40000"/>
                    <a:lumOff val="60000"/>
                  </a:schemeClr>
                </a:solidFill>
                <a:latin typeface="Arial Rounded MT Bold" pitchFamily="34" charset="0"/>
              </a:rPr>
              <a:t/>
            </a:r>
            <a:br>
              <a:rPr lang="en-US" sz="2000" dirty="0">
                <a:solidFill>
                  <a:schemeClr val="tx2">
                    <a:lumMod val="40000"/>
                    <a:lumOff val="60000"/>
                  </a:schemeClr>
                </a:solidFill>
                <a:latin typeface="Arial Rounded MT Bold" pitchFamily="34" charset="0"/>
              </a:rPr>
            </a:br>
            <a:endParaRPr lang="en-US" sz="2000" dirty="0">
              <a:solidFill>
                <a:schemeClr val="tx2">
                  <a:lumMod val="40000"/>
                  <a:lumOff val="60000"/>
                </a:schemeClr>
              </a:solidFill>
              <a:latin typeface="Arial Rounded MT Bold" pitchFamily="34" charset="0"/>
            </a:endParaRPr>
          </a:p>
        </p:txBody>
      </p:sp>
      <p:sp>
        <p:nvSpPr>
          <p:cNvPr id="3" name="Content Placeholder 2"/>
          <p:cNvSpPr>
            <a:spLocks noGrp="1"/>
          </p:cNvSpPr>
          <p:nvPr>
            <p:ph idx="4294967295"/>
          </p:nvPr>
        </p:nvSpPr>
        <p:spPr>
          <a:xfrm>
            <a:off x="508000" y="952500"/>
            <a:ext cx="8229600" cy="4152900"/>
          </a:xfrm>
          <a:prstGeom prst="rect">
            <a:avLst/>
          </a:prstGeom>
        </p:spPr>
        <p:txBody>
          <a:bodyPr>
            <a:normAutofit/>
          </a:bodyPr>
          <a:lstStyle/>
          <a:p>
            <a:r>
              <a:rPr lang="en-US" dirty="0" smtClean="0">
                <a:latin typeface="Arial Rounded MT Bold" pitchFamily="34" charset="0"/>
              </a:rPr>
              <a:t>Found </a:t>
            </a:r>
            <a:r>
              <a:rPr lang="en-US" dirty="0">
                <a:latin typeface="Arial Rounded MT Bold" pitchFamily="34" charset="0"/>
              </a:rPr>
              <a:t>in Congo, Liberia, </a:t>
            </a:r>
            <a:r>
              <a:rPr lang="en-US" dirty="0" smtClean="0">
                <a:latin typeface="Arial Rounded MT Bold" pitchFamily="34" charset="0"/>
              </a:rPr>
              <a:t> Ethiopian highland and Eastern Madagascar .</a:t>
            </a:r>
            <a:endParaRPr lang="en-US" dirty="0">
              <a:latin typeface="Arial Rounded MT Bold" pitchFamily="34" charset="0"/>
            </a:endParaRPr>
          </a:p>
          <a:p>
            <a:pPr lvl="0"/>
            <a:r>
              <a:rPr lang="en-US" dirty="0">
                <a:latin typeface="Arial Rounded MT Bold" pitchFamily="34" charset="0"/>
              </a:rPr>
              <a:t>It is hot and wet </a:t>
            </a:r>
          </a:p>
          <a:p>
            <a:pPr lvl="0"/>
            <a:r>
              <a:rPr lang="en-US" dirty="0">
                <a:latin typeface="Arial Rounded MT Bold" pitchFamily="34" charset="0"/>
              </a:rPr>
              <a:t>Convention type of rain is experienced </a:t>
            </a:r>
          </a:p>
          <a:p>
            <a:pPr lvl="0"/>
            <a:r>
              <a:rPr lang="en-US" dirty="0">
                <a:latin typeface="Arial Rounded MT Bold" pitchFamily="34" charset="0"/>
              </a:rPr>
              <a:t>Temperature is high above 25</a:t>
            </a:r>
            <a:r>
              <a:rPr lang="en-US" baseline="30000" dirty="0">
                <a:latin typeface="Arial Rounded MT Bold" pitchFamily="34" charset="0"/>
              </a:rPr>
              <a:t>0</a:t>
            </a:r>
            <a:r>
              <a:rPr lang="en-US" dirty="0">
                <a:latin typeface="Arial Rounded MT Bold" pitchFamily="34" charset="0"/>
              </a:rPr>
              <a:t>C throughout the year since the sun is always overhead.</a:t>
            </a:r>
          </a:p>
          <a:p>
            <a:pPr lvl="0"/>
            <a:r>
              <a:rPr lang="en-US" dirty="0">
                <a:latin typeface="Arial Rounded MT Bold" pitchFamily="34" charset="0"/>
              </a:rPr>
              <a:t>It lies within 5</a:t>
            </a:r>
            <a:r>
              <a:rPr lang="en-US" baseline="30000" dirty="0">
                <a:latin typeface="Arial Rounded MT Bold" pitchFamily="34" charset="0"/>
              </a:rPr>
              <a:t>0</a:t>
            </a:r>
            <a:r>
              <a:rPr lang="en-US" dirty="0">
                <a:latin typeface="Arial Rounded MT Bold" pitchFamily="34" charset="0"/>
              </a:rPr>
              <a:t>N and 5</a:t>
            </a:r>
            <a:r>
              <a:rPr lang="en-US" baseline="30000" dirty="0">
                <a:latin typeface="Arial Rounded MT Bold" pitchFamily="34" charset="0"/>
              </a:rPr>
              <a:t>0</a:t>
            </a:r>
            <a:r>
              <a:rPr lang="en-US" dirty="0">
                <a:latin typeface="Arial Rounded MT Bold" pitchFamily="34" charset="0"/>
              </a:rPr>
              <a:t>S</a:t>
            </a:r>
          </a:p>
          <a:p>
            <a:pPr lvl="0"/>
            <a:r>
              <a:rPr lang="en-US" dirty="0">
                <a:latin typeface="Arial Rounded MT Bold" pitchFamily="34" charset="0"/>
              </a:rPr>
              <a:t>Experience high rainfall in March and September which is between 1,700mm – 2250mm.</a:t>
            </a:r>
          </a:p>
          <a:p>
            <a:pPr lvl="0"/>
            <a:r>
              <a:rPr lang="en-US" dirty="0">
                <a:latin typeface="Arial Rounded MT Bold" pitchFamily="34" charset="0"/>
              </a:rPr>
              <a:t>Highest rainfall is received on April and June</a:t>
            </a:r>
          </a:p>
          <a:p>
            <a:pPr lvl="0"/>
            <a:r>
              <a:rPr lang="en-US" dirty="0">
                <a:latin typeface="Arial Rounded MT Bold" pitchFamily="34" charset="0"/>
              </a:rPr>
              <a:t>Humidity is high throughout the year</a:t>
            </a:r>
            <a:r>
              <a:rPr lang="en-US" dirty="0" smtClean="0">
                <a:latin typeface="Arial Rounded MT Bold" pitchFamily="34" charset="0"/>
              </a:rPr>
              <a:t>.</a:t>
            </a:r>
            <a:endParaRPr lang="en-US" dirty="0">
              <a:latin typeface="Arial Rounded MT Bold" pitchFamily="34" charset="0"/>
            </a:endParaRPr>
          </a:p>
        </p:txBody>
      </p:sp>
      <p:sp>
        <p:nvSpPr>
          <p:cNvPr id="7" name="TextBox 6"/>
          <p:cNvSpPr txBox="1"/>
          <p:nvPr/>
        </p:nvSpPr>
        <p:spPr>
          <a:xfrm>
            <a:off x="1117600" y="-60186"/>
            <a:ext cx="7391400" cy="707886"/>
          </a:xfrm>
          <a:prstGeom prst="rect">
            <a:avLst/>
          </a:prstGeom>
          <a:noFill/>
        </p:spPr>
        <p:txBody>
          <a:bodyPr wrap="square" rtlCol="0">
            <a:spAutoFit/>
          </a:bodyPr>
          <a:lstStyle/>
          <a:p>
            <a:pPr algn="ctr"/>
            <a:r>
              <a:rPr lang="en-US" sz="4000" b="1" u="sng" dirty="0">
                <a:solidFill>
                  <a:srgbClr val="FF0000"/>
                </a:solidFill>
              </a:rPr>
              <a:t>Climatic regions in Africa</a:t>
            </a:r>
          </a:p>
        </p:txBody>
      </p:sp>
    </p:spTree>
    <p:extLst>
      <p:ext uri="{BB962C8B-B14F-4D97-AF65-F5344CB8AC3E}">
        <p14:creationId xmlns:p14="http://schemas.microsoft.com/office/powerpoint/2010/main" val="3215668528"/>
      </p:ext>
    </p:extLst>
  </p:cSld>
  <p:clrMapOvr>
    <a:masterClrMapping/>
  </p:clrMapOvr>
  <p:transition spd="slow" advTm="60000">
    <p:cove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647700"/>
          </a:xfrm>
        </p:spPr>
        <p:txBody>
          <a:bodyPr>
            <a:normAutofit/>
          </a:bodyPr>
          <a:lstStyle/>
          <a:p>
            <a:r>
              <a:rPr lang="en-US" b="1" u="sng" dirty="0" smtClean="0">
                <a:solidFill>
                  <a:srgbClr val="FF0000"/>
                </a:solidFill>
                <a:latin typeface="Arial Rounded MT Bold" pitchFamily="34" charset="0"/>
              </a:rPr>
              <a:t>Warm currents…</a:t>
            </a:r>
            <a:endParaRPr lang="en-US" b="1"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571500"/>
            <a:ext cx="8991600" cy="4495800"/>
          </a:xfrm>
          <a:prstGeom prst="rect">
            <a:avLst/>
          </a:prstGeom>
        </p:spPr>
        <p:txBody>
          <a:bodyPr>
            <a:normAutofit/>
          </a:bodyPr>
          <a:lstStyle/>
          <a:p>
            <a:pPr marL="0" indent="0">
              <a:lnSpc>
                <a:spcPct val="150000"/>
              </a:lnSpc>
              <a:buNone/>
            </a:pPr>
            <a:r>
              <a:rPr lang="en-US" b="1" u="sng" dirty="0">
                <a:latin typeface="Arial Rounded MT Bold" pitchFamily="34" charset="0"/>
              </a:rPr>
              <a:t>Examples of warm </a:t>
            </a:r>
            <a:r>
              <a:rPr lang="en-US" b="1" u="sng" dirty="0" smtClean="0">
                <a:latin typeface="Arial Rounded MT Bold" pitchFamily="34" charset="0"/>
              </a:rPr>
              <a:t>currents:</a:t>
            </a:r>
            <a:endParaRPr lang="en-US" b="1" dirty="0">
              <a:latin typeface="Arial Rounded MT Bold" pitchFamily="34" charset="0"/>
            </a:endParaRPr>
          </a:p>
          <a:p>
            <a:pPr marL="0" indent="0">
              <a:lnSpc>
                <a:spcPct val="150000"/>
              </a:lnSpc>
              <a:buNone/>
            </a:pPr>
            <a:r>
              <a:rPr lang="en-US" dirty="0" smtClean="0">
                <a:latin typeface="Arial Rounded MT Bold" pitchFamily="34" charset="0"/>
              </a:rPr>
              <a:t>Mozambique </a:t>
            </a:r>
            <a:r>
              <a:rPr lang="en-US" dirty="0">
                <a:latin typeface="Arial Rounded MT Bold" pitchFamily="34" charset="0"/>
              </a:rPr>
              <a:t>current, Somali current and Guinea current. Mozambique current is also known as Agulhas current.</a:t>
            </a:r>
          </a:p>
          <a:p>
            <a:pPr marL="0" indent="0" algn="ctr">
              <a:lnSpc>
                <a:spcPct val="150000"/>
              </a:lnSpc>
              <a:buNone/>
            </a:pPr>
            <a:r>
              <a:rPr lang="en-US" sz="4600" b="1" u="sng" dirty="0">
                <a:solidFill>
                  <a:srgbClr val="FF0000"/>
                </a:solidFill>
                <a:latin typeface="Arial Rounded MT Bold" pitchFamily="34" charset="0"/>
              </a:rPr>
              <a:t>Cold currents </a:t>
            </a:r>
          </a:p>
          <a:p>
            <a:pPr marL="0" indent="0">
              <a:lnSpc>
                <a:spcPct val="150000"/>
              </a:lnSpc>
              <a:buNone/>
            </a:pPr>
            <a:r>
              <a:rPr lang="en-US" dirty="0" smtClean="0">
                <a:latin typeface="Arial Rounded MT Bold" pitchFamily="34" charset="0"/>
              </a:rPr>
              <a:t>They flow </a:t>
            </a:r>
            <a:r>
              <a:rPr lang="en-US" dirty="0">
                <a:latin typeface="Arial Rounded MT Bold" pitchFamily="34" charset="0"/>
              </a:rPr>
              <a:t>towards the Equator. </a:t>
            </a:r>
            <a:endParaRPr lang="en-US" dirty="0" smtClean="0">
              <a:latin typeface="Arial Rounded MT Bold" pitchFamily="34" charset="0"/>
            </a:endParaRPr>
          </a:p>
          <a:p>
            <a:pPr marL="0" indent="0">
              <a:lnSpc>
                <a:spcPct val="150000"/>
              </a:lnSpc>
              <a:buNone/>
            </a:pPr>
            <a:r>
              <a:rPr lang="en-US" b="1" u="sng" dirty="0" smtClean="0">
                <a:latin typeface="Arial Rounded MT Bold" pitchFamily="34" charset="0"/>
              </a:rPr>
              <a:t>Examples </a:t>
            </a:r>
            <a:r>
              <a:rPr lang="en-US" b="1" u="sng" dirty="0">
                <a:latin typeface="Arial Rounded MT Bold" pitchFamily="34" charset="0"/>
              </a:rPr>
              <a:t>of cold </a:t>
            </a:r>
            <a:r>
              <a:rPr lang="en-US" b="1" u="sng" dirty="0" smtClean="0">
                <a:latin typeface="Arial Rounded MT Bold" pitchFamily="34" charset="0"/>
              </a:rPr>
              <a:t>currents</a:t>
            </a:r>
          </a:p>
          <a:p>
            <a:pPr marL="0" indent="0">
              <a:lnSpc>
                <a:spcPct val="150000"/>
              </a:lnSpc>
              <a:buNone/>
            </a:pPr>
            <a:r>
              <a:rPr lang="en-US" dirty="0" smtClean="0">
                <a:latin typeface="Arial Rounded MT Bold" pitchFamily="34" charset="0"/>
              </a:rPr>
              <a:t>Canary </a:t>
            </a:r>
            <a:r>
              <a:rPr lang="en-US" dirty="0">
                <a:latin typeface="Arial Rounded MT Bold" pitchFamily="34" charset="0"/>
              </a:rPr>
              <a:t>cold current and </a:t>
            </a:r>
            <a:r>
              <a:rPr lang="en-US" dirty="0" err="1">
                <a:latin typeface="Arial Rounded MT Bold" pitchFamily="34" charset="0"/>
              </a:rPr>
              <a:t>Benguela</a:t>
            </a:r>
            <a:r>
              <a:rPr lang="en-US" dirty="0">
                <a:latin typeface="Arial Rounded MT Bold" pitchFamily="34" charset="0"/>
              </a:rPr>
              <a:t> current.</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1448535916"/>
      </p:ext>
    </p:extLst>
  </p:cSld>
  <p:clrMapOvr>
    <a:masterClrMapping/>
  </p:clrMapOvr>
  <p:transition spd="slow" advTm="60000">
    <p:cove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93800" y="-444500"/>
            <a:ext cx="8458200" cy="1498600"/>
          </a:xfrm>
        </p:spPr>
        <p:txBody>
          <a:bodyPr>
            <a:normAutofit/>
          </a:bodyPr>
          <a:lstStyle/>
          <a:p>
            <a:r>
              <a:rPr lang="en-US" sz="3600" u="sng" dirty="0">
                <a:solidFill>
                  <a:srgbClr val="FF0000"/>
                </a:solidFill>
                <a:latin typeface="Arial Rounded MT Bold" pitchFamily="34" charset="0"/>
              </a:rPr>
              <a:t>Tropical (Savannah) Climatic Regions</a:t>
            </a: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89000"/>
            <a:ext cx="9144000" cy="4635500"/>
          </a:xfrm>
          <a:prstGeom prst="rect">
            <a:avLst/>
          </a:prstGeom>
        </p:spPr>
        <p:txBody>
          <a:bodyPr>
            <a:noAutofit/>
          </a:bodyPr>
          <a:lstStyle/>
          <a:p>
            <a:pPr lvl="0">
              <a:buFont typeface="Wingdings" panose="05000000000000000000" pitchFamily="2" charset="2"/>
              <a:buChar char="§"/>
            </a:pPr>
            <a:r>
              <a:rPr lang="en-US" sz="2400" dirty="0">
                <a:latin typeface="Arial Rounded MT Bold" pitchFamily="34" charset="0"/>
              </a:rPr>
              <a:t>Experienced </a:t>
            </a:r>
            <a:r>
              <a:rPr lang="en-US" sz="2400" dirty="0">
                <a:latin typeface="Arial Rounded MT Bold" pitchFamily="34" charset="0"/>
              </a:rPr>
              <a:t>in the North and South of Equator.</a:t>
            </a:r>
          </a:p>
          <a:p>
            <a:pPr lvl="0">
              <a:buFont typeface="Wingdings" panose="05000000000000000000" pitchFamily="2" charset="2"/>
              <a:buChar char="§"/>
            </a:pPr>
            <a:r>
              <a:rPr lang="en-US" sz="2400" dirty="0">
                <a:latin typeface="Arial Rounded MT Bold" pitchFamily="34" charset="0"/>
              </a:rPr>
              <a:t>Experience two wet seasons; long and short rain season.</a:t>
            </a:r>
          </a:p>
          <a:p>
            <a:pPr lvl="0">
              <a:buFont typeface="Wingdings" panose="05000000000000000000" pitchFamily="2" charset="2"/>
              <a:buChar char="§"/>
            </a:pPr>
            <a:r>
              <a:rPr lang="en-US" sz="2400" dirty="0">
                <a:latin typeface="Arial Rounded MT Bold" pitchFamily="34" charset="0"/>
              </a:rPr>
              <a:t>Has cold winter and hot summer. </a:t>
            </a:r>
          </a:p>
          <a:p>
            <a:pPr lvl="0">
              <a:buFont typeface="Wingdings" panose="05000000000000000000" pitchFamily="2" charset="2"/>
              <a:buChar char="§"/>
            </a:pPr>
            <a:r>
              <a:rPr lang="en-US" sz="2400" dirty="0">
                <a:latin typeface="Arial Rounded MT Bold" pitchFamily="34" charset="0"/>
              </a:rPr>
              <a:t>Experience rain in summer.</a:t>
            </a:r>
          </a:p>
          <a:p>
            <a:pPr lvl="0">
              <a:buFont typeface="Wingdings" panose="05000000000000000000" pitchFamily="2" charset="2"/>
              <a:buChar char="§"/>
            </a:pPr>
            <a:r>
              <a:rPr lang="en-US" sz="2400" dirty="0">
                <a:latin typeface="Arial Rounded MT Bold" pitchFamily="34" charset="0"/>
              </a:rPr>
              <a:t>Temperatures range between 15</a:t>
            </a:r>
            <a:r>
              <a:rPr lang="en-US" sz="2400" baseline="30000" dirty="0">
                <a:latin typeface="Arial Rounded MT Bold" pitchFamily="34" charset="0"/>
              </a:rPr>
              <a:t>0</a:t>
            </a:r>
            <a:r>
              <a:rPr lang="en-US" sz="2400" dirty="0">
                <a:latin typeface="Arial Rounded MT Bold" pitchFamily="34" charset="0"/>
              </a:rPr>
              <a:t>C and 26</a:t>
            </a:r>
            <a:r>
              <a:rPr lang="en-US" sz="2400" baseline="30000" dirty="0">
                <a:latin typeface="Arial Rounded MT Bold" pitchFamily="34" charset="0"/>
              </a:rPr>
              <a:t>0</a:t>
            </a:r>
            <a:r>
              <a:rPr lang="en-US" sz="2400" dirty="0">
                <a:latin typeface="Arial Rounded MT Bold" pitchFamily="34" charset="0"/>
              </a:rPr>
              <a:t>C .</a:t>
            </a:r>
          </a:p>
          <a:p>
            <a:pPr lvl="0">
              <a:buFont typeface="Wingdings" panose="05000000000000000000" pitchFamily="2" charset="2"/>
              <a:buChar char="§"/>
            </a:pPr>
            <a:r>
              <a:rPr lang="en-US" sz="2400" dirty="0">
                <a:latin typeface="Arial Rounded MT Bold" pitchFamily="34" charset="0"/>
              </a:rPr>
              <a:t>Rainfall ranges from 380mm to 2000mm per year.</a:t>
            </a:r>
          </a:p>
          <a:p>
            <a:pPr lvl="0">
              <a:buFont typeface="Wingdings" panose="05000000000000000000" pitchFamily="2" charset="2"/>
              <a:buChar char="§"/>
            </a:pPr>
            <a:r>
              <a:rPr lang="en-US" sz="2400" dirty="0">
                <a:latin typeface="Arial Rounded MT Bold" pitchFamily="34" charset="0"/>
              </a:rPr>
              <a:t>Rainfall is not experienced throughout the year.</a:t>
            </a:r>
          </a:p>
          <a:p>
            <a:pPr lvl="0">
              <a:buFont typeface="Wingdings" panose="05000000000000000000" pitchFamily="2" charset="2"/>
              <a:buChar char="§"/>
            </a:pPr>
            <a:r>
              <a:rPr lang="en-US" sz="2400" dirty="0">
                <a:latin typeface="Arial Rounded MT Bold" pitchFamily="34" charset="0"/>
              </a:rPr>
              <a:t>Long rain is caused by South-Easterly Monsoon winds.</a:t>
            </a:r>
          </a:p>
          <a:p>
            <a:pPr lvl="0">
              <a:buFont typeface="Wingdings" panose="05000000000000000000" pitchFamily="2" charset="2"/>
              <a:buChar char="§"/>
            </a:pPr>
            <a:r>
              <a:rPr lang="en-US" sz="2400" dirty="0">
                <a:latin typeface="Arial Rounded MT Bold" pitchFamily="34" charset="0"/>
              </a:rPr>
              <a:t>Short rains are influenced by North-east Monsoon winds.</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3100419169"/>
      </p:ext>
    </p:extLst>
  </p:cSld>
  <p:clrMapOvr>
    <a:masterClrMapping/>
  </p:clrMapOvr>
  <p:transition spd="slow" advTm="60000">
    <p:cove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067800" cy="647700"/>
          </a:xfrm>
        </p:spPr>
        <p:txBody>
          <a:bodyPr>
            <a:normAutofit fontScale="90000"/>
          </a:bodyPr>
          <a:lstStyle/>
          <a:p>
            <a:r>
              <a:rPr lang="en-US" b="1" u="sng" dirty="0">
                <a:solidFill>
                  <a:srgbClr val="FF0000"/>
                </a:solidFill>
                <a:latin typeface="Arial Rounded MT Bold" pitchFamily="34" charset="0"/>
              </a:rPr>
              <a:t>Mediterranean climatic regions</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991600" cy="3771900"/>
          </a:xfrm>
          <a:prstGeom prst="rect">
            <a:avLst/>
          </a:prstGeom>
        </p:spPr>
        <p:txBody>
          <a:bodyPr>
            <a:normAutofit/>
          </a:bodyPr>
          <a:lstStyle/>
          <a:p>
            <a:pPr lvl="0">
              <a:buFont typeface="Wingdings" panose="05000000000000000000" pitchFamily="2" charset="2"/>
              <a:buChar char="§"/>
            </a:pPr>
            <a:r>
              <a:rPr lang="en-US" dirty="0" smtClean="0">
                <a:latin typeface="Arial Rounded MT Bold" pitchFamily="34" charset="0"/>
              </a:rPr>
              <a:t>Experienced </a:t>
            </a:r>
            <a:r>
              <a:rPr lang="en-US" dirty="0">
                <a:latin typeface="Arial Rounded MT Bold" pitchFamily="34" charset="0"/>
              </a:rPr>
              <a:t>along Mediterranean Sea and in Cape region. </a:t>
            </a:r>
          </a:p>
          <a:p>
            <a:pPr lvl="0">
              <a:buFont typeface="Wingdings" panose="05000000000000000000" pitchFamily="2" charset="2"/>
              <a:buChar char="§"/>
            </a:pPr>
            <a:r>
              <a:rPr lang="en-US" dirty="0">
                <a:latin typeface="Arial Rounded MT Bold" pitchFamily="34" charset="0"/>
              </a:rPr>
              <a:t>Has cold and wet winter.</a:t>
            </a:r>
          </a:p>
          <a:p>
            <a:pPr lvl="0">
              <a:buFont typeface="Wingdings" panose="05000000000000000000" pitchFamily="2" charset="2"/>
              <a:buChar char="§"/>
            </a:pPr>
            <a:r>
              <a:rPr lang="en-US" dirty="0">
                <a:latin typeface="Arial Rounded MT Bold" pitchFamily="34" charset="0"/>
              </a:rPr>
              <a:t>Has dry and hot summer.</a:t>
            </a:r>
          </a:p>
          <a:p>
            <a:pPr lvl="0">
              <a:buFont typeface="Wingdings" panose="05000000000000000000" pitchFamily="2" charset="2"/>
              <a:buChar char="§"/>
            </a:pPr>
            <a:r>
              <a:rPr lang="en-US" dirty="0">
                <a:latin typeface="Arial Rounded MT Bold" pitchFamily="34" charset="0"/>
              </a:rPr>
              <a:t>Rainfall is experienced in winter.</a:t>
            </a:r>
          </a:p>
          <a:p>
            <a:pPr lvl="0">
              <a:buFont typeface="Wingdings" panose="05000000000000000000" pitchFamily="2" charset="2"/>
              <a:buChar char="§"/>
            </a:pPr>
            <a:r>
              <a:rPr lang="en-US" dirty="0">
                <a:latin typeface="Arial Rounded MT Bold" pitchFamily="34" charset="0"/>
              </a:rPr>
              <a:t>Annual rainfall is between 500mm and 1000mm.</a:t>
            </a:r>
          </a:p>
          <a:p>
            <a:pPr lvl="0">
              <a:buFont typeface="Wingdings" panose="05000000000000000000" pitchFamily="2" charset="2"/>
              <a:buChar char="§"/>
            </a:pPr>
            <a:r>
              <a:rPr lang="en-US" dirty="0">
                <a:latin typeface="Arial Rounded MT Bold" pitchFamily="34" charset="0"/>
              </a:rPr>
              <a:t>Temperature is between 11</a:t>
            </a:r>
            <a:r>
              <a:rPr lang="en-US" baseline="30000" dirty="0">
                <a:latin typeface="Arial Rounded MT Bold" pitchFamily="34" charset="0"/>
              </a:rPr>
              <a:t>0</a:t>
            </a:r>
            <a:r>
              <a:rPr lang="en-US" dirty="0">
                <a:latin typeface="Arial Rounded MT Bold" pitchFamily="34" charset="0"/>
              </a:rPr>
              <a:t>C in winter and 26</a:t>
            </a:r>
            <a:r>
              <a:rPr lang="en-US" baseline="30000" dirty="0">
                <a:latin typeface="Arial Rounded MT Bold" pitchFamily="34" charset="0"/>
              </a:rPr>
              <a:t>0</a:t>
            </a:r>
            <a:r>
              <a:rPr lang="en-US" dirty="0">
                <a:latin typeface="Arial Rounded MT Bold" pitchFamily="34" charset="0"/>
              </a:rPr>
              <a:t>C in summer.</a:t>
            </a:r>
          </a:p>
          <a:p>
            <a:pPr lvl="0">
              <a:buFont typeface="Wingdings" panose="05000000000000000000" pitchFamily="2" charset="2"/>
              <a:buChar char="§"/>
            </a:pPr>
            <a:r>
              <a:rPr lang="en-US" dirty="0">
                <a:latin typeface="Arial Rounded MT Bold" pitchFamily="34" charset="0"/>
              </a:rPr>
              <a:t>Rain is brought by westerly winds.</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4200224675"/>
      </p:ext>
    </p:extLst>
  </p:cSld>
  <p:clrMapOvr>
    <a:masterClrMapping/>
  </p:clrMapOvr>
  <p:transition spd="slow" advTm="60000">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22400" y="114300"/>
            <a:ext cx="8229600" cy="952500"/>
          </a:xfrm>
        </p:spPr>
        <p:txBody>
          <a:bodyPr>
            <a:normAutofit/>
          </a:bodyPr>
          <a:lstStyle/>
          <a:p>
            <a:r>
              <a:rPr lang="en-US" sz="3600" u="sng" dirty="0">
                <a:solidFill>
                  <a:srgbClr val="FF0000"/>
                </a:solidFill>
                <a:latin typeface="Arial Rounded MT Bold" pitchFamily="34" charset="0"/>
              </a:rPr>
              <a:t>PLAINS</a:t>
            </a: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028700"/>
            <a:ext cx="8229600" cy="3771900"/>
          </a:xfrm>
          <a:prstGeom prst="rect">
            <a:avLst/>
          </a:prstGeom>
        </p:spPr>
        <p:txBody>
          <a:bodyPr>
            <a:normAutofit/>
          </a:bodyPr>
          <a:lstStyle/>
          <a:p>
            <a:pPr lvl="0">
              <a:lnSpc>
                <a:spcPct val="150000"/>
              </a:lnSpc>
              <a:buFont typeface="Wingdings" panose="05000000000000000000" pitchFamily="2" charset="2"/>
              <a:buChar char="§"/>
            </a:pPr>
            <a:r>
              <a:rPr lang="en-US" dirty="0" smtClean="0">
                <a:latin typeface="Arial Rounded MT Bold" pitchFamily="34" charset="0"/>
              </a:rPr>
              <a:t>A </a:t>
            </a:r>
            <a:r>
              <a:rPr lang="en-US" dirty="0">
                <a:latin typeface="Arial Rounded MT Bold" pitchFamily="34" charset="0"/>
              </a:rPr>
              <a:t>plain is a low-lying flat land.</a:t>
            </a:r>
          </a:p>
          <a:p>
            <a:pPr lvl="0">
              <a:lnSpc>
                <a:spcPct val="150000"/>
              </a:lnSpc>
              <a:buFont typeface="Wingdings" panose="05000000000000000000" pitchFamily="2" charset="2"/>
              <a:buChar char="§"/>
            </a:pPr>
            <a:r>
              <a:rPr lang="en-US" dirty="0">
                <a:latin typeface="Arial Rounded MT Bold" pitchFamily="34" charset="0"/>
              </a:rPr>
              <a:t>Examples are </a:t>
            </a:r>
            <a:r>
              <a:rPr lang="en-US" b="1" dirty="0" err="1">
                <a:latin typeface="Arial Rounded MT Bold" pitchFamily="34" charset="0"/>
              </a:rPr>
              <a:t>Kaputei</a:t>
            </a:r>
            <a:r>
              <a:rPr lang="en-US" b="1" dirty="0">
                <a:latin typeface="Arial Rounded MT Bold" pitchFamily="34" charset="0"/>
              </a:rPr>
              <a:t> plains</a:t>
            </a:r>
            <a:r>
              <a:rPr lang="en-US" dirty="0">
                <a:latin typeface="Arial Rounded MT Bold" pitchFamily="34" charset="0"/>
              </a:rPr>
              <a:t> in </a:t>
            </a:r>
            <a:r>
              <a:rPr lang="en-US" dirty="0" err="1">
                <a:latin typeface="Arial Rounded MT Bold" pitchFamily="34" charset="0"/>
              </a:rPr>
              <a:t>Kajiado</a:t>
            </a:r>
            <a:r>
              <a:rPr lang="en-US" dirty="0">
                <a:latin typeface="Arial Rounded MT Bold" pitchFamily="34" charset="0"/>
              </a:rPr>
              <a:t>, </a:t>
            </a:r>
            <a:r>
              <a:rPr lang="en-US" b="1" dirty="0" err="1">
                <a:latin typeface="Arial Rounded MT Bold" pitchFamily="34" charset="0"/>
              </a:rPr>
              <a:t>Lotikipi</a:t>
            </a:r>
            <a:r>
              <a:rPr lang="en-US" b="1" dirty="0">
                <a:latin typeface="Arial Rounded MT Bold" pitchFamily="34" charset="0"/>
              </a:rPr>
              <a:t> plains</a:t>
            </a:r>
            <a:r>
              <a:rPr lang="en-US" dirty="0">
                <a:latin typeface="Arial Rounded MT Bold" pitchFamily="34" charset="0"/>
              </a:rPr>
              <a:t> in Turkana,</a:t>
            </a:r>
            <a:r>
              <a:rPr lang="en-US" b="1" dirty="0">
                <a:latin typeface="Arial Rounded MT Bold" pitchFamily="34" charset="0"/>
              </a:rPr>
              <a:t> </a:t>
            </a:r>
            <a:r>
              <a:rPr lang="en-US" b="1" dirty="0" err="1">
                <a:latin typeface="Arial Rounded MT Bold" pitchFamily="34" charset="0"/>
              </a:rPr>
              <a:t>Bilesha</a:t>
            </a:r>
            <a:r>
              <a:rPr lang="en-US" dirty="0">
                <a:latin typeface="Arial Rounded MT Bold" pitchFamily="34" charset="0"/>
              </a:rPr>
              <a:t> plains in </a:t>
            </a:r>
            <a:r>
              <a:rPr lang="en-US" dirty="0" err="1">
                <a:latin typeface="Arial Rounded MT Bold" pitchFamily="34" charset="0"/>
              </a:rPr>
              <a:t>Garissa</a:t>
            </a:r>
            <a:r>
              <a:rPr lang="en-US" dirty="0">
                <a:latin typeface="Arial Rounded MT Bold" pitchFamily="34" charset="0"/>
              </a:rPr>
              <a:t> and </a:t>
            </a:r>
            <a:r>
              <a:rPr lang="en-US" b="1" dirty="0" err="1">
                <a:latin typeface="Arial Rounded MT Bold" pitchFamily="34" charset="0"/>
              </a:rPr>
              <a:t>Loita</a:t>
            </a:r>
            <a:r>
              <a:rPr lang="en-US" dirty="0">
                <a:latin typeface="Arial Rounded MT Bold" pitchFamily="34" charset="0"/>
              </a:rPr>
              <a:t> Plains in </a:t>
            </a:r>
            <a:r>
              <a:rPr lang="en-US" dirty="0" err="1">
                <a:latin typeface="Arial Rounded MT Bold" pitchFamily="34" charset="0"/>
              </a:rPr>
              <a:t>Narok</a:t>
            </a:r>
            <a:r>
              <a:rPr lang="en-US" dirty="0">
                <a:latin typeface="Arial Rounded MT Bold" pitchFamily="34" charset="0"/>
              </a:rPr>
              <a:t>.</a:t>
            </a:r>
          </a:p>
          <a:p>
            <a:pPr>
              <a:lnSpc>
                <a:spcPct val="15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1134466528"/>
      </p:ext>
    </p:extLst>
  </p:cSld>
  <p:clrMapOvr>
    <a:masterClrMapping/>
  </p:clrMapOvr>
  <p:transition spd="slow" advTm="60000">
    <p:cove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067800" cy="609600"/>
          </a:xfrm>
        </p:spPr>
        <p:txBody>
          <a:bodyPr>
            <a:normAutofit/>
          </a:bodyPr>
          <a:lstStyle/>
          <a:p>
            <a:r>
              <a:rPr lang="en-US" sz="4000" u="sng" dirty="0">
                <a:solidFill>
                  <a:srgbClr val="FF0000"/>
                </a:solidFill>
                <a:latin typeface="Arial Rounded MT Bold" pitchFamily="34" charset="0"/>
              </a:rPr>
              <a:t>DESERT CLIMATIC </a:t>
            </a:r>
            <a:r>
              <a:rPr lang="en-US" sz="4000" u="sng" dirty="0">
                <a:solidFill>
                  <a:srgbClr val="FF0000"/>
                </a:solidFill>
                <a:latin typeface="Arial Rounded MT Bold" pitchFamily="34" charset="0"/>
              </a:rPr>
              <a:t>REGION</a:t>
            </a:r>
            <a:endParaRPr lang="en-US" sz="40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609600"/>
            <a:ext cx="8991600" cy="3771900"/>
          </a:xfrm>
          <a:prstGeom prst="rect">
            <a:avLst/>
          </a:prstGeom>
        </p:spPr>
        <p:txBody>
          <a:bodyPr>
            <a:noAutofit/>
          </a:bodyPr>
          <a:lstStyle/>
          <a:p>
            <a:pPr marL="0" indent="0">
              <a:buNone/>
            </a:pPr>
            <a:r>
              <a:rPr lang="en-US" sz="2400" b="1" u="sng" dirty="0">
                <a:latin typeface="Arial Rounded MT Bold" pitchFamily="34" charset="0"/>
              </a:rPr>
              <a:t>Deserts in Africa</a:t>
            </a:r>
            <a:endParaRPr lang="en-US" sz="2400" dirty="0">
              <a:latin typeface="Arial Rounded MT Bold" pitchFamily="34" charset="0"/>
            </a:endParaRPr>
          </a:p>
          <a:p>
            <a:pPr>
              <a:buFont typeface="Wingdings" panose="05000000000000000000" pitchFamily="2" charset="2"/>
              <a:buChar char="§"/>
            </a:pPr>
            <a:r>
              <a:rPr lang="en-US" sz="2400" dirty="0">
                <a:latin typeface="Arial Rounded MT Bold" pitchFamily="34" charset="0"/>
              </a:rPr>
              <a:t>Sahara </a:t>
            </a:r>
            <a:r>
              <a:rPr lang="en-US" sz="2400" dirty="0">
                <a:latin typeface="Arial Rounded MT Bold" pitchFamily="34" charset="0"/>
              </a:rPr>
              <a:t>desert. </a:t>
            </a:r>
          </a:p>
          <a:p>
            <a:pPr>
              <a:buFont typeface="Wingdings" panose="05000000000000000000" pitchFamily="2" charset="2"/>
              <a:buChar char="§"/>
            </a:pPr>
            <a:r>
              <a:rPr lang="en-US" sz="2400" dirty="0">
                <a:latin typeface="Arial Rounded MT Bold" pitchFamily="34" charset="0"/>
              </a:rPr>
              <a:t>Namib </a:t>
            </a:r>
            <a:r>
              <a:rPr lang="en-US" sz="2400" dirty="0">
                <a:latin typeface="Arial Rounded MT Bold" pitchFamily="34" charset="0"/>
              </a:rPr>
              <a:t>desert in Namibia.</a:t>
            </a:r>
          </a:p>
          <a:p>
            <a:pPr>
              <a:buFont typeface="Wingdings" panose="05000000000000000000" pitchFamily="2" charset="2"/>
              <a:buChar char="§"/>
            </a:pPr>
            <a:r>
              <a:rPr lang="en-US" sz="2400" dirty="0">
                <a:latin typeface="Arial Rounded MT Bold" pitchFamily="34" charset="0"/>
              </a:rPr>
              <a:t>Kalahari </a:t>
            </a:r>
            <a:r>
              <a:rPr lang="en-US" sz="2400" dirty="0">
                <a:latin typeface="Arial Rounded MT Bold" pitchFamily="34" charset="0"/>
              </a:rPr>
              <a:t>desert. </a:t>
            </a:r>
          </a:p>
          <a:p>
            <a:pPr>
              <a:buFont typeface="Wingdings" panose="05000000000000000000" pitchFamily="2" charset="2"/>
              <a:buChar char="§"/>
            </a:pPr>
            <a:r>
              <a:rPr lang="en-US" sz="2400" dirty="0" err="1">
                <a:latin typeface="Arial Rounded MT Bold" pitchFamily="34" charset="0"/>
              </a:rPr>
              <a:t>Ogaden</a:t>
            </a:r>
            <a:r>
              <a:rPr lang="en-US" sz="2400" dirty="0">
                <a:latin typeface="Arial Rounded MT Bold" pitchFamily="34" charset="0"/>
              </a:rPr>
              <a:t> </a:t>
            </a:r>
            <a:r>
              <a:rPr lang="en-US" sz="2400" dirty="0">
                <a:latin typeface="Arial Rounded MT Bold" pitchFamily="34" charset="0"/>
              </a:rPr>
              <a:t>desert in Ethiopia.</a:t>
            </a:r>
          </a:p>
          <a:p>
            <a:pPr>
              <a:buFont typeface="Wingdings" panose="05000000000000000000" pitchFamily="2" charset="2"/>
              <a:buChar char="§"/>
            </a:pPr>
            <a:r>
              <a:rPr lang="en-US" sz="2400" dirty="0" err="1">
                <a:latin typeface="Arial Rounded MT Bold" pitchFamily="34" charset="0"/>
              </a:rPr>
              <a:t>Chalbi</a:t>
            </a:r>
            <a:r>
              <a:rPr lang="en-US" sz="2400" dirty="0">
                <a:latin typeface="Arial Rounded MT Bold" pitchFamily="34" charset="0"/>
              </a:rPr>
              <a:t> </a:t>
            </a:r>
            <a:r>
              <a:rPr lang="en-US" sz="2400" dirty="0">
                <a:latin typeface="Arial Rounded MT Bold" pitchFamily="34" charset="0"/>
              </a:rPr>
              <a:t>and </a:t>
            </a:r>
            <a:r>
              <a:rPr lang="en-US" sz="2400" dirty="0" err="1">
                <a:latin typeface="Arial Rounded MT Bold" pitchFamily="34" charset="0"/>
              </a:rPr>
              <a:t>Taru</a:t>
            </a:r>
            <a:r>
              <a:rPr lang="en-US" sz="2400" dirty="0">
                <a:latin typeface="Arial Rounded MT Bold" pitchFamily="34" charset="0"/>
              </a:rPr>
              <a:t> in Kenya</a:t>
            </a:r>
            <a:r>
              <a:rPr lang="en-US" sz="2400" dirty="0">
                <a:latin typeface="Arial Rounded MT Bold" pitchFamily="34" charset="0"/>
              </a:rPr>
              <a:t>.</a:t>
            </a:r>
          </a:p>
          <a:p>
            <a:pPr marL="0" indent="0">
              <a:buNone/>
            </a:pPr>
            <a:r>
              <a:rPr lang="en-US" sz="2400" dirty="0">
                <a:latin typeface="Arial Rounded MT Bold" pitchFamily="34" charset="0"/>
              </a:rPr>
              <a:t>	</a:t>
            </a:r>
            <a:endParaRPr lang="en-US" sz="2400" dirty="0">
              <a:latin typeface="Arial Rounded MT Bold" pitchFamily="34" charset="0"/>
            </a:endParaRPr>
          </a:p>
          <a:p>
            <a:pPr>
              <a:buFont typeface="Wingdings" pitchFamily="2" charset="2"/>
              <a:buChar char="Ø"/>
            </a:pPr>
            <a:r>
              <a:rPr lang="en-US" sz="2400" dirty="0">
                <a:latin typeface="Arial Rounded MT Bold" pitchFamily="34" charset="0"/>
              </a:rPr>
              <a:t>It </a:t>
            </a:r>
            <a:r>
              <a:rPr lang="en-US" sz="2400" dirty="0">
                <a:latin typeface="Arial Rounded MT Bold" pitchFamily="34" charset="0"/>
              </a:rPr>
              <a:t>is dry and hot throughout the year</a:t>
            </a:r>
          </a:p>
          <a:p>
            <a:pPr>
              <a:buFont typeface="Wingdings" pitchFamily="2" charset="2"/>
              <a:buChar char="Ø"/>
            </a:pPr>
            <a:r>
              <a:rPr lang="en-US" sz="2400" dirty="0">
                <a:latin typeface="Arial Rounded MT Bold" pitchFamily="34" charset="0"/>
              </a:rPr>
              <a:t>Temperature </a:t>
            </a:r>
            <a:r>
              <a:rPr lang="en-US" sz="2400" dirty="0">
                <a:latin typeface="Arial Rounded MT Bold" pitchFamily="34" charset="0"/>
              </a:rPr>
              <a:t>is very high especially day time </a:t>
            </a:r>
            <a:r>
              <a:rPr lang="en-US" sz="2400" dirty="0">
                <a:latin typeface="Arial Rounded MT Bold" pitchFamily="34" charset="0"/>
              </a:rPr>
              <a:t>and very </a:t>
            </a:r>
            <a:r>
              <a:rPr lang="en-US" sz="2400" dirty="0">
                <a:latin typeface="Arial Rounded MT Bold" pitchFamily="34" charset="0"/>
              </a:rPr>
              <a:t>low </a:t>
            </a:r>
            <a:r>
              <a:rPr lang="en-US" sz="2400" dirty="0">
                <a:latin typeface="Arial Rounded MT Bold" pitchFamily="34" charset="0"/>
              </a:rPr>
              <a:t>at </a:t>
            </a:r>
            <a:r>
              <a:rPr lang="en-US" sz="2400" dirty="0">
                <a:latin typeface="Arial Rounded MT Bold" pitchFamily="34" charset="0"/>
              </a:rPr>
              <a:t>night.</a:t>
            </a:r>
          </a:p>
          <a:p>
            <a:pPr lvl="0">
              <a:buFont typeface="Wingdings" pitchFamily="2" charset="2"/>
              <a:buChar char="Ø"/>
            </a:pPr>
            <a:r>
              <a:rPr lang="en-US" sz="2400" dirty="0">
                <a:latin typeface="Arial Rounded MT Bold" pitchFamily="34" charset="0"/>
              </a:rPr>
              <a:t>Rainfall </a:t>
            </a:r>
            <a:r>
              <a:rPr lang="en-US" sz="2400" dirty="0">
                <a:latin typeface="Arial Rounded MT Bold" pitchFamily="34" charset="0"/>
              </a:rPr>
              <a:t>is less than 250mm per year.</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288775014"/>
      </p:ext>
    </p:extLst>
  </p:cSld>
  <p:clrMapOvr>
    <a:masterClrMapping/>
  </p:clrMapOvr>
  <p:transition spd="slow" advTm="60000">
    <p:cove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sz="3600" u="sng" dirty="0">
                <a:solidFill>
                  <a:srgbClr val="FF0000"/>
                </a:solidFill>
                <a:latin typeface="Arial Rounded MT Bold" pitchFamily="34" charset="0"/>
              </a:rPr>
              <a:t>Factors influencing climate change</a:t>
            </a:r>
            <a:r>
              <a:rPr lang="en-US" sz="3600" dirty="0">
                <a:solidFill>
                  <a:srgbClr val="FF0000"/>
                </a:solidFill>
                <a:latin typeface="Arial Rounded MT Bold" pitchFamily="34" charset="0"/>
              </a:rPr>
              <a:t/>
            </a:r>
            <a:br>
              <a:rPr lang="en-US" sz="3600" dirty="0">
                <a:solidFill>
                  <a:srgbClr val="FF0000"/>
                </a:solidFill>
                <a:latin typeface="Arial Rounded MT Bold" pitchFamily="34" charset="0"/>
              </a:rPr>
            </a:b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lvl="0">
              <a:buFont typeface="Wingdings" panose="05000000000000000000" pitchFamily="2" charset="2"/>
              <a:buChar char="§"/>
            </a:pPr>
            <a:r>
              <a:rPr lang="en-US" sz="3600" dirty="0">
                <a:latin typeface="Arial Rounded MT Bold" pitchFamily="34" charset="0"/>
              </a:rPr>
              <a:t>Industries  </a:t>
            </a:r>
            <a:endParaRPr lang="en-US" sz="3600" dirty="0">
              <a:latin typeface="Arial Rounded MT Bold" pitchFamily="34" charset="0"/>
            </a:endParaRPr>
          </a:p>
          <a:p>
            <a:pPr lvl="0">
              <a:buFont typeface="Wingdings" panose="05000000000000000000" pitchFamily="2" charset="2"/>
              <a:buChar char="§"/>
            </a:pPr>
            <a:r>
              <a:rPr lang="en-US" sz="3600" dirty="0">
                <a:latin typeface="Arial Rounded MT Bold" pitchFamily="34" charset="0"/>
              </a:rPr>
              <a:t>Deforestation</a:t>
            </a:r>
          </a:p>
          <a:p>
            <a:pPr lvl="0">
              <a:buFont typeface="Wingdings" panose="05000000000000000000" pitchFamily="2" charset="2"/>
              <a:buChar char="§"/>
            </a:pPr>
            <a:r>
              <a:rPr lang="en-US" sz="3600" dirty="0">
                <a:latin typeface="Arial Rounded MT Bold" pitchFamily="34" charset="0"/>
              </a:rPr>
              <a:t>Afforestation</a:t>
            </a:r>
          </a:p>
          <a:p>
            <a:pPr lvl="0">
              <a:buFont typeface="Wingdings" panose="05000000000000000000" pitchFamily="2" charset="2"/>
              <a:buChar char="§"/>
            </a:pPr>
            <a:r>
              <a:rPr lang="en-US" sz="3600" dirty="0">
                <a:latin typeface="Arial Rounded MT Bold" pitchFamily="34" charset="0"/>
              </a:rPr>
              <a:t>Irrigation farming </a:t>
            </a:r>
          </a:p>
          <a:p>
            <a:pPr lvl="0">
              <a:buFont typeface="Wingdings" panose="05000000000000000000" pitchFamily="2" charset="2"/>
              <a:buChar char="§"/>
            </a:pPr>
            <a:r>
              <a:rPr lang="en-US" sz="3600" dirty="0">
                <a:latin typeface="Arial Rounded MT Bold" pitchFamily="34" charset="0"/>
              </a:rPr>
              <a:t>Increased use of petroleum products</a:t>
            </a:r>
          </a:p>
          <a:p>
            <a:pPr lvl="0">
              <a:buFont typeface="Wingdings" panose="05000000000000000000" pitchFamily="2" charset="2"/>
              <a:buChar char="§"/>
            </a:pPr>
            <a:endParaRPr lang="en-US" sz="3600" dirty="0">
              <a:latin typeface="Arial Rounded MT Bold" pitchFamily="34" charset="0"/>
            </a:endParaRPr>
          </a:p>
          <a:p>
            <a:pPr lvl="0">
              <a:buFont typeface="Wingdings" panose="05000000000000000000" pitchFamily="2" charset="2"/>
              <a:buChar char="§"/>
            </a:pPr>
            <a:endParaRPr lang="en-US" sz="3600" dirty="0">
              <a:latin typeface="Arial Rounded MT Bold" pitchFamily="34" charset="0"/>
            </a:endParaRPr>
          </a:p>
          <a:p>
            <a:pPr>
              <a:buFont typeface="Wingdings" panose="05000000000000000000" pitchFamily="2" charset="2"/>
              <a:buChar char="§"/>
            </a:pPr>
            <a:endParaRPr lang="en-US" sz="3600" dirty="0">
              <a:latin typeface="Arial Rounded MT Bold" pitchFamily="34" charset="0"/>
            </a:endParaRPr>
          </a:p>
        </p:txBody>
      </p:sp>
    </p:spTree>
    <p:extLst>
      <p:ext uri="{BB962C8B-B14F-4D97-AF65-F5344CB8AC3E}">
        <p14:creationId xmlns:p14="http://schemas.microsoft.com/office/powerpoint/2010/main" val="956831910"/>
      </p:ext>
    </p:extLst>
  </p:cSld>
  <p:clrMapOvr>
    <a:masterClrMapping/>
  </p:clrMapOvr>
  <p:transition spd="slow" advTm="60000">
    <p:cove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8000" y="1"/>
            <a:ext cx="9144000" cy="5262979"/>
          </a:xfrm>
          <a:prstGeom prst="rect">
            <a:avLst/>
          </a:prstGeom>
          <a:noFill/>
        </p:spPr>
        <p:txBody>
          <a:bodyPr wrap="square" rtlCol="0">
            <a:spAutoFit/>
          </a:bodyPr>
          <a:lstStyle/>
          <a:p>
            <a:pPr algn="ctr"/>
            <a:r>
              <a:rPr lang="en-US" sz="2400" b="1" u="sng" dirty="0">
                <a:solidFill>
                  <a:srgbClr val="FF0000"/>
                </a:solidFill>
              </a:rPr>
              <a:t>INDUSTRIALISATION</a:t>
            </a:r>
          </a:p>
          <a:p>
            <a:r>
              <a:rPr lang="en-US" sz="2400" b="1" dirty="0"/>
              <a:t>Most of the industries releases a lot of carbon dioxide into the atmosphere . Increased carbon dioxide shield the heat from the earth from going off into space.</a:t>
            </a:r>
          </a:p>
          <a:p>
            <a:endParaRPr lang="en-US" sz="2400" b="1" dirty="0"/>
          </a:p>
          <a:p>
            <a:pPr algn="ctr"/>
            <a:r>
              <a:rPr lang="en-US" sz="2400" b="1" u="sng" dirty="0">
                <a:solidFill>
                  <a:srgbClr val="FF0000"/>
                </a:solidFill>
              </a:rPr>
              <a:t>DEFORESTATION</a:t>
            </a:r>
          </a:p>
          <a:p>
            <a:r>
              <a:rPr lang="en-US" sz="2400" b="1" dirty="0">
                <a:solidFill>
                  <a:srgbClr val="FF0000"/>
                </a:solidFill>
              </a:rPr>
              <a:t> </a:t>
            </a:r>
            <a:r>
              <a:rPr lang="en-US" sz="2400" b="1" dirty="0">
                <a:solidFill>
                  <a:srgbClr val="000000"/>
                </a:solidFill>
              </a:rPr>
              <a:t>Clearing of forest in many parts of Kenya and Africa has contributed to an in increase in carbon dioxide in the continent thus making large to become warmer.</a:t>
            </a:r>
          </a:p>
          <a:p>
            <a:endParaRPr lang="en-US" sz="2400" b="1" dirty="0">
              <a:solidFill>
                <a:srgbClr val="000000"/>
              </a:solidFill>
            </a:endParaRPr>
          </a:p>
          <a:p>
            <a:pPr algn="ctr"/>
            <a:r>
              <a:rPr lang="en-US" sz="2400" b="1" u="sng" dirty="0">
                <a:solidFill>
                  <a:srgbClr val="FF0000"/>
                </a:solidFill>
              </a:rPr>
              <a:t>AFFORESTATION</a:t>
            </a:r>
          </a:p>
          <a:p>
            <a:r>
              <a:rPr lang="en-US" sz="2400" b="1" dirty="0"/>
              <a:t>The establishment of forest in new areas help to create new climatic conditions as </a:t>
            </a:r>
          </a:p>
          <a:p>
            <a:r>
              <a:rPr lang="en-US" sz="2400" b="1" dirty="0"/>
              <a:t>trees releases moisture that contributes to rain formation </a:t>
            </a:r>
          </a:p>
        </p:txBody>
      </p:sp>
    </p:spTree>
    <p:extLst>
      <p:ext uri="{BB962C8B-B14F-4D97-AF65-F5344CB8AC3E}">
        <p14:creationId xmlns:p14="http://schemas.microsoft.com/office/powerpoint/2010/main" val="1810063511"/>
      </p:ext>
    </p:extLst>
  </p:cSld>
  <p:clrMapOvr>
    <a:masterClrMapping/>
  </p:clrMapOvr>
  <p:transition spd="slow">
    <p:cove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238186"/>
            <a:ext cx="9144000" cy="4524315"/>
          </a:xfrm>
          <a:prstGeom prst="rect">
            <a:avLst/>
          </a:prstGeom>
          <a:noFill/>
        </p:spPr>
        <p:txBody>
          <a:bodyPr wrap="square" rtlCol="0">
            <a:spAutoFit/>
          </a:bodyPr>
          <a:lstStyle/>
          <a:p>
            <a:pPr algn="ctr"/>
            <a:endParaRPr lang="en-US" sz="2400" b="1" u="sng" dirty="0">
              <a:solidFill>
                <a:srgbClr val="FF0000"/>
              </a:solidFill>
            </a:endParaRPr>
          </a:p>
          <a:p>
            <a:pPr algn="ctr"/>
            <a:r>
              <a:rPr lang="en-US" sz="2400" b="1" u="sng" dirty="0">
                <a:solidFill>
                  <a:srgbClr val="FF0000"/>
                </a:solidFill>
              </a:rPr>
              <a:t>IRRIGATION FARMING</a:t>
            </a:r>
          </a:p>
          <a:p>
            <a:r>
              <a:rPr lang="en-US" sz="2400" b="1" dirty="0"/>
              <a:t>The growing of rice under irrigation contributes to warming of the atmosphere . The rice in water releases a gas known as methane which contribute to global warming. The same applies to the use of </a:t>
            </a:r>
            <a:r>
              <a:rPr lang="en-US" sz="2400" b="1" dirty="0" err="1"/>
              <a:t>fertilisers</a:t>
            </a:r>
            <a:r>
              <a:rPr lang="en-US" sz="2400" b="1" dirty="0"/>
              <a:t> .</a:t>
            </a:r>
          </a:p>
          <a:p>
            <a:pPr algn="ctr"/>
            <a:endParaRPr lang="en-US" sz="2400" b="1" u="sng" dirty="0">
              <a:solidFill>
                <a:srgbClr val="FF0000"/>
              </a:solidFill>
            </a:endParaRPr>
          </a:p>
          <a:p>
            <a:pPr algn="ctr"/>
            <a:r>
              <a:rPr lang="en-US" sz="2400" b="1" u="sng" dirty="0">
                <a:solidFill>
                  <a:srgbClr val="FF0000"/>
                </a:solidFill>
              </a:rPr>
              <a:t>INCREASE USE OF PETROLEUM PRODUCTS </a:t>
            </a:r>
          </a:p>
          <a:p>
            <a:r>
              <a:rPr lang="en-US" sz="2400" b="1" dirty="0"/>
              <a:t>The use of petroleum to run vehicles </a:t>
            </a:r>
            <a:r>
              <a:rPr lang="en-US" sz="2400" b="1" dirty="0">
                <a:solidFill>
                  <a:srgbClr val="FF0000"/>
                </a:solidFill>
              </a:rPr>
              <a:t> </a:t>
            </a:r>
            <a:r>
              <a:rPr lang="en-US" sz="2400" b="1" dirty="0"/>
              <a:t>and industries contributes to global warming the machine gives out a gas known as carbon monoxide which makes the air warmer </a:t>
            </a:r>
            <a:endParaRPr lang="en-US" sz="2400" b="1" dirty="0">
              <a:solidFill>
                <a:srgbClr val="FF0000"/>
              </a:solidFill>
            </a:endParaRPr>
          </a:p>
          <a:p>
            <a:endParaRPr lang="en-US" sz="2400" dirty="0">
              <a:solidFill>
                <a:srgbClr val="FF0000"/>
              </a:solidFill>
            </a:endParaRPr>
          </a:p>
        </p:txBody>
      </p:sp>
    </p:spTree>
    <p:extLst>
      <p:ext uri="{BB962C8B-B14F-4D97-AF65-F5344CB8AC3E}">
        <p14:creationId xmlns:p14="http://schemas.microsoft.com/office/powerpoint/2010/main" val="2215899680"/>
      </p:ext>
    </p:extLst>
  </p:cSld>
  <p:clrMapOvr>
    <a:masterClrMapping/>
  </p:clrMapOvr>
  <p:transition spd="slow">
    <p:cove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7448" y="381001"/>
            <a:ext cx="7891153" cy="5262979"/>
          </a:xfrm>
          <a:prstGeom prst="rect">
            <a:avLst/>
          </a:prstGeom>
          <a:noFill/>
        </p:spPr>
        <p:txBody>
          <a:bodyPr wrap="square" rtlCol="0">
            <a:spAutoFit/>
          </a:bodyPr>
          <a:lstStyle/>
          <a:p>
            <a:r>
              <a:rPr lang="en-US" sz="4800" b="1" u="sng" dirty="0">
                <a:solidFill>
                  <a:srgbClr val="FF0000"/>
                </a:solidFill>
              </a:rPr>
              <a:t>Effects of climate change</a:t>
            </a:r>
          </a:p>
          <a:p>
            <a:pPr marL="457200" indent="-457200">
              <a:buFont typeface="Arial" panose="020B0604020202020204" pitchFamily="34" charset="0"/>
              <a:buChar char="•"/>
            </a:pPr>
            <a:r>
              <a:rPr lang="en-US" sz="2800" dirty="0"/>
              <a:t>Increase in food production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Floods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Desertification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Reduced tourist attraction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Reduced food production</a:t>
            </a:r>
          </a:p>
          <a:p>
            <a:endParaRPr lang="en-US" dirty="0"/>
          </a:p>
          <a:p>
            <a:endParaRPr lang="en-US" dirty="0"/>
          </a:p>
        </p:txBody>
      </p:sp>
    </p:spTree>
    <p:extLst>
      <p:ext uri="{BB962C8B-B14F-4D97-AF65-F5344CB8AC3E}">
        <p14:creationId xmlns:p14="http://schemas.microsoft.com/office/powerpoint/2010/main" val="53751878"/>
      </p:ext>
    </p:extLst>
  </p:cSld>
  <p:clrMapOvr>
    <a:masterClrMapping/>
  </p:clrMapOvr>
  <p:transition spd="slow">
    <p:cove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173654"/>
            <a:ext cx="8915400" cy="4893647"/>
          </a:xfrm>
          <a:prstGeom prst="rect">
            <a:avLst/>
          </a:prstGeom>
          <a:noFill/>
        </p:spPr>
        <p:txBody>
          <a:bodyPr wrap="square" rtlCol="0">
            <a:spAutoFit/>
          </a:bodyPr>
          <a:lstStyle/>
          <a:p>
            <a:pPr algn="ctr"/>
            <a:r>
              <a:rPr lang="en-US" sz="2400" dirty="0"/>
              <a:t> </a:t>
            </a:r>
            <a:r>
              <a:rPr lang="en-US" sz="2400" b="1" dirty="0">
                <a:solidFill>
                  <a:srgbClr val="FF0000"/>
                </a:solidFill>
              </a:rPr>
              <a:t>INCREASE IN FOOD PRODUCTION </a:t>
            </a:r>
          </a:p>
          <a:p>
            <a:r>
              <a:rPr lang="en-US" sz="2400" dirty="0"/>
              <a:t>An increase in temperature in some areas particularly in the highlands ,will to high rainfall  being received in those areas . High rainfall may lead to an increase in food production .</a:t>
            </a:r>
          </a:p>
          <a:p>
            <a:endParaRPr lang="en-US" sz="2400" dirty="0"/>
          </a:p>
          <a:p>
            <a:pPr algn="ctr"/>
            <a:r>
              <a:rPr lang="en-US" sz="2400" b="1" dirty="0">
                <a:solidFill>
                  <a:srgbClr val="FF0000"/>
                </a:solidFill>
              </a:rPr>
              <a:t>FLOODS</a:t>
            </a:r>
          </a:p>
          <a:p>
            <a:r>
              <a:rPr lang="en-US" sz="2400" dirty="0"/>
              <a:t>As the global temperature rises there  shall be high rainfall in higher areas which will result to flooding in the plains . Ice and snow mountains shall melt ,thereby increasing the volume of water in the seas and oceans. This may lead to flooding of low-lying settlements and towns resulting to death and destruction of properties .</a:t>
            </a:r>
          </a:p>
          <a:p>
            <a:endParaRPr lang="en-US" sz="2400" dirty="0"/>
          </a:p>
          <a:p>
            <a:pPr algn="ctr"/>
            <a:endParaRPr lang="en-US" sz="2400" dirty="0">
              <a:solidFill>
                <a:srgbClr val="000000"/>
              </a:solidFill>
            </a:endParaRPr>
          </a:p>
        </p:txBody>
      </p:sp>
    </p:spTree>
    <p:extLst>
      <p:ext uri="{BB962C8B-B14F-4D97-AF65-F5344CB8AC3E}">
        <p14:creationId xmlns:p14="http://schemas.microsoft.com/office/powerpoint/2010/main" val="2497608879"/>
      </p:ext>
    </p:extLst>
  </p:cSld>
  <p:clrMapOvr>
    <a:masterClrMapping/>
  </p:clrMapOvr>
  <p:transition spd="slow">
    <p:cove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266700"/>
            <a:ext cx="9144000" cy="4832092"/>
          </a:xfrm>
          <a:prstGeom prst="rect">
            <a:avLst/>
          </a:prstGeom>
          <a:noFill/>
        </p:spPr>
        <p:txBody>
          <a:bodyPr wrap="square" rtlCol="0">
            <a:spAutoFit/>
          </a:bodyPr>
          <a:lstStyle/>
          <a:p>
            <a:pPr algn="ctr"/>
            <a:r>
              <a:rPr lang="en-US" sz="2800" b="1" dirty="0">
                <a:solidFill>
                  <a:srgbClr val="FF0000"/>
                </a:solidFill>
              </a:rPr>
              <a:t>DESERTIFICATION</a:t>
            </a:r>
          </a:p>
          <a:p>
            <a:r>
              <a:rPr lang="en-US" sz="2800" dirty="0">
                <a:solidFill>
                  <a:srgbClr val="000000"/>
                </a:solidFill>
              </a:rPr>
              <a:t>Warming of global temperatures may make the semi –arid land to become more drier, thereby increasing desert-like environments .Lives led by pastoralists may become difficult due to reduction in pasture .</a:t>
            </a:r>
          </a:p>
          <a:p>
            <a:endParaRPr lang="en-US" sz="2800" b="1" dirty="0">
              <a:solidFill>
                <a:srgbClr val="FF0000"/>
              </a:solidFill>
            </a:endParaRPr>
          </a:p>
          <a:p>
            <a:pPr algn="ctr"/>
            <a:r>
              <a:rPr lang="en-US" sz="2800" b="1" dirty="0">
                <a:solidFill>
                  <a:srgbClr val="FF0000"/>
                </a:solidFill>
              </a:rPr>
              <a:t>REDUCTION TOURIST ATTRACTION</a:t>
            </a:r>
          </a:p>
          <a:p>
            <a:r>
              <a:rPr lang="en-US" sz="2800" dirty="0">
                <a:solidFill>
                  <a:srgbClr val="000000"/>
                </a:solidFill>
              </a:rPr>
              <a:t>As the climate in the world gets warmer the lowlands of Africa shall become drier . The plains of east Africa are home to wildlife  </a:t>
            </a:r>
            <a:endParaRPr lang="en-US" sz="2800" dirty="0">
              <a:solidFill>
                <a:srgbClr val="000000"/>
              </a:solidFill>
            </a:endParaRPr>
          </a:p>
          <a:p>
            <a:endParaRPr lang="en-US" sz="2800" b="1" dirty="0">
              <a:solidFill>
                <a:srgbClr val="FF0000"/>
              </a:solidFill>
            </a:endParaRPr>
          </a:p>
        </p:txBody>
      </p:sp>
    </p:spTree>
    <p:extLst>
      <p:ext uri="{BB962C8B-B14F-4D97-AF65-F5344CB8AC3E}">
        <p14:creationId xmlns:p14="http://schemas.microsoft.com/office/powerpoint/2010/main" val="2561225491"/>
      </p:ext>
    </p:extLst>
  </p:cSld>
  <p:clrMapOvr>
    <a:masterClrMapping/>
  </p:clrMapOvr>
  <p:transition spd="slow">
    <p:cove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0400" y="-1"/>
            <a:ext cx="8839200" cy="5509200"/>
          </a:xfrm>
          <a:prstGeom prst="rect">
            <a:avLst/>
          </a:prstGeom>
          <a:noFill/>
        </p:spPr>
        <p:txBody>
          <a:bodyPr wrap="square" rtlCol="0">
            <a:spAutoFit/>
          </a:bodyPr>
          <a:lstStyle/>
          <a:p>
            <a:pPr lvl="0" algn="ctr"/>
            <a:r>
              <a:rPr lang="en-US" sz="3200" b="1" u="sng" dirty="0">
                <a:solidFill>
                  <a:srgbClr val="FF0000"/>
                </a:solidFill>
              </a:rPr>
              <a:t>SOILS</a:t>
            </a:r>
          </a:p>
          <a:p>
            <a:pPr lvl="0"/>
            <a:r>
              <a:rPr lang="en-US" sz="2200" b="1" u="sng" dirty="0">
                <a:solidFill>
                  <a:srgbClr val="0070C0"/>
                </a:solidFill>
              </a:rPr>
              <a:t>MAIN TYPES OF SOIL IN KENYA.</a:t>
            </a:r>
          </a:p>
          <a:p>
            <a:pPr lvl="0"/>
            <a:r>
              <a:rPr lang="en-US" sz="2200" b="1" u="sng" dirty="0">
                <a:solidFill>
                  <a:prstClr val="black"/>
                </a:solidFill>
              </a:rPr>
              <a:t>VOLCANIC </a:t>
            </a:r>
            <a:r>
              <a:rPr lang="en-US" sz="2200" b="1" u="sng" dirty="0">
                <a:solidFill>
                  <a:prstClr val="black"/>
                </a:solidFill>
              </a:rPr>
              <a:t>SOIL</a:t>
            </a:r>
          </a:p>
          <a:p>
            <a:pPr marL="800100" lvl="1" indent="-342900">
              <a:buFont typeface="Wingdings" pitchFamily="2" charset="2"/>
              <a:buChar char="§"/>
            </a:pPr>
            <a:r>
              <a:rPr lang="en-US" sz="2200" dirty="0">
                <a:solidFill>
                  <a:prstClr val="black"/>
                </a:solidFill>
              </a:rPr>
              <a:t>Formed </a:t>
            </a:r>
            <a:r>
              <a:rPr lang="en-US" sz="2200" dirty="0">
                <a:solidFill>
                  <a:prstClr val="black"/>
                </a:solidFill>
              </a:rPr>
              <a:t>from volcanic lava and ash.</a:t>
            </a:r>
          </a:p>
          <a:p>
            <a:pPr marL="800100" lvl="1" indent="-342900">
              <a:buFont typeface="Wingdings" pitchFamily="2" charset="2"/>
              <a:buChar char="§"/>
            </a:pPr>
            <a:r>
              <a:rPr lang="en-US" sz="2200" dirty="0">
                <a:solidFill>
                  <a:prstClr val="black"/>
                </a:solidFill>
              </a:rPr>
              <a:t>It </a:t>
            </a:r>
            <a:r>
              <a:rPr lang="en-US" sz="2200" dirty="0">
                <a:solidFill>
                  <a:prstClr val="black"/>
                </a:solidFill>
              </a:rPr>
              <a:t>is deep, fertile and well drain.</a:t>
            </a:r>
          </a:p>
          <a:p>
            <a:pPr marL="800100" lvl="1" indent="-342900">
              <a:buFont typeface="Wingdings" pitchFamily="2" charset="2"/>
              <a:buChar char="§"/>
            </a:pPr>
            <a:r>
              <a:rPr lang="en-US" sz="2200" dirty="0">
                <a:solidFill>
                  <a:prstClr val="black"/>
                </a:solidFill>
              </a:rPr>
              <a:t>The </a:t>
            </a:r>
            <a:r>
              <a:rPr lang="en-US" sz="2200" dirty="0">
                <a:solidFill>
                  <a:prstClr val="black"/>
                </a:solidFill>
              </a:rPr>
              <a:t>soil is red in </a:t>
            </a:r>
            <a:r>
              <a:rPr lang="en-US" sz="2200" dirty="0">
                <a:solidFill>
                  <a:prstClr val="black"/>
                </a:solidFill>
              </a:rPr>
              <a:t>color.</a:t>
            </a:r>
            <a:endParaRPr lang="en-US" sz="2200" dirty="0">
              <a:solidFill>
                <a:prstClr val="black"/>
              </a:solidFill>
            </a:endParaRPr>
          </a:p>
          <a:p>
            <a:pPr marL="800100" lvl="1" indent="-342900">
              <a:buFont typeface="Wingdings" pitchFamily="2" charset="2"/>
              <a:buChar char="§"/>
            </a:pPr>
            <a:r>
              <a:rPr lang="en-US" sz="2200" dirty="0">
                <a:solidFill>
                  <a:prstClr val="black"/>
                </a:solidFill>
              </a:rPr>
              <a:t>It </a:t>
            </a:r>
            <a:r>
              <a:rPr lang="en-US" sz="2200" dirty="0">
                <a:solidFill>
                  <a:prstClr val="black"/>
                </a:solidFill>
              </a:rPr>
              <a:t>is found in highland areas.</a:t>
            </a:r>
          </a:p>
          <a:p>
            <a:pPr marL="800100" lvl="1" indent="-342900">
              <a:buFont typeface="Wingdings" pitchFamily="2" charset="2"/>
              <a:buChar char="§"/>
            </a:pPr>
            <a:r>
              <a:rPr lang="en-US" sz="2200" dirty="0">
                <a:solidFill>
                  <a:prstClr val="black"/>
                </a:solidFill>
              </a:rPr>
              <a:t>It </a:t>
            </a:r>
            <a:r>
              <a:rPr lang="en-US" sz="2200" dirty="0">
                <a:solidFill>
                  <a:prstClr val="black"/>
                </a:solidFill>
              </a:rPr>
              <a:t>is suitable for growing crops such Tea, Coffee and </a:t>
            </a:r>
            <a:r>
              <a:rPr lang="en-US" sz="2200" dirty="0">
                <a:solidFill>
                  <a:prstClr val="black"/>
                </a:solidFill>
              </a:rPr>
              <a:t>pyrethrum</a:t>
            </a:r>
          </a:p>
          <a:p>
            <a:pPr lvl="1"/>
            <a:endParaRPr lang="en-US" sz="2200" dirty="0">
              <a:solidFill>
                <a:prstClr val="black"/>
              </a:solidFill>
            </a:endParaRPr>
          </a:p>
          <a:p>
            <a:pPr lvl="0"/>
            <a:r>
              <a:rPr lang="en-US" sz="2400" b="1" u="sng" dirty="0">
                <a:solidFill>
                  <a:prstClr val="black"/>
                </a:solidFill>
              </a:rPr>
              <a:t>ALLUVIAL SOIL  </a:t>
            </a:r>
          </a:p>
          <a:p>
            <a:pPr marL="800100" lvl="1" indent="-342900">
              <a:buFont typeface="Wingdings" pitchFamily="2" charset="2"/>
              <a:buChar char="§"/>
            </a:pPr>
            <a:r>
              <a:rPr lang="en-US" sz="2400" dirty="0">
                <a:solidFill>
                  <a:prstClr val="black"/>
                </a:solidFill>
              </a:rPr>
              <a:t>It </a:t>
            </a:r>
            <a:r>
              <a:rPr lang="en-US" sz="2400" dirty="0">
                <a:solidFill>
                  <a:prstClr val="black"/>
                </a:solidFill>
              </a:rPr>
              <a:t>is suitable for agriculture. </a:t>
            </a:r>
          </a:p>
          <a:p>
            <a:pPr marL="800100" lvl="1" indent="-342900">
              <a:buFont typeface="Wingdings" pitchFamily="2" charset="2"/>
              <a:buChar char="§"/>
            </a:pPr>
            <a:r>
              <a:rPr lang="en-US" sz="2400" dirty="0">
                <a:solidFill>
                  <a:prstClr val="black"/>
                </a:solidFill>
              </a:rPr>
              <a:t>Have </a:t>
            </a:r>
            <a:r>
              <a:rPr lang="en-US" sz="2400" dirty="0">
                <a:solidFill>
                  <a:prstClr val="black"/>
                </a:solidFill>
              </a:rPr>
              <a:t>fine particles.</a:t>
            </a:r>
          </a:p>
          <a:p>
            <a:pPr marL="800100" lvl="1" indent="-342900">
              <a:buFont typeface="Wingdings" pitchFamily="2" charset="2"/>
              <a:buChar char="§"/>
            </a:pPr>
            <a:r>
              <a:rPr lang="en-US" sz="2400" dirty="0">
                <a:solidFill>
                  <a:prstClr val="black"/>
                </a:solidFill>
              </a:rPr>
              <a:t>It </a:t>
            </a:r>
            <a:r>
              <a:rPr lang="en-US" sz="2400" dirty="0">
                <a:solidFill>
                  <a:prstClr val="black"/>
                </a:solidFill>
              </a:rPr>
              <a:t>is found in the valleys and mouths of rivers. </a:t>
            </a:r>
          </a:p>
          <a:p>
            <a:pPr marL="800100" lvl="1" indent="-342900">
              <a:buFont typeface="Wingdings" pitchFamily="2" charset="2"/>
              <a:buChar char="§"/>
            </a:pPr>
            <a:r>
              <a:rPr lang="en-US" sz="2400" dirty="0">
                <a:solidFill>
                  <a:prstClr val="black"/>
                </a:solidFill>
              </a:rPr>
              <a:t>Are </a:t>
            </a:r>
            <a:r>
              <a:rPr lang="en-US" sz="2400" dirty="0">
                <a:solidFill>
                  <a:prstClr val="black"/>
                </a:solidFill>
              </a:rPr>
              <a:t>deposited at river bank during flooding. </a:t>
            </a:r>
          </a:p>
          <a:p>
            <a:pPr marL="800100" lvl="1" indent="-342900">
              <a:buFont typeface="Wingdings" pitchFamily="2" charset="2"/>
              <a:buChar char="§"/>
            </a:pPr>
            <a:r>
              <a:rPr lang="en-US" sz="2400" dirty="0">
                <a:solidFill>
                  <a:prstClr val="black"/>
                </a:solidFill>
              </a:rPr>
              <a:t>Suitable </a:t>
            </a:r>
            <a:r>
              <a:rPr lang="en-US" sz="2400" dirty="0">
                <a:solidFill>
                  <a:prstClr val="black"/>
                </a:solidFill>
              </a:rPr>
              <a:t>for such crops as rice, cotton </a:t>
            </a:r>
            <a:r>
              <a:rPr lang="en-US" sz="2400" dirty="0">
                <a:solidFill>
                  <a:prstClr val="black"/>
                </a:solidFill>
              </a:rPr>
              <a:t>and sugarcane</a:t>
            </a:r>
            <a:r>
              <a:rPr lang="en-US" sz="2400" dirty="0">
                <a:solidFill>
                  <a:prstClr val="black"/>
                </a:solidFill>
              </a:rPr>
              <a:t>. </a:t>
            </a:r>
          </a:p>
        </p:txBody>
      </p:sp>
    </p:spTree>
    <p:extLst>
      <p:ext uri="{BB962C8B-B14F-4D97-AF65-F5344CB8AC3E}">
        <p14:creationId xmlns:p14="http://schemas.microsoft.com/office/powerpoint/2010/main" val="3561809699"/>
      </p:ext>
    </p:extLst>
  </p:cSld>
  <p:clrMapOvr>
    <a:masterClrMapping/>
  </p:clrMapOvr>
  <p:transition spd="slow">
    <p:cove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0"/>
            <a:ext cx="9144000" cy="5755422"/>
          </a:xfrm>
          <a:prstGeom prst="rect">
            <a:avLst/>
          </a:prstGeom>
          <a:noFill/>
        </p:spPr>
        <p:txBody>
          <a:bodyPr wrap="square" rtlCol="0">
            <a:spAutoFit/>
          </a:bodyPr>
          <a:lstStyle/>
          <a:p>
            <a:r>
              <a:rPr lang="en-US" b="1" u="sng" dirty="0"/>
              <a:t>SANDY SOIL </a:t>
            </a:r>
          </a:p>
          <a:p>
            <a:r>
              <a:rPr lang="en-US" dirty="0"/>
              <a:t>•	It contains little humus. </a:t>
            </a:r>
          </a:p>
          <a:p>
            <a:r>
              <a:rPr lang="en-US" dirty="0"/>
              <a:t>•	It is has rough/ coarse texture</a:t>
            </a:r>
          </a:p>
          <a:p>
            <a:r>
              <a:rPr lang="en-US" dirty="0"/>
              <a:t>•	 Have large particles.</a:t>
            </a:r>
          </a:p>
          <a:p>
            <a:r>
              <a:rPr lang="en-US" dirty="0"/>
              <a:t>•	It is unsuitable for growing crops.</a:t>
            </a:r>
          </a:p>
          <a:p>
            <a:r>
              <a:rPr lang="en-US" dirty="0"/>
              <a:t>•	Keeps water for a short time</a:t>
            </a:r>
          </a:p>
          <a:p>
            <a:endParaRPr lang="en-US" sz="800" b="1" dirty="0"/>
          </a:p>
          <a:p>
            <a:r>
              <a:rPr lang="en-US" b="1" u="sng" dirty="0"/>
              <a:t>LOAMY SOILS </a:t>
            </a:r>
          </a:p>
          <a:p>
            <a:r>
              <a:rPr lang="en-US" dirty="0"/>
              <a:t>•	It is a mixture of sandy and clay soil. </a:t>
            </a:r>
          </a:p>
          <a:p>
            <a:r>
              <a:rPr lang="en-US" dirty="0"/>
              <a:t>•</a:t>
            </a:r>
            <a:r>
              <a:rPr lang="en-US" dirty="0"/>
              <a:t>	They are fertile. </a:t>
            </a:r>
          </a:p>
          <a:p>
            <a:r>
              <a:rPr lang="en-US" dirty="0"/>
              <a:t>•	Retain reasonable amount of water.</a:t>
            </a:r>
          </a:p>
          <a:p>
            <a:r>
              <a:rPr lang="en-US" dirty="0"/>
              <a:t>•	Good for growing crops. </a:t>
            </a:r>
            <a:endParaRPr lang="en-US" dirty="0"/>
          </a:p>
          <a:p>
            <a:r>
              <a:rPr lang="en-US" b="1" u="sng" dirty="0"/>
              <a:t>BLACK COTTON SOIL </a:t>
            </a:r>
            <a:r>
              <a:rPr lang="en-US" u="sng" dirty="0"/>
              <a:t>-</a:t>
            </a:r>
            <a:r>
              <a:rPr lang="en-US" dirty="0"/>
              <a:t>Found </a:t>
            </a:r>
            <a:r>
              <a:rPr lang="en-US" dirty="0"/>
              <a:t>in </a:t>
            </a:r>
            <a:r>
              <a:rPr lang="en-US" dirty="0" err="1"/>
              <a:t>Mwea</a:t>
            </a:r>
            <a:r>
              <a:rPr lang="en-US" dirty="0"/>
              <a:t>, </a:t>
            </a:r>
            <a:r>
              <a:rPr lang="en-US" dirty="0"/>
              <a:t> </a:t>
            </a:r>
            <a:r>
              <a:rPr lang="en-US" dirty="0" err="1"/>
              <a:t>Athi</a:t>
            </a:r>
            <a:r>
              <a:rPr lang="en-US" dirty="0"/>
              <a:t>, Kano plains </a:t>
            </a:r>
          </a:p>
          <a:p>
            <a:r>
              <a:rPr lang="en-US" dirty="0"/>
              <a:t>•	It is dark in </a:t>
            </a:r>
            <a:r>
              <a:rPr lang="en-US" dirty="0"/>
              <a:t>color</a:t>
            </a:r>
            <a:r>
              <a:rPr lang="en-US" dirty="0"/>
              <a:t>. </a:t>
            </a:r>
          </a:p>
          <a:p>
            <a:r>
              <a:rPr lang="en-US" dirty="0"/>
              <a:t>•	It is deep and fertile soil. </a:t>
            </a:r>
          </a:p>
          <a:p>
            <a:r>
              <a:rPr lang="en-US" dirty="0"/>
              <a:t>•	It is suitable for growing rice, cotton, sugarcane etc. </a:t>
            </a:r>
          </a:p>
          <a:p>
            <a:r>
              <a:rPr lang="en-US" dirty="0"/>
              <a:t>•	It is poorly drained soil. </a:t>
            </a:r>
          </a:p>
          <a:p>
            <a:r>
              <a:rPr lang="en-US" dirty="0"/>
              <a:t>•	Crack when dry and sticky when wet.</a:t>
            </a:r>
          </a:p>
          <a:p>
            <a:r>
              <a:rPr lang="en-US" dirty="0"/>
              <a:t>•	Retain more water.</a:t>
            </a:r>
          </a:p>
          <a:p>
            <a:r>
              <a:rPr lang="en-US" dirty="0"/>
              <a:t>•	Are also known as clay soil.</a:t>
            </a:r>
          </a:p>
          <a:p>
            <a:r>
              <a:rPr lang="en-US" dirty="0"/>
              <a:t>•	 It is commonly found in the plains</a:t>
            </a:r>
            <a:r>
              <a:rPr lang="en-US" dirty="0"/>
              <a:t>.</a:t>
            </a:r>
            <a:endParaRPr lang="en-US" dirty="0"/>
          </a:p>
        </p:txBody>
      </p:sp>
    </p:spTree>
    <p:extLst>
      <p:ext uri="{BB962C8B-B14F-4D97-AF65-F5344CB8AC3E}">
        <p14:creationId xmlns:p14="http://schemas.microsoft.com/office/powerpoint/2010/main" val="3668410033"/>
      </p:ext>
    </p:extLst>
  </p:cSld>
  <p:clrMapOvr>
    <a:masterClrMapping/>
  </p:clrMapOvr>
  <p:transition spd="slow">
    <p:cove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1"/>
            <a:ext cx="8839200" cy="5262979"/>
          </a:xfrm>
          <a:prstGeom prst="rect">
            <a:avLst/>
          </a:prstGeom>
          <a:noFill/>
        </p:spPr>
        <p:txBody>
          <a:bodyPr wrap="square" rtlCol="0">
            <a:spAutoFit/>
          </a:bodyPr>
          <a:lstStyle/>
          <a:p>
            <a:r>
              <a:rPr lang="en-US" sz="2400" b="1" u="sng" dirty="0">
                <a:solidFill>
                  <a:srgbClr val="FF0000"/>
                </a:solidFill>
              </a:rPr>
              <a:t>USES OF SOIL </a:t>
            </a:r>
          </a:p>
          <a:p>
            <a:r>
              <a:rPr lang="en-US" sz="2400" dirty="0"/>
              <a:t>1.	To support plant growth.</a:t>
            </a:r>
          </a:p>
          <a:p>
            <a:r>
              <a:rPr lang="en-US" sz="2400" dirty="0"/>
              <a:t>2.	Used for making pots and ceramics.</a:t>
            </a:r>
          </a:p>
          <a:p>
            <a:r>
              <a:rPr lang="en-US" sz="2400" dirty="0"/>
              <a:t>3.	Used to make bricks and tiles. </a:t>
            </a:r>
          </a:p>
          <a:p>
            <a:r>
              <a:rPr lang="en-US" sz="2400" dirty="0"/>
              <a:t>4.	Red ochre soil is used for decoration. </a:t>
            </a:r>
          </a:p>
          <a:p>
            <a:pPr marL="457200" indent="-457200">
              <a:buAutoNum type="arabicPeriod" startAt="5"/>
            </a:pPr>
            <a:r>
              <a:rPr lang="en-US" sz="2400" dirty="0"/>
              <a:t>       Soil </a:t>
            </a:r>
            <a:r>
              <a:rPr lang="en-US" sz="2400" dirty="0"/>
              <a:t>contains valuable minerals. </a:t>
            </a:r>
            <a:endParaRPr lang="en-US" sz="2400" dirty="0"/>
          </a:p>
          <a:p>
            <a:endParaRPr lang="en-US" sz="2400" dirty="0"/>
          </a:p>
          <a:p>
            <a:r>
              <a:rPr lang="en-US" sz="2400" b="1" u="sng" dirty="0">
                <a:solidFill>
                  <a:srgbClr val="FF0000"/>
                </a:solidFill>
              </a:rPr>
              <a:t>TYPES OF SOIL EROSION </a:t>
            </a:r>
          </a:p>
          <a:p>
            <a:r>
              <a:rPr lang="en-US" sz="2400" dirty="0"/>
              <a:t>1.	Gulley erosion </a:t>
            </a:r>
          </a:p>
          <a:p>
            <a:r>
              <a:rPr lang="en-US" sz="2400" dirty="0"/>
              <a:t>2.	Rill erosion</a:t>
            </a:r>
          </a:p>
          <a:p>
            <a:r>
              <a:rPr lang="en-US" sz="2400" dirty="0"/>
              <a:t>3.	Sheet erosion </a:t>
            </a:r>
          </a:p>
          <a:p>
            <a:r>
              <a:rPr lang="en-US" sz="2400" dirty="0"/>
              <a:t>4.	Splash erosion </a:t>
            </a:r>
          </a:p>
          <a:p>
            <a:r>
              <a:rPr lang="en-US" sz="2400" dirty="0"/>
              <a:t>5.	Wind erosion </a:t>
            </a:r>
          </a:p>
          <a:p>
            <a:endParaRPr lang="en-US" sz="2400" dirty="0"/>
          </a:p>
        </p:txBody>
      </p:sp>
    </p:spTree>
    <p:extLst>
      <p:ext uri="{BB962C8B-B14F-4D97-AF65-F5344CB8AC3E}">
        <p14:creationId xmlns:p14="http://schemas.microsoft.com/office/powerpoint/2010/main" val="3141516162"/>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419100"/>
          </a:xfrm>
        </p:spPr>
        <p:txBody>
          <a:bodyPr>
            <a:normAutofit fontScale="90000"/>
          </a:bodyPr>
          <a:lstStyle/>
          <a:p>
            <a:r>
              <a:rPr lang="en-US" sz="3600" u="sng" dirty="0">
                <a:solidFill>
                  <a:srgbClr val="FF0000"/>
                </a:solidFill>
                <a:latin typeface="Arial Rounded MT Bold" pitchFamily="34" charset="0"/>
              </a:rPr>
              <a:t>RIVERS</a:t>
            </a: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419100"/>
            <a:ext cx="9067800" cy="4343400"/>
          </a:xfrm>
          <a:prstGeom prst="rect">
            <a:avLst/>
          </a:prstGeom>
        </p:spPr>
        <p:txBody>
          <a:bodyPr>
            <a:noAutofit/>
          </a:bodyPr>
          <a:lstStyle/>
          <a:p>
            <a:r>
              <a:rPr lang="en-US" sz="2800" dirty="0" err="1">
                <a:latin typeface="Arial Rounded MT Bold" pitchFamily="34" charset="0"/>
              </a:rPr>
              <a:t>Tana</a:t>
            </a:r>
            <a:r>
              <a:rPr lang="en-US" sz="2800" dirty="0">
                <a:latin typeface="Arial Rounded MT Bold" pitchFamily="34" charset="0"/>
              </a:rPr>
              <a:t> </a:t>
            </a:r>
            <a:r>
              <a:rPr lang="en-US" sz="2800" dirty="0">
                <a:latin typeface="Arial Rounded MT Bold" pitchFamily="34" charset="0"/>
              </a:rPr>
              <a:t>River is the </a:t>
            </a:r>
            <a:r>
              <a:rPr lang="en-US" sz="2800" b="1" dirty="0">
                <a:latin typeface="Arial Rounded MT Bold" pitchFamily="34" charset="0"/>
              </a:rPr>
              <a:t>largest river</a:t>
            </a:r>
            <a:r>
              <a:rPr lang="en-US" sz="2800" dirty="0">
                <a:latin typeface="Arial Rounded MT Bold" pitchFamily="34" charset="0"/>
              </a:rPr>
              <a:t> in </a:t>
            </a:r>
            <a:r>
              <a:rPr lang="en-US" sz="2800" dirty="0">
                <a:latin typeface="Arial Rounded MT Bold" pitchFamily="34" charset="0"/>
              </a:rPr>
              <a:t>Kenya. Its </a:t>
            </a:r>
            <a:r>
              <a:rPr lang="en-US" sz="2800" dirty="0">
                <a:latin typeface="Arial Rounded MT Bold" pitchFamily="34" charset="0"/>
              </a:rPr>
              <a:t>main source is Mt</a:t>
            </a:r>
            <a:r>
              <a:rPr lang="en-US" sz="2800" dirty="0">
                <a:latin typeface="Arial Rounded MT Bold" pitchFamily="34" charset="0"/>
              </a:rPr>
              <a:t>. Kenya. It </a:t>
            </a:r>
            <a:r>
              <a:rPr lang="en-US" sz="2800" dirty="0">
                <a:latin typeface="Arial Rounded MT Bold" pitchFamily="34" charset="0"/>
              </a:rPr>
              <a:t>drains into Indian </a:t>
            </a:r>
            <a:r>
              <a:rPr lang="en-US" sz="2800" dirty="0">
                <a:latin typeface="Arial Rounded MT Bold" pitchFamily="34" charset="0"/>
              </a:rPr>
              <a:t>Ocean. Its </a:t>
            </a:r>
            <a:r>
              <a:rPr lang="en-US" sz="2800" dirty="0">
                <a:latin typeface="Arial Rounded MT Bold" pitchFamily="34" charset="0"/>
              </a:rPr>
              <a:t>mouth is a delta.</a:t>
            </a:r>
          </a:p>
          <a:p>
            <a:r>
              <a:rPr lang="en-US" sz="2800" dirty="0" err="1">
                <a:latin typeface="Arial Rounded MT Bold" pitchFamily="34" charset="0"/>
              </a:rPr>
              <a:t>Ewaso</a:t>
            </a:r>
            <a:r>
              <a:rPr lang="en-US" sz="2800" dirty="0">
                <a:latin typeface="Arial Rounded MT Bold" pitchFamily="34" charset="0"/>
              </a:rPr>
              <a:t> </a:t>
            </a:r>
            <a:r>
              <a:rPr lang="en-US" sz="2800" dirty="0" err="1">
                <a:latin typeface="Arial Rounded MT Bold" pitchFamily="34" charset="0"/>
              </a:rPr>
              <a:t>Nyiro</a:t>
            </a:r>
            <a:r>
              <a:rPr lang="en-US" sz="2800" dirty="0">
                <a:latin typeface="Arial Rounded MT Bold" pitchFamily="34" charset="0"/>
              </a:rPr>
              <a:t> drains into </a:t>
            </a:r>
            <a:r>
              <a:rPr lang="en-US" sz="2800" dirty="0" err="1">
                <a:latin typeface="Arial Rounded MT Bold" pitchFamily="34" charset="0"/>
              </a:rPr>
              <a:t>Lorian</a:t>
            </a:r>
            <a:r>
              <a:rPr lang="en-US" sz="2800" dirty="0">
                <a:latin typeface="Arial Rounded MT Bold" pitchFamily="34" charset="0"/>
              </a:rPr>
              <a:t> swamp.</a:t>
            </a:r>
          </a:p>
          <a:p>
            <a:r>
              <a:rPr lang="en-US" sz="2800" b="1" dirty="0" err="1">
                <a:latin typeface="Arial Rounded MT Bold" pitchFamily="34" charset="0"/>
              </a:rPr>
              <a:t>Kerio</a:t>
            </a:r>
            <a:r>
              <a:rPr lang="en-US" sz="2800" dirty="0">
                <a:latin typeface="Arial Rounded MT Bold" pitchFamily="34" charset="0"/>
              </a:rPr>
              <a:t> and</a:t>
            </a:r>
            <a:r>
              <a:rPr lang="en-US" sz="2800" b="1" dirty="0">
                <a:latin typeface="Arial Rounded MT Bold" pitchFamily="34" charset="0"/>
              </a:rPr>
              <a:t> </a:t>
            </a:r>
            <a:r>
              <a:rPr lang="en-US" sz="2800" b="1" dirty="0" err="1">
                <a:latin typeface="Arial Rounded MT Bold" pitchFamily="34" charset="0"/>
              </a:rPr>
              <a:t>Turkwel</a:t>
            </a:r>
            <a:r>
              <a:rPr lang="en-US" sz="2800" b="1" dirty="0">
                <a:latin typeface="Arial Rounded MT Bold" pitchFamily="34" charset="0"/>
              </a:rPr>
              <a:t> </a:t>
            </a:r>
            <a:r>
              <a:rPr lang="en-US" sz="2800" dirty="0">
                <a:latin typeface="Arial Rounded MT Bold" pitchFamily="34" charset="0"/>
              </a:rPr>
              <a:t>drains into Lake Turkana.</a:t>
            </a:r>
          </a:p>
          <a:p>
            <a:r>
              <a:rPr lang="en-US" sz="2800" dirty="0" err="1">
                <a:latin typeface="Arial Rounded MT Bold" pitchFamily="34" charset="0"/>
              </a:rPr>
              <a:t>Nyando</a:t>
            </a:r>
            <a:r>
              <a:rPr lang="en-US" sz="2800" dirty="0">
                <a:latin typeface="Arial Rounded MT Bold" pitchFamily="34" charset="0"/>
              </a:rPr>
              <a:t>, </a:t>
            </a:r>
            <a:r>
              <a:rPr lang="en-US" sz="2800" dirty="0" err="1">
                <a:latin typeface="Arial Rounded MT Bold" pitchFamily="34" charset="0"/>
              </a:rPr>
              <a:t>Sondu</a:t>
            </a:r>
            <a:r>
              <a:rPr lang="en-US" sz="2800" dirty="0">
                <a:latin typeface="Arial Rounded MT Bold" pitchFamily="34" charset="0"/>
              </a:rPr>
              <a:t> </a:t>
            </a:r>
            <a:r>
              <a:rPr lang="en-US" sz="2800" dirty="0" err="1">
                <a:latin typeface="Arial Rounded MT Bold" pitchFamily="34" charset="0"/>
              </a:rPr>
              <a:t>Miriu</a:t>
            </a:r>
            <a:r>
              <a:rPr lang="en-US" sz="2800" dirty="0">
                <a:latin typeface="Arial Rounded MT Bold" pitchFamily="34" charset="0"/>
              </a:rPr>
              <a:t>, Mara, </a:t>
            </a:r>
            <a:r>
              <a:rPr lang="en-US" sz="2800" dirty="0" err="1">
                <a:latin typeface="Arial Rounded MT Bold" pitchFamily="34" charset="0"/>
              </a:rPr>
              <a:t>Kuja</a:t>
            </a:r>
            <a:r>
              <a:rPr lang="en-US" sz="2800" dirty="0">
                <a:latin typeface="Arial Rounded MT Bold" pitchFamily="34" charset="0"/>
              </a:rPr>
              <a:t>, </a:t>
            </a:r>
            <a:r>
              <a:rPr lang="en-US" sz="2800" dirty="0" err="1">
                <a:latin typeface="Arial Rounded MT Bold" pitchFamily="34" charset="0"/>
              </a:rPr>
              <a:t>Nzoia</a:t>
            </a:r>
            <a:r>
              <a:rPr lang="en-US" sz="2800" dirty="0">
                <a:latin typeface="Arial Rounded MT Bold" pitchFamily="34" charset="0"/>
              </a:rPr>
              <a:t>, </a:t>
            </a:r>
            <a:r>
              <a:rPr lang="en-US" sz="2800" dirty="0" err="1">
                <a:latin typeface="Arial Rounded MT Bold" pitchFamily="34" charset="0"/>
              </a:rPr>
              <a:t>Sio</a:t>
            </a:r>
            <a:r>
              <a:rPr lang="en-US" sz="2800" dirty="0">
                <a:latin typeface="Arial Rounded MT Bold" pitchFamily="34" charset="0"/>
              </a:rPr>
              <a:t>, </a:t>
            </a:r>
            <a:r>
              <a:rPr lang="en-US" sz="2800" dirty="0" err="1">
                <a:latin typeface="Arial Rounded MT Bold" pitchFamily="34" charset="0"/>
              </a:rPr>
              <a:t>Yala</a:t>
            </a:r>
            <a:r>
              <a:rPr lang="en-US" sz="2800" dirty="0">
                <a:latin typeface="Arial Rounded MT Bold" pitchFamily="34" charset="0"/>
              </a:rPr>
              <a:t>, </a:t>
            </a:r>
            <a:r>
              <a:rPr lang="en-US" sz="2800" dirty="0" err="1">
                <a:latin typeface="Arial Rounded MT Bold" pitchFamily="34" charset="0"/>
              </a:rPr>
              <a:t>Migori</a:t>
            </a:r>
            <a:r>
              <a:rPr lang="en-US" sz="2800" dirty="0">
                <a:latin typeface="Arial Rounded MT Bold" pitchFamily="34" charset="0"/>
              </a:rPr>
              <a:t>, </a:t>
            </a:r>
            <a:r>
              <a:rPr lang="en-US" sz="2800" dirty="0" err="1">
                <a:latin typeface="Arial Rounded MT Bold" pitchFamily="34" charset="0"/>
              </a:rPr>
              <a:t>Mogusi</a:t>
            </a:r>
            <a:r>
              <a:rPr lang="en-US" sz="2800" dirty="0">
                <a:latin typeface="Arial Rounded MT Bold" pitchFamily="34" charset="0"/>
              </a:rPr>
              <a:t> drains into Lake Victoria.</a:t>
            </a:r>
          </a:p>
          <a:p>
            <a:r>
              <a:rPr lang="en-US" sz="2800" dirty="0">
                <a:latin typeface="Arial Rounded MT Bold" pitchFamily="34" charset="0"/>
              </a:rPr>
              <a:t>Rivers that do not dry during dry seasons are known as </a:t>
            </a:r>
            <a:r>
              <a:rPr lang="en-US" sz="2800" b="1" dirty="0">
                <a:latin typeface="Arial Rounded MT Bold" pitchFamily="34" charset="0"/>
              </a:rPr>
              <a:t>permanent rivers</a:t>
            </a:r>
            <a:r>
              <a:rPr lang="en-US" sz="2800" dirty="0">
                <a:latin typeface="Arial Rounded MT Bold" pitchFamily="34" charset="0"/>
              </a:rPr>
              <a:t> while rivers that dry up during dry seasons are known as </a:t>
            </a:r>
            <a:r>
              <a:rPr lang="en-US" sz="2800" b="1" dirty="0">
                <a:latin typeface="Arial Rounded MT Bold" pitchFamily="34" charset="0"/>
              </a:rPr>
              <a:t>Seasonal Rivers.</a:t>
            </a:r>
            <a:endParaRPr lang="en-US" sz="2800" dirty="0">
              <a:latin typeface="Arial Rounded MT Bold" pitchFamily="34" charset="0"/>
            </a:endParaRPr>
          </a:p>
          <a:p>
            <a:pPr>
              <a:buFont typeface="Wingdings" panose="05000000000000000000" pitchFamily="2" charset="2"/>
              <a:buChar char="§"/>
            </a:pPr>
            <a:endParaRPr lang="en-US" sz="2800" dirty="0">
              <a:latin typeface="Arial Rounded MT Bold" pitchFamily="34" charset="0"/>
            </a:endParaRPr>
          </a:p>
        </p:txBody>
      </p:sp>
    </p:spTree>
    <p:extLst>
      <p:ext uri="{BB962C8B-B14F-4D97-AF65-F5344CB8AC3E}">
        <p14:creationId xmlns:p14="http://schemas.microsoft.com/office/powerpoint/2010/main" val="2672369729"/>
      </p:ext>
    </p:extLst>
  </p:cSld>
  <p:clrMapOvr>
    <a:masterClrMapping/>
  </p:clrMapOvr>
  <p:transition spd="slow" advTm="60000">
    <p:cove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3343" y="38101"/>
            <a:ext cx="8440057" cy="5770811"/>
          </a:xfrm>
          <a:prstGeom prst="rect">
            <a:avLst/>
          </a:prstGeom>
          <a:noFill/>
        </p:spPr>
        <p:txBody>
          <a:bodyPr wrap="square" rtlCol="0">
            <a:spAutoFit/>
          </a:bodyPr>
          <a:lstStyle/>
          <a:p>
            <a:r>
              <a:rPr lang="en-US" sz="2400" b="1" u="sng" dirty="0">
                <a:solidFill>
                  <a:srgbClr val="FF0000"/>
                </a:solidFill>
              </a:rPr>
              <a:t>CAUSES OF SOIL EROSION </a:t>
            </a:r>
          </a:p>
          <a:p>
            <a:r>
              <a:rPr lang="en-US" sz="2400" dirty="0"/>
              <a:t>1.	Deforestation </a:t>
            </a:r>
          </a:p>
          <a:p>
            <a:r>
              <a:rPr lang="en-US" sz="2400" dirty="0"/>
              <a:t>2.	Over grazing </a:t>
            </a:r>
          </a:p>
          <a:p>
            <a:r>
              <a:rPr lang="en-US" sz="2400" dirty="0"/>
              <a:t>3.	Overstocking </a:t>
            </a:r>
          </a:p>
          <a:p>
            <a:r>
              <a:rPr lang="en-US" sz="2400" dirty="0"/>
              <a:t>4.	</a:t>
            </a:r>
            <a:r>
              <a:rPr lang="en-US" sz="2400" dirty="0" err="1"/>
              <a:t>Monocroping</a:t>
            </a:r>
            <a:r>
              <a:rPr lang="en-US" sz="2400" dirty="0"/>
              <a:t> </a:t>
            </a:r>
          </a:p>
          <a:p>
            <a:endParaRPr lang="en-US" sz="900" b="1" u="sng" dirty="0"/>
          </a:p>
          <a:p>
            <a:r>
              <a:rPr lang="en-US" sz="2400" b="1" u="sng" dirty="0">
                <a:solidFill>
                  <a:srgbClr val="FF0000"/>
                </a:solidFill>
              </a:rPr>
              <a:t>SOIL </a:t>
            </a:r>
            <a:r>
              <a:rPr lang="en-US" sz="2400" b="1" u="sng" dirty="0">
                <a:solidFill>
                  <a:srgbClr val="FF0000"/>
                </a:solidFill>
              </a:rPr>
              <a:t>CONSERVATION MEASURE </a:t>
            </a:r>
          </a:p>
          <a:p>
            <a:r>
              <a:rPr lang="en-US" sz="2400" dirty="0"/>
              <a:t>1.	Terracing. </a:t>
            </a:r>
          </a:p>
          <a:p>
            <a:r>
              <a:rPr lang="en-US" sz="2400" dirty="0"/>
              <a:t>2.	Contour </a:t>
            </a:r>
            <a:r>
              <a:rPr lang="en-US" sz="2400" dirty="0" err="1"/>
              <a:t>ploughing</a:t>
            </a:r>
            <a:r>
              <a:rPr lang="en-US" sz="2400" dirty="0"/>
              <a:t> – digging cut off drains. </a:t>
            </a:r>
          </a:p>
          <a:p>
            <a:r>
              <a:rPr lang="en-US" sz="2400" dirty="0"/>
              <a:t>3.	Practice crop rotation – controlling grazing. </a:t>
            </a:r>
          </a:p>
          <a:p>
            <a:r>
              <a:rPr lang="en-US" sz="2400" dirty="0"/>
              <a:t>4.	Planting cover crops </a:t>
            </a:r>
          </a:p>
          <a:p>
            <a:r>
              <a:rPr lang="en-US" sz="2400" dirty="0"/>
              <a:t>5.	Planting trees. </a:t>
            </a:r>
          </a:p>
          <a:p>
            <a:r>
              <a:rPr lang="en-US" sz="2400" dirty="0"/>
              <a:t>6.	Mulching. </a:t>
            </a:r>
          </a:p>
          <a:p>
            <a:r>
              <a:rPr lang="en-US" sz="2400" dirty="0"/>
              <a:t>7.	Use of manure. </a:t>
            </a:r>
          </a:p>
          <a:p>
            <a:r>
              <a:rPr lang="en-US" sz="2400" dirty="0"/>
              <a:t>8.	Construction of gabions / porous dams. </a:t>
            </a:r>
          </a:p>
          <a:p>
            <a:r>
              <a:rPr lang="en-US" sz="2400" dirty="0"/>
              <a:t>9.	Afforestation and reforestation. </a:t>
            </a:r>
          </a:p>
        </p:txBody>
      </p:sp>
    </p:spTree>
    <p:extLst>
      <p:ext uri="{BB962C8B-B14F-4D97-AF65-F5344CB8AC3E}">
        <p14:creationId xmlns:p14="http://schemas.microsoft.com/office/powerpoint/2010/main" val="3899914735"/>
      </p:ext>
    </p:extLst>
  </p:cSld>
  <p:clrMapOvr>
    <a:masterClrMapping/>
  </p:clrMapOvr>
  <p:transition spd="slow">
    <p:cove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0400" y="114300"/>
            <a:ext cx="8839200" cy="5509200"/>
          </a:xfrm>
          <a:prstGeom prst="rect">
            <a:avLst/>
          </a:prstGeom>
          <a:noFill/>
        </p:spPr>
        <p:txBody>
          <a:bodyPr wrap="square" rtlCol="0">
            <a:spAutoFit/>
          </a:bodyPr>
          <a:lstStyle/>
          <a:p>
            <a:r>
              <a:rPr lang="en-US" sz="2000" dirty="0"/>
              <a:t>EXERCISE</a:t>
            </a:r>
            <a:endParaRPr lang="en-US" sz="2000" dirty="0"/>
          </a:p>
          <a:p>
            <a:r>
              <a:rPr lang="en-US" sz="2000" dirty="0"/>
              <a:t>1. Which of the following types of soil is likely to be found in tea growing zones?</a:t>
            </a:r>
          </a:p>
          <a:p>
            <a:pPr marL="1257300" lvl="2" indent="-342900">
              <a:buFont typeface="+mj-lt"/>
              <a:buAutoNum type="alphaUcPeriod"/>
            </a:pPr>
            <a:r>
              <a:rPr lang="en-US" sz="2000" dirty="0"/>
              <a:t>Black </a:t>
            </a:r>
            <a:r>
              <a:rPr lang="en-US" sz="2000" dirty="0"/>
              <a:t>cotton soil  </a:t>
            </a:r>
          </a:p>
          <a:p>
            <a:pPr marL="1257300" lvl="2" indent="-342900">
              <a:buFont typeface="+mj-lt"/>
              <a:buAutoNum type="alphaUcPeriod"/>
            </a:pPr>
            <a:r>
              <a:rPr lang="en-US" sz="2000" dirty="0"/>
              <a:t>Volcanic </a:t>
            </a:r>
            <a:r>
              <a:rPr lang="en-US" sz="2000" dirty="0"/>
              <a:t>soil</a:t>
            </a:r>
          </a:p>
          <a:p>
            <a:pPr marL="1257300" lvl="2" indent="-342900">
              <a:buFont typeface="+mj-lt"/>
              <a:buAutoNum type="alphaUcPeriod"/>
            </a:pPr>
            <a:r>
              <a:rPr lang="en-US" sz="2000" dirty="0"/>
              <a:t>Sandy </a:t>
            </a:r>
            <a:r>
              <a:rPr lang="en-US" sz="2000" dirty="0"/>
              <a:t>soil </a:t>
            </a:r>
            <a:endParaRPr lang="en-US" sz="2000" dirty="0"/>
          </a:p>
          <a:p>
            <a:pPr marL="1257300" lvl="2" indent="-342900">
              <a:buFont typeface="+mj-lt"/>
              <a:buAutoNum type="alphaUcPeriod"/>
            </a:pPr>
            <a:r>
              <a:rPr lang="en-US" sz="2000" dirty="0"/>
              <a:t>Alluvial </a:t>
            </a:r>
            <a:r>
              <a:rPr lang="en-US" sz="2000" dirty="0"/>
              <a:t>soil</a:t>
            </a:r>
          </a:p>
          <a:p>
            <a:endParaRPr lang="en-US" sz="600" dirty="0"/>
          </a:p>
          <a:p>
            <a:r>
              <a:rPr lang="en-US" sz="2000" dirty="0"/>
              <a:t>2. The type of soil found in </a:t>
            </a:r>
            <a:r>
              <a:rPr lang="en-US" sz="2000" dirty="0" err="1"/>
              <a:t>Mwea</a:t>
            </a:r>
            <a:r>
              <a:rPr lang="en-US" sz="2000" dirty="0"/>
              <a:t>, </a:t>
            </a:r>
            <a:r>
              <a:rPr lang="en-US" sz="2000" dirty="0" err="1"/>
              <a:t>Athi</a:t>
            </a:r>
            <a:r>
              <a:rPr lang="en-US" sz="2000" dirty="0"/>
              <a:t>, </a:t>
            </a:r>
            <a:r>
              <a:rPr lang="en-US" sz="2000" dirty="0" err="1"/>
              <a:t>Kapiti</a:t>
            </a:r>
            <a:r>
              <a:rPr lang="en-US" sz="2000" dirty="0"/>
              <a:t> and Kano Plains are known as------------ </a:t>
            </a:r>
          </a:p>
          <a:p>
            <a:pPr marL="1257300" lvl="2" indent="-342900">
              <a:buFont typeface="+mj-lt"/>
              <a:buAutoNum type="alphaUcPeriod"/>
            </a:pPr>
            <a:r>
              <a:rPr lang="en-US" sz="2000" dirty="0"/>
              <a:t>Alluvial </a:t>
            </a:r>
            <a:r>
              <a:rPr lang="en-US" sz="2000" dirty="0"/>
              <a:t>soils </a:t>
            </a:r>
          </a:p>
          <a:p>
            <a:pPr marL="1257300" lvl="2" indent="-342900">
              <a:buFont typeface="+mj-lt"/>
              <a:buAutoNum type="alphaUcPeriod"/>
            </a:pPr>
            <a:r>
              <a:rPr lang="en-US" sz="2000" dirty="0"/>
              <a:t>Volcanic </a:t>
            </a:r>
            <a:r>
              <a:rPr lang="en-US" sz="2000" dirty="0"/>
              <a:t>soil </a:t>
            </a:r>
          </a:p>
          <a:p>
            <a:pPr marL="1257300" lvl="2" indent="-342900">
              <a:buFont typeface="+mj-lt"/>
              <a:buAutoNum type="alphaUcPeriod"/>
            </a:pPr>
            <a:r>
              <a:rPr lang="en-US" sz="2000" dirty="0"/>
              <a:t>Sandy </a:t>
            </a:r>
            <a:r>
              <a:rPr lang="en-US" sz="2000" dirty="0"/>
              <a:t>soil </a:t>
            </a:r>
          </a:p>
          <a:p>
            <a:pPr marL="1257300" lvl="2" indent="-342900">
              <a:buFont typeface="+mj-lt"/>
              <a:buAutoNum type="alphaUcPeriod"/>
            </a:pPr>
            <a:r>
              <a:rPr lang="en-US" sz="2000" dirty="0"/>
              <a:t>Black </a:t>
            </a:r>
            <a:r>
              <a:rPr lang="en-US" sz="2000" dirty="0"/>
              <a:t>cotton soil </a:t>
            </a:r>
          </a:p>
          <a:p>
            <a:endParaRPr lang="en-US" sz="600" dirty="0"/>
          </a:p>
          <a:p>
            <a:r>
              <a:rPr lang="en-US" sz="2000" dirty="0"/>
              <a:t>3.Which soil is commonly found in the valley and on mouths of rivers?</a:t>
            </a:r>
          </a:p>
          <a:p>
            <a:pPr marL="1257300" lvl="2" indent="-342900">
              <a:buFont typeface="+mj-lt"/>
              <a:buAutoNum type="alphaUcPeriod"/>
            </a:pPr>
            <a:r>
              <a:rPr lang="en-US" sz="2000" dirty="0"/>
              <a:t>Loamy </a:t>
            </a:r>
            <a:r>
              <a:rPr lang="en-US" sz="2000" dirty="0"/>
              <a:t>soil </a:t>
            </a:r>
          </a:p>
          <a:p>
            <a:pPr marL="1257300" lvl="2" indent="-342900">
              <a:buFont typeface="+mj-lt"/>
              <a:buAutoNum type="alphaUcPeriod"/>
            </a:pPr>
            <a:r>
              <a:rPr lang="en-US" sz="2000" dirty="0"/>
              <a:t>Alluvial </a:t>
            </a:r>
            <a:endParaRPr lang="en-US" sz="2000" dirty="0"/>
          </a:p>
          <a:p>
            <a:pPr marL="1257300" lvl="2" indent="-342900">
              <a:buFont typeface="+mj-lt"/>
              <a:buAutoNum type="alphaUcPeriod"/>
            </a:pPr>
            <a:r>
              <a:rPr lang="en-US" sz="2000" dirty="0"/>
              <a:t>Volcanic </a:t>
            </a:r>
            <a:r>
              <a:rPr lang="en-US" sz="2000" dirty="0"/>
              <a:t>soils </a:t>
            </a:r>
          </a:p>
          <a:p>
            <a:pPr marL="1257300" lvl="2" indent="-342900">
              <a:buFont typeface="+mj-lt"/>
              <a:buAutoNum type="alphaUcPeriod"/>
            </a:pPr>
            <a:r>
              <a:rPr lang="en-US" sz="2000" dirty="0"/>
              <a:t>Black </a:t>
            </a:r>
            <a:r>
              <a:rPr lang="en-US" sz="2000" dirty="0"/>
              <a:t>cotton soil </a:t>
            </a:r>
            <a:endParaRPr lang="en-US" sz="2000" dirty="0"/>
          </a:p>
        </p:txBody>
      </p:sp>
    </p:spTree>
    <p:extLst>
      <p:ext uri="{BB962C8B-B14F-4D97-AF65-F5344CB8AC3E}">
        <p14:creationId xmlns:p14="http://schemas.microsoft.com/office/powerpoint/2010/main" val="575763774"/>
      </p:ext>
    </p:extLst>
  </p:cSld>
  <p:clrMapOvr>
    <a:masterClrMapping/>
  </p:clrMapOvr>
  <p:transition spd="slow">
    <p:cove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9000" y="254000"/>
            <a:ext cx="8077200" cy="3785652"/>
          </a:xfrm>
          <a:prstGeom prst="rect">
            <a:avLst/>
          </a:prstGeom>
          <a:noFill/>
        </p:spPr>
        <p:txBody>
          <a:bodyPr wrap="square" rtlCol="0">
            <a:spAutoFit/>
          </a:bodyPr>
          <a:lstStyle/>
          <a:p>
            <a:r>
              <a:rPr lang="en-US" sz="2400" dirty="0"/>
              <a:t>4.	 The following statements describes a type of soil: </a:t>
            </a:r>
          </a:p>
          <a:p>
            <a:r>
              <a:rPr lang="en-US" sz="2400" dirty="0"/>
              <a:t>(i)	High water retention capacity. </a:t>
            </a:r>
          </a:p>
          <a:p>
            <a:r>
              <a:rPr lang="en-US" sz="2400" dirty="0"/>
              <a:t>(ii)	Sticky when wet. </a:t>
            </a:r>
          </a:p>
          <a:p>
            <a:r>
              <a:rPr lang="en-US" sz="2400" dirty="0"/>
              <a:t>(iii)	Common in plains. </a:t>
            </a:r>
          </a:p>
          <a:p>
            <a:r>
              <a:rPr lang="en-US" sz="2400" dirty="0"/>
              <a:t>(iv)	It is good for growing rice, millet and sugarcane. </a:t>
            </a:r>
          </a:p>
          <a:p>
            <a:endParaRPr lang="en-US" sz="2400" dirty="0"/>
          </a:p>
          <a:p>
            <a:r>
              <a:rPr lang="en-US" sz="2400" dirty="0"/>
              <a:t>The soil is most likely to be------- </a:t>
            </a:r>
          </a:p>
          <a:p>
            <a:r>
              <a:rPr lang="en-US" sz="2400" dirty="0"/>
              <a:t>    A. Clay soil                     B. Sandy soil </a:t>
            </a:r>
          </a:p>
          <a:p>
            <a:r>
              <a:rPr lang="en-US" sz="2400" dirty="0"/>
              <a:t>    C. Volcanic soil              </a:t>
            </a:r>
            <a:r>
              <a:rPr lang="en-US" sz="2400" dirty="0"/>
              <a:t>D</a:t>
            </a:r>
            <a:r>
              <a:rPr lang="en-US" sz="2400" dirty="0"/>
              <a:t>. Loam soil </a:t>
            </a:r>
          </a:p>
          <a:p>
            <a:endParaRPr lang="en-US" sz="2400" dirty="0"/>
          </a:p>
        </p:txBody>
      </p:sp>
    </p:spTree>
    <p:extLst>
      <p:ext uri="{BB962C8B-B14F-4D97-AF65-F5344CB8AC3E}">
        <p14:creationId xmlns:p14="http://schemas.microsoft.com/office/powerpoint/2010/main" val="3778046591"/>
      </p:ext>
    </p:extLst>
  </p:cSld>
  <p:clrMapOvr>
    <a:masterClrMapping/>
  </p:clrMapOvr>
  <p:transition spd="slow">
    <p:cove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VEGETATION IN </a:t>
            </a:r>
            <a:r>
              <a:rPr lang="en-US" b="1" u="sng" dirty="0" smtClean="0">
                <a:solidFill>
                  <a:srgbClr val="FF0000"/>
                </a:solidFill>
                <a:latin typeface="Arial Rounded MT Bold" pitchFamily="34" charset="0"/>
              </a:rPr>
              <a:t>AFRICA</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marL="0" indent="0" algn="ctr">
              <a:buNone/>
            </a:pPr>
            <a:r>
              <a:rPr lang="en-US" sz="3600" b="1" u="sng" dirty="0">
                <a:latin typeface="Arial Rounded MT Bold" pitchFamily="34" charset="0"/>
              </a:rPr>
              <a:t>Rain </a:t>
            </a:r>
            <a:r>
              <a:rPr lang="en-US" sz="3600" b="1" u="sng" dirty="0">
                <a:latin typeface="Arial Rounded MT Bold" pitchFamily="34" charset="0"/>
              </a:rPr>
              <a:t>forest</a:t>
            </a:r>
            <a:endParaRPr lang="en-US" sz="3600" dirty="0">
              <a:latin typeface="Arial Rounded MT Bold" pitchFamily="34" charset="0"/>
            </a:endParaRPr>
          </a:p>
          <a:p>
            <a:pPr>
              <a:buFont typeface="Wingdings" panose="05000000000000000000" pitchFamily="2" charset="2"/>
              <a:buChar char="§"/>
            </a:pPr>
            <a:r>
              <a:rPr lang="en-US" sz="3600" dirty="0">
                <a:latin typeface="Arial Rounded MT Bold" pitchFamily="34" charset="0"/>
              </a:rPr>
              <a:t>Found in Gabon, Congo, DRC, Cameroon, Kenyan Highland, Ethiopian Highland, Guinea coast and Liberia among others.</a:t>
            </a:r>
          </a:p>
          <a:p>
            <a:pPr>
              <a:buFont typeface="Wingdings" panose="05000000000000000000" pitchFamily="2" charset="2"/>
              <a:buChar char="§"/>
            </a:pPr>
            <a:endParaRPr lang="en-US" sz="3600" dirty="0">
              <a:latin typeface="Arial Rounded MT Bold" pitchFamily="34" charset="0"/>
            </a:endParaRPr>
          </a:p>
        </p:txBody>
      </p:sp>
    </p:spTree>
    <p:extLst>
      <p:ext uri="{BB962C8B-B14F-4D97-AF65-F5344CB8AC3E}">
        <p14:creationId xmlns:p14="http://schemas.microsoft.com/office/powerpoint/2010/main" val="280444995"/>
      </p:ext>
    </p:extLst>
  </p:cSld>
  <p:clrMapOvr>
    <a:masterClrMapping/>
  </p:clrMapOvr>
  <p:transition spd="slow" advTm="60000">
    <p:cove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457200"/>
          </a:xfrm>
        </p:spPr>
        <p:txBody>
          <a:bodyPr>
            <a:normAutofit fontScale="90000"/>
          </a:bodyPr>
          <a:lstStyle/>
          <a:p>
            <a:r>
              <a:rPr lang="en-US" sz="4000" u="sng" dirty="0">
                <a:solidFill>
                  <a:srgbClr val="FF0000"/>
                </a:solidFill>
                <a:latin typeface="Arial Rounded MT Bold" pitchFamily="34" charset="0"/>
              </a:rPr>
              <a:t>Characteristics of rain forest </a:t>
            </a:r>
            <a:endParaRPr lang="en-US" sz="40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342900"/>
            <a:ext cx="8991600" cy="3771900"/>
          </a:xfrm>
          <a:prstGeom prst="rect">
            <a:avLst/>
          </a:prstGeom>
        </p:spPr>
        <p:txBody>
          <a:bodyPr>
            <a:noAutofit/>
          </a:bodyPr>
          <a:lstStyle/>
          <a:p>
            <a:pPr marL="514350" indent="-514350">
              <a:buFont typeface="+mj-lt"/>
              <a:buAutoNum type="arabicPeriod"/>
            </a:pPr>
            <a:r>
              <a:rPr lang="en-US" sz="2400" dirty="0">
                <a:latin typeface="Arial Rounded MT Bold" pitchFamily="34" charset="0"/>
              </a:rPr>
              <a:t>Trees </a:t>
            </a:r>
            <a:r>
              <a:rPr lang="en-US" sz="2400" dirty="0">
                <a:latin typeface="Arial Rounded MT Bold" pitchFamily="34" charset="0"/>
              </a:rPr>
              <a:t>grow tall and fast and are close together.</a:t>
            </a:r>
          </a:p>
          <a:p>
            <a:pPr marL="514350" indent="-514350">
              <a:buFont typeface="+mj-lt"/>
              <a:buAutoNum type="arabicPeriod"/>
            </a:pPr>
            <a:r>
              <a:rPr lang="en-US" sz="2400" dirty="0">
                <a:latin typeface="Arial Rounded MT Bold" pitchFamily="34" charset="0"/>
              </a:rPr>
              <a:t>It is experienced near the </a:t>
            </a:r>
            <a:r>
              <a:rPr lang="en-US" sz="2400" dirty="0">
                <a:latin typeface="Arial Rounded MT Bold" pitchFamily="34" charset="0"/>
              </a:rPr>
              <a:t>equator</a:t>
            </a:r>
          </a:p>
          <a:p>
            <a:pPr marL="514350" indent="-514350">
              <a:buFont typeface="+mj-lt"/>
              <a:buAutoNum type="arabicPeriod"/>
            </a:pPr>
            <a:r>
              <a:rPr lang="en-US" sz="2400" dirty="0">
                <a:latin typeface="Arial Rounded MT Bold" pitchFamily="34" charset="0"/>
              </a:rPr>
              <a:t>Trees </a:t>
            </a:r>
            <a:r>
              <a:rPr lang="en-US" sz="2400" dirty="0">
                <a:latin typeface="Arial Rounded MT Bold" pitchFamily="34" charset="0"/>
              </a:rPr>
              <a:t>are evergreen throughout the </a:t>
            </a:r>
            <a:r>
              <a:rPr lang="en-US" sz="2400" dirty="0">
                <a:latin typeface="Arial Rounded MT Bold" pitchFamily="34" charset="0"/>
              </a:rPr>
              <a:t>year</a:t>
            </a:r>
          </a:p>
          <a:p>
            <a:pPr marL="514350" indent="-514350">
              <a:buFont typeface="+mj-lt"/>
              <a:buAutoNum type="arabicPeriod"/>
            </a:pPr>
            <a:r>
              <a:rPr lang="en-US" sz="2400" dirty="0">
                <a:latin typeface="Arial Rounded MT Bold" pitchFamily="34" charset="0"/>
              </a:rPr>
              <a:t>Trees </a:t>
            </a:r>
            <a:r>
              <a:rPr lang="en-US" sz="2400" dirty="0">
                <a:latin typeface="Arial Rounded MT Bold" pitchFamily="34" charset="0"/>
              </a:rPr>
              <a:t>form umbrella-like layer (</a:t>
            </a:r>
            <a:r>
              <a:rPr lang="en-US" sz="2400" b="1" dirty="0">
                <a:latin typeface="Arial Rounded MT Bold" pitchFamily="34" charset="0"/>
              </a:rPr>
              <a:t>canopy</a:t>
            </a:r>
            <a:r>
              <a:rPr lang="en-US" sz="2400" dirty="0">
                <a:latin typeface="Arial Rounded MT Bold" pitchFamily="34" charset="0"/>
              </a:rPr>
              <a:t>)</a:t>
            </a:r>
          </a:p>
          <a:p>
            <a:pPr marL="514350" indent="-514350">
              <a:buFont typeface="+mj-lt"/>
              <a:buAutoNum type="arabicPeriod"/>
            </a:pPr>
            <a:r>
              <a:rPr lang="en-US" sz="2400" dirty="0">
                <a:latin typeface="Arial Rounded MT Bold" pitchFamily="34" charset="0"/>
              </a:rPr>
              <a:t>Trees </a:t>
            </a:r>
            <a:r>
              <a:rPr lang="en-US" sz="2400" dirty="0">
                <a:latin typeface="Arial Rounded MT Bold" pitchFamily="34" charset="0"/>
              </a:rPr>
              <a:t>have broad leaves with smooth </a:t>
            </a:r>
            <a:r>
              <a:rPr lang="en-US" sz="2400" dirty="0">
                <a:latin typeface="Arial Rounded MT Bold" pitchFamily="34" charset="0"/>
              </a:rPr>
              <a:t>barks.</a:t>
            </a:r>
          </a:p>
          <a:p>
            <a:pPr marL="514350" indent="-514350">
              <a:buFont typeface="+mj-lt"/>
              <a:buAutoNum type="arabicPeriod"/>
            </a:pPr>
            <a:r>
              <a:rPr lang="en-US" sz="2400" dirty="0">
                <a:latin typeface="Arial Rounded MT Bold" pitchFamily="34" charset="0"/>
              </a:rPr>
              <a:t>Deciduous </a:t>
            </a:r>
            <a:r>
              <a:rPr lang="en-US" sz="2400" dirty="0">
                <a:latin typeface="Arial Rounded MT Bold" pitchFamily="34" charset="0"/>
              </a:rPr>
              <a:t>trees shed their leaves especially during dry </a:t>
            </a:r>
            <a:r>
              <a:rPr lang="en-US" sz="2400" dirty="0">
                <a:latin typeface="Arial Rounded MT Bold" pitchFamily="34" charset="0"/>
              </a:rPr>
              <a:t>season.</a:t>
            </a:r>
          </a:p>
          <a:p>
            <a:pPr marL="514350" indent="-514350">
              <a:buFont typeface="+mj-lt"/>
              <a:buAutoNum type="arabicPeriod"/>
            </a:pPr>
            <a:r>
              <a:rPr lang="en-US" sz="2400" dirty="0">
                <a:latin typeface="Arial Rounded MT Bold" pitchFamily="34" charset="0"/>
              </a:rPr>
              <a:t>Trees </a:t>
            </a:r>
            <a:r>
              <a:rPr lang="en-US" sz="2400" dirty="0">
                <a:latin typeface="Arial Rounded MT Bold" pitchFamily="34" charset="0"/>
              </a:rPr>
              <a:t>have large trunks and shallow buttress </a:t>
            </a:r>
            <a:r>
              <a:rPr lang="en-US" sz="2400" dirty="0">
                <a:latin typeface="Arial Rounded MT Bold" pitchFamily="34" charset="0"/>
              </a:rPr>
              <a:t>roots.</a:t>
            </a:r>
          </a:p>
          <a:p>
            <a:pPr marL="514350" indent="-514350">
              <a:buFont typeface="+mj-lt"/>
              <a:buAutoNum type="arabicPeriod"/>
            </a:pPr>
            <a:r>
              <a:rPr lang="en-US" sz="2400" dirty="0">
                <a:latin typeface="Arial Rounded MT Bold" pitchFamily="34" charset="0"/>
              </a:rPr>
              <a:t>There </a:t>
            </a:r>
            <a:r>
              <a:rPr lang="en-US" sz="2400" dirty="0">
                <a:latin typeface="Arial Rounded MT Bold" pitchFamily="34" charset="0"/>
              </a:rPr>
              <a:t>is little or no </a:t>
            </a:r>
            <a:r>
              <a:rPr lang="en-US" sz="2400" dirty="0">
                <a:latin typeface="Arial Rounded MT Bold" pitchFamily="34" charset="0"/>
              </a:rPr>
              <a:t>undergrowth.</a:t>
            </a:r>
          </a:p>
          <a:p>
            <a:pPr marL="514350" indent="-514350">
              <a:buFont typeface="+mj-lt"/>
              <a:buAutoNum type="arabicPeriod"/>
            </a:pPr>
            <a:r>
              <a:rPr lang="en-US" sz="2400" dirty="0">
                <a:latin typeface="Arial Rounded MT Bold" pitchFamily="34" charset="0"/>
              </a:rPr>
              <a:t>There </a:t>
            </a:r>
            <a:r>
              <a:rPr lang="en-US" sz="2400" dirty="0">
                <a:latin typeface="Arial Rounded MT Bold" pitchFamily="34" charset="0"/>
              </a:rPr>
              <a:t>are different trees of different </a:t>
            </a:r>
            <a:r>
              <a:rPr lang="en-US" sz="2400" dirty="0">
                <a:latin typeface="Arial Rounded MT Bold" pitchFamily="34" charset="0"/>
              </a:rPr>
              <a:t>species.</a:t>
            </a:r>
          </a:p>
          <a:p>
            <a:pPr marL="514350" indent="-514350">
              <a:buFont typeface="+mj-lt"/>
              <a:buAutoNum type="arabicPeriod"/>
            </a:pPr>
            <a:r>
              <a:rPr lang="en-US" sz="2400" dirty="0">
                <a:latin typeface="Arial Rounded MT Bold" pitchFamily="34" charset="0"/>
              </a:rPr>
              <a:t>Most </a:t>
            </a:r>
            <a:r>
              <a:rPr lang="en-US" sz="2400" dirty="0">
                <a:latin typeface="Arial Rounded MT Bold" pitchFamily="34" charset="0"/>
              </a:rPr>
              <a:t>trees are hardwood such as Oak, teak, </a:t>
            </a:r>
            <a:r>
              <a:rPr lang="en-US" sz="2400" dirty="0" err="1">
                <a:latin typeface="Arial Rounded MT Bold" pitchFamily="34" charset="0"/>
              </a:rPr>
              <a:t>Mvule</a:t>
            </a:r>
            <a:r>
              <a:rPr lang="en-US" sz="2400" dirty="0">
                <a:latin typeface="Arial Rounded MT Bold" pitchFamily="34" charset="0"/>
              </a:rPr>
              <a:t>, rosewood, mahogany ebony, camphor and iron wood.</a:t>
            </a:r>
          </a:p>
          <a:p>
            <a:pPr marL="514350" indent="-514350">
              <a:buFont typeface="+mj-lt"/>
              <a:buAutoNum type="arabicPeriod"/>
            </a:pPr>
            <a:endParaRPr lang="en-US" sz="2400" dirty="0">
              <a:latin typeface="Arial Rounded MT Bold" pitchFamily="34" charset="0"/>
            </a:endParaRPr>
          </a:p>
          <a:p>
            <a:pPr marL="514350" indent="-514350">
              <a:buFont typeface="+mj-lt"/>
              <a:buAutoNum type="arabicPeriod"/>
            </a:pPr>
            <a:endParaRPr lang="en-US" sz="2400" dirty="0">
              <a:latin typeface="Arial Rounded MT Bold" pitchFamily="34" charset="0"/>
            </a:endParaRPr>
          </a:p>
        </p:txBody>
      </p:sp>
    </p:spTree>
    <p:extLst>
      <p:ext uri="{BB962C8B-B14F-4D97-AF65-F5344CB8AC3E}">
        <p14:creationId xmlns:p14="http://schemas.microsoft.com/office/powerpoint/2010/main" val="1709994562"/>
      </p:ext>
    </p:extLst>
  </p:cSld>
  <p:clrMapOvr>
    <a:masterClrMapping/>
  </p:clrMapOvr>
  <p:transition spd="slow" advTm="60000">
    <p:cove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533400"/>
          </a:xfrm>
        </p:spPr>
        <p:txBody>
          <a:bodyPr>
            <a:normAutofit fontScale="90000"/>
          </a:bodyPr>
          <a:lstStyle/>
          <a:p>
            <a:r>
              <a:rPr lang="en-US" sz="4000" u="sng" dirty="0">
                <a:solidFill>
                  <a:srgbClr val="FF0000"/>
                </a:solidFill>
                <a:latin typeface="Arial Rounded MT Bold" pitchFamily="34" charset="0"/>
              </a:rPr>
              <a:t>Mediterranean </a:t>
            </a:r>
            <a:r>
              <a:rPr lang="en-US" sz="4000" u="sng" dirty="0">
                <a:solidFill>
                  <a:srgbClr val="FF0000"/>
                </a:solidFill>
                <a:latin typeface="Arial Rounded MT Bold" pitchFamily="34" charset="0"/>
              </a:rPr>
              <a:t>vegetation</a:t>
            </a:r>
            <a:endParaRPr lang="en-US" sz="40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571500"/>
            <a:ext cx="8991600" cy="3771900"/>
          </a:xfrm>
          <a:prstGeom prst="rect">
            <a:avLst/>
          </a:prstGeom>
        </p:spPr>
        <p:txBody>
          <a:bodyPr>
            <a:noAutofit/>
          </a:bodyPr>
          <a:lstStyle/>
          <a:p>
            <a:pPr marL="0" indent="0">
              <a:buNone/>
            </a:pPr>
            <a:r>
              <a:rPr lang="en-US" sz="2000" dirty="0">
                <a:latin typeface="Arial Rounded MT Bold" pitchFamily="34" charset="0"/>
              </a:rPr>
              <a:t>They </a:t>
            </a:r>
            <a:r>
              <a:rPr lang="en-US" sz="2000" dirty="0">
                <a:latin typeface="Arial Rounded MT Bold" pitchFamily="34" charset="0"/>
              </a:rPr>
              <a:t>are found in the Mediterranean region such as Morocco, Tunisia, and Algeria etc.</a:t>
            </a:r>
          </a:p>
          <a:p>
            <a:pPr marL="0" indent="0">
              <a:buNone/>
            </a:pPr>
            <a:endParaRPr lang="en-US" sz="1050" b="1" u="sng" dirty="0">
              <a:latin typeface="Arial Rounded MT Bold" pitchFamily="34" charset="0"/>
            </a:endParaRPr>
          </a:p>
          <a:p>
            <a:pPr marL="0" indent="0" algn="ctr">
              <a:buNone/>
            </a:pPr>
            <a:r>
              <a:rPr lang="en-US" sz="2000" b="1" u="sng" dirty="0">
                <a:latin typeface="Arial Rounded MT Bold" pitchFamily="34" charset="0"/>
              </a:rPr>
              <a:t>Characteristics </a:t>
            </a:r>
            <a:r>
              <a:rPr lang="en-US" sz="2000" b="1" u="sng" dirty="0">
                <a:latin typeface="Arial Rounded MT Bold" pitchFamily="34" charset="0"/>
              </a:rPr>
              <a:t>of Mediterranean</a:t>
            </a:r>
            <a:endParaRPr lang="en-US" sz="2000" dirty="0">
              <a:latin typeface="Arial Rounded MT Bold" pitchFamily="34" charset="0"/>
            </a:endParaRPr>
          </a:p>
          <a:p>
            <a:pPr lvl="1"/>
            <a:r>
              <a:rPr lang="en-US" sz="2000" dirty="0">
                <a:latin typeface="Arial Rounded MT Bold" pitchFamily="34" charset="0"/>
              </a:rPr>
              <a:t>Trees are cone shaped </a:t>
            </a:r>
          </a:p>
          <a:p>
            <a:pPr lvl="1"/>
            <a:r>
              <a:rPr lang="en-US" sz="2000" dirty="0">
                <a:latin typeface="Arial Rounded MT Bold" pitchFamily="34" charset="0"/>
              </a:rPr>
              <a:t>They have small leaves that are evergreen</a:t>
            </a:r>
          </a:p>
          <a:p>
            <a:pPr lvl="1"/>
            <a:r>
              <a:rPr lang="en-US" sz="2000" dirty="0">
                <a:latin typeface="Arial Rounded MT Bold" pitchFamily="34" charset="0"/>
              </a:rPr>
              <a:t>Trees have thick barks which are deep </a:t>
            </a:r>
          </a:p>
          <a:p>
            <a:pPr lvl="1"/>
            <a:r>
              <a:rPr lang="en-US" sz="2000" dirty="0">
                <a:latin typeface="Arial Rounded MT Bold" pitchFamily="34" charset="0"/>
              </a:rPr>
              <a:t>Trees have waxy, shiny leaves. </a:t>
            </a:r>
          </a:p>
          <a:p>
            <a:pPr lvl="1"/>
            <a:r>
              <a:rPr lang="en-US" sz="2000" dirty="0">
                <a:latin typeface="Arial Rounded MT Bold" pitchFamily="34" charset="0"/>
              </a:rPr>
              <a:t>Trees are of the same species.</a:t>
            </a:r>
          </a:p>
          <a:p>
            <a:pPr lvl="1"/>
            <a:r>
              <a:rPr lang="en-US" sz="2000" dirty="0">
                <a:latin typeface="Arial Rounded MT Bold" pitchFamily="34" charset="0"/>
              </a:rPr>
              <a:t>Trees have needle like leaves.</a:t>
            </a:r>
          </a:p>
          <a:p>
            <a:pPr lvl="1"/>
            <a:r>
              <a:rPr lang="en-US" sz="2000" dirty="0">
                <a:latin typeface="Arial Rounded MT Bold" pitchFamily="34" charset="0"/>
              </a:rPr>
              <a:t>Most of the trees are coniferous.</a:t>
            </a:r>
          </a:p>
          <a:p>
            <a:pPr lvl="1"/>
            <a:r>
              <a:rPr lang="en-US" sz="2000" dirty="0">
                <a:latin typeface="Arial Rounded MT Bold" pitchFamily="34" charset="0"/>
              </a:rPr>
              <a:t>Examples of tree in Mediterranean are soft wood such as </a:t>
            </a:r>
            <a:r>
              <a:rPr lang="en-US" sz="2000" b="1" dirty="0">
                <a:latin typeface="Arial Rounded MT Bold" pitchFamily="34" charset="0"/>
              </a:rPr>
              <a:t>Fir, Pine, Cedar, Cork Oak, Cypress, Olive and Beech.</a:t>
            </a:r>
            <a:endParaRPr lang="en-US" sz="2000" dirty="0">
              <a:latin typeface="Arial Rounded MT Bold" pitchFamily="34" charset="0"/>
            </a:endParaRPr>
          </a:p>
          <a:p>
            <a:endParaRPr lang="en-US" sz="2000" dirty="0">
              <a:latin typeface="Arial Rounded MT Bold" pitchFamily="34" charset="0"/>
            </a:endParaRPr>
          </a:p>
        </p:txBody>
      </p:sp>
    </p:spTree>
    <p:extLst>
      <p:ext uri="{BB962C8B-B14F-4D97-AF65-F5344CB8AC3E}">
        <p14:creationId xmlns:p14="http://schemas.microsoft.com/office/powerpoint/2010/main" val="645483407"/>
      </p:ext>
    </p:extLst>
  </p:cSld>
  <p:clrMapOvr>
    <a:masterClrMapping/>
  </p:clrMapOvr>
  <p:transition spd="slow" advTm="60000">
    <p:cove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0"/>
            <a:ext cx="8229600" cy="952500"/>
          </a:xfrm>
        </p:spPr>
        <p:txBody>
          <a:bodyPr>
            <a:normAutofit/>
          </a:bodyPr>
          <a:lstStyle/>
          <a:p>
            <a:r>
              <a:rPr lang="en-US" b="1" u="sng" dirty="0">
                <a:solidFill>
                  <a:srgbClr val="FF0000"/>
                </a:solidFill>
                <a:latin typeface="Arial Rounded MT Bold" pitchFamily="34" charset="0"/>
              </a:rPr>
              <a:t>Savannah </a:t>
            </a:r>
            <a:r>
              <a:rPr lang="en-US" b="1" u="sng" dirty="0" smtClean="0">
                <a:solidFill>
                  <a:srgbClr val="FF0000"/>
                </a:solidFill>
                <a:latin typeface="Arial Rounded MT Bold" pitchFamily="34" charset="0"/>
              </a:rPr>
              <a:t>vegetation</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952500"/>
            <a:ext cx="9067800" cy="3771900"/>
          </a:xfrm>
          <a:prstGeom prst="rect">
            <a:avLst/>
          </a:prstGeom>
        </p:spPr>
        <p:txBody>
          <a:bodyPr>
            <a:normAutofit/>
          </a:bodyPr>
          <a:lstStyle/>
          <a:p>
            <a:pPr marL="0" indent="0" algn="ctr">
              <a:buNone/>
            </a:pPr>
            <a:r>
              <a:rPr lang="en-US" b="1" u="sng" dirty="0" smtClean="0">
                <a:latin typeface="Arial Rounded MT Bold" pitchFamily="34" charset="0"/>
              </a:rPr>
              <a:t>Characteristics </a:t>
            </a:r>
            <a:r>
              <a:rPr lang="en-US" b="1" u="sng" dirty="0">
                <a:latin typeface="Arial Rounded MT Bold" pitchFamily="34" charset="0"/>
              </a:rPr>
              <a:t>of savannah vegetation</a:t>
            </a:r>
            <a:endParaRPr lang="en-US" dirty="0">
              <a:latin typeface="Arial Rounded MT Bold" pitchFamily="34" charset="0"/>
            </a:endParaRPr>
          </a:p>
          <a:p>
            <a:pPr lvl="0">
              <a:buFont typeface="Wingdings" panose="05000000000000000000" pitchFamily="2" charset="2"/>
              <a:buChar char="§"/>
            </a:pPr>
            <a:r>
              <a:rPr lang="en-US" dirty="0">
                <a:latin typeface="Arial Rounded MT Bold" pitchFamily="34" charset="0"/>
              </a:rPr>
              <a:t>Savanna woodland has more tall trees and tall grass which have stiff blends.</a:t>
            </a:r>
          </a:p>
          <a:p>
            <a:pPr lvl="0">
              <a:buFont typeface="Wingdings" panose="05000000000000000000" pitchFamily="2" charset="2"/>
              <a:buChar char="§"/>
            </a:pPr>
            <a:r>
              <a:rPr lang="en-US" dirty="0">
                <a:latin typeface="Arial Rounded MT Bold" pitchFamily="34" charset="0"/>
              </a:rPr>
              <a:t>The main trees are acacia, baobab and euphorbia.</a:t>
            </a:r>
          </a:p>
          <a:p>
            <a:pPr lvl="0">
              <a:buFont typeface="Wingdings" panose="05000000000000000000" pitchFamily="2" charset="2"/>
              <a:buChar char="§"/>
            </a:pPr>
            <a:r>
              <a:rPr lang="en-US" dirty="0">
                <a:latin typeface="Arial Rounded MT Bold" pitchFamily="34" charset="0"/>
              </a:rPr>
              <a:t>Trees are deciduous- which shed leaves during dry season.</a:t>
            </a:r>
          </a:p>
          <a:p>
            <a:pPr lvl="0">
              <a:buFont typeface="Wingdings" panose="05000000000000000000" pitchFamily="2" charset="2"/>
              <a:buChar char="§"/>
            </a:pPr>
            <a:r>
              <a:rPr lang="en-US" dirty="0">
                <a:latin typeface="Arial Rounded MT Bold" pitchFamily="34" charset="0"/>
              </a:rPr>
              <a:t>Trees have large trunks and long roots</a:t>
            </a:r>
          </a:p>
          <a:p>
            <a:pPr lvl="0">
              <a:buFont typeface="Wingdings" panose="05000000000000000000" pitchFamily="2" charset="2"/>
              <a:buChar char="§"/>
            </a:pPr>
            <a:r>
              <a:rPr lang="en-US" dirty="0">
                <a:latin typeface="Arial Rounded MT Bold" pitchFamily="34" charset="0"/>
              </a:rPr>
              <a:t>Trees are umbrella-shaped</a:t>
            </a:r>
          </a:p>
          <a:p>
            <a:pPr lvl="0">
              <a:buFont typeface="Wingdings" panose="05000000000000000000" pitchFamily="2" charset="2"/>
              <a:buChar char="§"/>
            </a:pPr>
            <a:r>
              <a:rPr lang="en-US" dirty="0">
                <a:latin typeface="Arial Rounded MT Bold" pitchFamily="34" charset="0"/>
              </a:rPr>
              <a:t>Trees have small leaves </a:t>
            </a:r>
          </a:p>
          <a:p>
            <a:pPr lvl="0">
              <a:buFont typeface="Wingdings" panose="05000000000000000000" pitchFamily="2" charset="2"/>
              <a:buChar char="§"/>
            </a:pPr>
            <a:r>
              <a:rPr lang="en-US" dirty="0" err="1">
                <a:latin typeface="Arial Rounded MT Bold" pitchFamily="34" charset="0"/>
              </a:rPr>
              <a:t>Vegetations</a:t>
            </a:r>
            <a:r>
              <a:rPr lang="en-US" dirty="0">
                <a:latin typeface="Arial Rounded MT Bold" pitchFamily="34" charset="0"/>
              </a:rPr>
              <a:t> consists of either </a:t>
            </a:r>
            <a:r>
              <a:rPr lang="en-US" b="1" dirty="0">
                <a:latin typeface="Arial Rounded MT Bold" pitchFamily="34" charset="0"/>
              </a:rPr>
              <a:t>grass</a:t>
            </a:r>
            <a:r>
              <a:rPr lang="en-US" dirty="0">
                <a:latin typeface="Arial Rounded MT Bold" pitchFamily="34" charset="0"/>
              </a:rPr>
              <a:t> or </a:t>
            </a:r>
            <a:r>
              <a:rPr lang="en-US" b="1" dirty="0">
                <a:latin typeface="Arial Rounded MT Bold" pitchFamily="34" charset="0"/>
              </a:rPr>
              <a:t>shrubs</a:t>
            </a:r>
            <a:endParaRPr lang="en-US" dirty="0">
              <a:latin typeface="Arial Rounded MT Bold" pitchFamily="34" charset="0"/>
            </a:endParaRPr>
          </a:p>
          <a:p>
            <a:endParaRPr lang="en-US" dirty="0">
              <a:latin typeface="Arial Rounded MT Bold" pitchFamily="34" charset="0"/>
            </a:endParaRPr>
          </a:p>
        </p:txBody>
      </p:sp>
    </p:spTree>
    <p:extLst>
      <p:ext uri="{BB962C8B-B14F-4D97-AF65-F5344CB8AC3E}">
        <p14:creationId xmlns:p14="http://schemas.microsoft.com/office/powerpoint/2010/main" val="4137137471"/>
      </p:ext>
    </p:extLst>
  </p:cSld>
  <p:clrMapOvr>
    <a:masterClrMapping/>
  </p:clrMapOvr>
  <p:transition spd="slow" advTm="60000">
    <p:cove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685800"/>
          </a:xfrm>
        </p:spPr>
        <p:txBody>
          <a:bodyPr>
            <a:normAutofit/>
          </a:bodyPr>
          <a:lstStyle/>
          <a:p>
            <a:r>
              <a:rPr lang="en-US" b="1" u="sng" dirty="0">
                <a:solidFill>
                  <a:srgbClr val="FF0000"/>
                </a:solidFill>
                <a:latin typeface="Arial Rounded MT Bold" pitchFamily="34" charset="0"/>
              </a:rPr>
              <a:t>Desert </a:t>
            </a:r>
            <a:r>
              <a:rPr lang="en-US" b="1" u="sng" dirty="0" smtClean="0">
                <a:solidFill>
                  <a:srgbClr val="FF0000"/>
                </a:solidFill>
                <a:latin typeface="Arial Rounded MT Bold" pitchFamily="34" charset="0"/>
              </a:rPr>
              <a:t>vegetation</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952500"/>
            <a:ext cx="8991600" cy="3771900"/>
          </a:xfrm>
          <a:prstGeom prst="rect">
            <a:avLst/>
          </a:prstGeom>
        </p:spPr>
        <p:txBody>
          <a:bodyPr>
            <a:normAutofit/>
          </a:bodyPr>
          <a:lstStyle/>
          <a:p>
            <a:pPr>
              <a:buFont typeface="Wingdings" panose="05000000000000000000" pitchFamily="2" charset="2"/>
              <a:buChar char="§"/>
            </a:pPr>
            <a:r>
              <a:rPr lang="en-US" dirty="0" smtClean="0">
                <a:latin typeface="Arial Rounded MT Bold" pitchFamily="34" charset="0"/>
              </a:rPr>
              <a:t>Trees </a:t>
            </a:r>
            <a:r>
              <a:rPr lang="en-US" dirty="0">
                <a:latin typeface="Arial Rounded MT Bold" pitchFamily="34" charset="0"/>
              </a:rPr>
              <a:t>have thick barks and long roots system.</a:t>
            </a:r>
          </a:p>
          <a:p>
            <a:pPr>
              <a:buFont typeface="Wingdings" panose="05000000000000000000" pitchFamily="2" charset="2"/>
              <a:buChar char="§"/>
            </a:pPr>
            <a:r>
              <a:rPr lang="en-US" dirty="0">
                <a:latin typeface="Arial Rounded MT Bold" pitchFamily="34" charset="0"/>
              </a:rPr>
              <a:t>Trees have small waxy and shiny leaves</a:t>
            </a:r>
            <a:r>
              <a:rPr lang="en-US" dirty="0" smtClean="0">
                <a:latin typeface="Arial Rounded MT Bold" pitchFamily="34" charset="0"/>
              </a:rPr>
              <a:t>.</a:t>
            </a:r>
          </a:p>
          <a:p>
            <a:pPr>
              <a:buFont typeface="Wingdings" panose="05000000000000000000" pitchFamily="2" charset="2"/>
              <a:buChar char="§"/>
            </a:pPr>
            <a:endParaRPr lang="en-US" dirty="0">
              <a:latin typeface="Arial Rounded MT Bold" pitchFamily="34" charset="0"/>
            </a:endParaRPr>
          </a:p>
          <a:p>
            <a:pPr marL="0" indent="0">
              <a:buNone/>
            </a:pPr>
            <a:r>
              <a:rPr lang="en-US" b="1" u="sng" dirty="0">
                <a:latin typeface="Arial Rounded MT Bold" pitchFamily="34" charset="0"/>
              </a:rPr>
              <a:t>Factors influencing vegetation distribution</a:t>
            </a:r>
            <a:endParaRPr lang="en-US" dirty="0">
              <a:latin typeface="Arial Rounded MT Bold" pitchFamily="34" charset="0"/>
            </a:endParaRPr>
          </a:p>
          <a:p>
            <a:pPr lvl="0">
              <a:buFont typeface="Wingdings" panose="05000000000000000000" pitchFamily="2" charset="2"/>
              <a:buChar char="§"/>
            </a:pPr>
            <a:r>
              <a:rPr lang="en-US" dirty="0">
                <a:latin typeface="Arial Rounded MT Bold" pitchFamily="34" charset="0"/>
              </a:rPr>
              <a:t>Soil type</a:t>
            </a:r>
          </a:p>
          <a:p>
            <a:pPr lvl="0">
              <a:buFont typeface="Wingdings" panose="05000000000000000000" pitchFamily="2" charset="2"/>
              <a:buChar char="§"/>
            </a:pPr>
            <a:r>
              <a:rPr lang="en-US" dirty="0">
                <a:latin typeface="Arial Rounded MT Bold" pitchFamily="34" charset="0"/>
              </a:rPr>
              <a:t>Human activities</a:t>
            </a:r>
          </a:p>
          <a:p>
            <a:pPr lvl="0">
              <a:buFont typeface="Wingdings" panose="05000000000000000000" pitchFamily="2" charset="2"/>
              <a:buChar char="§"/>
            </a:pPr>
            <a:r>
              <a:rPr lang="en-US" dirty="0">
                <a:latin typeface="Arial Rounded MT Bold" pitchFamily="34" charset="0"/>
              </a:rPr>
              <a:t>Climatic condition</a:t>
            </a:r>
          </a:p>
          <a:p>
            <a:pPr lvl="0">
              <a:buFont typeface="Wingdings" panose="05000000000000000000" pitchFamily="2" charset="2"/>
              <a:buChar char="§"/>
            </a:pPr>
            <a:r>
              <a:rPr lang="en-US" dirty="0">
                <a:latin typeface="Arial Rounded MT Bold" pitchFamily="34" charset="0"/>
              </a:rPr>
              <a:t>Relief/ altitude</a:t>
            </a:r>
            <a:r>
              <a:rPr lang="en-US" dirty="0" smtClean="0">
                <a:latin typeface="Arial Rounded MT Bold" pitchFamily="34" charset="0"/>
              </a:rPr>
              <a:t>.</a:t>
            </a:r>
            <a:endParaRPr lang="en-US" dirty="0">
              <a:latin typeface="Arial Rounded MT Bold" pitchFamily="34" charset="0"/>
            </a:endParaRPr>
          </a:p>
        </p:txBody>
      </p:sp>
    </p:spTree>
    <p:extLst>
      <p:ext uri="{BB962C8B-B14F-4D97-AF65-F5344CB8AC3E}">
        <p14:creationId xmlns:p14="http://schemas.microsoft.com/office/powerpoint/2010/main" val="3850890826"/>
      </p:ext>
    </p:extLst>
  </p:cSld>
  <p:clrMapOvr>
    <a:masterClrMapping/>
  </p:clrMapOvr>
  <p:transition spd="slow" advTm="60000">
    <p:cove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sz="3200" u="sng" dirty="0">
                <a:solidFill>
                  <a:srgbClr val="FF0000"/>
                </a:solidFill>
                <a:latin typeface="Arial Rounded MT Bold" pitchFamily="34" charset="0"/>
              </a:rPr>
              <a:t>Characteristics of tropical grasslands or savanna </a:t>
            </a:r>
            <a:r>
              <a:rPr lang="en-US" sz="3200" u="sng" dirty="0">
                <a:solidFill>
                  <a:srgbClr val="FF0000"/>
                </a:solidFill>
                <a:latin typeface="Arial Rounded MT Bold" pitchFamily="34" charset="0"/>
              </a:rPr>
              <a:t>Grassland</a:t>
            </a: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991600" cy="3771900"/>
          </a:xfrm>
          <a:prstGeom prst="rect">
            <a:avLst/>
          </a:prstGeom>
        </p:spPr>
        <p:txBody>
          <a:bodyPr>
            <a:normAutofit/>
          </a:bodyPr>
          <a:lstStyle/>
          <a:p>
            <a:pPr>
              <a:lnSpc>
                <a:spcPct val="150000"/>
              </a:lnSpc>
              <a:buFont typeface="Wingdings" panose="05000000000000000000" pitchFamily="2" charset="2"/>
              <a:buChar char="§"/>
            </a:pPr>
            <a:r>
              <a:rPr lang="en-US" dirty="0" smtClean="0">
                <a:latin typeface="Arial Rounded MT Bold" pitchFamily="34" charset="0"/>
              </a:rPr>
              <a:t>Trees </a:t>
            </a:r>
            <a:r>
              <a:rPr lang="en-US" dirty="0">
                <a:latin typeface="Arial Rounded MT Bold" pitchFamily="34" charset="0"/>
              </a:rPr>
              <a:t>are widely spaced (scattered</a:t>
            </a:r>
            <a:r>
              <a:rPr lang="en-US" dirty="0" smtClean="0">
                <a:latin typeface="Arial Rounded MT Bold" pitchFamily="34" charset="0"/>
              </a:rPr>
              <a:t>)</a:t>
            </a:r>
            <a:r>
              <a:rPr lang="en-US" dirty="0">
                <a:latin typeface="Arial Rounded MT Bold" pitchFamily="34" charset="0"/>
              </a:rPr>
              <a:t> </a:t>
            </a:r>
          </a:p>
          <a:p>
            <a:pPr>
              <a:lnSpc>
                <a:spcPct val="150000"/>
              </a:lnSpc>
              <a:buFont typeface="Wingdings" panose="05000000000000000000" pitchFamily="2" charset="2"/>
              <a:buChar char="§"/>
            </a:pPr>
            <a:r>
              <a:rPr lang="en-US" dirty="0">
                <a:latin typeface="Arial Rounded MT Bold" pitchFamily="34" charset="0"/>
              </a:rPr>
              <a:t>Most of the vegetation consists of either grasses or shrubs (large areas covered with grass) Trees are </a:t>
            </a:r>
            <a:r>
              <a:rPr lang="en-US" dirty="0" smtClean="0">
                <a:latin typeface="Arial Rounded MT Bold" pitchFamily="34" charset="0"/>
              </a:rPr>
              <a:t>umbrella-shaped.</a:t>
            </a:r>
          </a:p>
          <a:p>
            <a:pPr>
              <a:lnSpc>
                <a:spcPct val="150000"/>
              </a:lnSpc>
              <a:buFont typeface="Wingdings" panose="05000000000000000000" pitchFamily="2" charset="2"/>
              <a:buChar char="§"/>
            </a:pPr>
            <a:r>
              <a:rPr lang="en-US" dirty="0" smtClean="0">
                <a:latin typeface="Arial Rounded MT Bold" pitchFamily="34" charset="0"/>
              </a:rPr>
              <a:t>The </a:t>
            </a:r>
            <a:r>
              <a:rPr lang="en-US" dirty="0">
                <a:latin typeface="Arial Rounded MT Bold" pitchFamily="34" charset="0"/>
              </a:rPr>
              <a:t>above are characteristics of Savanna vegetation</a:t>
            </a:r>
            <a:r>
              <a:rPr lang="en-US" dirty="0" smtClean="0">
                <a:latin typeface="Arial Rounded MT Bold" pitchFamily="34" charset="0"/>
              </a:rPr>
              <a:t>.</a:t>
            </a:r>
            <a:r>
              <a:rPr lang="en-US" dirty="0">
                <a:latin typeface="Arial Rounded MT Bold" pitchFamily="34" charset="0"/>
              </a:rPr>
              <a:t> </a:t>
            </a:r>
          </a:p>
          <a:p>
            <a:pPr>
              <a:lnSpc>
                <a:spcPct val="15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1887806120"/>
      </p:ext>
    </p:extLst>
  </p:cSld>
  <p:clrMapOvr>
    <a:masterClrMapping/>
  </p:clrMapOvr>
  <p:transition spd="slow" advTm="60000">
    <p:cove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9144000" cy="952500"/>
          </a:xfrm>
        </p:spPr>
        <p:txBody>
          <a:bodyPr>
            <a:normAutofit/>
          </a:bodyPr>
          <a:lstStyle/>
          <a:p>
            <a:r>
              <a:rPr lang="en-US" b="1" u="sng" dirty="0">
                <a:solidFill>
                  <a:srgbClr val="FF0000"/>
                </a:solidFill>
                <a:latin typeface="Arial Rounded MT Bold" pitchFamily="34" charset="0"/>
              </a:rPr>
              <a:t>EXERCISE </a:t>
            </a:r>
            <a:r>
              <a:rPr lang="en-US" b="1" u="sng" dirty="0" smtClean="0">
                <a:solidFill>
                  <a:srgbClr val="FF0000"/>
                </a:solidFill>
                <a:latin typeface="Arial Rounded MT Bold" pitchFamily="34" charset="0"/>
              </a:rPr>
              <a:t>1</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723900"/>
            <a:ext cx="9144000" cy="4267200"/>
          </a:xfrm>
          <a:prstGeom prst="rect">
            <a:avLst/>
          </a:prstGeom>
        </p:spPr>
        <p:txBody>
          <a:bodyPr>
            <a:normAutofit/>
          </a:bodyPr>
          <a:lstStyle/>
          <a:p>
            <a:pPr marL="1371600" lvl="2" indent="-514350">
              <a:buFont typeface="+mj-lt"/>
              <a:buAutoNum type="arabicPeriod"/>
            </a:pPr>
            <a:r>
              <a:rPr lang="en-US" sz="3000" dirty="0">
                <a:latin typeface="Arial Rounded MT Bold" pitchFamily="34" charset="0"/>
              </a:rPr>
              <a:t>Lake </a:t>
            </a:r>
            <a:r>
              <a:rPr lang="en-US" sz="3000" dirty="0">
                <a:latin typeface="Arial Rounded MT Bold" pitchFamily="34" charset="0"/>
              </a:rPr>
              <a:t>Kivu was formed as  a result </a:t>
            </a:r>
            <a:r>
              <a:rPr lang="en-US" sz="3000" dirty="0">
                <a:latin typeface="Arial Rounded MT Bold" pitchFamily="34" charset="0"/>
              </a:rPr>
              <a:t>of_______________</a:t>
            </a:r>
            <a:endParaRPr lang="en-US" sz="3000" dirty="0">
              <a:latin typeface="Arial Rounded MT Bold" pitchFamily="34" charset="0"/>
            </a:endParaRPr>
          </a:p>
          <a:p>
            <a:pPr marL="0" indent="0">
              <a:buNone/>
            </a:pPr>
            <a:r>
              <a:rPr lang="en-US" dirty="0">
                <a:latin typeface="Arial Rounded MT Bold" pitchFamily="34" charset="0"/>
              </a:rPr>
              <a:t> </a:t>
            </a:r>
            <a:r>
              <a:rPr lang="en-US" dirty="0" smtClean="0">
                <a:latin typeface="Arial Rounded MT Bold" pitchFamily="34" charset="0"/>
              </a:rPr>
              <a:t>    </a:t>
            </a:r>
            <a:r>
              <a:rPr lang="en-US" b="1" dirty="0">
                <a:latin typeface="Arial Rounded MT Bold" pitchFamily="34" charset="0"/>
              </a:rPr>
              <a:t>A. </a:t>
            </a:r>
            <a:r>
              <a:rPr lang="en-US" dirty="0" err="1">
                <a:latin typeface="Arial Rounded MT Bold" pitchFamily="34" charset="0"/>
              </a:rPr>
              <a:t>Volcanicity</a:t>
            </a:r>
            <a:r>
              <a:rPr lang="en-US" dirty="0">
                <a:latin typeface="Arial Rounded MT Bold" pitchFamily="34" charset="0"/>
              </a:rPr>
              <a:t>		</a:t>
            </a:r>
            <a:r>
              <a:rPr lang="en-US" b="1" dirty="0">
                <a:latin typeface="Arial Rounded MT Bold" pitchFamily="34" charset="0"/>
              </a:rPr>
              <a:t>B. </a:t>
            </a:r>
            <a:r>
              <a:rPr lang="en-US" dirty="0">
                <a:latin typeface="Arial Rounded MT Bold" pitchFamily="34" charset="0"/>
              </a:rPr>
              <a:t>Erosion</a:t>
            </a:r>
          </a:p>
          <a:p>
            <a:pPr marL="0" indent="0">
              <a:buNone/>
            </a:pPr>
            <a:r>
              <a:rPr lang="en-US" dirty="0">
                <a:latin typeface="Arial Rounded MT Bold" pitchFamily="34" charset="0"/>
              </a:rPr>
              <a:t>    </a:t>
            </a:r>
            <a:r>
              <a:rPr lang="en-US" b="1" dirty="0">
                <a:latin typeface="Arial Rounded MT Bold" pitchFamily="34" charset="0"/>
              </a:rPr>
              <a:t> C. </a:t>
            </a:r>
            <a:r>
              <a:rPr lang="en-US" dirty="0">
                <a:latin typeface="Arial Rounded MT Bold" pitchFamily="34" charset="0"/>
              </a:rPr>
              <a:t>Deposition		</a:t>
            </a:r>
            <a:r>
              <a:rPr lang="en-US" b="1" dirty="0">
                <a:latin typeface="Arial Rounded MT Bold" pitchFamily="34" charset="0"/>
              </a:rPr>
              <a:t>D. </a:t>
            </a:r>
            <a:r>
              <a:rPr lang="en-US" dirty="0">
                <a:latin typeface="Arial Rounded MT Bold" pitchFamily="34" charset="0"/>
              </a:rPr>
              <a:t>Earth </a:t>
            </a:r>
            <a:r>
              <a:rPr lang="en-US" dirty="0" smtClean="0">
                <a:latin typeface="Arial Rounded MT Bold" pitchFamily="34" charset="0"/>
              </a:rPr>
              <a:t>movement</a:t>
            </a:r>
          </a:p>
          <a:p>
            <a:pPr marL="0" indent="0">
              <a:buNone/>
            </a:pPr>
            <a:endParaRPr lang="en-US" dirty="0" smtClean="0">
              <a:latin typeface="Arial Rounded MT Bold" pitchFamily="34" charset="0"/>
            </a:endParaRPr>
          </a:p>
          <a:p>
            <a:pPr marL="0" indent="0">
              <a:buNone/>
            </a:pPr>
            <a:r>
              <a:rPr lang="en-US" dirty="0" smtClean="0">
                <a:latin typeface="Arial Rounded MT Bold" pitchFamily="34" charset="0"/>
              </a:rPr>
              <a:t>	2.	It </a:t>
            </a:r>
            <a:r>
              <a:rPr lang="en-US" dirty="0">
                <a:latin typeface="Arial Rounded MT Bold" pitchFamily="34" charset="0"/>
              </a:rPr>
              <a:t>is 6.00am at town x which is at longitude 37</a:t>
            </a:r>
            <a:r>
              <a:rPr lang="en-US" baseline="30000" dirty="0">
                <a:latin typeface="Arial Rounded MT Bold" pitchFamily="34" charset="0"/>
              </a:rPr>
              <a:t>o</a:t>
            </a:r>
            <a:r>
              <a:rPr lang="en-US" dirty="0">
                <a:latin typeface="Arial Rounded MT Bold" pitchFamily="34" charset="0"/>
              </a:rPr>
              <a:t> E. </a:t>
            </a:r>
            <a:r>
              <a:rPr lang="en-US" dirty="0" smtClean="0">
                <a:latin typeface="Arial Rounded MT Bold" pitchFamily="34" charset="0"/>
              </a:rPr>
              <a:t>What </a:t>
            </a:r>
            <a:r>
              <a:rPr lang="en-US" dirty="0">
                <a:latin typeface="Arial Rounded MT Bold" pitchFamily="34" charset="0"/>
              </a:rPr>
              <a:t>time will it be at town y which is at longitude 35</a:t>
            </a:r>
            <a:r>
              <a:rPr lang="en-US" baseline="30000" dirty="0">
                <a:latin typeface="Arial Rounded MT Bold" pitchFamily="34" charset="0"/>
              </a:rPr>
              <a:t>o</a:t>
            </a:r>
            <a:r>
              <a:rPr lang="en-US" dirty="0">
                <a:latin typeface="Arial Rounded MT Bold" pitchFamily="34" charset="0"/>
              </a:rPr>
              <a:t>E?</a:t>
            </a:r>
          </a:p>
          <a:p>
            <a:pPr marL="0" indent="0">
              <a:buNone/>
            </a:pPr>
            <a:r>
              <a:rPr lang="en-US" dirty="0">
                <a:latin typeface="Arial Rounded MT Bold" pitchFamily="34" charset="0"/>
              </a:rPr>
              <a:t>         </a:t>
            </a:r>
            <a:r>
              <a:rPr lang="en-US" b="1" dirty="0">
                <a:latin typeface="Arial Rounded MT Bold" pitchFamily="34" charset="0"/>
              </a:rPr>
              <a:t>A. </a:t>
            </a:r>
            <a:r>
              <a:rPr lang="en-US" dirty="0">
                <a:latin typeface="Arial Rounded MT Bold" pitchFamily="34" charset="0"/>
              </a:rPr>
              <a:t>6.00 am.		</a:t>
            </a:r>
            <a:r>
              <a:rPr lang="en-US" b="1" dirty="0">
                <a:latin typeface="Arial Rounded MT Bold" pitchFamily="34" charset="0"/>
              </a:rPr>
              <a:t>B. </a:t>
            </a:r>
            <a:r>
              <a:rPr lang="en-US" dirty="0">
                <a:latin typeface="Arial Rounded MT Bold" pitchFamily="34" charset="0"/>
              </a:rPr>
              <a:t>5.52 am.</a:t>
            </a:r>
          </a:p>
          <a:p>
            <a:pPr marL="0" indent="0">
              <a:buNone/>
            </a:pPr>
            <a:r>
              <a:rPr lang="en-US" dirty="0">
                <a:latin typeface="Arial Rounded MT Bold" pitchFamily="34" charset="0"/>
              </a:rPr>
              <a:t>         </a:t>
            </a:r>
            <a:r>
              <a:rPr lang="en-US" b="1" dirty="0">
                <a:latin typeface="Arial Rounded MT Bold" pitchFamily="34" charset="0"/>
              </a:rPr>
              <a:t>C. </a:t>
            </a:r>
            <a:r>
              <a:rPr lang="en-US" dirty="0">
                <a:latin typeface="Arial Rounded MT Bold" pitchFamily="34" charset="0"/>
              </a:rPr>
              <a:t>6.08 pm.		</a:t>
            </a:r>
            <a:r>
              <a:rPr lang="en-US" b="1" dirty="0">
                <a:latin typeface="Arial Rounded MT Bold" pitchFamily="34" charset="0"/>
              </a:rPr>
              <a:t>D. </a:t>
            </a:r>
            <a:r>
              <a:rPr lang="en-US" dirty="0">
                <a:latin typeface="Arial Rounded MT Bold" pitchFamily="34" charset="0"/>
              </a:rPr>
              <a:t>6.08 am.</a:t>
            </a:r>
          </a:p>
        </p:txBody>
      </p:sp>
    </p:spTree>
    <p:extLst>
      <p:ext uri="{BB962C8B-B14F-4D97-AF65-F5344CB8AC3E}">
        <p14:creationId xmlns:p14="http://schemas.microsoft.com/office/powerpoint/2010/main" val="406156144"/>
      </p:ext>
    </p:extLst>
  </p:cSld>
  <p:clrMapOvr>
    <a:masterClrMapping/>
  </p:clrMapOvr>
  <p:transition spd="slow" advTm="60000">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6600" y="38100"/>
            <a:ext cx="8534400" cy="523220"/>
          </a:xfrm>
          <a:prstGeom prst="rect">
            <a:avLst/>
          </a:prstGeom>
          <a:noFill/>
        </p:spPr>
        <p:txBody>
          <a:bodyPr wrap="square" rtlCol="0">
            <a:spAutoFit/>
          </a:bodyPr>
          <a:lstStyle/>
          <a:p>
            <a:pPr algn="just"/>
            <a:r>
              <a:rPr lang="en-US" sz="2800" b="1" u="sng" dirty="0">
                <a:solidFill>
                  <a:srgbClr val="FF0000"/>
                </a:solidFill>
              </a:rPr>
              <a:t>RIVERS DRAINING INTO INDIAN  AND LAKE VICTORIA</a:t>
            </a:r>
            <a:endParaRPr lang="en-US" sz="2800" b="1" u="sng" dirty="0">
              <a:solidFill>
                <a:srgbClr val="FF0000"/>
              </a:solidFill>
            </a:endParaRPr>
          </a:p>
        </p:txBody>
      </p:sp>
      <p:sp>
        <p:nvSpPr>
          <p:cNvPr id="4" name="TextBox 3"/>
          <p:cNvSpPr txBox="1"/>
          <p:nvPr/>
        </p:nvSpPr>
        <p:spPr>
          <a:xfrm>
            <a:off x="431800" y="558389"/>
            <a:ext cx="8991600" cy="4862870"/>
          </a:xfrm>
          <a:prstGeom prst="rect">
            <a:avLst/>
          </a:prstGeom>
          <a:noFill/>
        </p:spPr>
        <p:txBody>
          <a:bodyPr wrap="square" rtlCol="0">
            <a:spAutoFit/>
          </a:bodyPr>
          <a:lstStyle/>
          <a:p>
            <a:pPr algn="ctr"/>
            <a:r>
              <a:rPr lang="en-US" sz="3200" b="1" dirty="0"/>
              <a:t>JUBA SHEBELI TANA  NA ATHI, RUVUMA RUFIJI NA ZAMBEZI </a:t>
            </a:r>
            <a:r>
              <a:rPr lang="en-US" sz="3200" b="1" dirty="0" err="1"/>
              <a:t>ZAMBEZI</a:t>
            </a:r>
            <a:r>
              <a:rPr lang="en-US" sz="3200" b="1" dirty="0"/>
              <a:t> PANGANI NA LIMPOPO  OOH INDIAN OCEAN</a:t>
            </a:r>
          </a:p>
          <a:p>
            <a:pPr algn="ctr"/>
            <a:endParaRPr lang="en-US" sz="3200" b="1" dirty="0"/>
          </a:p>
          <a:p>
            <a:pPr algn="ctr"/>
            <a:r>
              <a:rPr lang="en-US" sz="3200" b="1" dirty="0"/>
              <a:t>SIO NZOIA, SIO NZOIA, YALA NYANDO OOH YALA NYANDO, KUJA KAGERA, KUJA KAGERA, SONDU MIRIU UU SONDU MIRIU , RIVER MARA, RIVER MARA, RIVER MARA AA LAKE VICTORIA</a:t>
            </a:r>
          </a:p>
          <a:p>
            <a:endParaRPr lang="en-US" dirty="0"/>
          </a:p>
          <a:p>
            <a:endParaRPr lang="en-US" dirty="0"/>
          </a:p>
          <a:p>
            <a:endParaRPr lang="en-US" dirty="0"/>
          </a:p>
        </p:txBody>
      </p:sp>
    </p:spTree>
    <p:extLst>
      <p:ext uri="{BB962C8B-B14F-4D97-AF65-F5344CB8AC3E}">
        <p14:creationId xmlns:p14="http://schemas.microsoft.com/office/powerpoint/2010/main" val="4085002444"/>
      </p:ext>
    </p:extLst>
  </p:cSld>
  <p:clrMapOvr>
    <a:masterClrMapping/>
  </p:clrMapOvr>
  <p:transition spd="slow" advTm="77000">
    <p:cove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84200" y="114300"/>
            <a:ext cx="9067800" cy="4254500"/>
          </a:xfrm>
          <a:prstGeom prst="rect">
            <a:avLst/>
          </a:prstGeom>
        </p:spPr>
        <p:txBody>
          <a:bodyPr>
            <a:noAutofit/>
          </a:bodyPr>
          <a:lstStyle/>
          <a:p>
            <a:pPr marL="457200" lvl="1" indent="0">
              <a:buNone/>
            </a:pPr>
            <a:r>
              <a:rPr lang="en-US" sz="2400" dirty="0">
                <a:latin typeface="Arial Rounded MT Bold" pitchFamily="34" charset="0"/>
              </a:rPr>
              <a:t>	3. Which </a:t>
            </a:r>
            <a:r>
              <a:rPr lang="en-US" sz="2400" dirty="0">
                <a:latin typeface="Arial Rounded MT Bold" pitchFamily="34" charset="0"/>
              </a:rPr>
              <a:t>climatic region is associated with the following conditions:</a:t>
            </a:r>
          </a:p>
          <a:p>
            <a:pPr marL="514350" indent="-514350">
              <a:buFont typeface="+mj-lt"/>
              <a:buAutoNum type="romanLcPeriod"/>
            </a:pPr>
            <a:r>
              <a:rPr lang="en-US" sz="2400" dirty="0">
                <a:latin typeface="Arial Rounded MT Bold" pitchFamily="34" charset="0"/>
              </a:rPr>
              <a:t>Fairy hot, dry summer</a:t>
            </a:r>
          </a:p>
          <a:p>
            <a:pPr marL="514350" indent="-514350">
              <a:buFont typeface="+mj-lt"/>
              <a:buAutoNum type="romanLcPeriod"/>
            </a:pPr>
            <a:r>
              <a:rPr lang="en-US" sz="2400" dirty="0">
                <a:latin typeface="Arial Rounded MT Bold" pitchFamily="34" charset="0"/>
              </a:rPr>
              <a:t>Warm wetter winter</a:t>
            </a:r>
          </a:p>
          <a:p>
            <a:pPr marL="514350" indent="-514350">
              <a:buFont typeface="+mj-lt"/>
              <a:buAutoNum type="romanLcPeriod"/>
            </a:pPr>
            <a:r>
              <a:rPr lang="en-US" sz="2400" dirty="0">
                <a:latin typeface="Arial Rounded MT Bold" pitchFamily="34" charset="0"/>
              </a:rPr>
              <a:t>Summer temperature above 25</a:t>
            </a:r>
            <a:r>
              <a:rPr lang="en-US" sz="2400" baseline="30000" dirty="0">
                <a:latin typeface="Arial Rounded MT Bold" pitchFamily="34" charset="0"/>
              </a:rPr>
              <a:t>0</a:t>
            </a:r>
            <a:r>
              <a:rPr lang="en-US" sz="2400" dirty="0">
                <a:latin typeface="Arial Rounded MT Bold" pitchFamily="34" charset="0"/>
              </a:rPr>
              <a:t>c</a:t>
            </a:r>
          </a:p>
          <a:p>
            <a:pPr marL="514350" indent="-514350">
              <a:buFont typeface="+mj-lt"/>
              <a:buAutoNum type="romanLcPeriod"/>
            </a:pPr>
            <a:r>
              <a:rPr lang="en-US" sz="2400" dirty="0">
                <a:latin typeface="Arial Rounded MT Bold" pitchFamily="34" charset="0"/>
              </a:rPr>
              <a:t>Lowest temperature 10</a:t>
            </a:r>
            <a:r>
              <a:rPr lang="en-US" sz="2400" baseline="30000" dirty="0">
                <a:latin typeface="Arial Rounded MT Bold" pitchFamily="34" charset="0"/>
              </a:rPr>
              <a:t>0</a:t>
            </a:r>
            <a:r>
              <a:rPr lang="en-US" sz="2400" dirty="0">
                <a:latin typeface="Arial Rounded MT Bold" pitchFamily="34" charset="0"/>
              </a:rPr>
              <a:t>C</a:t>
            </a:r>
          </a:p>
          <a:p>
            <a:pPr marL="514350" indent="-514350">
              <a:buFont typeface="+mj-lt"/>
              <a:buAutoNum type="romanLcPeriod"/>
            </a:pPr>
            <a:r>
              <a:rPr lang="en-US" sz="2400" dirty="0">
                <a:latin typeface="Arial Rounded MT Bold" pitchFamily="34" charset="0"/>
              </a:rPr>
              <a:t>Annual rainfall 500 – </a:t>
            </a:r>
            <a:r>
              <a:rPr lang="en-US" sz="2400" dirty="0">
                <a:latin typeface="Arial Rounded MT Bold" pitchFamily="34" charset="0"/>
              </a:rPr>
              <a:t>1000mm</a:t>
            </a:r>
          </a:p>
          <a:p>
            <a:pPr marL="0" indent="0">
              <a:buNone/>
            </a:pPr>
            <a:r>
              <a:rPr lang="en-US" sz="2400" dirty="0">
                <a:latin typeface="Arial Rounded MT Bold" pitchFamily="34" charset="0"/>
              </a:rPr>
              <a:t>Which </a:t>
            </a:r>
            <a:r>
              <a:rPr lang="en-US" sz="2400" dirty="0">
                <a:latin typeface="Arial Rounded MT Bold" pitchFamily="34" charset="0"/>
              </a:rPr>
              <a:t>is it?</a:t>
            </a:r>
          </a:p>
          <a:p>
            <a:pPr marL="0" indent="0">
              <a:buNone/>
            </a:pPr>
            <a:r>
              <a:rPr lang="en-US" sz="2400" dirty="0">
                <a:latin typeface="Arial Rounded MT Bold" pitchFamily="34" charset="0"/>
              </a:rPr>
              <a:t>       A. Mediterranean climate	B. Hot desert</a:t>
            </a:r>
          </a:p>
          <a:p>
            <a:pPr marL="0" indent="0">
              <a:buNone/>
            </a:pPr>
            <a:r>
              <a:rPr lang="en-US" sz="2400" dirty="0">
                <a:latin typeface="Arial Rounded MT Bold" pitchFamily="34" charset="0"/>
              </a:rPr>
              <a:t>       C. Equatorial climate	D. Temperate climate </a:t>
            </a:r>
          </a:p>
          <a:p>
            <a:pPr marL="0" indent="0">
              <a:buNone/>
            </a:pPr>
            <a:r>
              <a:rPr lang="en-US" sz="2400" dirty="0">
                <a:latin typeface="Arial Rounded MT Bold" pitchFamily="34" charset="0"/>
              </a:rPr>
              <a:t> </a:t>
            </a:r>
            <a:r>
              <a:rPr lang="en-US" sz="2400" dirty="0">
                <a:latin typeface="Arial Rounded MT Bold" pitchFamily="34" charset="0"/>
              </a:rPr>
              <a:t>	4. The </a:t>
            </a:r>
            <a:r>
              <a:rPr lang="en-US" sz="2400" dirty="0">
                <a:latin typeface="Arial Rounded MT Bold" pitchFamily="34" charset="0"/>
              </a:rPr>
              <a:t>second longest river in Africa is --------</a:t>
            </a:r>
          </a:p>
          <a:p>
            <a:pPr marL="0" indent="0">
              <a:buNone/>
            </a:pPr>
            <a:r>
              <a:rPr lang="en-US" sz="2400" dirty="0">
                <a:latin typeface="Arial Rounded MT Bold" pitchFamily="34" charset="0"/>
              </a:rPr>
              <a:t>       A. Niger River		B. Nile River</a:t>
            </a:r>
          </a:p>
          <a:p>
            <a:pPr marL="0" indent="0">
              <a:buNone/>
            </a:pPr>
            <a:r>
              <a:rPr lang="en-US" sz="2400" dirty="0">
                <a:latin typeface="Arial Rounded MT Bold" pitchFamily="34" charset="0"/>
              </a:rPr>
              <a:t>       C. Congo River		D. Orange River</a:t>
            </a:r>
          </a:p>
          <a:p>
            <a:endParaRPr lang="en-US" sz="2400" dirty="0">
              <a:latin typeface="Arial Rounded MT Bold" pitchFamily="34" charset="0"/>
            </a:endParaRPr>
          </a:p>
        </p:txBody>
      </p:sp>
    </p:spTree>
    <p:extLst>
      <p:ext uri="{BB962C8B-B14F-4D97-AF65-F5344CB8AC3E}">
        <p14:creationId xmlns:p14="http://schemas.microsoft.com/office/powerpoint/2010/main" val="2352549604"/>
      </p:ext>
    </p:extLst>
  </p:cSld>
  <p:clrMapOvr>
    <a:masterClrMapping/>
  </p:clrMapOvr>
  <p:transition spd="slow" advTm="60000">
    <p:cove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42900"/>
            <a:ext cx="9067800" cy="3771900"/>
          </a:xfrm>
          <a:prstGeom prst="rect">
            <a:avLst/>
          </a:prstGeom>
        </p:spPr>
        <p:txBody>
          <a:bodyPr>
            <a:noAutofit/>
          </a:bodyPr>
          <a:lstStyle/>
          <a:p>
            <a:pPr marL="457200" lvl="1" indent="0">
              <a:lnSpc>
                <a:spcPct val="150000"/>
              </a:lnSpc>
              <a:buNone/>
            </a:pPr>
            <a:r>
              <a:rPr lang="en-US" sz="2400" dirty="0">
                <a:latin typeface="Arial Rounded MT Bold" pitchFamily="34" charset="0"/>
              </a:rPr>
              <a:t>5. Lake </a:t>
            </a:r>
            <a:r>
              <a:rPr lang="en-US" sz="2400" dirty="0">
                <a:latin typeface="Arial Rounded MT Bold" pitchFamily="34" charset="0"/>
              </a:rPr>
              <a:t>Chad and lake Bangweulu in Zambia were formed as result </a:t>
            </a:r>
            <a:r>
              <a:rPr lang="en-US" sz="2400" dirty="0">
                <a:latin typeface="Arial Rounded MT Bold" pitchFamily="34" charset="0"/>
              </a:rPr>
              <a:t>of____________</a:t>
            </a:r>
            <a:endParaRPr lang="en-US" sz="2400" dirty="0">
              <a:latin typeface="Arial Rounded MT Bold" pitchFamily="34" charset="0"/>
            </a:endParaRPr>
          </a:p>
          <a:p>
            <a:pPr marL="0" indent="0">
              <a:lnSpc>
                <a:spcPct val="150000"/>
              </a:lnSpc>
              <a:buNone/>
            </a:pPr>
            <a:r>
              <a:rPr lang="en-US" sz="2400" dirty="0">
                <a:latin typeface="Arial Rounded MT Bold" pitchFamily="34" charset="0"/>
              </a:rPr>
              <a:t>     	A</a:t>
            </a:r>
            <a:r>
              <a:rPr lang="en-US" sz="2400" dirty="0">
                <a:latin typeface="Arial Rounded MT Bold" pitchFamily="34" charset="0"/>
              </a:rPr>
              <a:t>. Deposition	</a:t>
            </a:r>
            <a:r>
              <a:rPr lang="en-US" sz="2400" dirty="0">
                <a:latin typeface="Arial Rounded MT Bold" pitchFamily="34" charset="0"/>
              </a:rPr>
              <a:t>  	B</a:t>
            </a:r>
            <a:r>
              <a:rPr lang="en-US" sz="2400" dirty="0">
                <a:latin typeface="Arial Rounded MT Bold" pitchFamily="34" charset="0"/>
              </a:rPr>
              <a:t>. Erosion</a:t>
            </a:r>
          </a:p>
          <a:p>
            <a:pPr marL="0" indent="0">
              <a:lnSpc>
                <a:spcPct val="150000"/>
              </a:lnSpc>
              <a:buNone/>
            </a:pPr>
            <a:r>
              <a:rPr lang="en-US" sz="2400" dirty="0">
                <a:latin typeface="Arial Rounded MT Bold" pitchFamily="34" charset="0"/>
              </a:rPr>
              <a:t>     	C</a:t>
            </a:r>
            <a:r>
              <a:rPr lang="en-US" sz="2400" dirty="0">
                <a:latin typeface="Arial Rounded MT Bold" pitchFamily="34" charset="0"/>
              </a:rPr>
              <a:t>. Earth </a:t>
            </a:r>
            <a:r>
              <a:rPr lang="en-US" sz="2400" dirty="0">
                <a:latin typeface="Arial Rounded MT Bold" pitchFamily="34" charset="0"/>
              </a:rPr>
              <a:t>Movement  	D</a:t>
            </a:r>
            <a:r>
              <a:rPr lang="en-US" sz="2400" dirty="0">
                <a:latin typeface="Arial Rounded MT Bold" pitchFamily="34" charset="0"/>
              </a:rPr>
              <a:t>. </a:t>
            </a:r>
            <a:r>
              <a:rPr lang="en-US" sz="2400" dirty="0" err="1">
                <a:latin typeface="Arial Rounded MT Bold" pitchFamily="34" charset="0"/>
              </a:rPr>
              <a:t>Volcanicity</a:t>
            </a:r>
            <a:endParaRPr lang="en-US" sz="2400" dirty="0">
              <a:latin typeface="Arial Rounded MT Bold" pitchFamily="34" charset="0"/>
            </a:endParaRPr>
          </a:p>
          <a:p>
            <a:pPr marL="457200" lvl="1" indent="0">
              <a:lnSpc>
                <a:spcPct val="150000"/>
              </a:lnSpc>
              <a:buNone/>
            </a:pPr>
            <a:r>
              <a:rPr lang="en-US" sz="2400" dirty="0">
                <a:latin typeface="Arial Rounded MT Bold" pitchFamily="34" charset="0"/>
              </a:rPr>
              <a:t>6. The </a:t>
            </a:r>
            <a:r>
              <a:rPr lang="en-US" sz="2400" dirty="0">
                <a:latin typeface="Arial Rounded MT Bold" pitchFamily="34" charset="0"/>
              </a:rPr>
              <a:t>most Northerly point of Africa </a:t>
            </a:r>
            <a:r>
              <a:rPr lang="en-US" sz="2400" dirty="0">
                <a:latin typeface="Arial Rounded MT Bold" pitchFamily="34" charset="0"/>
              </a:rPr>
              <a:t>is_______</a:t>
            </a:r>
            <a:endParaRPr lang="en-US" sz="2400" dirty="0">
              <a:latin typeface="Arial Rounded MT Bold" pitchFamily="34" charset="0"/>
            </a:endParaRPr>
          </a:p>
          <a:p>
            <a:pPr marL="0" indent="0">
              <a:lnSpc>
                <a:spcPct val="150000"/>
              </a:lnSpc>
              <a:buNone/>
            </a:pPr>
            <a:r>
              <a:rPr lang="en-US" sz="2400" dirty="0">
                <a:latin typeface="Arial Rounded MT Bold" pitchFamily="34" charset="0"/>
              </a:rPr>
              <a:t>	A</a:t>
            </a:r>
            <a:r>
              <a:rPr lang="en-US" sz="2400" dirty="0">
                <a:latin typeface="Arial Rounded MT Bold" pitchFamily="34" charset="0"/>
              </a:rPr>
              <a:t>. Cape Blanco         </a:t>
            </a:r>
            <a:r>
              <a:rPr lang="en-US" sz="2400" dirty="0">
                <a:latin typeface="Arial Rounded MT Bold" pitchFamily="34" charset="0"/>
              </a:rPr>
              <a:t>	B</a:t>
            </a:r>
            <a:r>
              <a:rPr lang="en-US" sz="2400" dirty="0">
                <a:latin typeface="Arial Rounded MT Bold" pitchFamily="34" charset="0"/>
              </a:rPr>
              <a:t>. Cape Verde</a:t>
            </a:r>
          </a:p>
          <a:p>
            <a:pPr marL="0" indent="0">
              <a:lnSpc>
                <a:spcPct val="150000"/>
              </a:lnSpc>
              <a:buNone/>
            </a:pPr>
            <a:r>
              <a:rPr lang="en-US" sz="2400" dirty="0">
                <a:latin typeface="Arial Rounded MT Bold" pitchFamily="34" charset="0"/>
              </a:rPr>
              <a:t>	C</a:t>
            </a:r>
            <a:r>
              <a:rPr lang="en-US" sz="2400" dirty="0">
                <a:latin typeface="Arial Rounded MT Bold" pitchFamily="34" charset="0"/>
              </a:rPr>
              <a:t>. Cape Agulhas      </a:t>
            </a:r>
            <a:r>
              <a:rPr lang="en-US" sz="2400" dirty="0">
                <a:latin typeface="Arial Rounded MT Bold" pitchFamily="34" charset="0"/>
              </a:rPr>
              <a:t>	D</a:t>
            </a:r>
            <a:r>
              <a:rPr lang="en-US" sz="2400" dirty="0">
                <a:latin typeface="Arial Rounded MT Bold" pitchFamily="34" charset="0"/>
              </a:rPr>
              <a:t>. Cape of good Hope</a:t>
            </a:r>
          </a:p>
          <a:p>
            <a:pPr>
              <a:lnSpc>
                <a:spcPct val="150000"/>
              </a:lnSpc>
            </a:pPr>
            <a:endParaRPr lang="en-US" sz="2400" dirty="0">
              <a:latin typeface="Arial Rounded MT Bold" pitchFamily="34" charset="0"/>
            </a:endParaRPr>
          </a:p>
        </p:txBody>
      </p:sp>
    </p:spTree>
    <p:extLst>
      <p:ext uri="{BB962C8B-B14F-4D97-AF65-F5344CB8AC3E}">
        <p14:creationId xmlns:p14="http://schemas.microsoft.com/office/powerpoint/2010/main" val="544849643"/>
      </p:ext>
    </p:extLst>
  </p:cSld>
  <p:clrMapOvr>
    <a:masterClrMapping/>
  </p:clrMapOvr>
  <p:transition spd="slow" advTm="60000">
    <p:cove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266700"/>
            <a:ext cx="8991600" cy="4445000"/>
          </a:xfrm>
          <a:prstGeom prst="rect">
            <a:avLst/>
          </a:prstGeom>
        </p:spPr>
        <p:txBody>
          <a:bodyPr>
            <a:noAutofit/>
          </a:bodyPr>
          <a:lstStyle/>
          <a:p>
            <a:pPr marL="457200" lvl="1" indent="0">
              <a:buNone/>
            </a:pPr>
            <a:r>
              <a:rPr lang="en-US" sz="2400" dirty="0">
                <a:latin typeface="Arial Rounded MT Bold" pitchFamily="34" charset="0"/>
              </a:rPr>
              <a:t>7. If </a:t>
            </a:r>
            <a:r>
              <a:rPr lang="en-US" sz="2400" dirty="0">
                <a:latin typeface="Arial Rounded MT Bold" pitchFamily="34" charset="0"/>
              </a:rPr>
              <a:t>time in Ghana 0</a:t>
            </a:r>
            <a:r>
              <a:rPr lang="en-US" sz="2400" baseline="30000" dirty="0">
                <a:latin typeface="Arial Rounded MT Bold" pitchFamily="34" charset="0"/>
              </a:rPr>
              <a:t>0</a:t>
            </a:r>
            <a:r>
              <a:rPr lang="en-US" sz="2400" dirty="0">
                <a:latin typeface="Arial Rounded MT Bold" pitchFamily="34" charset="0"/>
              </a:rPr>
              <a:t>is 3.00pm, what is the time in </a:t>
            </a:r>
            <a:r>
              <a:rPr lang="en-US" sz="2400" dirty="0" err="1">
                <a:latin typeface="Arial Rounded MT Bold" pitchFamily="34" charset="0"/>
              </a:rPr>
              <a:t>Nyeri</a:t>
            </a:r>
            <a:r>
              <a:rPr lang="en-US" sz="2400" dirty="0">
                <a:latin typeface="Arial Rounded MT Bold" pitchFamily="34" charset="0"/>
              </a:rPr>
              <a:t> Kenya 45</a:t>
            </a:r>
            <a:r>
              <a:rPr lang="en-US" sz="2400" baseline="30000" dirty="0">
                <a:latin typeface="Arial Rounded MT Bold" pitchFamily="34" charset="0"/>
              </a:rPr>
              <a:t>0</a:t>
            </a:r>
            <a:r>
              <a:rPr lang="en-US" sz="2400" dirty="0">
                <a:latin typeface="Arial Rounded MT Bold" pitchFamily="34" charset="0"/>
              </a:rPr>
              <a:t>E?</a:t>
            </a:r>
          </a:p>
          <a:p>
            <a:pPr marL="0" indent="0">
              <a:buNone/>
            </a:pPr>
            <a:r>
              <a:rPr lang="en-US" sz="2400" dirty="0">
                <a:latin typeface="Arial Rounded MT Bold" pitchFamily="34" charset="0"/>
              </a:rPr>
              <a:t>	A</a:t>
            </a:r>
            <a:r>
              <a:rPr lang="en-US" sz="2400" dirty="0">
                <a:latin typeface="Arial Rounded MT Bold" pitchFamily="34" charset="0"/>
              </a:rPr>
              <a:t>. 6.00 pm	</a:t>
            </a:r>
            <a:r>
              <a:rPr lang="en-US" sz="2400" dirty="0">
                <a:latin typeface="Arial Rounded MT Bold" pitchFamily="34" charset="0"/>
              </a:rPr>
              <a:t>	B</a:t>
            </a:r>
            <a:r>
              <a:rPr lang="en-US" sz="2400" dirty="0">
                <a:latin typeface="Arial Rounded MT Bold" pitchFamily="34" charset="0"/>
              </a:rPr>
              <a:t>. 6.00 am</a:t>
            </a:r>
          </a:p>
          <a:p>
            <a:pPr marL="0" indent="0">
              <a:buNone/>
            </a:pPr>
            <a:r>
              <a:rPr lang="en-US" sz="2400" dirty="0">
                <a:latin typeface="Arial Rounded MT Bold" pitchFamily="34" charset="0"/>
              </a:rPr>
              <a:t>	C</a:t>
            </a:r>
            <a:r>
              <a:rPr lang="en-US" sz="2400" dirty="0">
                <a:latin typeface="Arial Rounded MT Bold" pitchFamily="34" charset="0"/>
              </a:rPr>
              <a:t>. 9.00 am	      	D. 9.00 </a:t>
            </a:r>
            <a:r>
              <a:rPr lang="en-US" sz="2400" dirty="0">
                <a:latin typeface="Arial Rounded MT Bold" pitchFamily="34" charset="0"/>
              </a:rPr>
              <a:t>pm</a:t>
            </a:r>
            <a:r>
              <a:rPr lang="en-US" sz="2400" dirty="0">
                <a:latin typeface="Arial Rounded MT Bold" pitchFamily="34" charset="0"/>
              </a:rPr>
              <a:t> </a:t>
            </a:r>
          </a:p>
          <a:p>
            <a:pPr marL="457200" lvl="1" indent="0">
              <a:buNone/>
            </a:pPr>
            <a:r>
              <a:rPr lang="en-US" sz="2400" dirty="0">
                <a:latin typeface="Arial Rounded MT Bold" pitchFamily="34" charset="0"/>
              </a:rPr>
              <a:t>8. Why </a:t>
            </a:r>
            <a:r>
              <a:rPr lang="en-US" sz="2400" dirty="0">
                <a:latin typeface="Arial Rounded MT Bold" pitchFamily="34" charset="0"/>
              </a:rPr>
              <a:t>does a warm current attract more rain in the nearby land because-</a:t>
            </a:r>
            <a:r>
              <a:rPr lang="en-US" sz="2400" dirty="0">
                <a:latin typeface="Arial Rounded MT Bold" pitchFamily="34" charset="0"/>
              </a:rPr>
              <a:t>------------</a:t>
            </a:r>
          </a:p>
          <a:p>
            <a:pPr marL="971550" lvl="1" indent="-514350">
              <a:buAutoNum type="alphaUcPeriod"/>
            </a:pPr>
            <a:r>
              <a:rPr lang="en-US" sz="2400" dirty="0">
                <a:latin typeface="Arial Rounded MT Bold" pitchFamily="34" charset="0"/>
              </a:rPr>
              <a:t>They </a:t>
            </a:r>
            <a:r>
              <a:rPr lang="en-US" sz="2400" dirty="0">
                <a:latin typeface="Arial Rounded MT Bold" pitchFamily="34" charset="0"/>
              </a:rPr>
              <a:t>are covered by </a:t>
            </a:r>
            <a:r>
              <a:rPr lang="en-US" sz="2400" dirty="0">
                <a:latin typeface="Arial Rounded MT Bold" pitchFamily="34" charset="0"/>
              </a:rPr>
              <a:t>fog</a:t>
            </a:r>
          </a:p>
          <a:p>
            <a:pPr marL="457200" lvl="1" indent="0">
              <a:buNone/>
            </a:pPr>
            <a:r>
              <a:rPr lang="en-US" sz="2400" dirty="0">
                <a:latin typeface="Arial Rounded MT Bold" pitchFamily="34" charset="0"/>
              </a:rPr>
              <a:t>B. An </a:t>
            </a:r>
            <a:r>
              <a:rPr lang="en-US" sz="2400" dirty="0">
                <a:latin typeface="Arial Rounded MT Bold" pitchFamily="34" charset="0"/>
              </a:rPr>
              <a:t>offshore wind blowing over them is </a:t>
            </a:r>
            <a:r>
              <a:rPr lang="en-US" sz="2400" dirty="0">
                <a:latin typeface="Arial Rounded MT Bold" pitchFamily="34" charset="0"/>
              </a:rPr>
              <a:t>carrying moisture </a:t>
            </a:r>
            <a:r>
              <a:rPr lang="en-US" sz="2400" dirty="0">
                <a:latin typeface="Arial Rounded MT Bold" pitchFamily="34" charset="0"/>
              </a:rPr>
              <a:t>to the </a:t>
            </a:r>
            <a:r>
              <a:rPr lang="en-US" sz="2400" dirty="0">
                <a:latin typeface="Arial Rounded MT Bold" pitchFamily="34" charset="0"/>
              </a:rPr>
              <a:t>Inland.</a:t>
            </a:r>
          </a:p>
          <a:p>
            <a:pPr marL="457200" lvl="1" indent="0">
              <a:buNone/>
            </a:pPr>
            <a:r>
              <a:rPr lang="en-US" sz="2400" dirty="0">
                <a:latin typeface="Arial Rounded MT Bold" pitchFamily="34" charset="0"/>
              </a:rPr>
              <a:t>C. They </a:t>
            </a:r>
            <a:r>
              <a:rPr lang="en-US" sz="2400" dirty="0">
                <a:latin typeface="Arial Rounded MT Bold" pitchFamily="34" charset="0"/>
              </a:rPr>
              <a:t>help in formation of </a:t>
            </a:r>
            <a:r>
              <a:rPr lang="en-US" sz="2400" dirty="0">
                <a:latin typeface="Arial Rounded MT Bold" pitchFamily="34" charset="0"/>
              </a:rPr>
              <a:t>clouds.</a:t>
            </a:r>
          </a:p>
          <a:p>
            <a:pPr marL="457200" lvl="1" indent="0">
              <a:buNone/>
            </a:pPr>
            <a:r>
              <a:rPr lang="en-US" sz="2400" dirty="0">
                <a:latin typeface="Arial Rounded MT Bold" pitchFamily="34" charset="0"/>
              </a:rPr>
              <a:t>D. They </a:t>
            </a:r>
            <a:r>
              <a:rPr lang="en-US" sz="2400" dirty="0">
                <a:latin typeface="Arial Rounded MT Bold" pitchFamily="34" charset="0"/>
              </a:rPr>
              <a:t>are onshore wind blowing over </a:t>
            </a:r>
            <a:r>
              <a:rPr lang="en-US" sz="2400" dirty="0">
                <a:latin typeface="Arial Rounded MT Bold" pitchFamily="34" charset="0"/>
              </a:rPr>
              <a:t>them carrying </a:t>
            </a:r>
            <a:r>
              <a:rPr lang="en-US" sz="2400" dirty="0">
                <a:latin typeface="Arial Rounded MT Bold" pitchFamily="34" charset="0"/>
              </a:rPr>
              <a:t>moisture to the inland.</a:t>
            </a:r>
          </a:p>
          <a:p>
            <a:endParaRPr lang="en-US" sz="2400" dirty="0">
              <a:latin typeface="Arial Rounded MT Bold" pitchFamily="34" charset="0"/>
            </a:endParaRPr>
          </a:p>
        </p:txBody>
      </p:sp>
    </p:spTree>
    <p:extLst>
      <p:ext uri="{BB962C8B-B14F-4D97-AF65-F5344CB8AC3E}">
        <p14:creationId xmlns:p14="http://schemas.microsoft.com/office/powerpoint/2010/main" val="2986904983"/>
      </p:ext>
    </p:extLst>
  </p:cSld>
  <p:clrMapOvr>
    <a:masterClrMapping/>
  </p:clrMapOvr>
  <p:transition spd="slow" advTm="60000">
    <p:cove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3278188" y="317500"/>
            <a:ext cx="12930188" cy="450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9264882"/>
      </p:ext>
    </p:extLst>
  </p:cSld>
  <p:clrMapOvr>
    <a:masterClrMapping/>
  </p:clrMapOvr>
  <p:transition spd="slow" advTm="60000">
    <p:cove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lstStyle/>
          <a:p>
            <a:r>
              <a:rPr lang="en-US" dirty="0">
                <a:solidFill>
                  <a:srgbClr val="FF0000"/>
                </a:solidFill>
                <a:latin typeface="Arial Rounded MT Bold" pitchFamily="34" charset="0"/>
              </a:rPr>
              <a:t>EXERCISE…</a:t>
            </a:r>
            <a:endParaRPr lang="en-US" dirty="0"/>
          </a:p>
        </p:txBody>
      </p:sp>
      <p:sp>
        <p:nvSpPr>
          <p:cNvPr id="3" name="Content Placeholder 2"/>
          <p:cNvSpPr>
            <a:spLocks noGrp="1"/>
          </p:cNvSpPr>
          <p:nvPr>
            <p:ph idx="4294967295"/>
          </p:nvPr>
        </p:nvSpPr>
        <p:spPr>
          <a:xfrm>
            <a:off x="508000" y="1104900"/>
            <a:ext cx="9144000" cy="3771900"/>
          </a:xfrm>
          <a:prstGeom prst="rect">
            <a:avLst/>
          </a:prstGeom>
        </p:spPr>
        <p:txBody>
          <a:bodyPr>
            <a:noAutofit/>
          </a:bodyPr>
          <a:lstStyle/>
          <a:p>
            <a:pPr marL="457200" lvl="1" indent="0">
              <a:buNone/>
            </a:pPr>
            <a:r>
              <a:rPr lang="en-US" sz="2400" dirty="0">
                <a:latin typeface="Arial Rounded MT Bold" pitchFamily="34" charset="0"/>
              </a:rPr>
              <a:t>In which of the following groups of countries is the Equatorial rain forests found?</a:t>
            </a:r>
          </a:p>
          <a:p>
            <a:pPr marL="1371600" lvl="2" indent="-457200">
              <a:buFont typeface="+mj-lt"/>
              <a:buAutoNum type="alphaUcPeriod"/>
            </a:pPr>
            <a:r>
              <a:rPr lang="en-US" dirty="0">
                <a:latin typeface="Arial Rounded MT Bold" pitchFamily="34" charset="0"/>
              </a:rPr>
              <a:t>Chad and Cameroon      </a:t>
            </a:r>
          </a:p>
          <a:p>
            <a:pPr marL="1371600" lvl="2" indent="-457200">
              <a:buFont typeface="+mj-lt"/>
              <a:buAutoNum type="alphaUcPeriod"/>
            </a:pPr>
            <a:r>
              <a:rPr lang="en-US" dirty="0">
                <a:latin typeface="Arial Rounded MT Bold" pitchFamily="34" charset="0"/>
              </a:rPr>
              <a:t>Gabon and Zaire</a:t>
            </a:r>
          </a:p>
          <a:p>
            <a:pPr marL="1371600" lvl="2" indent="-457200">
              <a:buFont typeface="+mj-lt"/>
              <a:buAutoNum type="alphaUcPeriod"/>
            </a:pPr>
            <a:r>
              <a:rPr lang="en-US" dirty="0">
                <a:latin typeface="Arial Rounded MT Bold" pitchFamily="34" charset="0"/>
              </a:rPr>
              <a:t>Cameroon and Algeria </a:t>
            </a:r>
          </a:p>
          <a:p>
            <a:pPr marL="1371600" lvl="2" indent="-457200">
              <a:buFont typeface="+mj-lt"/>
              <a:buAutoNum type="alphaUcPeriod"/>
            </a:pPr>
            <a:r>
              <a:rPr lang="en-US" dirty="0">
                <a:latin typeface="Arial Rounded MT Bold" pitchFamily="34" charset="0"/>
              </a:rPr>
              <a:t>Cameroon and </a:t>
            </a:r>
            <a:r>
              <a:rPr lang="en-US" dirty="0" smtClean="0">
                <a:latin typeface="Arial Rounded MT Bold" pitchFamily="34" charset="0"/>
              </a:rPr>
              <a:t>Tunisia</a:t>
            </a:r>
            <a:endParaRPr lang="en-US" dirty="0">
              <a:latin typeface="Arial Rounded MT Bold" pitchFamily="34" charset="0"/>
            </a:endParaRPr>
          </a:p>
          <a:p>
            <a:pPr lvl="2"/>
            <a:endParaRPr lang="en-US" dirty="0">
              <a:latin typeface="Arial Rounded MT Bold" pitchFamily="34" charset="0"/>
            </a:endParaRPr>
          </a:p>
          <a:p>
            <a:pPr marL="914400" lvl="2" indent="0">
              <a:buNone/>
            </a:pPr>
            <a:r>
              <a:rPr lang="en-US" dirty="0" smtClean="0">
                <a:latin typeface="Arial Rounded MT Bold" pitchFamily="34" charset="0"/>
              </a:rPr>
              <a:t>Several </a:t>
            </a:r>
            <a:r>
              <a:rPr lang="en-US" dirty="0">
                <a:latin typeface="Arial Rounded MT Bold" pitchFamily="34" charset="0"/>
              </a:rPr>
              <a:t>islands teamed together are known as---- </a:t>
            </a:r>
          </a:p>
          <a:p>
            <a:pPr marL="0" indent="0">
              <a:buNone/>
            </a:pPr>
            <a:r>
              <a:rPr lang="en-US" sz="2400" b="1" dirty="0">
                <a:latin typeface="Arial Rounded MT Bold" pitchFamily="34" charset="0"/>
              </a:rPr>
              <a:t>	A</a:t>
            </a:r>
            <a:r>
              <a:rPr lang="en-US" sz="2400" b="1" dirty="0">
                <a:latin typeface="Arial Rounded MT Bold" pitchFamily="34" charset="0"/>
              </a:rPr>
              <a:t>. </a:t>
            </a:r>
            <a:r>
              <a:rPr lang="en-US" sz="2400" dirty="0">
                <a:latin typeface="Arial Rounded MT Bold" pitchFamily="34" charset="0"/>
              </a:rPr>
              <a:t>Capes		</a:t>
            </a:r>
            <a:r>
              <a:rPr lang="en-US" sz="2400" b="1" dirty="0">
                <a:latin typeface="Arial Rounded MT Bold" pitchFamily="34" charset="0"/>
              </a:rPr>
              <a:t>B. </a:t>
            </a:r>
            <a:r>
              <a:rPr lang="en-US" sz="2400" dirty="0">
                <a:latin typeface="Arial Rounded MT Bold" pitchFamily="34" charset="0"/>
              </a:rPr>
              <a:t>Islet</a:t>
            </a:r>
          </a:p>
          <a:p>
            <a:pPr marL="0" indent="0">
              <a:buNone/>
            </a:pPr>
            <a:r>
              <a:rPr lang="en-US" sz="2400" b="1" dirty="0">
                <a:latin typeface="Arial Rounded MT Bold" pitchFamily="34" charset="0"/>
              </a:rPr>
              <a:t>	C</a:t>
            </a:r>
            <a:r>
              <a:rPr lang="en-US" sz="2400" b="1" dirty="0">
                <a:latin typeface="Arial Rounded MT Bold" pitchFamily="34" charset="0"/>
              </a:rPr>
              <a:t>. </a:t>
            </a:r>
            <a:r>
              <a:rPr lang="en-US" sz="2400" dirty="0">
                <a:latin typeface="Arial Rounded MT Bold" pitchFamily="34" charset="0"/>
              </a:rPr>
              <a:t>Deltas		</a:t>
            </a:r>
            <a:r>
              <a:rPr lang="en-US" sz="2400" b="1" dirty="0">
                <a:latin typeface="Arial Rounded MT Bold" pitchFamily="34" charset="0"/>
              </a:rPr>
              <a:t>D. </a:t>
            </a:r>
            <a:r>
              <a:rPr lang="en-US" sz="2400" dirty="0">
                <a:latin typeface="Arial Rounded MT Bold" pitchFamily="34" charset="0"/>
              </a:rPr>
              <a:t>Archipelago</a:t>
            </a:r>
          </a:p>
          <a:p>
            <a:endParaRPr lang="en-US" sz="2400" dirty="0">
              <a:latin typeface="Arial Rounded MT Bold" pitchFamily="34" charset="0"/>
            </a:endParaRPr>
          </a:p>
        </p:txBody>
      </p:sp>
    </p:spTree>
    <p:extLst>
      <p:ext uri="{BB962C8B-B14F-4D97-AF65-F5344CB8AC3E}">
        <p14:creationId xmlns:p14="http://schemas.microsoft.com/office/powerpoint/2010/main" val="1980381998"/>
      </p:ext>
    </p:extLst>
  </p:cSld>
  <p:clrMapOvr>
    <a:masterClrMapping/>
  </p:clrMapOvr>
  <p:transition spd="slow" advTm="60000">
    <p:cove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tretch>
            <a:fillRect/>
          </a:stretch>
        </p:blipFill>
        <p:spPr bwMode="auto">
          <a:xfrm>
            <a:off x="-1301750" y="266700"/>
            <a:ext cx="1095375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2093931"/>
      </p:ext>
    </p:extLst>
  </p:cSld>
  <p:clrMapOvr>
    <a:masterClrMapping/>
  </p:clrMapOvr>
  <p:transition spd="slow" advTm="60000">
    <p:cove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60400" y="38100"/>
            <a:ext cx="8991600" cy="4025900"/>
          </a:xfrm>
          <a:prstGeom prst="rect">
            <a:avLst/>
          </a:prstGeom>
        </p:spPr>
        <p:txBody>
          <a:bodyPr>
            <a:noAutofit/>
          </a:bodyPr>
          <a:lstStyle/>
          <a:p>
            <a:pPr marL="457200" lvl="1" indent="0">
              <a:buNone/>
            </a:pPr>
            <a:r>
              <a:rPr lang="en-US" sz="2000" dirty="0">
                <a:latin typeface="Arial Rounded MT Bold" pitchFamily="34" charset="0"/>
              </a:rPr>
              <a:t>1. The </a:t>
            </a:r>
            <a:r>
              <a:rPr lang="en-US" sz="2000" dirty="0">
                <a:latin typeface="Arial Rounded MT Bold" pitchFamily="34" charset="0"/>
              </a:rPr>
              <a:t>line of longitudes marked C is ______</a:t>
            </a:r>
          </a:p>
          <a:p>
            <a:pPr marL="0" indent="0">
              <a:buNone/>
            </a:pPr>
            <a:r>
              <a:rPr lang="en-US" sz="2000" dirty="0">
                <a:latin typeface="Arial Rounded MT Bold" pitchFamily="34" charset="0"/>
              </a:rPr>
              <a:t>	A</a:t>
            </a:r>
            <a:r>
              <a:rPr lang="en-US" sz="2000" dirty="0">
                <a:latin typeface="Arial Rounded MT Bold" pitchFamily="34" charset="0"/>
              </a:rPr>
              <a:t>. 34</a:t>
            </a:r>
            <a:r>
              <a:rPr lang="en-US" sz="2000" baseline="30000" dirty="0">
                <a:latin typeface="Arial Rounded MT Bold" pitchFamily="34" charset="0"/>
              </a:rPr>
              <a:t>0</a:t>
            </a:r>
            <a:r>
              <a:rPr lang="en-US" sz="2000" dirty="0">
                <a:latin typeface="Arial Rounded MT Bold" pitchFamily="34" charset="0"/>
              </a:rPr>
              <a:t>E 		B. 42</a:t>
            </a:r>
            <a:r>
              <a:rPr lang="en-US" sz="2000" baseline="30000" dirty="0">
                <a:latin typeface="Arial Rounded MT Bold" pitchFamily="34" charset="0"/>
              </a:rPr>
              <a:t>0</a:t>
            </a:r>
            <a:r>
              <a:rPr lang="en-US" sz="2000" dirty="0">
                <a:latin typeface="Arial Rounded MT Bold" pitchFamily="34" charset="0"/>
              </a:rPr>
              <a:t>W</a:t>
            </a:r>
          </a:p>
          <a:p>
            <a:pPr marL="0" indent="0">
              <a:buNone/>
            </a:pPr>
            <a:r>
              <a:rPr lang="en-US" sz="2000" dirty="0">
                <a:latin typeface="Arial Rounded MT Bold" pitchFamily="34" charset="0"/>
              </a:rPr>
              <a:t>	C</a:t>
            </a:r>
            <a:r>
              <a:rPr lang="en-US" sz="2000" dirty="0">
                <a:latin typeface="Arial Rounded MT Bold" pitchFamily="34" charset="0"/>
              </a:rPr>
              <a:t>. 42</a:t>
            </a:r>
            <a:r>
              <a:rPr lang="en-US" sz="2000" baseline="30000" dirty="0">
                <a:latin typeface="Arial Rounded MT Bold" pitchFamily="34" charset="0"/>
              </a:rPr>
              <a:t>0</a:t>
            </a:r>
            <a:r>
              <a:rPr lang="en-US" sz="2000" dirty="0">
                <a:latin typeface="Arial Rounded MT Bold" pitchFamily="34" charset="0"/>
              </a:rPr>
              <a:t>E		</a:t>
            </a:r>
            <a:r>
              <a:rPr lang="en-US" sz="2000" dirty="0">
                <a:latin typeface="Arial Rounded MT Bold" pitchFamily="34" charset="0"/>
              </a:rPr>
              <a:t>	D</a:t>
            </a:r>
            <a:r>
              <a:rPr lang="en-US" sz="2000" dirty="0">
                <a:latin typeface="Arial Rounded MT Bold" pitchFamily="34" charset="0"/>
              </a:rPr>
              <a:t>. 34</a:t>
            </a:r>
            <a:r>
              <a:rPr lang="en-US" sz="2000" baseline="30000" dirty="0">
                <a:latin typeface="Arial Rounded MT Bold" pitchFamily="34" charset="0"/>
              </a:rPr>
              <a:t>0</a:t>
            </a:r>
            <a:r>
              <a:rPr lang="en-US" sz="2000" dirty="0">
                <a:latin typeface="Arial Rounded MT Bold" pitchFamily="34" charset="0"/>
              </a:rPr>
              <a:t>W</a:t>
            </a:r>
          </a:p>
          <a:p>
            <a:pPr marL="457200" lvl="1" indent="0">
              <a:buNone/>
            </a:pPr>
            <a:r>
              <a:rPr lang="en-US" sz="2000" dirty="0">
                <a:latin typeface="Arial Rounded MT Bold" pitchFamily="34" charset="0"/>
              </a:rPr>
              <a:t>2. The </a:t>
            </a:r>
            <a:r>
              <a:rPr lang="en-US" sz="2000" dirty="0">
                <a:latin typeface="Arial Rounded MT Bold" pitchFamily="34" charset="0"/>
              </a:rPr>
              <a:t>river marked </a:t>
            </a:r>
            <a:r>
              <a:rPr lang="en-US" sz="2000" b="1" dirty="0">
                <a:latin typeface="Arial Rounded MT Bold" pitchFamily="34" charset="0"/>
              </a:rPr>
              <a:t>X</a:t>
            </a:r>
            <a:r>
              <a:rPr lang="en-US" sz="2000" dirty="0">
                <a:latin typeface="Arial Rounded MT Bold" pitchFamily="34" charset="0"/>
              </a:rPr>
              <a:t> on the map above is known as </a:t>
            </a:r>
          </a:p>
          <a:p>
            <a:pPr marL="0" indent="0">
              <a:buNone/>
            </a:pPr>
            <a:r>
              <a:rPr lang="en-US" sz="2000" dirty="0">
                <a:latin typeface="Arial Rounded MT Bold" pitchFamily="34" charset="0"/>
              </a:rPr>
              <a:t>	A</a:t>
            </a:r>
            <a:r>
              <a:rPr lang="en-US" sz="2000" dirty="0">
                <a:latin typeface="Arial Rounded MT Bold" pitchFamily="34" charset="0"/>
              </a:rPr>
              <a:t>. River </a:t>
            </a:r>
            <a:r>
              <a:rPr lang="en-US" sz="2000" dirty="0" err="1">
                <a:latin typeface="Arial Rounded MT Bold" pitchFamily="34" charset="0"/>
              </a:rPr>
              <a:t>Yala</a:t>
            </a:r>
            <a:r>
              <a:rPr lang="en-US" sz="2000" dirty="0">
                <a:latin typeface="Arial Rounded MT Bold" pitchFamily="34" charset="0"/>
              </a:rPr>
              <a:t>  		B. River </a:t>
            </a:r>
            <a:r>
              <a:rPr lang="en-US" sz="2000" dirty="0" err="1">
                <a:latin typeface="Arial Rounded MT Bold" pitchFamily="34" charset="0"/>
              </a:rPr>
              <a:t>Nzoia</a:t>
            </a:r>
            <a:endParaRPr lang="en-US" sz="2000" dirty="0">
              <a:latin typeface="Arial Rounded MT Bold" pitchFamily="34" charset="0"/>
            </a:endParaRPr>
          </a:p>
          <a:p>
            <a:pPr marL="0" indent="0">
              <a:buNone/>
            </a:pPr>
            <a:r>
              <a:rPr lang="en-US" sz="2000" dirty="0">
                <a:latin typeface="Arial Rounded MT Bold" pitchFamily="34" charset="0"/>
              </a:rPr>
              <a:t>	C</a:t>
            </a:r>
            <a:r>
              <a:rPr lang="en-US" sz="2000" dirty="0">
                <a:latin typeface="Arial Rounded MT Bold" pitchFamily="34" charset="0"/>
              </a:rPr>
              <a:t>. River </a:t>
            </a:r>
            <a:r>
              <a:rPr lang="en-US" sz="2000" dirty="0" err="1">
                <a:latin typeface="Arial Rounded MT Bold" pitchFamily="34" charset="0"/>
              </a:rPr>
              <a:t>Nyando</a:t>
            </a:r>
            <a:r>
              <a:rPr lang="en-US" sz="2000" dirty="0">
                <a:latin typeface="Arial Rounded MT Bold" pitchFamily="34" charset="0"/>
              </a:rPr>
              <a:t>          	D. River </a:t>
            </a:r>
            <a:r>
              <a:rPr lang="en-US" sz="2000" dirty="0" err="1">
                <a:latin typeface="Arial Rounded MT Bold" pitchFamily="34" charset="0"/>
              </a:rPr>
              <a:t>Migori</a:t>
            </a:r>
            <a:endParaRPr lang="en-US" sz="2000" dirty="0">
              <a:latin typeface="Arial Rounded MT Bold" pitchFamily="34" charset="0"/>
            </a:endParaRPr>
          </a:p>
          <a:p>
            <a:pPr marL="0" indent="0">
              <a:buNone/>
            </a:pPr>
            <a:endParaRPr lang="en-US" sz="2000" dirty="0">
              <a:latin typeface="Arial Rounded MT Bold" pitchFamily="34" charset="0"/>
            </a:endParaRPr>
          </a:p>
          <a:p>
            <a:pPr marL="0" indent="0">
              <a:buNone/>
            </a:pPr>
            <a:r>
              <a:rPr lang="en-US" sz="2000" dirty="0">
                <a:latin typeface="Arial Rounded MT Bold" pitchFamily="34" charset="0"/>
              </a:rPr>
              <a:t> </a:t>
            </a:r>
            <a:r>
              <a:rPr lang="en-US" sz="2000" dirty="0">
                <a:latin typeface="Arial Rounded MT Bold" pitchFamily="34" charset="0"/>
              </a:rPr>
              <a:t>2. The </a:t>
            </a:r>
            <a:r>
              <a:rPr lang="en-US" sz="2000" dirty="0">
                <a:latin typeface="Arial Rounded MT Bold" pitchFamily="34" charset="0"/>
              </a:rPr>
              <a:t>river marked </a:t>
            </a:r>
            <a:r>
              <a:rPr lang="en-US" sz="2000" b="1" dirty="0">
                <a:latin typeface="Arial Rounded MT Bold" pitchFamily="34" charset="0"/>
              </a:rPr>
              <a:t>K</a:t>
            </a:r>
            <a:r>
              <a:rPr lang="en-US" sz="2000" dirty="0">
                <a:latin typeface="Arial Rounded MT Bold" pitchFamily="34" charset="0"/>
              </a:rPr>
              <a:t> is known as ------------ </a:t>
            </a:r>
          </a:p>
          <a:p>
            <a:pPr marL="0" indent="0">
              <a:buNone/>
            </a:pPr>
            <a:r>
              <a:rPr lang="en-US" sz="2000" dirty="0">
                <a:latin typeface="Arial Rounded MT Bold" pitchFamily="34" charset="0"/>
              </a:rPr>
              <a:t>         </a:t>
            </a:r>
            <a:r>
              <a:rPr lang="en-US" sz="2000" dirty="0">
                <a:latin typeface="Arial Rounded MT Bold" pitchFamily="34" charset="0"/>
              </a:rPr>
              <a:t>	A</a:t>
            </a:r>
            <a:r>
              <a:rPr lang="en-US" sz="2000" dirty="0">
                <a:latin typeface="Arial Rounded MT Bold" pitchFamily="34" charset="0"/>
              </a:rPr>
              <a:t>. River </a:t>
            </a:r>
            <a:r>
              <a:rPr lang="en-US" sz="2000" dirty="0" err="1">
                <a:latin typeface="Arial Rounded MT Bold" pitchFamily="34" charset="0"/>
              </a:rPr>
              <a:t>Kuja</a:t>
            </a:r>
            <a:r>
              <a:rPr lang="en-US" sz="2000" dirty="0">
                <a:latin typeface="Arial Rounded MT Bold" pitchFamily="34" charset="0"/>
              </a:rPr>
              <a:t> 		B. River </a:t>
            </a:r>
            <a:r>
              <a:rPr lang="en-US" sz="2000" dirty="0" err="1">
                <a:latin typeface="Arial Rounded MT Bold" pitchFamily="34" charset="0"/>
              </a:rPr>
              <a:t>Sondu</a:t>
            </a:r>
            <a:endParaRPr lang="en-US" sz="2000" dirty="0">
              <a:latin typeface="Arial Rounded MT Bold" pitchFamily="34" charset="0"/>
            </a:endParaRPr>
          </a:p>
          <a:p>
            <a:pPr marL="0" indent="0">
              <a:buNone/>
            </a:pPr>
            <a:r>
              <a:rPr lang="en-US" sz="2000" dirty="0">
                <a:latin typeface="Arial Rounded MT Bold" pitchFamily="34" charset="0"/>
              </a:rPr>
              <a:t>         </a:t>
            </a:r>
            <a:r>
              <a:rPr lang="en-US" sz="2000" dirty="0">
                <a:latin typeface="Arial Rounded MT Bold" pitchFamily="34" charset="0"/>
              </a:rPr>
              <a:t>	C</a:t>
            </a:r>
            <a:r>
              <a:rPr lang="en-US" sz="2000" dirty="0">
                <a:latin typeface="Arial Rounded MT Bold" pitchFamily="34" charset="0"/>
              </a:rPr>
              <a:t>. River </a:t>
            </a:r>
            <a:r>
              <a:rPr lang="en-US" sz="2000" dirty="0" err="1">
                <a:latin typeface="Arial Rounded MT Bold" pitchFamily="34" charset="0"/>
              </a:rPr>
              <a:t>Migori</a:t>
            </a:r>
            <a:r>
              <a:rPr lang="en-US" sz="2000" dirty="0">
                <a:latin typeface="Arial Rounded MT Bold" pitchFamily="34" charset="0"/>
              </a:rPr>
              <a:t>	 	D. River Mara</a:t>
            </a:r>
          </a:p>
          <a:p>
            <a:pPr marL="0" indent="0">
              <a:buNone/>
            </a:pPr>
            <a:r>
              <a:rPr lang="en-US" sz="2000" dirty="0">
                <a:latin typeface="Arial Rounded MT Bold" pitchFamily="34" charset="0"/>
              </a:rPr>
              <a:t> </a:t>
            </a:r>
          </a:p>
          <a:p>
            <a:pPr marL="457200" lvl="1" indent="0">
              <a:buNone/>
            </a:pPr>
            <a:r>
              <a:rPr lang="en-US" sz="2000" dirty="0">
                <a:latin typeface="Arial Rounded MT Bold" pitchFamily="34" charset="0"/>
              </a:rPr>
              <a:t>3. Which </a:t>
            </a:r>
            <a:r>
              <a:rPr lang="en-US" sz="2000" dirty="0">
                <a:latin typeface="Arial Rounded MT Bold" pitchFamily="34" charset="0"/>
              </a:rPr>
              <a:t>town is marked </a:t>
            </a:r>
            <a:r>
              <a:rPr lang="en-US" sz="2000" b="1" dirty="0">
                <a:latin typeface="Arial Rounded MT Bold" pitchFamily="34" charset="0"/>
              </a:rPr>
              <a:t>Y</a:t>
            </a:r>
            <a:r>
              <a:rPr lang="en-US" sz="2000" dirty="0">
                <a:latin typeface="Arial Rounded MT Bold" pitchFamily="34" charset="0"/>
              </a:rPr>
              <a:t> on the map above?</a:t>
            </a:r>
          </a:p>
          <a:p>
            <a:pPr marL="0" indent="0">
              <a:buNone/>
            </a:pPr>
            <a:r>
              <a:rPr lang="en-US" sz="2000" dirty="0">
                <a:latin typeface="Arial Rounded MT Bold" pitchFamily="34" charset="0"/>
              </a:rPr>
              <a:t>	A</a:t>
            </a:r>
            <a:r>
              <a:rPr lang="en-US" sz="2000" dirty="0">
                <a:latin typeface="Arial Rounded MT Bold" pitchFamily="34" charset="0"/>
              </a:rPr>
              <a:t>. </a:t>
            </a:r>
            <a:r>
              <a:rPr lang="en-US" sz="2000" dirty="0" err="1">
                <a:latin typeface="Arial Rounded MT Bold" pitchFamily="34" charset="0"/>
              </a:rPr>
              <a:t>Lodwar</a:t>
            </a:r>
            <a:r>
              <a:rPr lang="en-US" sz="2000" dirty="0">
                <a:latin typeface="Arial Rounded MT Bold" pitchFamily="34" charset="0"/>
              </a:rPr>
              <a:t>		</a:t>
            </a:r>
            <a:r>
              <a:rPr lang="en-US" sz="2000" dirty="0">
                <a:latin typeface="Arial Rounded MT Bold" pitchFamily="34" charset="0"/>
              </a:rPr>
              <a:t>B</a:t>
            </a:r>
            <a:r>
              <a:rPr lang="en-US" sz="2000" dirty="0">
                <a:latin typeface="Arial Rounded MT Bold" pitchFamily="34" charset="0"/>
              </a:rPr>
              <a:t>. </a:t>
            </a:r>
            <a:r>
              <a:rPr lang="en-US" sz="2000" dirty="0" err="1">
                <a:latin typeface="Arial Rounded MT Bold" pitchFamily="34" charset="0"/>
              </a:rPr>
              <a:t>Lokor</a:t>
            </a:r>
            <a:endParaRPr lang="en-US" sz="2000" dirty="0">
              <a:latin typeface="Arial Rounded MT Bold" pitchFamily="34" charset="0"/>
            </a:endParaRPr>
          </a:p>
          <a:p>
            <a:pPr marL="0" indent="0">
              <a:buNone/>
            </a:pPr>
            <a:r>
              <a:rPr lang="en-US" sz="2000" dirty="0">
                <a:latin typeface="Arial Rounded MT Bold" pitchFamily="34" charset="0"/>
              </a:rPr>
              <a:t>	C</a:t>
            </a:r>
            <a:r>
              <a:rPr lang="en-US" sz="2000" dirty="0">
                <a:latin typeface="Arial Rounded MT Bold" pitchFamily="34" charset="0"/>
              </a:rPr>
              <a:t>. </a:t>
            </a:r>
            <a:r>
              <a:rPr lang="en-US" sz="2000" dirty="0" err="1">
                <a:latin typeface="Arial Rounded MT Bold" pitchFamily="34" charset="0"/>
              </a:rPr>
              <a:t>Lokichogio</a:t>
            </a:r>
            <a:r>
              <a:rPr lang="en-US" sz="2000" dirty="0">
                <a:latin typeface="Arial Rounded MT Bold" pitchFamily="34" charset="0"/>
              </a:rPr>
              <a:t>		D. </a:t>
            </a:r>
            <a:r>
              <a:rPr lang="en-US" sz="2000" dirty="0" err="1">
                <a:latin typeface="Arial Rounded MT Bold" pitchFamily="34" charset="0"/>
              </a:rPr>
              <a:t>Lokitaung</a:t>
            </a:r>
            <a:endParaRPr lang="en-US" sz="2000" dirty="0">
              <a:latin typeface="Arial Rounded MT Bold" pitchFamily="34" charset="0"/>
            </a:endParaRPr>
          </a:p>
          <a:p>
            <a:endParaRPr lang="en-US" sz="2000" dirty="0">
              <a:latin typeface="Arial Rounded MT Bold" pitchFamily="34" charset="0"/>
            </a:endParaRPr>
          </a:p>
        </p:txBody>
      </p:sp>
    </p:spTree>
    <p:extLst>
      <p:ext uri="{BB962C8B-B14F-4D97-AF65-F5344CB8AC3E}">
        <p14:creationId xmlns:p14="http://schemas.microsoft.com/office/powerpoint/2010/main" val="288971366"/>
      </p:ext>
    </p:extLst>
  </p:cSld>
  <p:clrMapOvr>
    <a:masterClrMapping/>
  </p:clrMapOvr>
  <p:transition spd="slow" advTm="60000">
    <p:cove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4216400"/>
          </a:xfrm>
          <a:prstGeom prst="rect">
            <a:avLst/>
          </a:prstGeom>
        </p:spPr>
        <p:txBody>
          <a:bodyPr>
            <a:noAutofit/>
          </a:bodyPr>
          <a:lstStyle/>
          <a:p>
            <a:pPr marL="457200" lvl="1" indent="0">
              <a:buNone/>
            </a:pPr>
            <a:r>
              <a:rPr lang="en-US" sz="2000" dirty="0">
                <a:latin typeface="Arial Rounded MT Bold" pitchFamily="34" charset="0"/>
              </a:rPr>
              <a:t>16. The </a:t>
            </a:r>
            <a:r>
              <a:rPr lang="en-US" sz="2000" dirty="0">
                <a:latin typeface="Arial Rounded MT Bold" pitchFamily="34" charset="0"/>
              </a:rPr>
              <a:t>mountain marked </a:t>
            </a:r>
            <a:r>
              <a:rPr lang="en-US" sz="2000" b="1" dirty="0">
                <a:latin typeface="Arial Rounded MT Bold" pitchFamily="34" charset="0"/>
              </a:rPr>
              <a:t>Z </a:t>
            </a:r>
            <a:r>
              <a:rPr lang="en-US" sz="2000" dirty="0">
                <a:latin typeface="Arial Rounded MT Bold" pitchFamily="34" charset="0"/>
              </a:rPr>
              <a:t>is known to </a:t>
            </a:r>
            <a:r>
              <a:rPr lang="en-US" sz="2000" dirty="0">
                <a:latin typeface="Arial Rounded MT Bold" pitchFamily="34" charset="0"/>
              </a:rPr>
              <a:t>have been </a:t>
            </a:r>
            <a:r>
              <a:rPr lang="en-US" sz="2000" dirty="0">
                <a:latin typeface="Arial Rounded MT Bold" pitchFamily="34" charset="0"/>
              </a:rPr>
              <a:t>formed </a:t>
            </a:r>
            <a:r>
              <a:rPr lang="en-US" sz="2000" dirty="0">
                <a:latin typeface="Arial Rounded MT Bold" pitchFamily="34" charset="0"/>
              </a:rPr>
              <a:t>through____________</a:t>
            </a:r>
          </a:p>
          <a:p>
            <a:pPr marL="457200" lvl="1" indent="0">
              <a:buNone/>
            </a:pPr>
            <a:r>
              <a:rPr lang="en-US" sz="2000" b="1" dirty="0">
                <a:latin typeface="Arial Rounded MT Bold" pitchFamily="34" charset="0"/>
              </a:rPr>
              <a:t>	A</a:t>
            </a:r>
            <a:r>
              <a:rPr lang="en-US" sz="2000" b="1" dirty="0">
                <a:latin typeface="Arial Rounded MT Bold" pitchFamily="34" charset="0"/>
              </a:rPr>
              <a:t>. </a:t>
            </a:r>
            <a:r>
              <a:rPr lang="en-US" sz="2000" dirty="0">
                <a:latin typeface="Arial Rounded MT Bold" pitchFamily="34" charset="0"/>
              </a:rPr>
              <a:t>Folding	</a:t>
            </a:r>
            <a:r>
              <a:rPr lang="en-US" sz="2000" dirty="0">
                <a:latin typeface="Arial Rounded MT Bold" pitchFamily="34" charset="0"/>
              </a:rPr>
              <a:t>   	</a:t>
            </a:r>
            <a:r>
              <a:rPr lang="en-US" sz="2000" b="1" dirty="0">
                <a:latin typeface="Arial Rounded MT Bold" pitchFamily="34" charset="0"/>
              </a:rPr>
              <a:t>B</a:t>
            </a:r>
            <a:r>
              <a:rPr lang="en-US" sz="2000" b="1" dirty="0">
                <a:latin typeface="Arial Rounded MT Bold" pitchFamily="34" charset="0"/>
              </a:rPr>
              <a:t>. </a:t>
            </a:r>
            <a:r>
              <a:rPr lang="en-US" sz="2000" dirty="0">
                <a:latin typeface="Arial Rounded MT Bold" pitchFamily="34" charset="0"/>
              </a:rPr>
              <a:t>Faulting</a:t>
            </a:r>
          </a:p>
          <a:p>
            <a:pPr marL="0" indent="0">
              <a:buNone/>
            </a:pPr>
            <a:r>
              <a:rPr lang="en-US" sz="2000" dirty="0">
                <a:latin typeface="Arial Rounded MT Bold" pitchFamily="34" charset="0"/>
              </a:rPr>
              <a:t>        	</a:t>
            </a:r>
            <a:r>
              <a:rPr lang="en-US" sz="2000" b="1" dirty="0">
                <a:latin typeface="Arial Rounded MT Bold" pitchFamily="34" charset="0"/>
              </a:rPr>
              <a:t>C</a:t>
            </a:r>
            <a:r>
              <a:rPr lang="en-US" sz="2000" b="1" dirty="0">
                <a:latin typeface="Arial Rounded MT Bold" pitchFamily="34" charset="0"/>
              </a:rPr>
              <a:t>. </a:t>
            </a:r>
            <a:r>
              <a:rPr lang="en-US" sz="2000" dirty="0">
                <a:latin typeface="Arial Rounded MT Bold" pitchFamily="34" charset="0"/>
              </a:rPr>
              <a:t>Erosion           	</a:t>
            </a:r>
            <a:r>
              <a:rPr lang="en-US" sz="2000" b="1" dirty="0">
                <a:latin typeface="Arial Rounded MT Bold" pitchFamily="34" charset="0"/>
              </a:rPr>
              <a:t>D. </a:t>
            </a:r>
            <a:r>
              <a:rPr lang="en-US" sz="2000" dirty="0">
                <a:latin typeface="Arial Rounded MT Bold" pitchFamily="34" charset="0"/>
              </a:rPr>
              <a:t>Volcanic </a:t>
            </a:r>
            <a:r>
              <a:rPr lang="en-US" sz="2000" dirty="0">
                <a:latin typeface="Arial Rounded MT Bold" pitchFamily="34" charset="0"/>
              </a:rPr>
              <a:t>Eruption</a:t>
            </a:r>
          </a:p>
          <a:p>
            <a:pPr marL="0" indent="0">
              <a:buNone/>
            </a:pPr>
            <a:endParaRPr lang="en-US" sz="2000" dirty="0">
              <a:latin typeface="Arial Rounded MT Bold" pitchFamily="34" charset="0"/>
            </a:endParaRPr>
          </a:p>
          <a:p>
            <a:pPr marL="0" indent="0">
              <a:buNone/>
            </a:pPr>
            <a:r>
              <a:rPr lang="en-US" sz="2000" dirty="0">
                <a:latin typeface="Arial Rounded MT Bold" pitchFamily="34" charset="0"/>
              </a:rPr>
              <a:t> </a:t>
            </a:r>
            <a:r>
              <a:rPr lang="en-US" sz="2000" dirty="0">
                <a:latin typeface="Arial Rounded MT Bold" pitchFamily="34" charset="0"/>
              </a:rPr>
              <a:t>17. The </a:t>
            </a:r>
            <a:r>
              <a:rPr lang="en-US" sz="2000" dirty="0">
                <a:latin typeface="Arial Rounded MT Bold" pitchFamily="34" charset="0"/>
              </a:rPr>
              <a:t>plain on the map above marked </a:t>
            </a:r>
            <a:r>
              <a:rPr lang="en-US" sz="2000" b="1" dirty="0">
                <a:latin typeface="Arial Rounded MT Bold" pitchFamily="34" charset="0"/>
              </a:rPr>
              <a:t>XXX</a:t>
            </a:r>
            <a:r>
              <a:rPr lang="en-US" sz="2000" dirty="0">
                <a:latin typeface="Arial Rounded MT Bold" pitchFamily="34" charset="0"/>
              </a:rPr>
              <a:t> is known as _______</a:t>
            </a:r>
          </a:p>
          <a:p>
            <a:pPr marL="0" indent="0">
              <a:buNone/>
            </a:pPr>
            <a:r>
              <a:rPr lang="en-US" sz="2000" dirty="0">
                <a:latin typeface="Arial Rounded MT Bold" pitchFamily="34" charset="0"/>
              </a:rPr>
              <a:t>	</a:t>
            </a:r>
            <a:r>
              <a:rPr lang="en-US" sz="2000" b="1" dirty="0">
                <a:latin typeface="Arial Rounded MT Bold" pitchFamily="34" charset="0"/>
              </a:rPr>
              <a:t>A</a:t>
            </a:r>
            <a:r>
              <a:rPr lang="en-US" sz="2000" b="1" dirty="0">
                <a:latin typeface="Arial Rounded MT Bold" pitchFamily="34" charset="0"/>
              </a:rPr>
              <a:t>. </a:t>
            </a:r>
            <a:r>
              <a:rPr lang="en-US" sz="2000" dirty="0" err="1">
                <a:latin typeface="Arial Rounded MT Bold" pitchFamily="34" charset="0"/>
              </a:rPr>
              <a:t>Awara</a:t>
            </a:r>
            <a:r>
              <a:rPr lang="en-US" sz="2000" dirty="0">
                <a:latin typeface="Arial Rounded MT Bold" pitchFamily="34" charset="0"/>
              </a:rPr>
              <a:t> plain		</a:t>
            </a:r>
            <a:r>
              <a:rPr lang="en-US" sz="2000" b="1" dirty="0">
                <a:latin typeface="Arial Rounded MT Bold" pitchFamily="34" charset="0"/>
              </a:rPr>
              <a:t>B. </a:t>
            </a:r>
            <a:r>
              <a:rPr lang="en-US" sz="2000" dirty="0" err="1">
                <a:latin typeface="Arial Rounded MT Bold" pitchFamily="34" charset="0"/>
              </a:rPr>
              <a:t>Lotikipi</a:t>
            </a:r>
            <a:r>
              <a:rPr lang="en-US" sz="2000" dirty="0">
                <a:latin typeface="Arial Rounded MT Bold" pitchFamily="34" charset="0"/>
              </a:rPr>
              <a:t> plain</a:t>
            </a:r>
          </a:p>
          <a:p>
            <a:pPr marL="0" indent="0">
              <a:buNone/>
            </a:pPr>
            <a:r>
              <a:rPr lang="en-US" sz="2000" dirty="0">
                <a:latin typeface="Arial Rounded MT Bold" pitchFamily="34" charset="0"/>
              </a:rPr>
              <a:t>	</a:t>
            </a:r>
            <a:r>
              <a:rPr lang="en-US" sz="2000" b="1" dirty="0">
                <a:latin typeface="Arial Rounded MT Bold" pitchFamily="34" charset="0"/>
              </a:rPr>
              <a:t>C</a:t>
            </a:r>
            <a:r>
              <a:rPr lang="en-US" sz="2000" b="1" dirty="0">
                <a:latin typeface="Arial Rounded MT Bold" pitchFamily="34" charset="0"/>
              </a:rPr>
              <a:t>. </a:t>
            </a:r>
            <a:r>
              <a:rPr lang="en-US" sz="2000" dirty="0" err="1">
                <a:latin typeface="Arial Rounded MT Bold" pitchFamily="34" charset="0"/>
              </a:rPr>
              <a:t>Kaputei</a:t>
            </a:r>
            <a:r>
              <a:rPr lang="en-US" sz="2000" dirty="0">
                <a:latin typeface="Arial Rounded MT Bold" pitchFamily="34" charset="0"/>
              </a:rPr>
              <a:t> Plain	</a:t>
            </a:r>
            <a:r>
              <a:rPr lang="en-US" sz="2000" b="1" dirty="0">
                <a:latin typeface="Arial Rounded MT Bold" pitchFamily="34" charset="0"/>
              </a:rPr>
              <a:t>C</a:t>
            </a:r>
            <a:r>
              <a:rPr lang="en-US" sz="2000" b="1" dirty="0">
                <a:latin typeface="Arial Rounded MT Bold" pitchFamily="34" charset="0"/>
              </a:rPr>
              <a:t>. </a:t>
            </a:r>
            <a:r>
              <a:rPr lang="en-US" sz="2000" dirty="0" err="1">
                <a:latin typeface="Arial Rounded MT Bold" pitchFamily="34" charset="0"/>
              </a:rPr>
              <a:t>Yatta</a:t>
            </a:r>
            <a:r>
              <a:rPr lang="en-US" sz="2000" dirty="0">
                <a:latin typeface="Arial Rounded MT Bold" pitchFamily="34" charset="0"/>
              </a:rPr>
              <a:t> plain</a:t>
            </a:r>
          </a:p>
          <a:p>
            <a:pPr marL="0" indent="0">
              <a:buNone/>
            </a:pPr>
            <a:r>
              <a:rPr lang="en-US" sz="2000" dirty="0">
                <a:latin typeface="Arial Rounded MT Bold" pitchFamily="34" charset="0"/>
              </a:rPr>
              <a:t> </a:t>
            </a:r>
          </a:p>
          <a:p>
            <a:pPr marL="0" indent="0">
              <a:buNone/>
            </a:pPr>
            <a:r>
              <a:rPr lang="en-US" sz="2000" dirty="0">
                <a:latin typeface="Arial Rounded MT Bold" pitchFamily="34" charset="0"/>
              </a:rPr>
              <a:t> 18. The following are characteristics of </a:t>
            </a:r>
            <a:r>
              <a:rPr lang="en-US" sz="2000" dirty="0">
                <a:latin typeface="Arial Rounded MT Bold" pitchFamily="34" charset="0"/>
              </a:rPr>
              <a:t>Mediterranean </a:t>
            </a:r>
            <a:r>
              <a:rPr lang="en-US" sz="2000" dirty="0">
                <a:latin typeface="Arial Rounded MT Bold" pitchFamily="34" charset="0"/>
              </a:rPr>
              <a:t>climate. Which one is </a:t>
            </a:r>
            <a:r>
              <a:rPr lang="en-US" sz="2000" b="1" dirty="0">
                <a:latin typeface="Arial Rounded MT Bold" pitchFamily="34" charset="0"/>
              </a:rPr>
              <a:t>NOT</a:t>
            </a:r>
            <a:r>
              <a:rPr lang="en-US" sz="2000" dirty="0">
                <a:latin typeface="Arial Rounded MT Bold" pitchFamily="34" charset="0"/>
              </a:rPr>
              <a:t>?</a:t>
            </a:r>
          </a:p>
          <a:p>
            <a:pPr marL="0" indent="0">
              <a:buNone/>
            </a:pPr>
            <a:r>
              <a:rPr lang="en-US" sz="2000" b="1" dirty="0">
                <a:latin typeface="Arial Rounded MT Bold" pitchFamily="34" charset="0"/>
              </a:rPr>
              <a:t>	A. </a:t>
            </a:r>
            <a:r>
              <a:rPr lang="en-US" sz="2000" dirty="0">
                <a:latin typeface="Arial Rounded MT Bold" pitchFamily="34" charset="0"/>
              </a:rPr>
              <a:t>Cold </a:t>
            </a:r>
            <a:r>
              <a:rPr lang="en-US" sz="2000" dirty="0">
                <a:latin typeface="Arial Rounded MT Bold" pitchFamily="34" charset="0"/>
              </a:rPr>
              <a:t>and rainy winter with temperature of 10</a:t>
            </a:r>
            <a:r>
              <a:rPr lang="en-US" sz="2000" baseline="30000" dirty="0">
                <a:latin typeface="Arial Rounded MT Bold" pitchFamily="34" charset="0"/>
              </a:rPr>
              <a:t>o</a:t>
            </a:r>
            <a:r>
              <a:rPr lang="en-US" sz="2000" dirty="0">
                <a:latin typeface="Arial Rounded MT Bold" pitchFamily="34" charset="0"/>
              </a:rPr>
              <a:t> C.</a:t>
            </a:r>
          </a:p>
          <a:p>
            <a:pPr marL="0" indent="0">
              <a:buNone/>
            </a:pPr>
            <a:r>
              <a:rPr lang="en-US" sz="2000" b="1" dirty="0">
                <a:latin typeface="Arial Rounded MT Bold" pitchFamily="34" charset="0"/>
              </a:rPr>
              <a:t>	B. </a:t>
            </a:r>
            <a:r>
              <a:rPr lang="en-US" sz="2000" dirty="0">
                <a:latin typeface="Arial Rounded MT Bold" pitchFamily="34" charset="0"/>
              </a:rPr>
              <a:t>Rainfall </a:t>
            </a:r>
            <a:r>
              <a:rPr lang="en-US" sz="2000" dirty="0">
                <a:latin typeface="Arial Rounded MT Bold" pitchFamily="34" charset="0"/>
              </a:rPr>
              <a:t>is below 250 mm per annum.</a:t>
            </a:r>
          </a:p>
          <a:p>
            <a:pPr marL="0" indent="0">
              <a:buNone/>
            </a:pPr>
            <a:r>
              <a:rPr lang="en-US" sz="2000" b="1" dirty="0">
                <a:latin typeface="Arial Rounded MT Bold" pitchFamily="34" charset="0"/>
              </a:rPr>
              <a:t>	C. </a:t>
            </a:r>
            <a:r>
              <a:rPr lang="en-US" sz="2000" dirty="0">
                <a:latin typeface="Arial Rounded MT Bold" pitchFamily="34" charset="0"/>
              </a:rPr>
              <a:t>Dry </a:t>
            </a:r>
            <a:r>
              <a:rPr lang="en-US" sz="2000" dirty="0">
                <a:latin typeface="Arial Rounded MT Bold" pitchFamily="34" charset="0"/>
              </a:rPr>
              <a:t>summers with high temperatures of </a:t>
            </a:r>
            <a:r>
              <a:rPr lang="en-US" sz="2000" dirty="0">
                <a:latin typeface="Arial Rounded MT Bold" pitchFamily="34" charset="0"/>
              </a:rPr>
              <a:t>21</a:t>
            </a:r>
            <a:r>
              <a:rPr lang="en-US" sz="2000" baseline="30000" dirty="0">
                <a:latin typeface="Arial Rounded MT Bold" pitchFamily="34" charset="0"/>
              </a:rPr>
              <a:t>0</a:t>
            </a:r>
            <a:r>
              <a:rPr lang="en-US" sz="2000" dirty="0">
                <a:latin typeface="Arial Rounded MT Bold" pitchFamily="34" charset="0"/>
              </a:rPr>
              <a:t>C </a:t>
            </a:r>
            <a:r>
              <a:rPr lang="en-US" sz="2000" dirty="0">
                <a:latin typeface="Arial Rounded MT Bold" pitchFamily="34" charset="0"/>
              </a:rPr>
              <a:t>– 27</a:t>
            </a:r>
            <a:r>
              <a:rPr lang="en-US" sz="2000" baseline="30000" dirty="0">
                <a:latin typeface="Arial Rounded MT Bold" pitchFamily="34" charset="0"/>
              </a:rPr>
              <a:t>0</a:t>
            </a:r>
            <a:r>
              <a:rPr lang="en-US" sz="2000" dirty="0">
                <a:latin typeface="Arial Rounded MT Bold" pitchFamily="34" charset="0"/>
              </a:rPr>
              <a:t>C.</a:t>
            </a:r>
          </a:p>
          <a:p>
            <a:pPr marL="0" indent="0">
              <a:buNone/>
            </a:pPr>
            <a:r>
              <a:rPr lang="en-US" sz="2000" b="1" dirty="0">
                <a:latin typeface="Arial Rounded MT Bold" pitchFamily="34" charset="0"/>
              </a:rPr>
              <a:t>	D. </a:t>
            </a:r>
            <a:r>
              <a:rPr lang="en-US" sz="2000" dirty="0">
                <a:latin typeface="Arial Rounded MT Bold" pitchFamily="34" charset="0"/>
              </a:rPr>
              <a:t>Has </a:t>
            </a:r>
            <a:r>
              <a:rPr lang="en-US" sz="2000" dirty="0">
                <a:latin typeface="Arial Rounded MT Bold" pitchFamily="34" charset="0"/>
              </a:rPr>
              <a:t>two seasons which are summer and winter</a:t>
            </a:r>
          </a:p>
          <a:p>
            <a:endParaRPr lang="en-US" sz="2000" dirty="0">
              <a:latin typeface="Arial Rounded MT Bold" pitchFamily="34" charset="0"/>
            </a:endParaRPr>
          </a:p>
        </p:txBody>
      </p:sp>
    </p:spTree>
    <p:extLst>
      <p:ext uri="{BB962C8B-B14F-4D97-AF65-F5344CB8AC3E}">
        <p14:creationId xmlns:p14="http://schemas.microsoft.com/office/powerpoint/2010/main" val="4077091133"/>
      </p:ext>
    </p:extLst>
  </p:cSld>
  <p:clrMapOvr>
    <a:masterClrMapping/>
  </p:clrMapOvr>
  <p:transition spd="slow" advTm="60000">
    <p:cove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3771900"/>
          </a:xfrm>
          <a:prstGeom prst="rect">
            <a:avLst/>
          </a:prstGeom>
        </p:spPr>
        <p:txBody>
          <a:bodyPr>
            <a:noAutofit/>
          </a:bodyPr>
          <a:lstStyle/>
          <a:p>
            <a:pPr marL="0" indent="0">
              <a:buNone/>
            </a:pPr>
            <a:r>
              <a:rPr lang="en-US" sz="2400" dirty="0">
                <a:latin typeface="Arial Rounded MT Bold" pitchFamily="34" charset="0"/>
              </a:rPr>
              <a:t>19. The climate of Congo Basin is mainly ----------</a:t>
            </a:r>
          </a:p>
          <a:p>
            <a:pPr marL="914400" lvl="1" indent="-457200">
              <a:buFont typeface="+mj-lt"/>
              <a:buAutoNum type="alphaUcPeriod"/>
            </a:pPr>
            <a:r>
              <a:rPr lang="en-US" sz="2400" dirty="0">
                <a:latin typeface="Arial Rounded MT Bold" pitchFamily="34" charset="0"/>
              </a:rPr>
              <a:t>Cold and wet throughout the year</a:t>
            </a:r>
          </a:p>
          <a:p>
            <a:pPr marL="914400" lvl="1" indent="-457200">
              <a:buFont typeface="+mj-lt"/>
              <a:buAutoNum type="alphaUcPeriod"/>
            </a:pPr>
            <a:r>
              <a:rPr lang="en-US" sz="2400" dirty="0">
                <a:latin typeface="Arial Rounded MT Bold" pitchFamily="34" charset="0"/>
              </a:rPr>
              <a:t>Cold </a:t>
            </a:r>
            <a:r>
              <a:rPr lang="en-US" sz="2400" dirty="0">
                <a:latin typeface="Arial Rounded MT Bold" pitchFamily="34" charset="0"/>
              </a:rPr>
              <a:t>and dry most of the </a:t>
            </a:r>
            <a:r>
              <a:rPr lang="en-US" sz="2400" dirty="0">
                <a:latin typeface="Arial Rounded MT Bold" pitchFamily="34" charset="0"/>
              </a:rPr>
              <a:t>year</a:t>
            </a:r>
          </a:p>
          <a:p>
            <a:pPr marL="914400" lvl="1" indent="-457200">
              <a:buFont typeface="+mj-lt"/>
              <a:buAutoNum type="alphaUcPeriod"/>
            </a:pPr>
            <a:r>
              <a:rPr lang="en-US" sz="2400" dirty="0">
                <a:latin typeface="Arial Rounded MT Bold" pitchFamily="34" charset="0"/>
              </a:rPr>
              <a:t> </a:t>
            </a:r>
            <a:r>
              <a:rPr lang="en-US" sz="2400" dirty="0">
                <a:latin typeface="Arial Rounded MT Bold" pitchFamily="34" charset="0"/>
              </a:rPr>
              <a:t>Hot and dry most of the year</a:t>
            </a:r>
          </a:p>
          <a:p>
            <a:pPr marL="914400" lvl="1" indent="-457200">
              <a:buFont typeface="+mj-lt"/>
              <a:buAutoNum type="alphaUcPeriod"/>
            </a:pPr>
            <a:r>
              <a:rPr lang="en-US" sz="2400" dirty="0">
                <a:latin typeface="Arial Rounded MT Bold" pitchFamily="34" charset="0"/>
              </a:rPr>
              <a:t>Hot and wet throughout the </a:t>
            </a:r>
            <a:r>
              <a:rPr lang="en-US" sz="2400" dirty="0">
                <a:latin typeface="Arial Rounded MT Bold" pitchFamily="34" charset="0"/>
              </a:rPr>
              <a:t>year</a:t>
            </a:r>
          </a:p>
          <a:p>
            <a:pPr marL="457200" lvl="1" indent="0">
              <a:buNone/>
            </a:pPr>
            <a:endParaRPr lang="en-US" sz="2400" dirty="0">
              <a:latin typeface="Arial Rounded MT Bold" pitchFamily="34" charset="0"/>
            </a:endParaRPr>
          </a:p>
          <a:p>
            <a:pPr marL="0" indent="0">
              <a:buNone/>
            </a:pPr>
            <a:r>
              <a:rPr lang="en-US" sz="2400" dirty="0">
                <a:latin typeface="Arial Rounded MT Bold" pitchFamily="34" charset="0"/>
              </a:rPr>
              <a:t> </a:t>
            </a:r>
            <a:r>
              <a:rPr lang="en-US" sz="2400" dirty="0">
                <a:latin typeface="Arial Rounded MT Bold" pitchFamily="34" charset="0"/>
              </a:rPr>
              <a:t>20</a:t>
            </a:r>
            <a:r>
              <a:rPr lang="en-US" sz="2400" dirty="0">
                <a:latin typeface="Arial Rounded MT Bold" pitchFamily="34" charset="0"/>
              </a:rPr>
              <a:t>.  Africa lies between </a:t>
            </a:r>
            <a:r>
              <a:rPr lang="en-US" sz="2400" dirty="0" err="1">
                <a:latin typeface="Arial Rounded MT Bold" pitchFamily="34" charset="0"/>
              </a:rPr>
              <a:t>latitudes______and</a:t>
            </a:r>
            <a:r>
              <a:rPr lang="en-US" sz="2400" dirty="0">
                <a:latin typeface="Arial Rounded MT Bold" pitchFamily="34" charset="0"/>
              </a:rPr>
              <a:t> longitudes______</a:t>
            </a:r>
          </a:p>
          <a:p>
            <a:pPr marL="457200" indent="-457200">
              <a:buFont typeface="+mj-lt"/>
              <a:buAutoNum type="alphaUcPeriod"/>
            </a:pPr>
            <a:r>
              <a:rPr lang="en-US" sz="2400" dirty="0">
                <a:latin typeface="Arial Rounded MT Bold" pitchFamily="34" charset="0"/>
              </a:rPr>
              <a:t>	37</a:t>
            </a:r>
            <a:r>
              <a:rPr lang="en-US" sz="2400" baseline="30000" dirty="0">
                <a:latin typeface="Arial Rounded MT Bold" pitchFamily="34" charset="0"/>
              </a:rPr>
              <a:t>0</a:t>
            </a:r>
            <a:r>
              <a:rPr lang="en-US" sz="2400" dirty="0">
                <a:latin typeface="Arial Rounded MT Bold" pitchFamily="34" charset="0"/>
              </a:rPr>
              <a:t>N </a:t>
            </a:r>
            <a:r>
              <a:rPr lang="en-US" sz="2400" dirty="0">
                <a:latin typeface="Arial Rounded MT Bold" pitchFamily="34" charset="0"/>
              </a:rPr>
              <a:t>and 58</a:t>
            </a:r>
            <a:r>
              <a:rPr lang="en-US" sz="2400" baseline="30000" dirty="0">
                <a:latin typeface="Arial Rounded MT Bold" pitchFamily="34" charset="0"/>
              </a:rPr>
              <a:t>0</a:t>
            </a:r>
            <a:r>
              <a:rPr lang="en-US" sz="2400" dirty="0">
                <a:latin typeface="Arial Rounded MT Bold" pitchFamily="34" charset="0"/>
              </a:rPr>
              <a:t>E, 25</a:t>
            </a:r>
            <a:r>
              <a:rPr lang="en-US" sz="2400" baseline="30000" dirty="0">
                <a:latin typeface="Arial Rounded MT Bold" pitchFamily="34" charset="0"/>
              </a:rPr>
              <a:t>0</a:t>
            </a:r>
            <a:r>
              <a:rPr lang="en-US" sz="2400" dirty="0">
                <a:latin typeface="Arial Rounded MT Bold" pitchFamily="34" charset="0"/>
              </a:rPr>
              <a:t>W and 35</a:t>
            </a:r>
            <a:r>
              <a:rPr lang="en-US" sz="2400" baseline="30000" dirty="0">
                <a:latin typeface="Arial Rounded MT Bold" pitchFamily="34" charset="0"/>
              </a:rPr>
              <a:t>0</a:t>
            </a:r>
            <a:r>
              <a:rPr lang="en-US" sz="2400" dirty="0">
                <a:latin typeface="Arial Rounded MT Bold" pitchFamily="34" charset="0"/>
              </a:rPr>
              <a:t>S</a:t>
            </a:r>
          </a:p>
          <a:p>
            <a:pPr marL="457200" indent="-457200">
              <a:buFont typeface="+mj-lt"/>
              <a:buAutoNum type="alphaUcPeriod"/>
            </a:pPr>
            <a:r>
              <a:rPr lang="en-US" sz="2400" dirty="0">
                <a:latin typeface="Arial Rounded MT Bold" pitchFamily="34" charset="0"/>
              </a:rPr>
              <a:t>	25</a:t>
            </a:r>
            <a:r>
              <a:rPr lang="en-US" sz="2400" baseline="30000" dirty="0">
                <a:latin typeface="Arial Rounded MT Bold" pitchFamily="34" charset="0"/>
              </a:rPr>
              <a:t>0</a:t>
            </a:r>
            <a:r>
              <a:rPr lang="en-US" sz="2400" dirty="0">
                <a:latin typeface="Arial Rounded MT Bold" pitchFamily="34" charset="0"/>
              </a:rPr>
              <a:t>W </a:t>
            </a:r>
            <a:r>
              <a:rPr lang="en-US" sz="2400" dirty="0">
                <a:latin typeface="Arial Rounded MT Bold" pitchFamily="34" charset="0"/>
              </a:rPr>
              <a:t>and 58</a:t>
            </a:r>
            <a:r>
              <a:rPr lang="en-US" sz="2400" baseline="30000" dirty="0">
                <a:latin typeface="Arial Rounded MT Bold" pitchFamily="34" charset="0"/>
              </a:rPr>
              <a:t>0</a:t>
            </a:r>
            <a:r>
              <a:rPr lang="en-US" sz="2400" dirty="0">
                <a:latin typeface="Arial Rounded MT Bold" pitchFamily="34" charset="0"/>
              </a:rPr>
              <a:t>W, 35</a:t>
            </a:r>
            <a:r>
              <a:rPr lang="en-US" sz="2400" baseline="30000" dirty="0">
                <a:latin typeface="Arial Rounded MT Bold" pitchFamily="34" charset="0"/>
              </a:rPr>
              <a:t>0</a:t>
            </a:r>
            <a:r>
              <a:rPr lang="en-US" sz="2400" dirty="0">
                <a:latin typeface="Arial Rounded MT Bold" pitchFamily="34" charset="0"/>
              </a:rPr>
              <a:t>S and 37</a:t>
            </a:r>
            <a:r>
              <a:rPr lang="en-US" sz="2400" baseline="30000" dirty="0">
                <a:latin typeface="Arial Rounded MT Bold" pitchFamily="34" charset="0"/>
              </a:rPr>
              <a:t>0</a:t>
            </a:r>
            <a:r>
              <a:rPr lang="en-US" sz="2400" dirty="0">
                <a:latin typeface="Arial Rounded MT Bold" pitchFamily="34" charset="0"/>
              </a:rPr>
              <a:t>S</a:t>
            </a:r>
          </a:p>
          <a:p>
            <a:pPr marL="457200" indent="-457200">
              <a:buFont typeface="+mj-lt"/>
              <a:buAutoNum type="alphaUcPeriod"/>
            </a:pPr>
            <a:r>
              <a:rPr lang="en-US" sz="2400" dirty="0">
                <a:latin typeface="Arial Rounded MT Bold" pitchFamily="34" charset="0"/>
              </a:rPr>
              <a:t>	25</a:t>
            </a:r>
            <a:r>
              <a:rPr lang="en-US" sz="2400" baseline="30000" dirty="0">
                <a:latin typeface="Arial Rounded MT Bold" pitchFamily="34" charset="0"/>
              </a:rPr>
              <a:t>0</a:t>
            </a:r>
            <a:r>
              <a:rPr lang="en-US" sz="2400" dirty="0">
                <a:latin typeface="Arial Rounded MT Bold" pitchFamily="34" charset="0"/>
              </a:rPr>
              <a:t>W </a:t>
            </a:r>
            <a:r>
              <a:rPr lang="en-US" sz="2400" dirty="0">
                <a:latin typeface="Arial Rounded MT Bold" pitchFamily="34" charset="0"/>
              </a:rPr>
              <a:t>and 35</a:t>
            </a:r>
            <a:r>
              <a:rPr lang="en-US" sz="2400" baseline="30000" dirty="0">
                <a:latin typeface="Arial Rounded MT Bold" pitchFamily="34" charset="0"/>
              </a:rPr>
              <a:t>0</a:t>
            </a:r>
            <a:r>
              <a:rPr lang="en-US" sz="2400" dirty="0">
                <a:latin typeface="Arial Rounded MT Bold" pitchFamily="34" charset="0"/>
              </a:rPr>
              <a:t>S, 37</a:t>
            </a:r>
            <a:r>
              <a:rPr lang="en-US" sz="2400" baseline="30000" dirty="0">
                <a:latin typeface="Arial Rounded MT Bold" pitchFamily="34" charset="0"/>
              </a:rPr>
              <a:t>0</a:t>
            </a:r>
            <a:r>
              <a:rPr lang="en-US" sz="2400" dirty="0">
                <a:latin typeface="Arial Rounded MT Bold" pitchFamily="34" charset="0"/>
              </a:rPr>
              <a:t>N and 35</a:t>
            </a:r>
            <a:r>
              <a:rPr lang="en-US" sz="2400" baseline="30000" dirty="0">
                <a:latin typeface="Arial Rounded MT Bold" pitchFamily="34" charset="0"/>
              </a:rPr>
              <a:t>0</a:t>
            </a:r>
            <a:r>
              <a:rPr lang="en-US" sz="2400" dirty="0">
                <a:latin typeface="Arial Rounded MT Bold" pitchFamily="34" charset="0"/>
              </a:rPr>
              <a:t>S</a:t>
            </a:r>
          </a:p>
          <a:p>
            <a:pPr marL="457200" indent="-457200">
              <a:buFont typeface="+mj-lt"/>
              <a:buAutoNum type="alphaUcPeriod"/>
            </a:pPr>
            <a:r>
              <a:rPr lang="en-US" sz="2400" dirty="0">
                <a:latin typeface="Arial Rounded MT Bold" pitchFamily="34" charset="0"/>
              </a:rPr>
              <a:t>	37</a:t>
            </a:r>
            <a:r>
              <a:rPr lang="en-US" sz="2400" baseline="30000" dirty="0">
                <a:latin typeface="Arial Rounded MT Bold" pitchFamily="34" charset="0"/>
              </a:rPr>
              <a:t>0</a:t>
            </a:r>
            <a:r>
              <a:rPr lang="en-US" sz="2400" dirty="0">
                <a:latin typeface="Arial Rounded MT Bold" pitchFamily="34" charset="0"/>
              </a:rPr>
              <a:t>N </a:t>
            </a:r>
            <a:r>
              <a:rPr lang="en-US" sz="2400" dirty="0">
                <a:latin typeface="Arial Rounded MT Bold" pitchFamily="34" charset="0"/>
              </a:rPr>
              <a:t>and 35</a:t>
            </a:r>
            <a:r>
              <a:rPr lang="en-US" sz="2400" baseline="30000" dirty="0">
                <a:latin typeface="Arial Rounded MT Bold" pitchFamily="34" charset="0"/>
              </a:rPr>
              <a:t>0</a:t>
            </a:r>
            <a:r>
              <a:rPr lang="en-US" sz="2400" dirty="0">
                <a:latin typeface="Arial Rounded MT Bold" pitchFamily="34" charset="0"/>
              </a:rPr>
              <a:t>S, 25</a:t>
            </a:r>
            <a:r>
              <a:rPr lang="en-US" sz="2400" baseline="30000" dirty="0">
                <a:latin typeface="Arial Rounded MT Bold" pitchFamily="34" charset="0"/>
              </a:rPr>
              <a:t>0</a:t>
            </a:r>
            <a:r>
              <a:rPr lang="en-US" sz="2400" dirty="0">
                <a:latin typeface="Arial Rounded MT Bold" pitchFamily="34" charset="0"/>
              </a:rPr>
              <a:t>W and 58</a:t>
            </a:r>
            <a:r>
              <a:rPr lang="en-US" sz="2400" baseline="30000" dirty="0">
                <a:latin typeface="Arial Rounded MT Bold" pitchFamily="34" charset="0"/>
              </a:rPr>
              <a:t>0</a:t>
            </a:r>
            <a:r>
              <a:rPr lang="en-US" sz="2400" dirty="0">
                <a:latin typeface="Arial Rounded MT Bold" pitchFamily="34" charset="0"/>
              </a:rPr>
              <a:t>E</a:t>
            </a:r>
          </a:p>
          <a:p>
            <a:endParaRPr lang="en-US" sz="2400" dirty="0">
              <a:latin typeface="Arial Rounded MT Bold" pitchFamily="34" charset="0"/>
            </a:endParaRPr>
          </a:p>
        </p:txBody>
      </p:sp>
    </p:spTree>
    <p:extLst>
      <p:ext uri="{BB962C8B-B14F-4D97-AF65-F5344CB8AC3E}">
        <p14:creationId xmlns:p14="http://schemas.microsoft.com/office/powerpoint/2010/main" val="3188236481"/>
      </p:ext>
    </p:extLst>
  </p:cSld>
  <p:clrMapOvr>
    <a:masterClrMapping/>
  </p:clrMapOvr>
  <p:transition spd="slow" advTm="60000">
    <p:cove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12800" y="114300"/>
            <a:ext cx="8839200" cy="3771900"/>
          </a:xfrm>
          <a:prstGeom prst="rect">
            <a:avLst/>
          </a:prstGeom>
        </p:spPr>
        <p:txBody>
          <a:bodyPr>
            <a:noAutofit/>
          </a:bodyPr>
          <a:lstStyle/>
          <a:p>
            <a:pPr marL="0" indent="0">
              <a:buNone/>
            </a:pPr>
            <a:r>
              <a:rPr lang="en-US" sz="2400" dirty="0">
                <a:latin typeface="Arial Rounded MT Bold" pitchFamily="34" charset="0"/>
              </a:rPr>
              <a:t>21. Find the time in </a:t>
            </a:r>
            <a:r>
              <a:rPr lang="en-US" sz="2400" dirty="0" err="1">
                <a:latin typeface="Arial Rounded MT Bold" pitchFamily="34" charset="0"/>
              </a:rPr>
              <a:t>Jinja</a:t>
            </a:r>
            <a:r>
              <a:rPr lang="en-US" sz="2400" dirty="0">
                <a:latin typeface="Arial Rounded MT Bold" pitchFamily="34" charset="0"/>
              </a:rPr>
              <a:t> Uganda at longitude 35</a:t>
            </a:r>
            <a:r>
              <a:rPr lang="en-US" sz="2400" baseline="30000" dirty="0">
                <a:latin typeface="Arial Rounded MT Bold" pitchFamily="34" charset="0"/>
              </a:rPr>
              <a:t>o</a:t>
            </a:r>
            <a:r>
              <a:rPr lang="en-US" sz="2400" dirty="0">
                <a:latin typeface="Arial Rounded MT Bold" pitchFamily="34" charset="0"/>
              </a:rPr>
              <a:t> E if the time at Accra 0</a:t>
            </a:r>
            <a:r>
              <a:rPr lang="en-US" sz="2400" baseline="30000" dirty="0">
                <a:latin typeface="Arial Rounded MT Bold" pitchFamily="34" charset="0"/>
              </a:rPr>
              <a:t>o</a:t>
            </a:r>
            <a:r>
              <a:rPr lang="en-US" sz="2400" dirty="0">
                <a:latin typeface="Arial Rounded MT Bold" pitchFamily="34" charset="0"/>
              </a:rPr>
              <a:t> is 12.00 noon?</a:t>
            </a:r>
          </a:p>
          <a:p>
            <a:pPr marL="0" indent="0">
              <a:buNone/>
            </a:pPr>
            <a:r>
              <a:rPr lang="en-US" sz="2400" dirty="0">
                <a:latin typeface="Arial Rounded MT Bold" pitchFamily="34" charset="0"/>
              </a:rPr>
              <a:t>A. 2.20 pm.	</a:t>
            </a:r>
            <a:r>
              <a:rPr lang="en-US" sz="2400" dirty="0">
                <a:latin typeface="Arial Rounded MT Bold" pitchFamily="34" charset="0"/>
              </a:rPr>
              <a:t>	B</a:t>
            </a:r>
            <a:r>
              <a:rPr lang="en-US" sz="2400" dirty="0">
                <a:latin typeface="Arial Rounded MT Bold" pitchFamily="34" charset="0"/>
              </a:rPr>
              <a:t>. 2.20 am.</a:t>
            </a:r>
          </a:p>
          <a:p>
            <a:pPr marL="0" indent="0">
              <a:buNone/>
            </a:pPr>
            <a:r>
              <a:rPr lang="en-US" sz="2400" dirty="0">
                <a:latin typeface="Arial Rounded MT Bold" pitchFamily="34" charset="0"/>
              </a:rPr>
              <a:t>C. 9.40 am.	</a:t>
            </a:r>
            <a:r>
              <a:rPr lang="en-US" sz="2400" dirty="0">
                <a:latin typeface="Arial Rounded MT Bold" pitchFamily="34" charset="0"/>
              </a:rPr>
              <a:t>	D</a:t>
            </a:r>
            <a:r>
              <a:rPr lang="en-US" sz="2400" dirty="0">
                <a:latin typeface="Arial Rounded MT Bold" pitchFamily="34" charset="0"/>
              </a:rPr>
              <a:t>. 9.40 pm</a:t>
            </a:r>
            <a:r>
              <a:rPr lang="en-US" sz="2400" dirty="0">
                <a:latin typeface="Arial Rounded MT Bold" pitchFamily="34" charset="0"/>
              </a:rPr>
              <a:t>.</a:t>
            </a:r>
          </a:p>
          <a:p>
            <a:pPr marL="0" indent="0">
              <a:buNone/>
            </a:pPr>
            <a:endParaRPr lang="en-US" sz="1100" dirty="0">
              <a:latin typeface="Arial Rounded MT Bold" pitchFamily="34" charset="0"/>
            </a:endParaRPr>
          </a:p>
          <a:p>
            <a:pPr marL="0" indent="0">
              <a:buNone/>
            </a:pPr>
            <a:r>
              <a:rPr lang="en-US" sz="2400" dirty="0">
                <a:latin typeface="Arial Rounded MT Bold" pitchFamily="34" charset="0"/>
              </a:rPr>
              <a:t>22. The Earth rotates from </a:t>
            </a:r>
            <a:r>
              <a:rPr lang="en-US" sz="2400" dirty="0">
                <a:latin typeface="Arial Rounded MT Bold" pitchFamily="34" charset="0"/>
              </a:rPr>
              <a:t>__________________</a:t>
            </a:r>
            <a:endParaRPr lang="en-US" sz="2400" dirty="0">
              <a:latin typeface="Arial Rounded MT Bold" pitchFamily="34" charset="0"/>
            </a:endParaRPr>
          </a:p>
          <a:p>
            <a:pPr marL="0" indent="0">
              <a:buNone/>
            </a:pPr>
            <a:r>
              <a:rPr lang="en-US" sz="2400" dirty="0">
                <a:latin typeface="Arial Rounded MT Bold" pitchFamily="34" charset="0"/>
              </a:rPr>
              <a:t>A. East to west		B. West to East</a:t>
            </a:r>
          </a:p>
          <a:p>
            <a:pPr marL="0" indent="0">
              <a:buNone/>
            </a:pPr>
            <a:r>
              <a:rPr lang="en-US" sz="2400" dirty="0">
                <a:latin typeface="Arial Rounded MT Bold" pitchFamily="34" charset="0"/>
              </a:rPr>
              <a:t>C. North to South	</a:t>
            </a:r>
            <a:r>
              <a:rPr lang="en-US" sz="2400" dirty="0">
                <a:latin typeface="Arial Rounded MT Bold" pitchFamily="34" charset="0"/>
              </a:rPr>
              <a:t>	D</a:t>
            </a:r>
            <a:r>
              <a:rPr lang="en-US" sz="2400" dirty="0">
                <a:latin typeface="Arial Rounded MT Bold" pitchFamily="34" charset="0"/>
              </a:rPr>
              <a:t>. South to </a:t>
            </a:r>
            <a:r>
              <a:rPr lang="en-US" sz="2400" dirty="0">
                <a:latin typeface="Arial Rounded MT Bold" pitchFamily="34" charset="0"/>
              </a:rPr>
              <a:t>north</a:t>
            </a:r>
          </a:p>
          <a:p>
            <a:pPr marL="0" indent="0">
              <a:buNone/>
            </a:pPr>
            <a:endParaRPr lang="en-US" sz="2000" dirty="0">
              <a:latin typeface="Arial Rounded MT Bold" pitchFamily="34" charset="0"/>
            </a:endParaRPr>
          </a:p>
          <a:p>
            <a:pPr marL="0" indent="0">
              <a:buNone/>
            </a:pPr>
            <a:r>
              <a:rPr lang="en-US" sz="2400" dirty="0">
                <a:latin typeface="Arial Rounded MT Bold" pitchFamily="34" charset="0"/>
              </a:rPr>
              <a:t>23. The time in Tunis 10</a:t>
            </a:r>
            <a:r>
              <a:rPr lang="en-US" sz="2400" baseline="30000" dirty="0">
                <a:latin typeface="Arial Rounded MT Bold" pitchFamily="34" charset="0"/>
              </a:rPr>
              <a:t>o</a:t>
            </a:r>
            <a:r>
              <a:rPr lang="en-US" sz="2400" dirty="0">
                <a:latin typeface="Arial Rounded MT Bold" pitchFamily="34" charset="0"/>
              </a:rPr>
              <a:t> E is 11.36 am. What will be the time at Dakar 14</a:t>
            </a:r>
            <a:r>
              <a:rPr lang="en-US" sz="2400" baseline="30000" dirty="0">
                <a:latin typeface="Arial Rounded MT Bold" pitchFamily="34" charset="0"/>
              </a:rPr>
              <a:t>o</a:t>
            </a:r>
            <a:r>
              <a:rPr lang="en-US" sz="2400" dirty="0">
                <a:latin typeface="Arial Rounded MT Bold" pitchFamily="34" charset="0"/>
              </a:rPr>
              <a:t> W?</a:t>
            </a:r>
          </a:p>
          <a:p>
            <a:pPr marL="0" indent="0">
              <a:buNone/>
            </a:pPr>
            <a:r>
              <a:rPr lang="en-US" sz="2400" dirty="0">
                <a:latin typeface="Arial Rounded MT Bold" pitchFamily="34" charset="0"/>
              </a:rPr>
              <a:t>A. 1.12 am.	</a:t>
            </a:r>
            <a:r>
              <a:rPr lang="en-US" sz="2400" dirty="0">
                <a:latin typeface="Arial Rounded MT Bold" pitchFamily="34" charset="0"/>
              </a:rPr>
              <a:t>	B</a:t>
            </a:r>
            <a:r>
              <a:rPr lang="en-US" sz="2400" dirty="0">
                <a:latin typeface="Arial Rounded MT Bold" pitchFamily="34" charset="0"/>
              </a:rPr>
              <a:t>. 1.12 pm.</a:t>
            </a:r>
          </a:p>
          <a:p>
            <a:pPr marL="0" indent="0">
              <a:buNone/>
            </a:pPr>
            <a:r>
              <a:rPr lang="en-US" sz="2400" dirty="0">
                <a:latin typeface="Arial Rounded MT Bold" pitchFamily="34" charset="0"/>
              </a:rPr>
              <a:t>C. 10.00 am. 	D. 10.00 pm.</a:t>
            </a:r>
          </a:p>
          <a:p>
            <a:endParaRPr lang="en-US" sz="2400" dirty="0">
              <a:latin typeface="Arial Rounded MT Bold" pitchFamily="34" charset="0"/>
            </a:endParaRPr>
          </a:p>
        </p:txBody>
      </p:sp>
    </p:spTree>
    <p:extLst>
      <p:ext uri="{BB962C8B-B14F-4D97-AF65-F5344CB8AC3E}">
        <p14:creationId xmlns:p14="http://schemas.microsoft.com/office/powerpoint/2010/main" val="641784106"/>
      </p:ext>
    </p:extLst>
  </p:cSld>
  <p:clrMapOvr>
    <a:masterClrMapping/>
  </p:clrMapOvr>
  <p:transition spd="slow" advTm="60000">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609600"/>
          </a:xfrm>
        </p:spPr>
        <p:txBody>
          <a:bodyPr>
            <a:noAutofit/>
          </a:bodyPr>
          <a:lstStyle/>
          <a:p>
            <a:r>
              <a:rPr lang="en-US" sz="3200" u="sng" dirty="0">
                <a:solidFill>
                  <a:srgbClr val="FF0000"/>
                </a:solidFill>
                <a:latin typeface="Arial Rounded MT Bold" pitchFamily="34" charset="0"/>
              </a:rPr>
              <a:t>SWAMPS</a:t>
            </a:r>
            <a:endParaRPr lang="en-US" sz="3200" dirty="0">
              <a:solidFill>
                <a:srgbClr val="FF0000"/>
              </a:solidFill>
            </a:endParaRPr>
          </a:p>
        </p:txBody>
      </p:sp>
      <p:sp>
        <p:nvSpPr>
          <p:cNvPr id="3" name="Content Placeholder 2"/>
          <p:cNvSpPr>
            <a:spLocks noGrp="1"/>
          </p:cNvSpPr>
          <p:nvPr>
            <p:ph idx="4294967295"/>
          </p:nvPr>
        </p:nvSpPr>
        <p:spPr>
          <a:xfrm>
            <a:off x="736600" y="774700"/>
            <a:ext cx="8915400" cy="4445000"/>
          </a:xfrm>
          <a:prstGeom prst="rect">
            <a:avLst/>
          </a:prstGeom>
        </p:spPr>
        <p:txBody>
          <a:bodyPr>
            <a:noAutofit/>
          </a:bodyPr>
          <a:lstStyle/>
          <a:p>
            <a:pPr lvl="0">
              <a:lnSpc>
                <a:spcPct val="170000"/>
              </a:lnSpc>
              <a:buFont typeface="Wingdings" panose="05000000000000000000" pitchFamily="2" charset="2"/>
              <a:buChar char="§"/>
            </a:pPr>
            <a:r>
              <a:rPr lang="en-US" sz="2000" dirty="0">
                <a:latin typeface="Arial Rounded MT Bold" pitchFamily="34" charset="0"/>
              </a:rPr>
              <a:t>These </a:t>
            </a:r>
            <a:r>
              <a:rPr lang="en-US" sz="2000" dirty="0">
                <a:latin typeface="Arial Rounded MT Bold" pitchFamily="34" charset="0"/>
              </a:rPr>
              <a:t>are the lands that are always very wet.</a:t>
            </a:r>
          </a:p>
          <a:p>
            <a:pPr lvl="0">
              <a:buFont typeface="Wingdings" panose="05000000000000000000" pitchFamily="2" charset="2"/>
              <a:buChar char="§"/>
            </a:pPr>
            <a:r>
              <a:rPr lang="en-US" sz="2000" dirty="0">
                <a:latin typeface="Arial Rounded MT Bold" pitchFamily="34" charset="0"/>
              </a:rPr>
              <a:t>The main swamps in Kenya are </a:t>
            </a:r>
            <a:r>
              <a:rPr lang="en-US" sz="2000" b="1" dirty="0" err="1">
                <a:latin typeface="Arial Rounded MT Bold" pitchFamily="34" charset="0"/>
              </a:rPr>
              <a:t>Lorian</a:t>
            </a:r>
            <a:r>
              <a:rPr lang="en-US" sz="2000" b="1" dirty="0">
                <a:latin typeface="Arial Rounded MT Bold" pitchFamily="34" charset="0"/>
              </a:rPr>
              <a:t> Swamp</a:t>
            </a:r>
            <a:r>
              <a:rPr lang="en-US" sz="2000" dirty="0">
                <a:latin typeface="Arial Rounded MT Bold" pitchFamily="34" charset="0"/>
              </a:rPr>
              <a:t> and </a:t>
            </a:r>
            <a:r>
              <a:rPr lang="en-US" sz="2000" b="1" dirty="0" err="1">
                <a:latin typeface="Arial Rounded MT Bold" pitchFamily="34" charset="0"/>
              </a:rPr>
              <a:t>Yala</a:t>
            </a:r>
            <a:r>
              <a:rPr lang="en-US" sz="2000" b="1" dirty="0">
                <a:latin typeface="Arial Rounded MT Bold" pitchFamily="34" charset="0"/>
              </a:rPr>
              <a:t> </a:t>
            </a:r>
            <a:r>
              <a:rPr lang="en-US" sz="2000" b="1" dirty="0">
                <a:latin typeface="Arial Rounded MT Bold" pitchFamily="34" charset="0"/>
              </a:rPr>
              <a:t>Swamp</a:t>
            </a:r>
            <a:r>
              <a:rPr lang="en-US" sz="2000" dirty="0">
                <a:latin typeface="Arial Rounded MT Bold" pitchFamily="34" charset="0"/>
              </a:rPr>
              <a:t>.</a:t>
            </a:r>
          </a:p>
          <a:p>
            <a:pPr marL="0" indent="0" algn="ctr">
              <a:buNone/>
            </a:pPr>
            <a:r>
              <a:rPr lang="en-US" b="1" u="sng" dirty="0" smtClean="0">
                <a:solidFill>
                  <a:srgbClr val="FF0000"/>
                </a:solidFill>
                <a:latin typeface="Arial Rounded MT Bold" pitchFamily="34" charset="0"/>
              </a:rPr>
              <a:t>LAKES</a:t>
            </a:r>
          </a:p>
          <a:p>
            <a:pPr marL="0" indent="0">
              <a:buNone/>
            </a:pPr>
            <a:r>
              <a:rPr lang="en-US" sz="2000" dirty="0">
                <a:latin typeface="Arial Rounded MT Bold" pitchFamily="34" charset="0"/>
              </a:rPr>
              <a:t>Lake </a:t>
            </a:r>
            <a:r>
              <a:rPr lang="en-US" sz="2000" dirty="0">
                <a:latin typeface="Arial Rounded MT Bold" pitchFamily="34" charset="0"/>
              </a:rPr>
              <a:t>Victoria is the largest lake in Africa and the second largest in the world. </a:t>
            </a:r>
          </a:p>
          <a:p>
            <a:pPr lvl="0">
              <a:lnSpc>
                <a:spcPct val="170000"/>
              </a:lnSpc>
              <a:buFont typeface="Wingdings" panose="05000000000000000000" pitchFamily="2" charset="2"/>
              <a:buChar char="§"/>
            </a:pPr>
            <a:r>
              <a:rPr lang="en-US" sz="2000" dirty="0">
                <a:latin typeface="Arial Rounded MT Bold" pitchFamily="34" charset="0"/>
              </a:rPr>
              <a:t>Fresh water lakes in Kenya are </a:t>
            </a:r>
            <a:r>
              <a:rPr lang="en-US" sz="2000" b="1" dirty="0">
                <a:latin typeface="Arial Rounded MT Bold" pitchFamily="34" charset="0"/>
              </a:rPr>
              <a:t>Lake </a:t>
            </a:r>
            <a:r>
              <a:rPr lang="en-US" sz="2000" b="1" dirty="0" err="1">
                <a:latin typeface="Arial Rounded MT Bold" pitchFamily="34" charset="0"/>
              </a:rPr>
              <a:t>Naivasha</a:t>
            </a:r>
            <a:r>
              <a:rPr lang="en-US" sz="2000" b="1" dirty="0">
                <a:latin typeface="Arial Rounded MT Bold" pitchFamily="34" charset="0"/>
              </a:rPr>
              <a:t>, Lake Victoria, Lake Turkana, Lake </a:t>
            </a:r>
            <a:r>
              <a:rPr lang="en-US" sz="2000" b="1" dirty="0" err="1">
                <a:latin typeface="Arial Rounded MT Bold" pitchFamily="34" charset="0"/>
              </a:rPr>
              <a:t>Baringo</a:t>
            </a:r>
            <a:r>
              <a:rPr lang="en-US" sz="2000" b="1" dirty="0">
                <a:latin typeface="Arial Rounded MT Bold" pitchFamily="34" charset="0"/>
              </a:rPr>
              <a:t>, Lake </a:t>
            </a:r>
            <a:r>
              <a:rPr lang="en-US" sz="2000" b="1" dirty="0" err="1">
                <a:latin typeface="Arial Rounded MT Bold" pitchFamily="34" charset="0"/>
              </a:rPr>
              <a:t>Jipe</a:t>
            </a:r>
            <a:r>
              <a:rPr lang="en-US" sz="2000" b="1" dirty="0">
                <a:latin typeface="Arial Rounded MT Bold" pitchFamily="34" charset="0"/>
              </a:rPr>
              <a:t> and Lake </a:t>
            </a:r>
            <a:r>
              <a:rPr lang="en-US" sz="2000" b="1" dirty="0" err="1">
                <a:latin typeface="Arial Rounded MT Bold" pitchFamily="34" charset="0"/>
              </a:rPr>
              <a:t>Chala</a:t>
            </a:r>
            <a:r>
              <a:rPr lang="en-US" sz="2000" b="1" dirty="0">
                <a:latin typeface="Arial Rounded MT Bold" pitchFamily="34" charset="0"/>
              </a:rPr>
              <a:t>.</a:t>
            </a:r>
            <a:endParaRPr lang="en-US" sz="2000" dirty="0">
              <a:latin typeface="Arial Rounded MT Bold" pitchFamily="34" charset="0"/>
            </a:endParaRPr>
          </a:p>
          <a:p>
            <a:pPr lvl="0">
              <a:lnSpc>
                <a:spcPct val="170000"/>
              </a:lnSpc>
              <a:buFont typeface="Wingdings" panose="05000000000000000000" pitchFamily="2" charset="2"/>
              <a:buChar char="§"/>
            </a:pPr>
            <a:r>
              <a:rPr lang="en-US" sz="2000" dirty="0">
                <a:latin typeface="Arial Rounded MT Bold" pitchFamily="34" charset="0"/>
              </a:rPr>
              <a:t>Salty water lakes in Kenya are </a:t>
            </a:r>
            <a:r>
              <a:rPr lang="en-US" sz="2000" b="1" dirty="0">
                <a:latin typeface="Arial Rounded MT Bold" pitchFamily="34" charset="0"/>
              </a:rPr>
              <a:t>Lake </a:t>
            </a:r>
            <a:r>
              <a:rPr lang="en-US" sz="2000" b="1" dirty="0" err="1">
                <a:latin typeface="Arial Rounded MT Bold" pitchFamily="34" charset="0"/>
              </a:rPr>
              <a:t>Nakuru</a:t>
            </a:r>
            <a:r>
              <a:rPr lang="en-US" sz="2000" b="1" dirty="0">
                <a:latin typeface="Arial Rounded MT Bold" pitchFamily="34" charset="0"/>
              </a:rPr>
              <a:t>, Lake </a:t>
            </a:r>
            <a:r>
              <a:rPr lang="en-US" sz="2000" b="1" dirty="0" err="1">
                <a:latin typeface="Arial Rounded MT Bold" pitchFamily="34" charset="0"/>
              </a:rPr>
              <a:t>Bogoria</a:t>
            </a:r>
            <a:r>
              <a:rPr lang="en-US" sz="2000" b="1" dirty="0">
                <a:latin typeface="Arial Rounded MT Bold" pitchFamily="34" charset="0"/>
              </a:rPr>
              <a:t>, Lake </a:t>
            </a:r>
            <a:r>
              <a:rPr lang="en-US" sz="2000" b="1" dirty="0" err="1">
                <a:latin typeface="Arial Rounded MT Bold" pitchFamily="34" charset="0"/>
              </a:rPr>
              <a:t>Elementaita</a:t>
            </a:r>
            <a:r>
              <a:rPr lang="en-US" sz="2000" b="1" dirty="0">
                <a:latin typeface="Arial Rounded MT Bold" pitchFamily="34" charset="0"/>
              </a:rPr>
              <a:t>, Lake </a:t>
            </a:r>
            <a:r>
              <a:rPr lang="en-US" sz="2000" b="1" dirty="0" err="1">
                <a:latin typeface="Arial Rounded MT Bold" pitchFamily="34" charset="0"/>
              </a:rPr>
              <a:t>Magadi</a:t>
            </a:r>
            <a:r>
              <a:rPr lang="en-US" sz="2000" b="1" dirty="0">
                <a:latin typeface="Arial Rounded MT Bold" pitchFamily="34" charset="0"/>
              </a:rPr>
              <a:t> and Lake </a:t>
            </a:r>
            <a:r>
              <a:rPr lang="en-US" sz="2000" b="1" dirty="0" err="1">
                <a:latin typeface="Arial Rounded MT Bold" pitchFamily="34" charset="0"/>
              </a:rPr>
              <a:t>Amboseli</a:t>
            </a:r>
            <a:r>
              <a:rPr lang="en-US" sz="2000" b="1" dirty="0">
                <a:latin typeface="Arial Rounded MT Bold" pitchFamily="34" charset="0"/>
              </a:rPr>
              <a:t>.</a:t>
            </a:r>
            <a:endParaRPr lang="en-US" sz="2000" dirty="0">
              <a:latin typeface="Arial Rounded MT Bold" pitchFamily="34" charset="0"/>
            </a:endParaRPr>
          </a:p>
          <a:p>
            <a:pPr>
              <a:lnSpc>
                <a:spcPct val="170000"/>
              </a:lnSpc>
              <a:buFont typeface="Wingdings" panose="05000000000000000000" pitchFamily="2" charset="2"/>
              <a:buChar char="§"/>
            </a:pPr>
            <a:endParaRPr lang="en-US" sz="2000" dirty="0">
              <a:latin typeface="Arial Rounded MT Bold" pitchFamily="34" charset="0"/>
            </a:endParaRPr>
          </a:p>
        </p:txBody>
      </p:sp>
    </p:spTree>
    <p:extLst>
      <p:ext uri="{BB962C8B-B14F-4D97-AF65-F5344CB8AC3E}">
        <p14:creationId xmlns:p14="http://schemas.microsoft.com/office/powerpoint/2010/main" val="2325243606"/>
      </p:ext>
    </p:extLst>
  </p:cSld>
  <p:clrMapOvr>
    <a:masterClrMapping/>
  </p:clrMapOvr>
  <p:transition spd="slow" advTm="60000">
    <p:cove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349250" y="317500"/>
            <a:ext cx="10001250" cy="467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6702802"/>
      </p:ext>
    </p:extLst>
  </p:cSld>
  <p:clrMapOvr>
    <a:masterClrMapping/>
  </p:clrMapOvr>
  <p:transition spd="slow" advTm="60000">
    <p:cove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tretch>
            <a:fillRect/>
          </a:stretch>
        </p:blipFill>
        <p:spPr bwMode="auto">
          <a:xfrm>
            <a:off x="147638" y="190500"/>
            <a:ext cx="9504363" cy="486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843525"/>
      </p:ext>
    </p:extLst>
  </p:cSld>
  <p:clrMapOvr>
    <a:masterClrMapping/>
  </p:clrMapOvr>
  <p:transition spd="slow" advTm="60000">
    <p:cove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067800" cy="3771900"/>
          </a:xfrm>
          <a:prstGeom prst="rect">
            <a:avLst/>
          </a:prstGeom>
        </p:spPr>
        <p:txBody>
          <a:bodyPr>
            <a:noAutofit/>
          </a:bodyPr>
          <a:lstStyle/>
          <a:p>
            <a:pPr marL="0" indent="0">
              <a:buNone/>
            </a:pPr>
            <a:r>
              <a:rPr lang="en-US" sz="2400" dirty="0">
                <a:latin typeface="Arial Rounded MT Bold" pitchFamily="34" charset="0"/>
              </a:rPr>
              <a:t>26. The lake marked </a:t>
            </a:r>
            <a:r>
              <a:rPr lang="en-US" sz="2400" b="1" dirty="0">
                <a:latin typeface="Arial Rounded MT Bold" pitchFamily="34" charset="0"/>
              </a:rPr>
              <a:t>C</a:t>
            </a:r>
            <a:r>
              <a:rPr lang="en-US" sz="2400" dirty="0">
                <a:latin typeface="Arial Rounded MT Bold" pitchFamily="34" charset="0"/>
              </a:rPr>
              <a:t> on the map above is known as </a:t>
            </a:r>
          </a:p>
          <a:p>
            <a:pPr marL="0" indent="0">
              <a:buNone/>
            </a:pPr>
            <a:r>
              <a:rPr lang="en-US" sz="2400" dirty="0">
                <a:latin typeface="Arial Rounded MT Bold" pitchFamily="34" charset="0"/>
              </a:rPr>
              <a:t>A. Lake </a:t>
            </a:r>
            <a:r>
              <a:rPr lang="en-US" sz="2400" dirty="0" err="1">
                <a:latin typeface="Arial Rounded MT Bold" pitchFamily="34" charset="0"/>
              </a:rPr>
              <a:t>Rukwa</a:t>
            </a:r>
            <a:r>
              <a:rPr lang="en-US" sz="2400" dirty="0">
                <a:latin typeface="Arial Rounded MT Bold" pitchFamily="34" charset="0"/>
              </a:rPr>
              <a:t>	</a:t>
            </a:r>
            <a:r>
              <a:rPr lang="en-US" sz="2400" dirty="0">
                <a:latin typeface="Arial Rounded MT Bold" pitchFamily="34" charset="0"/>
              </a:rPr>
              <a:t>		B</a:t>
            </a:r>
            <a:r>
              <a:rPr lang="en-US" sz="2400" dirty="0">
                <a:latin typeface="Arial Rounded MT Bold" pitchFamily="34" charset="0"/>
              </a:rPr>
              <a:t>. Lake </a:t>
            </a:r>
            <a:r>
              <a:rPr lang="en-US" sz="2400" dirty="0" err="1">
                <a:latin typeface="Arial Rounded MT Bold" pitchFamily="34" charset="0"/>
              </a:rPr>
              <a:t>Natron</a:t>
            </a:r>
            <a:endParaRPr lang="en-US" sz="2400" dirty="0">
              <a:latin typeface="Arial Rounded MT Bold" pitchFamily="34" charset="0"/>
            </a:endParaRPr>
          </a:p>
          <a:p>
            <a:pPr marL="0" indent="0">
              <a:buNone/>
            </a:pPr>
            <a:r>
              <a:rPr lang="en-US" sz="2400" dirty="0">
                <a:latin typeface="Arial Rounded MT Bold" pitchFamily="34" charset="0"/>
              </a:rPr>
              <a:t>C. Lake </a:t>
            </a:r>
            <a:r>
              <a:rPr lang="en-US" sz="2400" dirty="0" err="1">
                <a:latin typeface="Arial Rounded MT Bold" pitchFamily="34" charset="0"/>
              </a:rPr>
              <a:t>Eyasi</a:t>
            </a:r>
            <a:r>
              <a:rPr lang="en-US" sz="2400" dirty="0">
                <a:latin typeface="Arial Rounded MT Bold" pitchFamily="34" charset="0"/>
              </a:rPr>
              <a:t>	</a:t>
            </a:r>
            <a:r>
              <a:rPr lang="en-US" sz="2400" dirty="0">
                <a:latin typeface="Arial Rounded MT Bold" pitchFamily="34" charset="0"/>
              </a:rPr>
              <a:t>             	D</a:t>
            </a:r>
            <a:r>
              <a:rPr lang="en-US" sz="2400" dirty="0">
                <a:latin typeface="Arial Rounded MT Bold" pitchFamily="34" charset="0"/>
              </a:rPr>
              <a:t>. Lake </a:t>
            </a:r>
            <a:r>
              <a:rPr lang="en-US" sz="2400" dirty="0" err="1">
                <a:latin typeface="Arial Rounded MT Bold" pitchFamily="34" charset="0"/>
              </a:rPr>
              <a:t>Kanyaboli</a:t>
            </a:r>
            <a:endParaRPr lang="en-US" sz="2400" dirty="0">
              <a:latin typeface="Arial Rounded MT Bold" pitchFamily="34" charset="0"/>
            </a:endParaRP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27. The country marked </a:t>
            </a:r>
            <a:r>
              <a:rPr lang="en-US" sz="2400" b="1" dirty="0">
                <a:latin typeface="Arial Rounded MT Bold" pitchFamily="34" charset="0"/>
              </a:rPr>
              <a:t>P</a:t>
            </a:r>
            <a:r>
              <a:rPr lang="en-US" sz="2400" dirty="0">
                <a:latin typeface="Arial Rounded MT Bold" pitchFamily="34" charset="0"/>
              </a:rPr>
              <a:t> is known as -----------</a:t>
            </a:r>
          </a:p>
          <a:p>
            <a:pPr marL="0" indent="0">
              <a:buNone/>
            </a:pPr>
            <a:r>
              <a:rPr lang="en-US" sz="2400" dirty="0">
                <a:latin typeface="Arial Rounded MT Bold" pitchFamily="34" charset="0"/>
              </a:rPr>
              <a:t>A. Djibouti		</a:t>
            </a:r>
            <a:r>
              <a:rPr lang="en-US" sz="2400" dirty="0">
                <a:latin typeface="Arial Rounded MT Bold" pitchFamily="34" charset="0"/>
              </a:rPr>
              <a:t>		B</a:t>
            </a:r>
            <a:r>
              <a:rPr lang="en-US" sz="2400" dirty="0">
                <a:latin typeface="Arial Rounded MT Bold" pitchFamily="34" charset="0"/>
              </a:rPr>
              <a:t>. Eritrea</a:t>
            </a:r>
          </a:p>
          <a:p>
            <a:pPr marL="0" indent="0">
              <a:buNone/>
            </a:pPr>
            <a:r>
              <a:rPr lang="en-US" sz="2400" dirty="0">
                <a:latin typeface="Arial Rounded MT Bold" pitchFamily="34" charset="0"/>
              </a:rPr>
              <a:t>C. Sudan		</a:t>
            </a:r>
            <a:r>
              <a:rPr lang="en-US" sz="2400" dirty="0">
                <a:latin typeface="Arial Rounded MT Bold" pitchFamily="34" charset="0"/>
              </a:rPr>
              <a:t>		D</a:t>
            </a:r>
            <a:r>
              <a:rPr lang="en-US" sz="2400" dirty="0">
                <a:latin typeface="Arial Rounded MT Bold" pitchFamily="34" charset="0"/>
              </a:rPr>
              <a:t>. Ethiopia</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28. The lake marked </a:t>
            </a:r>
            <a:r>
              <a:rPr lang="en-US" sz="2400" b="1" dirty="0">
                <a:latin typeface="Arial Rounded MT Bold" pitchFamily="34" charset="0"/>
              </a:rPr>
              <a:t>M</a:t>
            </a:r>
            <a:r>
              <a:rPr lang="en-US" sz="2400" dirty="0">
                <a:latin typeface="Arial Rounded MT Bold" pitchFamily="34" charset="0"/>
              </a:rPr>
              <a:t> was formed through ----</a:t>
            </a:r>
          </a:p>
          <a:p>
            <a:pPr marL="0" indent="0">
              <a:buNone/>
            </a:pPr>
            <a:r>
              <a:rPr lang="en-US" sz="2400" dirty="0">
                <a:latin typeface="Arial Rounded MT Bold" pitchFamily="34" charset="0"/>
              </a:rPr>
              <a:t>   A. Faulting 		</a:t>
            </a:r>
            <a:r>
              <a:rPr lang="en-US" sz="2400" dirty="0">
                <a:latin typeface="Arial Rounded MT Bold" pitchFamily="34" charset="0"/>
              </a:rPr>
              <a:t>	B</a:t>
            </a:r>
            <a:r>
              <a:rPr lang="en-US" sz="2400" dirty="0">
                <a:latin typeface="Arial Rounded MT Bold" pitchFamily="34" charset="0"/>
              </a:rPr>
              <a:t>. Deposition</a:t>
            </a:r>
          </a:p>
          <a:p>
            <a:pPr marL="0" indent="0">
              <a:buNone/>
            </a:pPr>
            <a:r>
              <a:rPr lang="en-US" sz="2400" dirty="0">
                <a:latin typeface="Arial Rounded MT Bold" pitchFamily="34" charset="0"/>
              </a:rPr>
              <a:t>   C. Man-Made	</a:t>
            </a:r>
            <a:r>
              <a:rPr lang="en-US" sz="2400" dirty="0">
                <a:latin typeface="Arial Rounded MT Bold" pitchFamily="34" charset="0"/>
              </a:rPr>
              <a:t>		D</a:t>
            </a:r>
            <a:r>
              <a:rPr lang="en-US" sz="2400" dirty="0">
                <a:latin typeface="Arial Rounded MT Bold" pitchFamily="34" charset="0"/>
              </a:rPr>
              <a:t>. Volcanic Actions</a:t>
            </a:r>
          </a:p>
          <a:p>
            <a:endParaRPr lang="en-US" sz="2400" dirty="0">
              <a:latin typeface="Arial Rounded MT Bold" pitchFamily="34" charset="0"/>
            </a:endParaRPr>
          </a:p>
        </p:txBody>
      </p:sp>
    </p:spTree>
    <p:extLst>
      <p:ext uri="{BB962C8B-B14F-4D97-AF65-F5344CB8AC3E}">
        <p14:creationId xmlns:p14="http://schemas.microsoft.com/office/powerpoint/2010/main" val="2690223551"/>
      </p:ext>
    </p:extLst>
  </p:cSld>
  <p:clrMapOvr>
    <a:masterClrMapping/>
  </p:clrMapOvr>
  <p:transition spd="slow" advTm="60000">
    <p:cove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90500"/>
            <a:ext cx="9067800" cy="3771900"/>
          </a:xfrm>
          <a:prstGeom prst="rect">
            <a:avLst/>
          </a:prstGeom>
        </p:spPr>
        <p:txBody>
          <a:bodyPr>
            <a:noAutofit/>
          </a:bodyPr>
          <a:lstStyle/>
          <a:p>
            <a:pPr marL="0" indent="0">
              <a:buNone/>
            </a:pPr>
            <a:r>
              <a:rPr lang="en-US" sz="2400" dirty="0">
                <a:latin typeface="Arial Rounded MT Bold" pitchFamily="34" charset="0"/>
              </a:rPr>
              <a:t>29. The river marked </a:t>
            </a:r>
            <a:r>
              <a:rPr lang="en-US" sz="2400" b="1" dirty="0">
                <a:latin typeface="Arial Rounded MT Bold" pitchFamily="34" charset="0"/>
              </a:rPr>
              <a:t>T</a:t>
            </a:r>
            <a:r>
              <a:rPr lang="en-US" sz="2400" dirty="0">
                <a:latin typeface="Arial Rounded MT Bold" pitchFamily="34" charset="0"/>
              </a:rPr>
              <a:t> is known as </a:t>
            </a:r>
            <a:r>
              <a:rPr lang="en-US" sz="2400" dirty="0">
                <a:latin typeface="Arial Rounded MT Bold" pitchFamily="34" charset="0"/>
              </a:rPr>
              <a:t>____________</a:t>
            </a:r>
            <a:endParaRPr lang="en-US" sz="2400" dirty="0">
              <a:latin typeface="Arial Rounded MT Bold" pitchFamily="34" charset="0"/>
            </a:endParaRPr>
          </a:p>
          <a:p>
            <a:pPr marL="0" indent="0">
              <a:buNone/>
            </a:pPr>
            <a:r>
              <a:rPr lang="en-US" sz="2400" dirty="0">
                <a:latin typeface="Arial Rounded MT Bold" pitchFamily="34" charset="0"/>
              </a:rPr>
              <a:t>A. River </a:t>
            </a:r>
            <a:r>
              <a:rPr lang="en-US" sz="2400" dirty="0" err="1">
                <a:latin typeface="Arial Rounded MT Bold" pitchFamily="34" charset="0"/>
              </a:rPr>
              <a:t>Wami</a:t>
            </a:r>
            <a:r>
              <a:rPr lang="en-US" sz="2400" dirty="0">
                <a:latin typeface="Arial Rounded MT Bold" pitchFamily="34" charset="0"/>
              </a:rPr>
              <a:t>		B. River Rufiji</a:t>
            </a:r>
          </a:p>
          <a:p>
            <a:pPr marL="0" indent="0">
              <a:buNone/>
            </a:pPr>
            <a:r>
              <a:rPr lang="en-US" sz="2400" dirty="0">
                <a:latin typeface="Arial Rounded MT Bold" pitchFamily="34" charset="0"/>
              </a:rPr>
              <a:t>C</a:t>
            </a:r>
            <a:r>
              <a:rPr lang="en-US" sz="2400" dirty="0">
                <a:latin typeface="Arial Rounded MT Bold" pitchFamily="34" charset="0"/>
              </a:rPr>
              <a:t>. River Ruvuma	</a:t>
            </a:r>
            <a:r>
              <a:rPr lang="en-US" sz="2400" dirty="0">
                <a:latin typeface="Arial Rounded MT Bold" pitchFamily="34" charset="0"/>
              </a:rPr>
              <a:t>            	D. </a:t>
            </a:r>
            <a:r>
              <a:rPr lang="en-US" sz="2400" dirty="0">
                <a:latin typeface="Arial Rounded MT Bold" pitchFamily="34" charset="0"/>
              </a:rPr>
              <a:t>River </a:t>
            </a:r>
            <a:r>
              <a:rPr lang="en-US" sz="2400" dirty="0" err="1">
                <a:latin typeface="Arial Rounded MT Bold" pitchFamily="34" charset="0"/>
              </a:rPr>
              <a:t>Rukwa</a:t>
            </a:r>
            <a:endParaRPr lang="en-US" sz="2400" dirty="0">
              <a:latin typeface="Arial Rounded MT Bold" pitchFamily="34" charset="0"/>
            </a:endParaRPr>
          </a:p>
          <a:p>
            <a:pPr marL="0" indent="0">
              <a:buNone/>
            </a:pPr>
            <a:endParaRPr lang="en-US" sz="2400" dirty="0">
              <a:latin typeface="Arial Rounded MT Bold" pitchFamily="34" charset="0"/>
            </a:endParaRPr>
          </a:p>
          <a:p>
            <a:pPr marL="0" indent="0">
              <a:buNone/>
            </a:pPr>
            <a:r>
              <a:rPr lang="en-US" sz="2400" dirty="0">
                <a:latin typeface="Arial Rounded MT Bold" pitchFamily="34" charset="0"/>
              </a:rPr>
              <a:t>30. The climatic region marked </a:t>
            </a:r>
            <a:r>
              <a:rPr lang="en-US" sz="2400" b="1" dirty="0">
                <a:latin typeface="Arial Rounded MT Bold" pitchFamily="34" charset="0"/>
              </a:rPr>
              <a:t>RR</a:t>
            </a:r>
            <a:r>
              <a:rPr lang="en-US" sz="2400" dirty="0">
                <a:latin typeface="Arial Rounded MT Bold" pitchFamily="34" charset="0"/>
              </a:rPr>
              <a:t> is best described as- </a:t>
            </a:r>
          </a:p>
          <a:p>
            <a:pPr marL="0" indent="0">
              <a:buNone/>
            </a:pPr>
            <a:r>
              <a:rPr lang="en-US" sz="2400" dirty="0">
                <a:latin typeface="Arial Rounded MT Bold" pitchFamily="34" charset="0"/>
              </a:rPr>
              <a:t>A. Cool and wet	</a:t>
            </a:r>
            <a:r>
              <a:rPr lang="en-US" sz="2400" dirty="0">
                <a:latin typeface="Arial Rounded MT Bold" pitchFamily="34" charset="0"/>
              </a:rPr>
              <a:t>	B</a:t>
            </a:r>
            <a:r>
              <a:rPr lang="en-US" sz="2400" dirty="0">
                <a:latin typeface="Arial Rounded MT Bold" pitchFamily="34" charset="0"/>
              </a:rPr>
              <a:t>. Hot and wet</a:t>
            </a:r>
          </a:p>
          <a:p>
            <a:pPr marL="0" indent="0">
              <a:buNone/>
            </a:pPr>
            <a:r>
              <a:rPr lang="en-US" sz="2400" dirty="0">
                <a:latin typeface="Arial Rounded MT Bold" pitchFamily="34" charset="0"/>
              </a:rPr>
              <a:t>C. Hot and dry	</a:t>
            </a:r>
            <a:r>
              <a:rPr lang="en-US" sz="2400" dirty="0">
                <a:latin typeface="Arial Rounded MT Bold" pitchFamily="34" charset="0"/>
              </a:rPr>
              <a:t>	D</a:t>
            </a:r>
            <a:r>
              <a:rPr lang="en-US" sz="2400" dirty="0">
                <a:latin typeface="Arial Rounded MT Bold" pitchFamily="34" charset="0"/>
              </a:rPr>
              <a:t>. Cool and dry</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31. The mountain marked </a:t>
            </a:r>
            <a:r>
              <a:rPr lang="en-US" sz="2400" b="1" dirty="0">
                <a:latin typeface="Arial Rounded MT Bold" pitchFamily="34" charset="0"/>
              </a:rPr>
              <a:t>S</a:t>
            </a:r>
            <a:r>
              <a:rPr lang="en-US" sz="2400" dirty="0">
                <a:latin typeface="Arial Rounded MT Bold" pitchFamily="34" charset="0"/>
              </a:rPr>
              <a:t> is known </a:t>
            </a:r>
            <a:r>
              <a:rPr lang="en-US" sz="2400" dirty="0">
                <a:latin typeface="Arial Rounded MT Bold" pitchFamily="34" charset="0"/>
              </a:rPr>
              <a:t>as_________</a:t>
            </a:r>
            <a:endParaRPr lang="en-US" sz="2400" dirty="0">
              <a:latin typeface="Arial Rounded MT Bold" pitchFamily="34" charset="0"/>
            </a:endParaRPr>
          </a:p>
          <a:p>
            <a:pPr marL="0" indent="0">
              <a:buNone/>
            </a:pPr>
            <a:r>
              <a:rPr lang="en-US" sz="2400" dirty="0">
                <a:latin typeface="Arial Rounded MT Bold" pitchFamily="34" charset="0"/>
              </a:rPr>
              <a:t>     A. Mt. </a:t>
            </a:r>
            <a:r>
              <a:rPr lang="en-US" sz="2400" dirty="0" err="1">
                <a:latin typeface="Arial Rounded MT Bold" pitchFamily="34" charset="0"/>
              </a:rPr>
              <a:t>Ahmar</a:t>
            </a:r>
            <a:r>
              <a:rPr lang="en-US" sz="2400" dirty="0">
                <a:latin typeface="Arial Rounded MT Bold" pitchFamily="34" charset="0"/>
              </a:rPr>
              <a:t>            </a:t>
            </a:r>
            <a:r>
              <a:rPr lang="en-US" sz="2400" dirty="0">
                <a:latin typeface="Arial Rounded MT Bold" pitchFamily="34" charset="0"/>
              </a:rPr>
              <a:t>	B</a:t>
            </a:r>
            <a:r>
              <a:rPr lang="en-US" sz="2400" dirty="0">
                <a:latin typeface="Arial Rounded MT Bold" pitchFamily="34" charset="0"/>
              </a:rPr>
              <a:t>. </a:t>
            </a:r>
            <a:r>
              <a:rPr lang="en-US" sz="2400" dirty="0" err="1">
                <a:latin typeface="Arial Rounded MT Bold" pitchFamily="34" charset="0"/>
              </a:rPr>
              <a:t>Jabal</a:t>
            </a:r>
            <a:r>
              <a:rPr lang="en-US" sz="2400" dirty="0">
                <a:latin typeface="Arial Rounded MT Bold" pitchFamily="34" charset="0"/>
              </a:rPr>
              <a:t> </a:t>
            </a:r>
            <a:r>
              <a:rPr lang="en-US" sz="2400" dirty="0" err="1">
                <a:latin typeface="Arial Rounded MT Bold" pitchFamily="34" charset="0"/>
              </a:rPr>
              <a:t>Gurgei</a:t>
            </a:r>
            <a:r>
              <a:rPr lang="en-US" sz="2400" dirty="0">
                <a:latin typeface="Arial Rounded MT Bold" pitchFamily="34" charset="0"/>
              </a:rPr>
              <a:t> </a:t>
            </a:r>
          </a:p>
          <a:p>
            <a:pPr marL="0" indent="0">
              <a:buNone/>
            </a:pPr>
            <a:r>
              <a:rPr lang="en-US" sz="2400" dirty="0">
                <a:latin typeface="Arial Rounded MT Bold" pitchFamily="34" charset="0"/>
              </a:rPr>
              <a:t>     </a:t>
            </a:r>
            <a:r>
              <a:rPr lang="en-US" sz="2400" dirty="0">
                <a:latin typeface="Arial Rounded MT Bold" pitchFamily="34" charset="0"/>
              </a:rPr>
              <a:t>C. Jebel </a:t>
            </a:r>
            <a:r>
              <a:rPr lang="en-US" sz="2400" dirty="0" err="1">
                <a:latin typeface="Arial Rounded MT Bold" pitchFamily="34" charset="0"/>
              </a:rPr>
              <a:t>Marra</a:t>
            </a:r>
            <a:r>
              <a:rPr lang="en-US" sz="2400" dirty="0">
                <a:latin typeface="Arial Rounded MT Bold" pitchFamily="34" charset="0"/>
              </a:rPr>
              <a:t>    </a:t>
            </a:r>
            <a:r>
              <a:rPr lang="en-US" sz="2400" dirty="0">
                <a:latin typeface="Arial Rounded MT Bold" pitchFamily="34" charset="0"/>
              </a:rPr>
              <a:t>       	D</a:t>
            </a:r>
            <a:r>
              <a:rPr lang="en-US" sz="2400" dirty="0">
                <a:latin typeface="Arial Rounded MT Bold" pitchFamily="34" charset="0"/>
              </a:rPr>
              <a:t>. Danakil Alps</a:t>
            </a:r>
          </a:p>
          <a:p>
            <a:endParaRPr lang="en-US" sz="2400" dirty="0">
              <a:latin typeface="Arial Rounded MT Bold" pitchFamily="34" charset="0"/>
            </a:endParaRPr>
          </a:p>
        </p:txBody>
      </p:sp>
    </p:spTree>
    <p:extLst>
      <p:ext uri="{BB962C8B-B14F-4D97-AF65-F5344CB8AC3E}">
        <p14:creationId xmlns:p14="http://schemas.microsoft.com/office/powerpoint/2010/main" val="2044903967"/>
      </p:ext>
    </p:extLst>
  </p:cSld>
  <p:clrMapOvr>
    <a:masterClrMapping/>
  </p:clrMapOvr>
  <p:transition spd="slow" advTm="60000">
    <p:cove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3771900"/>
          </a:xfrm>
          <a:prstGeom prst="rect">
            <a:avLst/>
          </a:prstGeom>
        </p:spPr>
        <p:txBody>
          <a:bodyPr>
            <a:noAutofit/>
          </a:bodyPr>
          <a:lstStyle/>
          <a:p>
            <a:pPr marL="0" indent="0">
              <a:buNone/>
            </a:pPr>
            <a:r>
              <a:rPr lang="en-US" sz="2400" dirty="0">
                <a:latin typeface="Arial Rounded MT Bold" pitchFamily="34" charset="0"/>
              </a:rPr>
              <a:t>32. Below are characteristics of certain types </a:t>
            </a:r>
            <a:r>
              <a:rPr lang="en-US" sz="2400" dirty="0">
                <a:latin typeface="Arial Rounded MT Bold" pitchFamily="34" charset="0"/>
              </a:rPr>
              <a:t>of </a:t>
            </a:r>
            <a:r>
              <a:rPr lang="en-US" sz="2400" dirty="0" err="1">
                <a:latin typeface="Arial Rounded MT Bold" pitchFamily="34" charset="0"/>
              </a:rPr>
              <a:t>Vegetations</a:t>
            </a:r>
            <a:r>
              <a:rPr lang="en-US" sz="2400" dirty="0">
                <a:latin typeface="Arial Rounded MT Bold" pitchFamily="34" charset="0"/>
              </a:rPr>
              <a:t> </a:t>
            </a:r>
            <a:r>
              <a:rPr lang="en-US" sz="2400" dirty="0">
                <a:latin typeface="Arial Rounded MT Bold" pitchFamily="34" charset="0"/>
              </a:rPr>
              <a:t>in Africa.</a:t>
            </a:r>
          </a:p>
          <a:p>
            <a:pPr marL="514350" indent="-514350">
              <a:buFont typeface="+mj-lt"/>
              <a:buAutoNum type="romanLcPeriod"/>
            </a:pPr>
            <a:r>
              <a:rPr lang="en-US" sz="2400" dirty="0">
                <a:latin typeface="Arial Rounded MT Bold" pitchFamily="34" charset="0"/>
              </a:rPr>
              <a:t>They have long tap roots</a:t>
            </a:r>
          </a:p>
          <a:p>
            <a:pPr marL="514350" indent="-514350">
              <a:buFont typeface="+mj-lt"/>
              <a:buAutoNum type="romanLcPeriod"/>
            </a:pPr>
            <a:r>
              <a:rPr lang="en-US" sz="2400" dirty="0">
                <a:latin typeface="Arial Rounded MT Bold" pitchFamily="34" charset="0"/>
              </a:rPr>
              <a:t>They are conical in shape</a:t>
            </a:r>
          </a:p>
          <a:p>
            <a:pPr marL="514350" indent="-514350">
              <a:buFont typeface="+mj-lt"/>
              <a:buAutoNum type="romanLcPeriod"/>
            </a:pPr>
            <a:r>
              <a:rPr lang="en-US" sz="2400" dirty="0">
                <a:latin typeface="Arial Rounded MT Bold" pitchFamily="34" charset="0"/>
              </a:rPr>
              <a:t>They have needle like leaves</a:t>
            </a:r>
          </a:p>
          <a:p>
            <a:pPr marL="514350" indent="-514350">
              <a:buFont typeface="+mj-lt"/>
              <a:buAutoNum type="romanLcPeriod"/>
            </a:pPr>
            <a:r>
              <a:rPr lang="en-US" sz="2400" dirty="0">
                <a:latin typeface="Arial Rounded MT Bold" pitchFamily="34" charset="0"/>
              </a:rPr>
              <a:t>They are evergreen throughout the </a:t>
            </a:r>
            <a:r>
              <a:rPr lang="en-US" sz="2400" dirty="0">
                <a:latin typeface="Arial Rounded MT Bold" pitchFamily="34" charset="0"/>
              </a:rPr>
              <a:t>year</a:t>
            </a:r>
          </a:p>
          <a:p>
            <a:pPr marL="0" indent="0">
              <a:buNone/>
            </a:pPr>
            <a:endParaRPr lang="en-US" sz="100" dirty="0">
              <a:latin typeface="Arial Rounded MT Bold" pitchFamily="34" charset="0"/>
            </a:endParaRPr>
          </a:p>
          <a:p>
            <a:pPr marL="0" indent="0">
              <a:buNone/>
            </a:pPr>
            <a:r>
              <a:rPr lang="en-US" sz="2400" dirty="0">
                <a:latin typeface="Arial Rounded MT Bold" pitchFamily="34" charset="0"/>
              </a:rPr>
              <a:t>Which one of the following vegetation is described by the characteristics above?</a:t>
            </a:r>
          </a:p>
          <a:p>
            <a:pPr marL="0" indent="0">
              <a:buNone/>
            </a:pPr>
            <a:r>
              <a:rPr lang="en-US" sz="2400" dirty="0">
                <a:latin typeface="Arial Rounded MT Bold" pitchFamily="34" charset="0"/>
              </a:rPr>
              <a:t>A. Tropical rain forest vegetation</a:t>
            </a:r>
          </a:p>
          <a:p>
            <a:pPr marL="0" indent="0">
              <a:buNone/>
            </a:pPr>
            <a:r>
              <a:rPr lang="en-US" sz="2400" dirty="0">
                <a:latin typeface="Arial Rounded MT Bold" pitchFamily="34" charset="0"/>
              </a:rPr>
              <a:t>B .Mediterranean vegetation</a:t>
            </a:r>
          </a:p>
          <a:p>
            <a:pPr marL="0" indent="0">
              <a:buNone/>
            </a:pPr>
            <a:r>
              <a:rPr lang="en-US" sz="2400" dirty="0">
                <a:latin typeface="Arial Rounded MT Bold" pitchFamily="34" charset="0"/>
              </a:rPr>
              <a:t>C. Savanna vegetation</a:t>
            </a:r>
          </a:p>
          <a:p>
            <a:pPr marL="0" indent="0">
              <a:buNone/>
            </a:pPr>
            <a:r>
              <a:rPr lang="en-US" sz="2400" dirty="0">
                <a:latin typeface="Arial Rounded MT Bold" pitchFamily="34" charset="0"/>
              </a:rPr>
              <a:t>D. Desert vegetation</a:t>
            </a:r>
          </a:p>
          <a:p>
            <a:endParaRPr lang="en-US" sz="2400" dirty="0">
              <a:latin typeface="Arial Rounded MT Bold" pitchFamily="34" charset="0"/>
            </a:endParaRPr>
          </a:p>
        </p:txBody>
      </p:sp>
    </p:spTree>
    <p:extLst>
      <p:ext uri="{BB962C8B-B14F-4D97-AF65-F5344CB8AC3E}">
        <p14:creationId xmlns:p14="http://schemas.microsoft.com/office/powerpoint/2010/main" val="2693060059"/>
      </p:ext>
    </p:extLst>
  </p:cSld>
  <p:clrMapOvr>
    <a:masterClrMapping/>
  </p:clrMapOvr>
  <p:transition spd="slow" advTm="60000">
    <p:cove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266700"/>
            <a:ext cx="9144000" cy="3771900"/>
          </a:xfrm>
          <a:prstGeom prst="rect">
            <a:avLst/>
          </a:prstGeom>
        </p:spPr>
        <p:txBody>
          <a:bodyPr>
            <a:normAutofit/>
          </a:bodyPr>
          <a:lstStyle/>
          <a:p>
            <a:pPr marL="0" indent="0">
              <a:buNone/>
            </a:pPr>
            <a:r>
              <a:rPr lang="en-US" dirty="0">
                <a:latin typeface="Arial Rounded MT Bold" pitchFamily="34" charset="0"/>
              </a:rPr>
              <a:t>33. Which one of the following elements of map shows symbols and what they represent on a Map?</a:t>
            </a:r>
          </a:p>
          <a:p>
            <a:pPr marL="0" indent="0">
              <a:buNone/>
            </a:pPr>
            <a:r>
              <a:rPr lang="en-US" dirty="0">
                <a:latin typeface="Arial Rounded MT Bold" pitchFamily="34" charset="0"/>
              </a:rPr>
              <a:t>      </a:t>
            </a:r>
            <a:r>
              <a:rPr lang="en-US" dirty="0" smtClean="0">
                <a:latin typeface="Arial Rounded MT Bold" pitchFamily="34" charset="0"/>
              </a:rPr>
              <a:t>	A</a:t>
            </a:r>
            <a:r>
              <a:rPr lang="en-US" dirty="0">
                <a:latin typeface="Arial Rounded MT Bold" pitchFamily="34" charset="0"/>
              </a:rPr>
              <a:t>. Scale	 	  </a:t>
            </a:r>
            <a:r>
              <a:rPr lang="en-US" dirty="0" smtClean="0">
                <a:latin typeface="Arial Rounded MT Bold" pitchFamily="34" charset="0"/>
              </a:rPr>
              <a:t>	B</a:t>
            </a:r>
            <a:r>
              <a:rPr lang="en-US" dirty="0">
                <a:latin typeface="Arial Rounded MT Bold" pitchFamily="34" charset="0"/>
              </a:rPr>
              <a:t>. Key</a:t>
            </a:r>
          </a:p>
          <a:p>
            <a:pPr marL="0" indent="0">
              <a:buNone/>
            </a:pPr>
            <a:r>
              <a:rPr lang="en-US" dirty="0" smtClean="0">
                <a:latin typeface="Arial Rounded MT Bold" pitchFamily="34" charset="0"/>
              </a:rPr>
              <a:t>     	C</a:t>
            </a:r>
            <a:r>
              <a:rPr lang="en-US" dirty="0">
                <a:latin typeface="Arial Rounded MT Bold" pitchFamily="34" charset="0"/>
              </a:rPr>
              <a:t>. Frame	  </a:t>
            </a:r>
            <a:r>
              <a:rPr lang="en-US" dirty="0" smtClean="0">
                <a:latin typeface="Arial Rounded MT Bold" pitchFamily="34" charset="0"/>
              </a:rPr>
              <a:t>            	D</a:t>
            </a:r>
            <a:r>
              <a:rPr lang="en-US" dirty="0">
                <a:latin typeface="Arial Rounded MT Bold" pitchFamily="34" charset="0"/>
              </a:rPr>
              <a:t>. Title</a:t>
            </a:r>
          </a:p>
          <a:p>
            <a:pPr marL="0" indent="0">
              <a:buNone/>
            </a:pPr>
            <a:r>
              <a:rPr lang="en-US" dirty="0">
                <a:latin typeface="Arial Rounded MT Bold" pitchFamily="34" charset="0"/>
              </a:rPr>
              <a:t> </a:t>
            </a:r>
          </a:p>
          <a:p>
            <a:pPr marL="0" indent="0">
              <a:buNone/>
            </a:pPr>
            <a:r>
              <a:rPr lang="en-US" dirty="0">
                <a:latin typeface="Arial Rounded MT Bold" pitchFamily="34" charset="0"/>
              </a:rPr>
              <a:t>34. Kenya is found between longitudes and Latitudes --</a:t>
            </a:r>
          </a:p>
          <a:p>
            <a:pPr marL="0" indent="0">
              <a:buNone/>
            </a:pPr>
            <a:r>
              <a:rPr lang="en-US" dirty="0">
                <a:latin typeface="Arial Rounded MT Bold" pitchFamily="34" charset="0"/>
              </a:rPr>
              <a:t>      A. 38</a:t>
            </a:r>
            <a:r>
              <a:rPr lang="en-US" baseline="30000" dirty="0">
                <a:latin typeface="Arial Rounded MT Bold" pitchFamily="34" charset="0"/>
              </a:rPr>
              <a:t>o</a:t>
            </a:r>
            <a:r>
              <a:rPr lang="en-US" dirty="0">
                <a:latin typeface="Arial Rounded MT Bold" pitchFamily="34" charset="0"/>
              </a:rPr>
              <a:t> E, 42</a:t>
            </a:r>
            <a:r>
              <a:rPr lang="en-US" baseline="30000" dirty="0">
                <a:latin typeface="Arial Rounded MT Bold" pitchFamily="34" charset="0"/>
              </a:rPr>
              <a:t>0</a:t>
            </a:r>
            <a:r>
              <a:rPr lang="en-US" dirty="0">
                <a:latin typeface="Arial Rounded MT Bold" pitchFamily="34" charset="0"/>
              </a:rPr>
              <a:t>E, 23</a:t>
            </a:r>
            <a:r>
              <a:rPr lang="en-US" baseline="30000" dirty="0">
                <a:latin typeface="Arial Rounded MT Bold" pitchFamily="34" charset="0"/>
              </a:rPr>
              <a:t>1</a:t>
            </a:r>
            <a:r>
              <a:rPr lang="en-US" dirty="0">
                <a:latin typeface="Arial Rounded MT Bold" pitchFamily="34" charset="0"/>
              </a:rPr>
              <a:t>/</a:t>
            </a:r>
            <a:r>
              <a:rPr lang="en-US" baseline="-25000" dirty="0">
                <a:latin typeface="Arial Rounded MT Bold" pitchFamily="34" charset="0"/>
              </a:rPr>
              <a:t>2</a:t>
            </a:r>
            <a:r>
              <a:rPr lang="en-US" baseline="30000" dirty="0">
                <a:latin typeface="Arial Rounded MT Bold" pitchFamily="34" charset="0"/>
              </a:rPr>
              <a:t>0</a:t>
            </a:r>
            <a:r>
              <a:rPr lang="en-US" dirty="0">
                <a:latin typeface="Arial Rounded MT Bold" pitchFamily="34" charset="0"/>
              </a:rPr>
              <a:t>N and 22</a:t>
            </a:r>
            <a:r>
              <a:rPr lang="en-US" baseline="30000" dirty="0">
                <a:latin typeface="Arial Rounded MT Bold" pitchFamily="34" charset="0"/>
              </a:rPr>
              <a:t>0</a:t>
            </a:r>
            <a:r>
              <a:rPr lang="en-US" dirty="0">
                <a:latin typeface="Arial Rounded MT Bold" pitchFamily="34" charset="0"/>
              </a:rPr>
              <a:t>S</a:t>
            </a:r>
          </a:p>
          <a:p>
            <a:pPr marL="0" indent="0">
              <a:buNone/>
            </a:pPr>
            <a:r>
              <a:rPr lang="en-US" dirty="0">
                <a:latin typeface="Arial Rounded MT Bold" pitchFamily="34" charset="0"/>
              </a:rPr>
              <a:t>      B. 38</a:t>
            </a:r>
            <a:r>
              <a:rPr lang="en-US" baseline="30000" dirty="0">
                <a:latin typeface="Arial Rounded MT Bold" pitchFamily="34" charset="0"/>
              </a:rPr>
              <a:t>0</a:t>
            </a:r>
            <a:r>
              <a:rPr lang="en-US" dirty="0">
                <a:latin typeface="Arial Rounded MT Bold" pitchFamily="34" charset="0"/>
              </a:rPr>
              <a:t>E, 45</a:t>
            </a:r>
            <a:r>
              <a:rPr lang="en-US" baseline="30000" dirty="0">
                <a:latin typeface="Arial Rounded MT Bold" pitchFamily="34" charset="0"/>
              </a:rPr>
              <a:t>0</a:t>
            </a:r>
            <a:r>
              <a:rPr lang="en-US" dirty="0">
                <a:latin typeface="Arial Rounded MT Bold" pitchFamily="34" charset="0"/>
              </a:rPr>
              <a:t>E, 20</a:t>
            </a:r>
            <a:r>
              <a:rPr lang="en-US" baseline="30000" dirty="0">
                <a:latin typeface="Arial Rounded MT Bold" pitchFamily="34" charset="0"/>
              </a:rPr>
              <a:t>0</a:t>
            </a:r>
            <a:r>
              <a:rPr lang="en-US" dirty="0">
                <a:latin typeface="Arial Rounded MT Bold" pitchFamily="34" charset="0"/>
              </a:rPr>
              <a:t>N and 30</a:t>
            </a:r>
            <a:r>
              <a:rPr lang="en-US" baseline="30000" dirty="0">
                <a:latin typeface="Arial Rounded MT Bold" pitchFamily="34" charset="0"/>
              </a:rPr>
              <a:t>0</a:t>
            </a:r>
            <a:r>
              <a:rPr lang="en-US" dirty="0">
                <a:latin typeface="Arial Rounded MT Bold" pitchFamily="34" charset="0"/>
              </a:rPr>
              <a:t>S</a:t>
            </a:r>
          </a:p>
          <a:p>
            <a:pPr marL="0" indent="0">
              <a:buNone/>
            </a:pPr>
            <a:r>
              <a:rPr lang="en-US" dirty="0">
                <a:latin typeface="Arial Rounded MT Bold" pitchFamily="34" charset="0"/>
              </a:rPr>
              <a:t>      C. 34</a:t>
            </a:r>
            <a:r>
              <a:rPr lang="en-US" baseline="30000" dirty="0">
                <a:latin typeface="Arial Rounded MT Bold" pitchFamily="34" charset="0"/>
              </a:rPr>
              <a:t>0</a:t>
            </a:r>
            <a:r>
              <a:rPr lang="en-US" dirty="0">
                <a:latin typeface="Arial Rounded MT Bold" pitchFamily="34" charset="0"/>
              </a:rPr>
              <a:t>W, 45</a:t>
            </a:r>
            <a:r>
              <a:rPr lang="en-US" baseline="30000" dirty="0">
                <a:latin typeface="Arial Rounded MT Bold" pitchFamily="34" charset="0"/>
              </a:rPr>
              <a:t>0</a:t>
            </a:r>
            <a:r>
              <a:rPr lang="en-US" dirty="0">
                <a:latin typeface="Arial Rounded MT Bold" pitchFamily="34" charset="0"/>
              </a:rPr>
              <a:t>E, 42</a:t>
            </a:r>
            <a:r>
              <a:rPr lang="en-US" baseline="30000" dirty="0">
                <a:latin typeface="Arial Rounded MT Bold" pitchFamily="34" charset="0"/>
              </a:rPr>
              <a:t>0</a:t>
            </a:r>
            <a:r>
              <a:rPr lang="en-US" dirty="0">
                <a:latin typeface="Arial Rounded MT Bold" pitchFamily="34" charset="0"/>
              </a:rPr>
              <a:t>N and 42</a:t>
            </a:r>
            <a:r>
              <a:rPr lang="en-US" baseline="30000" dirty="0">
                <a:latin typeface="Arial Rounded MT Bold" pitchFamily="34" charset="0"/>
              </a:rPr>
              <a:t>0</a:t>
            </a:r>
            <a:r>
              <a:rPr lang="en-US" dirty="0">
                <a:latin typeface="Arial Rounded MT Bold" pitchFamily="34" charset="0"/>
              </a:rPr>
              <a:t>S</a:t>
            </a:r>
          </a:p>
          <a:p>
            <a:pPr marL="0" indent="0">
              <a:buNone/>
            </a:pPr>
            <a:r>
              <a:rPr lang="en-US" dirty="0">
                <a:latin typeface="Arial Rounded MT Bold" pitchFamily="34" charset="0"/>
              </a:rPr>
              <a:t>      D. 34</a:t>
            </a:r>
            <a:r>
              <a:rPr lang="en-US" baseline="30000" dirty="0">
                <a:latin typeface="Arial Rounded MT Bold" pitchFamily="34" charset="0"/>
              </a:rPr>
              <a:t>0</a:t>
            </a:r>
            <a:r>
              <a:rPr lang="en-US" dirty="0">
                <a:latin typeface="Arial Rounded MT Bold" pitchFamily="34" charset="0"/>
              </a:rPr>
              <a:t>E, 42</a:t>
            </a:r>
            <a:r>
              <a:rPr lang="en-US" baseline="30000" dirty="0">
                <a:latin typeface="Arial Rounded MT Bold" pitchFamily="34" charset="0"/>
              </a:rPr>
              <a:t>0</a:t>
            </a:r>
            <a:r>
              <a:rPr lang="en-US" dirty="0">
                <a:latin typeface="Arial Rounded MT Bold" pitchFamily="34" charset="0"/>
              </a:rPr>
              <a:t>E, 4.5</a:t>
            </a:r>
            <a:r>
              <a:rPr lang="en-US" baseline="30000" dirty="0">
                <a:latin typeface="Arial Rounded MT Bold" pitchFamily="34" charset="0"/>
              </a:rPr>
              <a:t>0</a:t>
            </a:r>
            <a:r>
              <a:rPr lang="en-US" dirty="0">
                <a:latin typeface="Arial Rounded MT Bold" pitchFamily="34" charset="0"/>
              </a:rPr>
              <a:t>N and 4.5</a:t>
            </a:r>
            <a:r>
              <a:rPr lang="en-US" baseline="30000" dirty="0">
                <a:latin typeface="Arial Rounded MT Bold" pitchFamily="34" charset="0"/>
              </a:rPr>
              <a:t>0</a:t>
            </a:r>
            <a:r>
              <a:rPr lang="en-US" dirty="0">
                <a:latin typeface="Arial Rounded MT Bold" pitchFamily="34" charset="0"/>
              </a:rPr>
              <a:t>S</a:t>
            </a:r>
          </a:p>
          <a:p>
            <a:endParaRPr lang="en-US" dirty="0">
              <a:latin typeface="Arial Rounded MT Bold" pitchFamily="34" charset="0"/>
            </a:endParaRPr>
          </a:p>
        </p:txBody>
      </p:sp>
    </p:spTree>
    <p:extLst>
      <p:ext uri="{BB962C8B-B14F-4D97-AF65-F5344CB8AC3E}">
        <p14:creationId xmlns:p14="http://schemas.microsoft.com/office/powerpoint/2010/main" val="1144964391"/>
      </p:ext>
    </p:extLst>
  </p:cSld>
  <p:clrMapOvr>
    <a:masterClrMapping/>
  </p:clrMapOvr>
  <p:transition spd="slow" advTm="60000">
    <p:cove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8991600" cy="3771900"/>
          </a:xfrm>
          <a:prstGeom prst="rect">
            <a:avLst/>
          </a:prstGeom>
        </p:spPr>
        <p:txBody>
          <a:bodyPr>
            <a:noAutofit/>
          </a:bodyPr>
          <a:lstStyle/>
          <a:p>
            <a:pPr marL="0" indent="0">
              <a:buNone/>
            </a:pPr>
            <a:r>
              <a:rPr lang="en-US" sz="2400" dirty="0">
                <a:latin typeface="Arial Rounded MT Bold" pitchFamily="34" charset="0"/>
              </a:rPr>
              <a:t>35. Which one of the following is </a:t>
            </a:r>
            <a:r>
              <a:rPr lang="en-US" sz="2400" b="1" dirty="0">
                <a:latin typeface="Arial Rounded MT Bold" pitchFamily="34" charset="0"/>
              </a:rPr>
              <a:t>TRUE</a:t>
            </a:r>
            <a:r>
              <a:rPr lang="en-US" sz="2400" dirty="0">
                <a:latin typeface="Arial Rounded MT Bold" pitchFamily="34" charset="0"/>
              </a:rPr>
              <a:t> about the position of Africa?</a:t>
            </a:r>
          </a:p>
          <a:p>
            <a:pPr marL="0" indent="0">
              <a:buNone/>
            </a:pPr>
            <a:r>
              <a:rPr lang="en-US" sz="2400" dirty="0">
                <a:latin typeface="Arial Rounded MT Bold" pitchFamily="34" charset="0"/>
              </a:rPr>
              <a:t>A. Half of it lies to the East of the prime meridian</a:t>
            </a:r>
          </a:p>
          <a:p>
            <a:pPr marL="0" indent="0">
              <a:buNone/>
            </a:pPr>
            <a:r>
              <a:rPr lang="en-US" sz="2400" dirty="0">
                <a:latin typeface="Arial Rounded MT Bold" pitchFamily="34" charset="0"/>
              </a:rPr>
              <a:t>B. It lies between longitude 0</a:t>
            </a:r>
            <a:r>
              <a:rPr lang="en-US" sz="2400" baseline="30000" dirty="0">
                <a:latin typeface="Arial Rounded MT Bold" pitchFamily="34" charset="0"/>
              </a:rPr>
              <a:t>0</a:t>
            </a:r>
            <a:r>
              <a:rPr lang="en-US" sz="2400" dirty="0">
                <a:latin typeface="Arial Rounded MT Bold" pitchFamily="34" charset="0"/>
              </a:rPr>
              <a:t>N and 35</a:t>
            </a:r>
            <a:r>
              <a:rPr lang="en-US" sz="2400" baseline="30000" dirty="0">
                <a:latin typeface="Arial Rounded MT Bold" pitchFamily="34" charset="0"/>
              </a:rPr>
              <a:t>0</a:t>
            </a:r>
            <a:r>
              <a:rPr lang="en-US" sz="2400" dirty="0">
                <a:latin typeface="Arial Rounded MT Bold" pitchFamily="34" charset="0"/>
              </a:rPr>
              <a:t>S</a:t>
            </a:r>
          </a:p>
          <a:p>
            <a:pPr marL="0" indent="0">
              <a:buNone/>
            </a:pPr>
            <a:r>
              <a:rPr lang="en-US" sz="2400" dirty="0">
                <a:latin typeface="Arial Rounded MT Bold" pitchFamily="34" charset="0"/>
              </a:rPr>
              <a:t>C. It lies between latitude 37</a:t>
            </a:r>
            <a:r>
              <a:rPr lang="en-US" sz="2400" baseline="30000" dirty="0">
                <a:latin typeface="Arial Rounded MT Bold" pitchFamily="34" charset="0"/>
              </a:rPr>
              <a:t>0</a:t>
            </a:r>
            <a:r>
              <a:rPr lang="en-US" sz="2400" dirty="0">
                <a:latin typeface="Arial Rounded MT Bold" pitchFamily="34" charset="0"/>
              </a:rPr>
              <a:t>N and 35</a:t>
            </a:r>
            <a:r>
              <a:rPr lang="en-US" sz="2400" baseline="30000" dirty="0">
                <a:latin typeface="Arial Rounded MT Bold" pitchFamily="34" charset="0"/>
              </a:rPr>
              <a:t>0</a:t>
            </a:r>
            <a:r>
              <a:rPr lang="en-US" sz="2400" dirty="0">
                <a:latin typeface="Arial Rounded MT Bold" pitchFamily="34" charset="0"/>
              </a:rPr>
              <a:t>S</a:t>
            </a:r>
          </a:p>
          <a:p>
            <a:pPr marL="0" indent="0">
              <a:buNone/>
            </a:pPr>
            <a:r>
              <a:rPr lang="en-US" sz="2400" dirty="0">
                <a:latin typeface="Arial Rounded MT Bold" pitchFamily="34" charset="0"/>
              </a:rPr>
              <a:t>D. Lies to the west of prime meridian</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36. The time in Cape Town in South Africa on </a:t>
            </a:r>
          </a:p>
          <a:p>
            <a:pPr marL="0" indent="0">
              <a:buNone/>
            </a:pPr>
            <a:r>
              <a:rPr lang="en-US" sz="2400" dirty="0">
                <a:latin typeface="Arial Rounded MT Bold" pitchFamily="34" charset="0"/>
              </a:rPr>
              <a:t> Longitude 20</a:t>
            </a:r>
            <a:r>
              <a:rPr lang="en-US" sz="2400" baseline="30000" dirty="0">
                <a:latin typeface="Arial Rounded MT Bold" pitchFamily="34" charset="0"/>
              </a:rPr>
              <a:t>0</a:t>
            </a:r>
            <a:r>
              <a:rPr lang="en-US" sz="2400" dirty="0">
                <a:latin typeface="Arial Rounded MT Bold" pitchFamily="34" charset="0"/>
              </a:rPr>
              <a:t>E is 8.00 am. What is the time in   </a:t>
            </a:r>
          </a:p>
          <a:p>
            <a:pPr marL="0" indent="0">
              <a:buNone/>
            </a:pPr>
            <a:r>
              <a:rPr lang="en-US" sz="2400" dirty="0">
                <a:latin typeface="Arial Rounded MT Bold" pitchFamily="34" charset="0"/>
              </a:rPr>
              <a:t> </a:t>
            </a:r>
            <a:r>
              <a:rPr lang="en-US" sz="2400" dirty="0" err="1">
                <a:latin typeface="Arial Rounded MT Bold" pitchFamily="34" charset="0"/>
              </a:rPr>
              <a:t>Malindi</a:t>
            </a:r>
            <a:r>
              <a:rPr lang="en-US" sz="2400" dirty="0">
                <a:latin typeface="Arial Rounded MT Bold" pitchFamily="34" charset="0"/>
              </a:rPr>
              <a:t> Kenya at longitude 40</a:t>
            </a:r>
            <a:r>
              <a:rPr lang="en-US" sz="2400" baseline="30000" dirty="0">
                <a:latin typeface="Arial Rounded MT Bold" pitchFamily="34" charset="0"/>
              </a:rPr>
              <a:t>0</a:t>
            </a:r>
            <a:r>
              <a:rPr lang="en-US" sz="2400" dirty="0">
                <a:latin typeface="Arial Rounded MT Bold" pitchFamily="34" charset="0"/>
              </a:rPr>
              <a:t>E?</a:t>
            </a:r>
          </a:p>
          <a:p>
            <a:pPr marL="0" indent="0">
              <a:buNone/>
            </a:pPr>
            <a:r>
              <a:rPr lang="en-US" sz="2400" dirty="0">
                <a:latin typeface="Arial Rounded MT Bold" pitchFamily="34" charset="0"/>
              </a:rPr>
              <a:t>       A. 6.40 am	       B. 9.20am</a:t>
            </a:r>
          </a:p>
          <a:p>
            <a:pPr marL="0" indent="0">
              <a:buNone/>
            </a:pPr>
            <a:r>
              <a:rPr lang="en-US" sz="2400" dirty="0">
                <a:latin typeface="Arial Rounded MT Bold" pitchFamily="34" charset="0"/>
              </a:rPr>
              <a:t>       C. 6.40pm	       D</a:t>
            </a:r>
            <a:r>
              <a:rPr lang="en-US" sz="2400" dirty="0">
                <a:latin typeface="Arial Rounded MT Bold" pitchFamily="34" charset="0"/>
              </a:rPr>
              <a:t>. 9.20pm</a:t>
            </a:r>
            <a:endParaRPr lang="en-US" sz="2400" dirty="0">
              <a:latin typeface="Arial Rounded MT Bold" pitchFamily="34" charset="0"/>
            </a:endParaRPr>
          </a:p>
          <a:p>
            <a:endParaRPr lang="en-US" sz="2400" dirty="0">
              <a:latin typeface="Arial Rounded MT Bold" pitchFamily="34" charset="0"/>
            </a:endParaRPr>
          </a:p>
        </p:txBody>
      </p:sp>
    </p:spTree>
    <p:extLst>
      <p:ext uri="{BB962C8B-B14F-4D97-AF65-F5344CB8AC3E}">
        <p14:creationId xmlns:p14="http://schemas.microsoft.com/office/powerpoint/2010/main" val="2309794440"/>
      </p:ext>
    </p:extLst>
  </p:cSld>
  <p:clrMapOvr>
    <a:masterClrMapping/>
  </p:clrMapOvr>
  <p:transition spd="slow" advTm="60000">
    <p:cove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266700"/>
            <a:ext cx="9144000" cy="3771900"/>
          </a:xfrm>
          <a:prstGeom prst="rect">
            <a:avLst/>
          </a:prstGeom>
        </p:spPr>
        <p:txBody>
          <a:bodyPr>
            <a:noAutofit/>
          </a:bodyPr>
          <a:lstStyle/>
          <a:p>
            <a:pPr marL="0" indent="0">
              <a:buNone/>
            </a:pPr>
            <a:r>
              <a:rPr lang="en-US" sz="2400" dirty="0">
                <a:latin typeface="Arial Rounded MT Bold" pitchFamily="34" charset="0"/>
              </a:rPr>
              <a:t>37. Which one of the following is </a:t>
            </a:r>
            <a:r>
              <a:rPr lang="en-US" sz="2400" b="1" dirty="0">
                <a:latin typeface="Arial Rounded MT Bold" pitchFamily="34" charset="0"/>
              </a:rPr>
              <a:t>NOT</a:t>
            </a:r>
            <a:r>
              <a:rPr lang="en-US" sz="2400" dirty="0">
                <a:latin typeface="Arial Rounded MT Bold" pitchFamily="34" charset="0"/>
              </a:rPr>
              <a:t> an </a:t>
            </a:r>
            <a:r>
              <a:rPr lang="en-US" sz="2400" dirty="0">
                <a:latin typeface="Arial Rounded MT Bold" pitchFamily="34" charset="0"/>
              </a:rPr>
              <a:t>example of </a:t>
            </a:r>
            <a:r>
              <a:rPr lang="en-US" sz="2400" dirty="0">
                <a:latin typeface="Arial Rounded MT Bold" pitchFamily="34" charset="0"/>
              </a:rPr>
              <a:t>an extinct volcano?</a:t>
            </a:r>
          </a:p>
          <a:p>
            <a:pPr marL="0" indent="0">
              <a:buNone/>
            </a:pPr>
            <a:r>
              <a:rPr lang="en-US" sz="2400" dirty="0">
                <a:latin typeface="Arial Rounded MT Bold" pitchFamily="34" charset="0"/>
              </a:rPr>
              <a:t>	A</a:t>
            </a:r>
            <a:r>
              <a:rPr lang="en-US" sz="2400" dirty="0">
                <a:latin typeface="Arial Rounded MT Bold" pitchFamily="34" charset="0"/>
              </a:rPr>
              <a:t>. Mt. </a:t>
            </a:r>
            <a:r>
              <a:rPr lang="en-US" sz="2400" dirty="0" err="1">
                <a:latin typeface="Arial Rounded MT Bold" pitchFamily="34" charset="0"/>
              </a:rPr>
              <a:t>Meru</a:t>
            </a:r>
            <a:r>
              <a:rPr lang="en-US" sz="2400" dirty="0">
                <a:latin typeface="Arial Rounded MT Bold" pitchFamily="34" charset="0"/>
              </a:rPr>
              <a:t>	</a:t>
            </a:r>
            <a:r>
              <a:rPr lang="en-US" sz="2400" dirty="0">
                <a:latin typeface="Arial Rounded MT Bold" pitchFamily="34" charset="0"/>
              </a:rPr>
              <a:t>	B</a:t>
            </a:r>
            <a:r>
              <a:rPr lang="en-US" sz="2400" dirty="0">
                <a:latin typeface="Arial Rounded MT Bold" pitchFamily="34" charset="0"/>
              </a:rPr>
              <a:t>. Mt. Elgon</a:t>
            </a:r>
          </a:p>
          <a:p>
            <a:pPr marL="0" indent="0">
              <a:buNone/>
            </a:pPr>
            <a:r>
              <a:rPr lang="en-US" sz="2400" dirty="0">
                <a:latin typeface="Arial Rounded MT Bold" pitchFamily="34" charset="0"/>
              </a:rPr>
              <a:t>	C</a:t>
            </a:r>
            <a:r>
              <a:rPr lang="en-US" sz="2400" dirty="0">
                <a:latin typeface="Arial Rounded MT Bold" pitchFamily="34" charset="0"/>
              </a:rPr>
              <a:t>. Mt. Kenya	D. Mt. </a:t>
            </a:r>
            <a:r>
              <a:rPr lang="en-US" sz="2400" dirty="0">
                <a:latin typeface="Arial Rounded MT Bold" pitchFamily="34" charset="0"/>
              </a:rPr>
              <a:t>Kilimanjaro</a:t>
            </a:r>
            <a:endParaRPr lang="en-US" sz="2400" dirty="0">
              <a:latin typeface="Arial Rounded MT Bold" pitchFamily="34" charset="0"/>
            </a:endParaRPr>
          </a:p>
          <a:p>
            <a:pPr marL="0" indent="0">
              <a:buNone/>
            </a:pPr>
            <a:r>
              <a:rPr lang="en-US" sz="2400" dirty="0">
                <a:latin typeface="Arial Rounded MT Bold" pitchFamily="34" charset="0"/>
              </a:rPr>
              <a:t>38. Which of the following countries has </a:t>
            </a:r>
            <a:r>
              <a:rPr lang="en-US" sz="2400" dirty="0">
                <a:latin typeface="Arial Rounded MT Bold" pitchFamily="34" charset="0"/>
              </a:rPr>
              <a:t>its Capital </a:t>
            </a:r>
            <a:r>
              <a:rPr lang="en-US" sz="2400" dirty="0">
                <a:latin typeface="Arial Rounded MT Bold" pitchFamily="34" charset="0"/>
              </a:rPr>
              <a:t>city as Tripoli?</a:t>
            </a:r>
          </a:p>
          <a:p>
            <a:pPr marL="0" indent="0">
              <a:buNone/>
            </a:pPr>
            <a:r>
              <a:rPr lang="en-US" sz="2400" dirty="0">
                <a:latin typeface="Arial Rounded MT Bold" pitchFamily="34" charset="0"/>
              </a:rPr>
              <a:t>        A. Togo           </a:t>
            </a:r>
            <a:r>
              <a:rPr lang="en-US" sz="2400" dirty="0">
                <a:latin typeface="Arial Rounded MT Bold" pitchFamily="34" charset="0"/>
              </a:rPr>
              <a:t>		B</a:t>
            </a:r>
            <a:r>
              <a:rPr lang="en-US" sz="2400" dirty="0">
                <a:latin typeface="Arial Rounded MT Bold" pitchFamily="34" charset="0"/>
              </a:rPr>
              <a:t>. Libya</a:t>
            </a:r>
          </a:p>
          <a:p>
            <a:pPr marL="0" indent="0">
              <a:buNone/>
            </a:pPr>
            <a:r>
              <a:rPr lang="en-US" sz="2400" dirty="0">
                <a:latin typeface="Arial Rounded MT Bold" pitchFamily="34" charset="0"/>
              </a:rPr>
              <a:t>        C. Namibia	</a:t>
            </a:r>
            <a:r>
              <a:rPr lang="en-US" sz="2400" dirty="0">
                <a:latin typeface="Arial Rounded MT Bold" pitchFamily="34" charset="0"/>
              </a:rPr>
              <a:t>	D</a:t>
            </a:r>
            <a:r>
              <a:rPr lang="en-US" sz="2400" dirty="0">
                <a:latin typeface="Arial Rounded MT Bold" pitchFamily="34" charset="0"/>
              </a:rPr>
              <a:t>. </a:t>
            </a:r>
            <a:r>
              <a:rPr lang="en-US" sz="2400" dirty="0">
                <a:latin typeface="Arial Rounded MT Bold" pitchFamily="34" charset="0"/>
              </a:rPr>
              <a:t>Ghana</a:t>
            </a:r>
          </a:p>
          <a:p>
            <a:pPr marL="0" indent="0">
              <a:buNone/>
            </a:pPr>
            <a:r>
              <a:rPr lang="en-US" sz="2400" dirty="0">
                <a:latin typeface="Arial Rounded MT Bold" pitchFamily="34" charset="0"/>
              </a:rPr>
              <a:t>39. </a:t>
            </a:r>
            <a:r>
              <a:rPr lang="en-US" sz="2400" dirty="0">
                <a:latin typeface="Arial Rounded MT Bold" pitchFamily="34" charset="0"/>
              </a:rPr>
              <a:t>What time will it be in Town x 37</a:t>
            </a:r>
            <a:r>
              <a:rPr lang="en-US" sz="2400" baseline="30000" dirty="0">
                <a:latin typeface="Arial Rounded MT Bold" pitchFamily="34" charset="0"/>
              </a:rPr>
              <a:t>0</a:t>
            </a:r>
            <a:r>
              <a:rPr lang="en-US" sz="2400" dirty="0">
                <a:latin typeface="Arial Rounded MT Bold" pitchFamily="34" charset="0"/>
              </a:rPr>
              <a:t>E when the time in town y 5</a:t>
            </a:r>
            <a:r>
              <a:rPr lang="en-US" sz="2400" baseline="30000" dirty="0">
                <a:latin typeface="Arial Rounded MT Bold" pitchFamily="34" charset="0"/>
              </a:rPr>
              <a:t>0</a:t>
            </a:r>
            <a:r>
              <a:rPr lang="en-US" sz="2400" dirty="0">
                <a:latin typeface="Arial Rounded MT Bold" pitchFamily="34" charset="0"/>
              </a:rPr>
              <a:t>E is 11.25pm?</a:t>
            </a:r>
          </a:p>
          <a:p>
            <a:pPr marL="0" indent="0">
              <a:buNone/>
            </a:pPr>
            <a:r>
              <a:rPr lang="en-US" sz="2400" dirty="0">
                <a:latin typeface="Arial Rounded MT Bold" pitchFamily="34" charset="0"/>
              </a:rPr>
              <a:t>A. 3.33  am     		B. 1.33 am</a:t>
            </a:r>
          </a:p>
          <a:p>
            <a:pPr marL="0" indent="0">
              <a:buNone/>
            </a:pPr>
            <a:r>
              <a:rPr lang="en-US" sz="2400" dirty="0">
                <a:latin typeface="Arial Rounded MT Bold" pitchFamily="34" charset="0"/>
              </a:rPr>
              <a:t>C. 2.08 pm  		</a:t>
            </a:r>
            <a:r>
              <a:rPr lang="en-US" sz="2400" dirty="0">
                <a:latin typeface="Arial Rounded MT Bold" pitchFamily="34" charset="0"/>
              </a:rPr>
              <a:t>	D</a:t>
            </a:r>
            <a:r>
              <a:rPr lang="en-US" sz="2400" dirty="0">
                <a:latin typeface="Arial Rounded MT Bold" pitchFamily="34" charset="0"/>
              </a:rPr>
              <a:t>. 1.08 pm </a:t>
            </a:r>
          </a:p>
          <a:p>
            <a:pPr marL="0" indent="0">
              <a:buNone/>
            </a:pPr>
            <a:endParaRPr lang="en-US" sz="2400" dirty="0">
              <a:latin typeface="Arial Rounded MT Bold" pitchFamily="34" charset="0"/>
            </a:endParaRPr>
          </a:p>
          <a:p>
            <a:pPr marL="0" indent="0">
              <a:buNone/>
            </a:pPr>
            <a:r>
              <a:rPr lang="en-US" sz="2400" dirty="0">
                <a:latin typeface="Arial Rounded MT Bold" pitchFamily="34" charset="0"/>
              </a:rPr>
              <a:t> </a:t>
            </a:r>
          </a:p>
          <a:p>
            <a:endParaRPr lang="en-US" sz="2400" dirty="0">
              <a:latin typeface="Arial Rounded MT Bold" pitchFamily="34" charset="0"/>
            </a:endParaRPr>
          </a:p>
        </p:txBody>
      </p:sp>
    </p:spTree>
    <p:extLst>
      <p:ext uri="{BB962C8B-B14F-4D97-AF65-F5344CB8AC3E}">
        <p14:creationId xmlns:p14="http://schemas.microsoft.com/office/powerpoint/2010/main" val="3476095491"/>
      </p:ext>
    </p:extLst>
  </p:cSld>
  <p:clrMapOvr>
    <a:masterClrMapping/>
  </p:clrMapOvr>
  <p:transition spd="slow" advTm="60000">
    <p:cove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457200"/>
            <a:ext cx="9144000" cy="3771900"/>
          </a:xfrm>
          <a:prstGeom prst="rect">
            <a:avLst/>
          </a:prstGeom>
        </p:spPr>
        <p:txBody>
          <a:bodyPr>
            <a:noAutofit/>
          </a:bodyPr>
          <a:lstStyle/>
          <a:p>
            <a:pPr marL="0" indent="0">
              <a:buNone/>
            </a:pPr>
            <a:r>
              <a:rPr lang="en-US" sz="2400" dirty="0">
                <a:latin typeface="Arial Rounded MT Bold" pitchFamily="34" charset="0"/>
              </a:rPr>
              <a:t>40. </a:t>
            </a:r>
            <a:r>
              <a:rPr lang="en-US" sz="2400" dirty="0">
                <a:latin typeface="Arial Rounded MT Bold" pitchFamily="34" charset="0"/>
              </a:rPr>
              <a:t>Which one of the following statements is </a:t>
            </a:r>
            <a:r>
              <a:rPr lang="en-US" sz="2400" b="1" dirty="0">
                <a:latin typeface="Arial Rounded MT Bold" pitchFamily="34" charset="0"/>
              </a:rPr>
              <a:t>INCORRECT</a:t>
            </a:r>
            <a:r>
              <a:rPr lang="en-US" sz="2400" dirty="0">
                <a:latin typeface="Arial Rounded MT Bold" pitchFamily="34" charset="0"/>
              </a:rPr>
              <a:t> </a:t>
            </a:r>
            <a:r>
              <a:rPr lang="en-US" sz="2400" dirty="0">
                <a:latin typeface="Arial Rounded MT Bold" pitchFamily="34" charset="0"/>
              </a:rPr>
              <a:t>about Africa?</a:t>
            </a:r>
          </a:p>
          <a:p>
            <a:pPr marL="0" indent="0">
              <a:buNone/>
            </a:pPr>
            <a:r>
              <a:rPr lang="en-US" sz="2400" dirty="0">
                <a:latin typeface="Arial Rounded MT Bold" pitchFamily="34" charset="0"/>
              </a:rPr>
              <a:t>A</a:t>
            </a:r>
            <a:r>
              <a:rPr lang="en-US" sz="2400" dirty="0">
                <a:latin typeface="Arial Rounded MT Bold" pitchFamily="34" charset="0"/>
              </a:rPr>
              <a:t>. It has a regular coastline </a:t>
            </a:r>
          </a:p>
          <a:p>
            <a:pPr marL="0" indent="0">
              <a:buNone/>
            </a:pPr>
            <a:r>
              <a:rPr lang="en-US" sz="2400" dirty="0">
                <a:latin typeface="Arial Rounded MT Bold" pitchFamily="34" charset="0"/>
              </a:rPr>
              <a:t>B</a:t>
            </a:r>
            <a:r>
              <a:rPr lang="en-US" sz="2400" dirty="0">
                <a:latin typeface="Arial Rounded MT Bold" pitchFamily="34" charset="0"/>
              </a:rPr>
              <a:t>. It is the third largest continent</a:t>
            </a:r>
          </a:p>
          <a:p>
            <a:pPr marL="0" indent="0">
              <a:buNone/>
            </a:pPr>
            <a:r>
              <a:rPr lang="en-US" sz="2400" dirty="0">
                <a:latin typeface="Arial Rounded MT Bold" pitchFamily="34" charset="0"/>
              </a:rPr>
              <a:t>C</a:t>
            </a:r>
            <a:r>
              <a:rPr lang="en-US" sz="2400" dirty="0">
                <a:latin typeface="Arial Rounded MT Bold" pitchFamily="34" charset="0"/>
              </a:rPr>
              <a:t>. Sudan is the largest country</a:t>
            </a:r>
          </a:p>
          <a:p>
            <a:pPr marL="0" indent="0">
              <a:buNone/>
            </a:pPr>
            <a:r>
              <a:rPr lang="en-US" sz="2400" dirty="0">
                <a:latin typeface="Arial Rounded MT Bold" pitchFamily="34" charset="0"/>
              </a:rPr>
              <a:t>D</a:t>
            </a:r>
            <a:r>
              <a:rPr lang="en-US" sz="2400" dirty="0">
                <a:latin typeface="Arial Rounded MT Bold" pitchFamily="34" charset="0"/>
              </a:rPr>
              <a:t>. It is bordered by larger water </a:t>
            </a:r>
            <a:r>
              <a:rPr lang="en-US" sz="2400" dirty="0">
                <a:latin typeface="Arial Rounded MT Bold" pitchFamily="34" charset="0"/>
              </a:rPr>
              <a:t>bodies</a:t>
            </a:r>
          </a:p>
          <a:p>
            <a:pPr marL="0" indent="0">
              <a:buNone/>
            </a:pPr>
            <a:endParaRPr lang="en-US" sz="2400" dirty="0">
              <a:latin typeface="Arial Rounded MT Bold" pitchFamily="34" charset="0"/>
            </a:endParaRPr>
          </a:p>
          <a:p>
            <a:pPr marL="0" indent="0">
              <a:buNone/>
            </a:pPr>
            <a:r>
              <a:rPr lang="en-US" sz="2400" dirty="0">
                <a:latin typeface="Arial Rounded MT Bold" pitchFamily="34" charset="0"/>
              </a:rPr>
              <a:t>41. </a:t>
            </a:r>
            <a:r>
              <a:rPr lang="en-US" sz="2400" dirty="0">
                <a:latin typeface="Arial Rounded MT Bold" pitchFamily="34" charset="0"/>
              </a:rPr>
              <a:t>Which of the following is the second largest? Island in Africa?</a:t>
            </a:r>
          </a:p>
          <a:p>
            <a:pPr marL="0" indent="0">
              <a:buNone/>
            </a:pPr>
            <a:r>
              <a:rPr lang="en-US" sz="2400" dirty="0">
                <a:latin typeface="Arial Rounded MT Bold" pitchFamily="34" charset="0"/>
              </a:rPr>
              <a:t>    A. Zanzibar		 B. Cape Verde</a:t>
            </a:r>
          </a:p>
          <a:p>
            <a:pPr marL="0" indent="0">
              <a:buNone/>
            </a:pPr>
            <a:r>
              <a:rPr lang="en-US" sz="2400" dirty="0">
                <a:latin typeface="Arial Rounded MT Bold" pitchFamily="34" charset="0"/>
              </a:rPr>
              <a:t>    C. Madagascar    	</a:t>
            </a:r>
            <a:r>
              <a:rPr lang="en-US" sz="2400" dirty="0">
                <a:latin typeface="Arial Rounded MT Bold" pitchFamily="34" charset="0"/>
              </a:rPr>
              <a:t> D. </a:t>
            </a:r>
            <a:r>
              <a:rPr lang="en-US" sz="2400" dirty="0">
                <a:latin typeface="Arial Rounded MT Bold" pitchFamily="34" charset="0"/>
              </a:rPr>
              <a:t>M</a:t>
            </a:r>
            <a:r>
              <a:rPr lang="en-US" sz="2400" dirty="0">
                <a:latin typeface="Arial Rounded MT Bold" pitchFamily="34" charset="0"/>
              </a:rPr>
              <a:t>auritius</a:t>
            </a:r>
            <a:r>
              <a:rPr lang="en-US" sz="2400" dirty="0">
                <a:latin typeface="Arial Rounded MT Bold" pitchFamily="34" charset="0"/>
              </a:rPr>
              <a:t> </a:t>
            </a:r>
          </a:p>
          <a:p>
            <a:endParaRPr lang="en-US" sz="2400" dirty="0">
              <a:latin typeface="Arial Rounded MT Bold" pitchFamily="34" charset="0"/>
            </a:endParaRPr>
          </a:p>
        </p:txBody>
      </p:sp>
    </p:spTree>
    <p:extLst>
      <p:ext uri="{BB962C8B-B14F-4D97-AF65-F5344CB8AC3E}">
        <p14:creationId xmlns:p14="http://schemas.microsoft.com/office/powerpoint/2010/main" val="403211145"/>
      </p:ext>
    </p:extLst>
  </p:cSld>
  <p:clrMapOvr>
    <a:masterClrMapping/>
  </p:clrMapOvr>
  <p:transition spd="slow" advTm="60000">
    <p:cove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2463800" y="825500"/>
            <a:ext cx="12115800" cy="48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871435"/>
      </p:ext>
    </p:extLst>
  </p:cSld>
  <p:clrMapOvr>
    <a:masterClrMapping/>
  </p:clrMapOvr>
  <p:transition spd="slow" advTm="60000">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5400" y="381000"/>
            <a:ext cx="5181600" cy="707886"/>
          </a:xfrm>
          <a:prstGeom prst="rect">
            <a:avLst/>
          </a:prstGeom>
          <a:noFill/>
        </p:spPr>
        <p:txBody>
          <a:bodyPr wrap="square" rtlCol="0">
            <a:spAutoFit/>
          </a:bodyPr>
          <a:lstStyle/>
          <a:p>
            <a:pPr algn="ctr"/>
            <a:r>
              <a:rPr lang="en-US" sz="4000" b="1" u="sng" dirty="0">
                <a:solidFill>
                  <a:srgbClr val="FF0000"/>
                </a:solidFill>
              </a:rPr>
              <a:t>OX-BOW LAKES</a:t>
            </a:r>
            <a:endParaRPr lang="en-US" sz="4000" b="1" u="sng" dirty="0">
              <a:solidFill>
                <a:srgbClr val="FF0000"/>
              </a:solidFill>
            </a:endParaRPr>
          </a:p>
        </p:txBody>
      </p:sp>
      <p:pic>
        <p:nvPicPr>
          <p:cNvPr id="3" name="Voice 009.m4a">
            <a:hlinkClick r:id="" action="ppaction://media"/>
          </p:cNvPr>
          <p:cNvPicPr>
            <a:picLocks noChangeAspect="1"/>
          </p:cNvPicPr>
          <p:nvPr>
            <a:audioFile r:link="rId1"/>
            <p:extLst>
              <p:ext uri="{DAA4B4D4-6D71-4841-9C94-3DE7FCFB9230}">
                <p14:media xmlns:p14="http://schemas.microsoft.com/office/powerpoint/2010/main" r:embed="rId2">
                  <p14:trim st="478000" end="142908"/>
                </p14:media>
              </p:ext>
            </p:extLst>
          </p:nvPr>
        </p:nvPicPr>
        <p:blipFill>
          <a:blip r:embed="rId4"/>
          <a:stretch>
            <a:fillRect/>
          </a:stretch>
        </p:blipFill>
        <p:spPr>
          <a:xfrm>
            <a:off x="4775200" y="2603500"/>
            <a:ext cx="609600" cy="508000"/>
          </a:xfrm>
          <a:prstGeom prst="rect">
            <a:avLst/>
          </a:prstGeom>
        </p:spPr>
      </p:pic>
      <p:sp>
        <p:nvSpPr>
          <p:cNvPr id="4" name="TextBox 3"/>
          <p:cNvSpPr txBox="1"/>
          <p:nvPr/>
        </p:nvSpPr>
        <p:spPr>
          <a:xfrm>
            <a:off x="965200" y="1346180"/>
            <a:ext cx="8077200" cy="3416320"/>
          </a:xfrm>
          <a:prstGeom prst="rect">
            <a:avLst/>
          </a:prstGeom>
          <a:noFill/>
        </p:spPr>
        <p:txBody>
          <a:bodyPr wrap="square" rtlCol="0">
            <a:spAutoFit/>
          </a:bodyPr>
          <a:lstStyle/>
          <a:p>
            <a:pPr algn="ctr"/>
            <a:r>
              <a:rPr lang="en-US" sz="3600" b="1" dirty="0"/>
              <a:t>KANYABOLI  GAMBI MANZALA UTANGE NA BILISA SHAKABOBO OX BOW LAKES IN AFRICA </a:t>
            </a:r>
          </a:p>
          <a:p>
            <a:pPr algn="ctr"/>
            <a:endParaRPr lang="en-US" sz="3600" b="1" dirty="0"/>
          </a:p>
          <a:p>
            <a:pPr algn="ctr"/>
            <a:r>
              <a:rPr lang="en-US" sz="3600" b="1" dirty="0"/>
              <a:t>VICTORIA BANGWELU KYOGA CHAD DOWN WARPING LAKES IN AFRICA</a:t>
            </a:r>
            <a:endParaRPr lang="en-US" sz="3600" b="1" dirty="0"/>
          </a:p>
        </p:txBody>
      </p:sp>
    </p:spTree>
    <p:extLst>
      <p:ext uri="{BB962C8B-B14F-4D97-AF65-F5344CB8AC3E}">
        <p14:creationId xmlns:p14="http://schemas.microsoft.com/office/powerpoint/2010/main" val="2717115265"/>
      </p:ext>
    </p:extLst>
  </p:cSld>
  <p:clrMapOvr>
    <a:masterClrMapping/>
  </p:clrMapOvr>
  <p:transition spd="slow" advTm="6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266700"/>
            <a:ext cx="8991600" cy="3771900"/>
          </a:xfrm>
          <a:prstGeom prst="rect">
            <a:avLst/>
          </a:prstGeom>
        </p:spPr>
        <p:txBody>
          <a:bodyPr>
            <a:normAutofit fontScale="92500" lnSpcReduction="10000"/>
          </a:bodyPr>
          <a:lstStyle/>
          <a:p>
            <a:pPr marL="0" indent="0">
              <a:buNone/>
            </a:pPr>
            <a:r>
              <a:rPr lang="en-US" sz="2800" dirty="0">
                <a:latin typeface="Arial Rounded MT Bold" pitchFamily="34" charset="0"/>
              </a:rPr>
              <a:t>43. The vegetation marked </a:t>
            </a:r>
            <a:r>
              <a:rPr lang="en-US" sz="2800" b="1" dirty="0">
                <a:latin typeface="Arial Rounded MT Bold" pitchFamily="34" charset="0"/>
              </a:rPr>
              <a:t>P</a:t>
            </a:r>
            <a:r>
              <a:rPr lang="en-US" sz="2800" dirty="0">
                <a:latin typeface="Arial Rounded MT Bold" pitchFamily="34" charset="0"/>
              </a:rPr>
              <a:t> and </a:t>
            </a:r>
            <a:r>
              <a:rPr lang="en-US" sz="2800" b="1" dirty="0">
                <a:latin typeface="Arial Rounded MT Bold" pitchFamily="34" charset="0"/>
              </a:rPr>
              <a:t>q </a:t>
            </a:r>
            <a:r>
              <a:rPr lang="en-US" sz="2800" dirty="0">
                <a:latin typeface="Arial Rounded MT Bold" pitchFamily="34" charset="0"/>
              </a:rPr>
              <a:t>respectively </a:t>
            </a:r>
            <a:r>
              <a:rPr lang="en-US" sz="2800" dirty="0">
                <a:latin typeface="Arial Rounded MT Bold" pitchFamily="34" charset="0"/>
              </a:rPr>
              <a:t>are </a:t>
            </a:r>
            <a:endParaRPr lang="en-US" sz="2800" dirty="0">
              <a:latin typeface="Arial Rounded MT Bold" pitchFamily="34" charset="0"/>
            </a:endParaRPr>
          </a:p>
          <a:p>
            <a:pPr marL="0" indent="0">
              <a:buNone/>
            </a:pPr>
            <a:r>
              <a:rPr lang="en-US" sz="2800" dirty="0">
                <a:latin typeface="Arial Rounded MT Bold" pitchFamily="34" charset="0"/>
              </a:rPr>
              <a:t>A. Rainforest and Bamboo Forest</a:t>
            </a:r>
          </a:p>
          <a:p>
            <a:pPr marL="0" indent="0">
              <a:buNone/>
            </a:pPr>
            <a:r>
              <a:rPr lang="en-US" sz="2800" dirty="0">
                <a:latin typeface="Arial Rounded MT Bold" pitchFamily="34" charset="0"/>
              </a:rPr>
              <a:t>B. Savanna and Rain Forest</a:t>
            </a:r>
          </a:p>
          <a:p>
            <a:pPr marL="0" indent="0">
              <a:buNone/>
            </a:pPr>
            <a:r>
              <a:rPr lang="en-US" sz="2800" dirty="0">
                <a:latin typeface="Arial Rounded MT Bold" pitchFamily="34" charset="0"/>
              </a:rPr>
              <a:t>C. Bamboo Forest and Rain Forest </a:t>
            </a:r>
          </a:p>
          <a:p>
            <a:pPr marL="0" indent="0">
              <a:buNone/>
            </a:pPr>
            <a:r>
              <a:rPr lang="en-US" sz="2800" dirty="0">
                <a:latin typeface="Arial Rounded MT Bold" pitchFamily="34" charset="0"/>
              </a:rPr>
              <a:t>D. Heath, Moorland and Bamboo </a:t>
            </a:r>
            <a:r>
              <a:rPr lang="en-US" sz="2800" dirty="0">
                <a:latin typeface="Arial Rounded MT Bold" pitchFamily="34" charset="0"/>
              </a:rPr>
              <a:t>Forest</a:t>
            </a:r>
          </a:p>
          <a:p>
            <a:pPr marL="0" indent="0">
              <a:buNone/>
            </a:pPr>
            <a:endParaRPr lang="en-US" sz="2800" dirty="0">
              <a:latin typeface="Arial Rounded MT Bold" pitchFamily="34" charset="0"/>
            </a:endParaRPr>
          </a:p>
          <a:p>
            <a:pPr marL="0" indent="0">
              <a:buNone/>
            </a:pPr>
            <a:r>
              <a:rPr lang="en-US" sz="2800" dirty="0">
                <a:latin typeface="Arial Rounded MT Bold" pitchFamily="34" charset="0"/>
              </a:rPr>
              <a:t> </a:t>
            </a:r>
            <a:r>
              <a:rPr lang="en-US" sz="2800" dirty="0">
                <a:latin typeface="Arial Rounded MT Bold" pitchFamily="34" charset="0"/>
              </a:rPr>
              <a:t>44</a:t>
            </a:r>
            <a:r>
              <a:rPr lang="en-US" sz="2800" dirty="0">
                <a:latin typeface="Arial Rounded MT Bold" pitchFamily="34" charset="0"/>
              </a:rPr>
              <a:t>. Which one of the following is a cold   current</a:t>
            </a:r>
            <a:r>
              <a:rPr lang="en-US" sz="2800" dirty="0">
                <a:latin typeface="Arial Rounded MT Bold" pitchFamily="34" charset="0"/>
              </a:rPr>
              <a:t>?</a:t>
            </a:r>
            <a:endParaRPr lang="en-US" sz="2800" dirty="0">
              <a:latin typeface="Arial Rounded MT Bold" pitchFamily="34" charset="0"/>
            </a:endParaRPr>
          </a:p>
          <a:p>
            <a:pPr marL="0" indent="0">
              <a:buNone/>
            </a:pPr>
            <a:r>
              <a:rPr lang="en-US" sz="2800" dirty="0">
                <a:latin typeface="Arial Rounded MT Bold" pitchFamily="34" charset="0"/>
              </a:rPr>
              <a:t>A. </a:t>
            </a:r>
            <a:r>
              <a:rPr lang="en-US" sz="2800" dirty="0" err="1">
                <a:latin typeface="Arial Rounded MT Bold" pitchFamily="34" charset="0"/>
              </a:rPr>
              <a:t>Benguela</a:t>
            </a:r>
            <a:r>
              <a:rPr lang="en-US" sz="2800" dirty="0">
                <a:latin typeface="Arial Rounded MT Bold" pitchFamily="34" charset="0"/>
              </a:rPr>
              <a:t> Current        </a:t>
            </a:r>
            <a:r>
              <a:rPr lang="en-US" sz="2800" dirty="0">
                <a:latin typeface="Arial Rounded MT Bold" pitchFamily="34" charset="0"/>
              </a:rPr>
              <a:t>	B</a:t>
            </a:r>
            <a:r>
              <a:rPr lang="en-US" sz="2800" dirty="0">
                <a:latin typeface="Arial Rounded MT Bold" pitchFamily="34" charset="0"/>
              </a:rPr>
              <a:t>. Guinea current</a:t>
            </a:r>
          </a:p>
          <a:p>
            <a:pPr marL="0" indent="0">
              <a:buNone/>
            </a:pPr>
            <a:r>
              <a:rPr lang="en-US" sz="2800" dirty="0">
                <a:latin typeface="Arial Rounded MT Bold" pitchFamily="34" charset="0"/>
              </a:rPr>
              <a:t>C. Mozambique current   </a:t>
            </a:r>
            <a:r>
              <a:rPr lang="en-US" sz="2800" dirty="0">
                <a:latin typeface="Arial Rounded MT Bold" pitchFamily="34" charset="0"/>
              </a:rPr>
              <a:t>	D</a:t>
            </a:r>
            <a:r>
              <a:rPr lang="en-US" sz="2800" dirty="0">
                <a:latin typeface="Arial Rounded MT Bold" pitchFamily="34" charset="0"/>
              </a:rPr>
              <a:t>. Agulhas current</a:t>
            </a:r>
          </a:p>
          <a:p>
            <a:pPr marL="0" indent="0">
              <a:buNone/>
            </a:pPr>
            <a:endParaRPr lang="en-US" sz="2800" dirty="0">
              <a:latin typeface="Arial Rounded MT Bold" pitchFamily="34" charset="0"/>
            </a:endParaRPr>
          </a:p>
          <a:p>
            <a:endParaRPr lang="en-US" sz="2800" dirty="0">
              <a:latin typeface="Arial Rounded MT Bold" pitchFamily="34" charset="0"/>
            </a:endParaRPr>
          </a:p>
        </p:txBody>
      </p:sp>
    </p:spTree>
    <p:extLst>
      <p:ext uri="{BB962C8B-B14F-4D97-AF65-F5344CB8AC3E}">
        <p14:creationId xmlns:p14="http://schemas.microsoft.com/office/powerpoint/2010/main" val="3733624684"/>
      </p:ext>
    </p:extLst>
  </p:cSld>
  <p:clrMapOvr>
    <a:masterClrMapping/>
  </p:clrMapOvr>
  <p:transition spd="slow" advTm="60000">
    <p:cove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66688" y="381001"/>
            <a:ext cx="9485313" cy="503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1461309"/>
      </p:ext>
    </p:extLst>
  </p:cSld>
  <p:clrMapOvr>
    <a:masterClrMapping/>
  </p:clrMapOvr>
  <p:transition spd="slow" advTm="60000">
    <p:cove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90500"/>
            <a:ext cx="8229600" cy="952500"/>
          </a:xfrm>
        </p:spPr>
        <p:txBody>
          <a:bodyPr/>
          <a:lstStyle/>
          <a:p>
            <a:r>
              <a:rPr lang="en-US" dirty="0">
                <a:solidFill>
                  <a:srgbClr val="FF0000"/>
                </a:solidFill>
                <a:latin typeface="Arial Rounded MT Bold" pitchFamily="34" charset="0"/>
              </a:rPr>
              <a:t>EXERCISE…</a:t>
            </a:r>
            <a:endParaRPr lang="en-US" dirty="0"/>
          </a:p>
        </p:txBody>
      </p:sp>
      <p:sp>
        <p:nvSpPr>
          <p:cNvPr id="3" name="Content Placeholder 2"/>
          <p:cNvSpPr>
            <a:spLocks noGrp="1"/>
          </p:cNvSpPr>
          <p:nvPr>
            <p:ph idx="4294967295"/>
          </p:nvPr>
        </p:nvSpPr>
        <p:spPr>
          <a:xfrm>
            <a:off x="508000" y="508000"/>
            <a:ext cx="9144000" cy="3771900"/>
          </a:xfrm>
          <a:prstGeom prst="rect">
            <a:avLst/>
          </a:prstGeom>
        </p:spPr>
        <p:txBody>
          <a:bodyPr>
            <a:noAutofit/>
          </a:bodyPr>
          <a:lstStyle/>
          <a:p>
            <a:pPr marL="0" indent="0">
              <a:buNone/>
            </a:pPr>
            <a:r>
              <a:rPr lang="en-US" sz="2400" dirty="0">
                <a:latin typeface="Arial Rounded MT Bold" pitchFamily="34" charset="0"/>
              </a:rPr>
              <a:t>46. Which of the following statements is </a:t>
            </a:r>
            <a:r>
              <a:rPr lang="en-US" sz="2400" b="1" dirty="0">
                <a:latin typeface="Arial Rounded MT Bold" pitchFamily="34" charset="0"/>
              </a:rPr>
              <a:t>NOT CORRECT</a:t>
            </a:r>
            <a:r>
              <a:rPr lang="en-US" sz="2400" dirty="0">
                <a:latin typeface="Arial Rounded MT Bold" pitchFamily="34" charset="0"/>
              </a:rPr>
              <a:t> about </a:t>
            </a:r>
            <a:r>
              <a:rPr lang="en-US" sz="2400" dirty="0">
                <a:latin typeface="Arial Rounded MT Bold" pitchFamily="34" charset="0"/>
              </a:rPr>
              <a:t>the position </a:t>
            </a:r>
            <a:r>
              <a:rPr lang="en-US" sz="2400" dirty="0">
                <a:latin typeface="Arial Rounded MT Bold" pitchFamily="34" charset="0"/>
              </a:rPr>
              <a:t>of the Eastern Africa?</a:t>
            </a:r>
          </a:p>
          <a:p>
            <a:pPr marL="0" indent="0">
              <a:buNone/>
            </a:pPr>
            <a:r>
              <a:rPr lang="en-US" sz="2400" dirty="0">
                <a:latin typeface="Arial Rounded MT Bold" pitchFamily="34" charset="0"/>
              </a:rPr>
              <a:t>A. The most northerly point is 22</a:t>
            </a:r>
            <a:r>
              <a:rPr lang="en-US" sz="2400" baseline="30000" dirty="0">
                <a:latin typeface="Arial Rounded MT Bold" pitchFamily="34" charset="0"/>
              </a:rPr>
              <a:t>0</a:t>
            </a:r>
            <a:r>
              <a:rPr lang="en-US" sz="2400" dirty="0">
                <a:latin typeface="Arial Rounded MT Bold" pitchFamily="34" charset="0"/>
              </a:rPr>
              <a:t>N</a:t>
            </a:r>
          </a:p>
          <a:p>
            <a:pPr marL="0" indent="0">
              <a:buNone/>
            </a:pPr>
            <a:r>
              <a:rPr lang="en-US" sz="2400" dirty="0">
                <a:latin typeface="Arial Rounded MT Bold" pitchFamily="34" charset="0"/>
              </a:rPr>
              <a:t>B. The most westerly point is 22</a:t>
            </a:r>
            <a:r>
              <a:rPr lang="en-US" sz="2400" baseline="30000" dirty="0">
                <a:latin typeface="Arial Rounded MT Bold" pitchFamily="34" charset="0"/>
              </a:rPr>
              <a:t>0</a:t>
            </a:r>
            <a:r>
              <a:rPr lang="en-US" sz="2400" dirty="0">
                <a:latin typeface="Arial Rounded MT Bold" pitchFamily="34" charset="0"/>
              </a:rPr>
              <a:t>W</a:t>
            </a:r>
          </a:p>
          <a:p>
            <a:pPr marL="0" indent="0">
              <a:buNone/>
            </a:pPr>
            <a:r>
              <a:rPr lang="en-US" sz="2400" dirty="0">
                <a:latin typeface="Arial Rounded MT Bold" pitchFamily="34" charset="0"/>
              </a:rPr>
              <a:t>C. The most easterly point is 51</a:t>
            </a:r>
            <a:r>
              <a:rPr lang="en-US" sz="2400" baseline="30000" dirty="0">
                <a:latin typeface="Arial Rounded MT Bold" pitchFamily="34" charset="0"/>
              </a:rPr>
              <a:t>0</a:t>
            </a:r>
            <a:r>
              <a:rPr lang="en-US" sz="2400" dirty="0">
                <a:latin typeface="Arial Rounded MT Bold" pitchFamily="34" charset="0"/>
              </a:rPr>
              <a:t>E</a:t>
            </a:r>
          </a:p>
          <a:p>
            <a:pPr marL="0" indent="0">
              <a:buNone/>
            </a:pPr>
            <a:r>
              <a:rPr lang="en-US" sz="2400" dirty="0">
                <a:latin typeface="Arial Rounded MT Bold" pitchFamily="34" charset="0"/>
              </a:rPr>
              <a:t>D. The most westerly point is 22</a:t>
            </a:r>
            <a:r>
              <a:rPr lang="en-US" sz="2400" baseline="30000" dirty="0">
                <a:latin typeface="Arial Rounded MT Bold" pitchFamily="34" charset="0"/>
              </a:rPr>
              <a:t>0</a:t>
            </a:r>
            <a:r>
              <a:rPr lang="en-US" sz="2400" dirty="0">
                <a:latin typeface="Arial Rounded MT Bold" pitchFamily="34" charset="0"/>
              </a:rPr>
              <a:t>E</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47. Which one of the following is an example of </a:t>
            </a:r>
            <a:r>
              <a:rPr lang="en-US" sz="2400" dirty="0">
                <a:latin typeface="Arial Rounded MT Bold" pitchFamily="34" charset="0"/>
              </a:rPr>
              <a:t>Horst </a:t>
            </a:r>
            <a:r>
              <a:rPr lang="en-US" sz="2400" dirty="0">
                <a:latin typeface="Arial Rounded MT Bold" pitchFamily="34" charset="0"/>
              </a:rPr>
              <a:t>Mountain in Africa?</a:t>
            </a:r>
          </a:p>
          <a:p>
            <a:pPr marL="0" indent="0">
              <a:buNone/>
            </a:pPr>
            <a:r>
              <a:rPr lang="en-US" sz="2400" dirty="0">
                <a:latin typeface="Arial Rounded MT Bold" pitchFamily="34" charset="0"/>
              </a:rPr>
              <a:t>A. </a:t>
            </a:r>
            <a:r>
              <a:rPr lang="en-US" sz="2400" dirty="0" err="1">
                <a:latin typeface="Arial Rounded MT Bold" pitchFamily="34" charset="0"/>
              </a:rPr>
              <a:t>Aberdare</a:t>
            </a:r>
            <a:r>
              <a:rPr lang="en-US" sz="2400" dirty="0">
                <a:latin typeface="Arial Rounded MT Bold" pitchFamily="34" charset="0"/>
              </a:rPr>
              <a:t> </a:t>
            </a:r>
            <a:r>
              <a:rPr lang="en-US" sz="2400" dirty="0">
                <a:latin typeface="Arial Rounded MT Bold" pitchFamily="34" charset="0"/>
              </a:rPr>
              <a:t>ranges	B</a:t>
            </a:r>
            <a:r>
              <a:rPr lang="en-US" sz="2400" dirty="0">
                <a:latin typeface="Arial Rounded MT Bold" pitchFamily="34" charset="0"/>
              </a:rPr>
              <a:t>.  Mt </a:t>
            </a:r>
            <a:r>
              <a:rPr lang="en-US" sz="2400" dirty="0" err="1">
                <a:latin typeface="Arial Rounded MT Bold" pitchFamily="34" charset="0"/>
              </a:rPr>
              <a:t>Tibesti</a:t>
            </a:r>
            <a:endParaRPr lang="en-US" sz="2400" dirty="0">
              <a:latin typeface="Arial Rounded MT Bold" pitchFamily="34" charset="0"/>
            </a:endParaRPr>
          </a:p>
          <a:p>
            <a:pPr marL="0" indent="0">
              <a:buNone/>
            </a:pPr>
            <a:r>
              <a:rPr lang="en-US" sz="2400" dirty="0">
                <a:latin typeface="Arial Rounded MT Bold" pitchFamily="34" charset="0"/>
              </a:rPr>
              <a:t>C.  Atlas </a:t>
            </a:r>
            <a:r>
              <a:rPr lang="en-US" sz="2400" dirty="0">
                <a:latin typeface="Arial Rounded MT Bold" pitchFamily="34" charset="0"/>
              </a:rPr>
              <a:t>Mountain		D</a:t>
            </a:r>
            <a:r>
              <a:rPr lang="en-US" sz="2400" dirty="0">
                <a:latin typeface="Arial Rounded MT Bold" pitchFamily="34" charset="0"/>
              </a:rPr>
              <a:t>.  Mt. Drakensberg</a:t>
            </a:r>
          </a:p>
          <a:p>
            <a:endParaRPr lang="en-US" sz="2400" dirty="0">
              <a:latin typeface="Arial Rounded MT Bold" pitchFamily="34" charset="0"/>
            </a:endParaRPr>
          </a:p>
        </p:txBody>
      </p:sp>
    </p:spTree>
    <p:extLst>
      <p:ext uri="{BB962C8B-B14F-4D97-AF65-F5344CB8AC3E}">
        <p14:creationId xmlns:p14="http://schemas.microsoft.com/office/powerpoint/2010/main" val="2752950607"/>
      </p:ext>
    </p:extLst>
  </p:cSld>
  <p:clrMapOvr>
    <a:masterClrMapping/>
  </p:clrMapOvr>
  <p:transition spd="slow" advTm="60000">
    <p:cove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90500"/>
            <a:ext cx="8229600" cy="952500"/>
          </a:xfrm>
        </p:spPr>
        <p:txBody>
          <a:bodyPr/>
          <a:lstStyle/>
          <a:p>
            <a:r>
              <a:rPr lang="en-US" dirty="0">
                <a:solidFill>
                  <a:srgbClr val="FF0000"/>
                </a:solidFill>
                <a:latin typeface="Arial Rounded MT Bold" pitchFamily="34" charset="0"/>
              </a:rPr>
              <a:t>EXERCISE…</a:t>
            </a:r>
            <a:endParaRPr lang="en-US" dirty="0"/>
          </a:p>
        </p:txBody>
      </p:sp>
      <p:pic>
        <p:nvPicPr>
          <p:cNvPr id="26626"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01600" y="635001"/>
            <a:ext cx="9753600" cy="477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6621454"/>
      </p:ext>
    </p:extLst>
  </p:cSld>
  <p:clrMapOvr>
    <a:masterClrMapping/>
  </p:clrMapOvr>
  <p:transition spd="slow" advTm="60000">
    <p:cove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3771900"/>
          </a:xfrm>
          <a:prstGeom prst="rect">
            <a:avLst/>
          </a:prstGeom>
        </p:spPr>
        <p:txBody>
          <a:bodyPr>
            <a:noAutofit/>
          </a:bodyPr>
          <a:lstStyle/>
          <a:p>
            <a:pPr marL="0" indent="0">
              <a:buNone/>
            </a:pPr>
            <a:r>
              <a:rPr lang="en-US" sz="2400" dirty="0">
                <a:latin typeface="Arial Rounded MT Bold" pitchFamily="34" charset="0"/>
              </a:rPr>
              <a:t>48. The country marked </a:t>
            </a:r>
            <a:r>
              <a:rPr lang="en-US" sz="2400" b="1" dirty="0">
                <a:latin typeface="Arial Rounded MT Bold" pitchFamily="34" charset="0"/>
              </a:rPr>
              <a:t>H</a:t>
            </a:r>
            <a:r>
              <a:rPr lang="en-US" sz="2400" dirty="0">
                <a:latin typeface="Arial Rounded MT Bold" pitchFamily="34" charset="0"/>
              </a:rPr>
              <a:t> in the map is known as </a:t>
            </a:r>
          </a:p>
          <a:p>
            <a:pPr marL="0" indent="0">
              <a:buNone/>
            </a:pPr>
            <a:r>
              <a:rPr lang="en-US" sz="2400" dirty="0">
                <a:latin typeface="Arial Rounded MT Bold" pitchFamily="34" charset="0"/>
              </a:rPr>
              <a:t>	</a:t>
            </a:r>
            <a:r>
              <a:rPr lang="en-US" sz="2400" b="1" dirty="0">
                <a:latin typeface="Arial Rounded MT Bold" pitchFamily="34" charset="0"/>
              </a:rPr>
              <a:t>A</a:t>
            </a:r>
            <a:r>
              <a:rPr lang="en-US" sz="2400" b="1" dirty="0">
                <a:latin typeface="Arial Rounded MT Bold" pitchFamily="34" charset="0"/>
              </a:rPr>
              <a:t>. </a:t>
            </a:r>
            <a:r>
              <a:rPr lang="en-US" sz="2400" dirty="0">
                <a:latin typeface="Arial Rounded MT Bold" pitchFamily="34" charset="0"/>
              </a:rPr>
              <a:t>Egypt	        </a:t>
            </a:r>
            <a:r>
              <a:rPr lang="en-US" sz="2400" dirty="0">
                <a:latin typeface="Arial Rounded MT Bold" pitchFamily="34" charset="0"/>
              </a:rPr>
              <a:t>	</a:t>
            </a:r>
            <a:r>
              <a:rPr lang="en-US" sz="2400" b="1" dirty="0">
                <a:latin typeface="Arial Rounded MT Bold" pitchFamily="34" charset="0"/>
              </a:rPr>
              <a:t>B</a:t>
            </a:r>
            <a:r>
              <a:rPr lang="en-US" sz="2400" b="1" dirty="0">
                <a:latin typeface="Arial Rounded MT Bold" pitchFamily="34" charset="0"/>
              </a:rPr>
              <a:t>. </a:t>
            </a:r>
            <a:r>
              <a:rPr lang="en-US" sz="2400" dirty="0">
                <a:latin typeface="Arial Rounded MT Bold" pitchFamily="34" charset="0"/>
              </a:rPr>
              <a:t>Libya</a:t>
            </a:r>
          </a:p>
          <a:p>
            <a:pPr marL="0" indent="0">
              <a:buNone/>
            </a:pPr>
            <a:r>
              <a:rPr lang="en-US" sz="2400" dirty="0">
                <a:latin typeface="Arial Rounded MT Bold" pitchFamily="34" charset="0"/>
              </a:rPr>
              <a:t>	</a:t>
            </a:r>
            <a:r>
              <a:rPr lang="en-US" sz="2400" b="1" dirty="0">
                <a:latin typeface="Arial Rounded MT Bold" pitchFamily="34" charset="0"/>
              </a:rPr>
              <a:t>C</a:t>
            </a:r>
            <a:r>
              <a:rPr lang="en-US" sz="2400" b="1" dirty="0">
                <a:latin typeface="Arial Rounded MT Bold" pitchFamily="34" charset="0"/>
              </a:rPr>
              <a:t>. </a:t>
            </a:r>
            <a:r>
              <a:rPr lang="en-US" sz="2400" dirty="0">
                <a:latin typeface="Arial Rounded MT Bold" pitchFamily="34" charset="0"/>
              </a:rPr>
              <a:t>Chad	        </a:t>
            </a:r>
            <a:r>
              <a:rPr lang="en-US" sz="2400" dirty="0">
                <a:latin typeface="Arial Rounded MT Bold" pitchFamily="34" charset="0"/>
              </a:rPr>
              <a:t>	</a:t>
            </a:r>
            <a:r>
              <a:rPr lang="en-US" sz="2400" b="1" dirty="0">
                <a:latin typeface="Arial Rounded MT Bold" pitchFamily="34" charset="0"/>
              </a:rPr>
              <a:t>D</a:t>
            </a:r>
            <a:r>
              <a:rPr lang="en-US" sz="2400" b="1" dirty="0">
                <a:latin typeface="Arial Rounded MT Bold" pitchFamily="34" charset="0"/>
              </a:rPr>
              <a:t>. </a:t>
            </a:r>
            <a:r>
              <a:rPr lang="en-US" sz="2400" dirty="0">
                <a:latin typeface="Arial Rounded MT Bold" pitchFamily="34" charset="0"/>
              </a:rPr>
              <a:t>Algeria</a:t>
            </a:r>
            <a:endParaRPr lang="en-US" sz="2400" dirty="0">
              <a:latin typeface="Arial Rounded MT Bold" pitchFamily="34" charset="0"/>
            </a:endParaRPr>
          </a:p>
          <a:p>
            <a:pPr marL="0" indent="0">
              <a:buNone/>
            </a:pPr>
            <a:r>
              <a:rPr lang="en-US" sz="2400" dirty="0">
                <a:latin typeface="Arial Rounded MT Bold" pitchFamily="34" charset="0"/>
              </a:rPr>
              <a:t>49. In which month is the sun overhead in the tropic marked </a:t>
            </a:r>
            <a:r>
              <a:rPr lang="en-US" sz="2400" b="1" dirty="0">
                <a:latin typeface="Arial Rounded MT Bold" pitchFamily="34" charset="0"/>
              </a:rPr>
              <a:t>K</a:t>
            </a:r>
            <a:r>
              <a:rPr lang="en-US" sz="2400" dirty="0">
                <a:latin typeface="Arial Rounded MT Bold" pitchFamily="34" charset="0"/>
              </a:rPr>
              <a:t> in the map above?</a:t>
            </a:r>
          </a:p>
          <a:p>
            <a:pPr marL="0" indent="0">
              <a:buNone/>
            </a:pPr>
            <a:r>
              <a:rPr lang="en-US" sz="2400" dirty="0">
                <a:latin typeface="Arial Rounded MT Bold" pitchFamily="34" charset="0"/>
              </a:rPr>
              <a:t>	</a:t>
            </a:r>
            <a:r>
              <a:rPr lang="en-US" sz="2400" b="1" dirty="0">
                <a:latin typeface="Arial Rounded MT Bold" pitchFamily="34" charset="0"/>
              </a:rPr>
              <a:t>A</a:t>
            </a:r>
            <a:r>
              <a:rPr lang="en-US" sz="2400" b="1" dirty="0">
                <a:latin typeface="Arial Rounded MT Bold" pitchFamily="34" charset="0"/>
              </a:rPr>
              <a:t>. </a:t>
            </a:r>
            <a:r>
              <a:rPr lang="en-US" sz="2400" dirty="0">
                <a:latin typeface="Arial Rounded MT Bold" pitchFamily="34" charset="0"/>
              </a:rPr>
              <a:t>June		</a:t>
            </a:r>
            <a:r>
              <a:rPr lang="en-US" sz="2400" b="1" dirty="0">
                <a:latin typeface="Arial Rounded MT Bold" pitchFamily="34" charset="0"/>
              </a:rPr>
              <a:t>B</a:t>
            </a:r>
            <a:r>
              <a:rPr lang="en-US" sz="2400" b="1" dirty="0">
                <a:latin typeface="Arial Rounded MT Bold" pitchFamily="34" charset="0"/>
              </a:rPr>
              <a:t>. </a:t>
            </a:r>
            <a:r>
              <a:rPr lang="en-US" sz="2400" dirty="0">
                <a:latin typeface="Arial Rounded MT Bold" pitchFamily="34" charset="0"/>
              </a:rPr>
              <a:t>March</a:t>
            </a:r>
          </a:p>
          <a:p>
            <a:pPr marL="0" indent="0">
              <a:buNone/>
            </a:pPr>
            <a:r>
              <a:rPr lang="en-US" sz="2400" dirty="0">
                <a:latin typeface="Arial Rounded MT Bold" pitchFamily="34" charset="0"/>
              </a:rPr>
              <a:t>	</a:t>
            </a:r>
            <a:r>
              <a:rPr lang="en-US" sz="2400" b="1" dirty="0">
                <a:latin typeface="Arial Rounded MT Bold" pitchFamily="34" charset="0"/>
              </a:rPr>
              <a:t>C</a:t>
            </a:r>
            <a:r>
              <a:rPr lang="en-US" sz="2400" b="1" dirty="0">
                <a:latin typeface="Arial Rounded MT Bold" pitchFamily="34" charset="0"/>
              </a:rPr>
              <a:t>. </a:t>
            </a:r>
            <a:r>
              <a:rPr lang="en-US" sz="2400" dirty="0">
                <a:latin typeface="Arial Rounded MT Bold" pitchFamily="34" charset="0"/>
              </a:rPr>
              <a:t>September	</a:t>
            </a:r>
            <a:r>
              <a:rPr lang="en-US" sz="2400" b="1" dirty="0">
                <a:latin typeface="Arial Rounded MT Bold" pitchFamily="34" charset="0"/>
              </a:rPr>
              <a:t>D</a:t>
            </a:r>
            <a:r>
              <a:rPr lang="en-US" sz="2400" b="1" dirty="0">
                <a:latin typeface="Arial Rounded MT Bold" pitchFamily="34" charset="0"/>
              </a:rPr>
              <a:t>. </a:t>
            </a:r>
            <a:r>
              <a:rPr lang="en-US" sz="2400" dirty="0">
                <a:latin typeface="Arial Rounded MT Bold" pitchFamily="34" charset="0"/>
              </a:rPr>
              <a:t>December</a:t>
            </a:r>
            <a:endParaRPr lang="en-US" sz="2400" dirty="0">
              <a:latin typeface="Arial Rounded MT Bold" pitchFamily="34" charset="0"/>
            </a:endParaRPr>
          </a:p>
          <a:p>
            <a:pPr marL="0" indent="0">
              <a:buNone/>
            </a:pPr>
            <a:r>
              <a:rPr lang="en-US" sz="2400" dirty="0">
                <a:latin typeface="Arial Rounded MT Bold" pitchFamily="34" charset="0"/>
              </a:rPr>
              <a:t>50. Name the winds marked </a:t>
            </a:r>
            <a:r>
              <a:rPr lang="en-US" sz="2400" b="1" dirty="0">
                <a:latin typeface="Arial Rounded MT Bold" pitchFamily="34" charset="0"/>
              </a:rPr>
              <a:t>y?</a:t>
            </a:r>
            <a:endParaRPr lang="en-US" sz="2400" dirty="0">
              <a:latin typeface="Arial Rounded MT Bold" pitchFamily="34" charset="0"/>
            </a:endParaRPr>
          </a:p>
          <a:p>
            <a:pPr marL="0" indent="0">
              <a:buNone/>
            </a:pPr>
            <a:r>
              <a:rPr lang="en-US" sz="2400" dirty="0">
                <a:latin typeface="Arial Rounded MT Bold" pitchFamily="34" charset="0"/>
              </a:rPr>
              <a:t>	</a:t>
            </a:r>
            <a:r>
              <a:rPr lang="en-US" sz="2400" b="1" dirty="0">
                <a:latin typeface="Arial Rounded MT Bold" pitchFamily="34" charset="0"/>
              </a:rPr>
              <a:t>A. </a:t>
            </a:r>
            <a:r>
              <a:rPr lang="en-US" sz="2400" dirty="0">
                <a:latin typeface="Arial Rounded MT Bold" pitchFamily="34" charset="0"/>
              </a:rPr>
              <a:t>Westerly </a:t>
            </a:r>
            <a:r>
              <a:rPr lang="en-US" sz="2400" dirty="0">
                <a:latin typeface="Arial Rounded MT Bold" pitchFamily="34" charset="0"/>
              </a:rPr>
              <a:t>wind </a:t>
            </a:r>
          </a:p>
          <a:p>
            <a:pPr marL="0" indent="0">
              <a:buNone/>
            </a:pPr>
            <a:r>
              <a:rPr lang="en-US" sz="2400" dirty="0">
                <a:latin typeface="Arial Rounded MT Bold" pitchFamily="34" charset="0"/>
              </a:rPr>
              <a:t>	</a:t>
            </a:r>
            <a:r>
              <a:rPr lang="en-US" sz="2400" b="1" dirty="0">
                <a:latin typeface="Arial Rounded MT Bold" pitchFamily="34" charset="0"/>
              </a:rPr>
              <a:t>B. </a:t>
            </a:r>
            <a:r>
              <a:rPr lang="en-US" sz="2400" dirty="0">
                <a:latin typeface="Arial Rounded MT Bold" pitchFamily="34" charset="0"/>
              </a:rPr>
              <a:t>North </a:t>
            </a:r>
            <a:r>
              <a:rPr lang="en-US" sz="2400" dirty="0">
                <a:latin typeface="Arial Rounded MT Bold" pitchFamily="34" charset="0"/>
              </a:rPr>
              <a:t>east trade winds</a:t>
            </a:r>
          </a:p>
          <a:p>
            <a:pPr marL="0" indent="0">
              <a:buNone/>
            </a:pPr>
            <a:r>
              <a:rPr lang="en-US" sz="2400" dirty="0">
                <a:latin typeface="Arial Rounded MT Bold" pitchFamily="34" charset="0"/>
              </a:rPr>
              <a:t>	</a:t>
            </a:r>
            <a:r>
              <a:rPr lang="en-US" sz="2400" b="1" dirty="0">
                <a:latin typeface="Arial Rounded MT Bold" pitchFamily="34" charset="0"/>
              </a:rPr>
              <a:t>C. </a:t>
            </a:r>
            <a:r>
              <a:rPr lang="en-US" sz="2400" dirty="0">
                <a:latin typeface="Arial Rounded MT Bold" pitchFamily="34" charset="0"/>
              </a:rPr>
              <a:t>South </a:t>
            </a:r>
            <a:r>
              <a:rPr lang="en-US" sz="2400" dirty="0">
                <a:latin typeface="Arial Rounded MT Bold" pitchFamily="34" charset="0"/>
              </a:rPr>
              <a:t>east monsoons</a:t>
            </a:r>
          </a:p>
          <a:p>
            <a:pPr marL="0" indent="0">
              <a:buNone/>
            </a:pPr>
            <a:r>
              <a:rPr lang="en-US" sz="2400" dirty="0">
                <a:latin typeface="Arial Rounded MT Bold" pitchFamily="34" charset="0"/>
              </a:rPr>
              <a:t>	</a:t>
            </a:r>
            <a:r>
              <a:rPr lang="en-US" sz="2400" b="1" dirty="0">
                <a:latin typeface="Arial Rounded MT Bold" pitchFamily="34" charset="0"/>
              </a:rPr>
              <a:t>D. </a:t>
            </a:r>
            <a:r>
              <a:rPr lang="en-US" sz="2400" dirty="0">
                <a:latin typeface="Arial Rounded MT Bold" pitchFamily="34" charset="0"/>
              </a:rPr>
              <a:t>South </a:t>
            </a:r>
            <a:r>
              <a:rPr lang="en-US" sz="2400" dirty="0">
                <a:latin typeface="Arial Rounded MT Bold" pitchFamily="34" charset="0"/>
              </a:rPr>
              <a:t>west trade winds</a:t>
            </a:r>
          </a:p>
          <a:p>
            <a:endParaRPr lang="en-US" sz="2400" dirty="0">
              <a:latin typeface="Arial Rounded MT Bold" pitchFamily="34" charset="0"/>
            </a:endParaRPr>
          </a:p>
        </p:txBody>
      </p:sp>
    </p:spTree>
    <p:extLst>
      <p:ext uri="{BB962C8B-B14F-4D97-AF65-F5344CB8AC3E}">
        <p14:creationId xmlns:p14="http://schemas.microsoft.com/office/powerpoint/2010/main" val="1483181403"/>
      </p:ext>
    </p:extLst>
  </p:cSld>
  <p:clrMapOvr>
    <a:masterClrMapping/>
  </p:clrMapOvr>
  <p:transition spd="slow" advTm="60000">
    <p:cove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266700"/>
            <a:ext cx="9144000" cy="3771900"/>
          </a:xfrm>
          <a:prstGeom prst="rect">
            <a:avLst/>
          </a:prstGeom>
        </p:spPr>
        <p:txBody>
          <a:bodyPr>
            <a:noAutofit/>
          </a:bodyPr>
          <a:lstStyle/>
          <a:p>
            <a:pPr marL="0" indent="0">
              <a:buNone/>
            </a:pPr>
            <a:r>
              <a:rPr lang="en-US" sz="2400" dirty="0">
                <a:latin typeface="Arial Rounded MT Bold" pitchFamily="34" charset="0"/>
              </a:rPr>
              <a:t>51. The River marked </a:t>
            </a:r>
            <a:r>
              <a:rPr lang="en-US" sz="2400" b="1" dirty="0">
                <a:latin typeface="Arial Rounded MT Bold" pitchFamily="34" charset="0"/>
              </a:rPr>
              <a:t>S</a:t>
            </a:r>
            <a:r>
              <a:rPr lang="en-US" sz="2400" dirty="0">
                <a:latin typeface="Arial Rounded MT Bold" pitchFamily="34" charset="0"/>
              </a:rPr>
              <a:t> in the map above is      </a:t>
            </a:r>
          </a:p>
          <a:p>
            <a:pPr marL="0" indent="0">
              <a:buNone/>
            </a:pPr>
            <a:r>
              <a:rPr lang="en-US" sz="2400" dirty="0">
                <a:latin typeface="Arial Rounded MT Bold" pitchFamily="34" charset="0"/>
              </a:rPr>
              <a:t>       Known </a:t>
            </a:r>
            <a:r>
              <a:rPr lang="en-US" sz="2400" dirty="0">
                <a:latin typeface="Arial Rounded MT Bold" pitchFamily="34" charset="0"/>
              </a:rPr>
              <a:t>as______________</a:t>
            </a:r>
          </a:p>
          <a:p>
            <a:pPr marL="0" indent="0">
              <a:buNone/>
            </a:pPr>
            <a:r>
              <a:rPr lang="en-US" sz="2400" dirty="0">
                <a:latin typeface="Arial Rounded MT Bold" pitchFamily="34" charset="0"/>
              </a:rPr>
              <a:t>      </a:t>
            </a:r>
            <a:r>
              <a:rPr lang="en-US" sz="2400" b="1" dirty="0">
                <a:latin typeface="Arial Rounded MT Bold" pitchFamily="34" charset="0"/>
              </a:rPr>
              <a:t>A. </a:t>
            </a:r>
            <a:r>
              <a:rPr lang="en-US" sz="2400" dirty="0">
                <a:latin typeface="Arial Rounded MT Bold" pitchFamily="34" charset="0"/>
              </a:rPr>
              <a:t>Orange river	</a:t>
            </a:r>
            <a:r>
              <a:rPr lang="en-US" sz="2400" dirty="0">
                <a:latin typeface="Arial Rounded MT Bold" pitchFamily="34" charset="0"/>
              </a:rPr>
              <a:t>	</a:t>
            </a:r>
            <a:r>
              <a:rPr lang="en-US" sz="2400" b="1" dirty="0">
                <a:latin typeface="Arial Rounded MT Bold" pitchFamily="34" charset="0"/>
              </a:rPr>
              <a:t>B</a:t>
            </a:r>
            <a:r>
              <a:rPr lang="en-US" sz="2400" b="1" dirty="0">
                <a:latin typeface="Arial Rounded MT Bold" pitchFamily="34" charset="0"/>
              </a:rPr>
              <a:t>. </a:t>
            </a:r>
            <a:r>
              <a:rPr lang="en-US" sz="2400" dirty="0">
                <a:latin typeface="Arial Rounded MT Bold" pitchFamily="34" charset="0"/>
              </a:rPr>
              <a:t>River Zambezi</a:t>
            </a:r>
          </a:p>
          <a:p>
            <a:pPr marL="0" indent="0">
              <a:buNone/>
            </a:pPr>
            <a:r>
              <a:rPr lang="en-US" sz="2400" dirty="0">
                <a:latin typeface="Arial Rounded MT Bold" pitchFamily="34" charset="0"/>
              </a:rPr>
              <a:t>      </a:t>
            </a:r>
            <a:r>
              <a:rPr lang="en-US" sz="2400" b="1" dirty="0">
                <a:latin typeface="Arial Rounded MT Bold" pitchFamily="34" charset="0"/>
              </a:rPr>
              <a:t>C. </a:t>
            </a:r>
            <a:r>
              <a:rPr lang="en-US" sz="2400" dirty="0">
                <a:latin typeface="Arial Rounded MT Bold" pitchFamily="34" charset="0"/>
              </a:rPr>
              <a:t>river Limpopo	</a:t>
            </a:r>
            <a:r>
              <a:rPr lang="en-US" sz="2400" b="1" dirty="0">
                <a:latin typeface="Arial Rounded MT Bold" pitchFamily="34" charset="0"/>
              </a:rPr>
              <a:t>D. </a:t>
            </a:r>
            <a:r>
              <a:rPr lang="en-US" sz="2400" dirty="0">
                <a:latin typeface="Arial Rounded MT Bold" pitchFamily="34" charset="0"/>
              </a:rPr>
              <a:t>River Congo</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52. The ocean current marked </a:t>
            </a:r>
            <a:r>
              <a:rPr lang="en-US" sz="2400" b="1" dirty="0">
                <a:latin typeface="Arial Rounded MT Bold" pitchFamily="34" charset="0"/>
              </a:rPr>
              <a:t>M</a:t>
            </a:r>
            <a:r>
              <a:rPr lang="en-US" sz="2400" dirty="0">
                <a:latin typeface="Arial Rounded MT Bold" pitchFamily="34" charset="0"/>
              </a:rPr>
              <a:t> is likely to </a:t>
            </a:r>
            <a:r>
              <a:rPr lang="en-US" sz="2400" dirty="0">
                <a:latin typeface="Arial Rounded MT Bold" pitchFamily="34" charset="0"/>
              </a:rPr>
              <a:t>be______</a:t>
            </a:r>
            <a:endParaRPr lang="en-US" sz="2400" dirty="0">
              <a:latin typeface="Arial Rounded MT Bold" pitchFamily="34" charset="0"/>
            </a:endParaRPr>
          </a:p>
          <a:p>
            <a:pPr marL="0" indent="0">
              <a:buNone/>
            </a:pPr>
            <a:r>
              <a:rPr lang="en-US" sz="2400" dirty="0">
                <a:latin typeface="Arial Rounded MT Bold" pitchFamily="34" charset="0"/>
              </a:rPr>
              <a:t>	</a:t>
            </a:r>
            <a:r>
              <a:rPr lang="en-US" sz="2400" b="1" dirty="0">
                <a:latin typeface="Arial Rounded MT Bold" pitchFamily="34" charset="0"/>
              </a:rPr>
              <a:t>A. </a:t>
            </a:r>
            <a:r>
              <a:rPr lang="en-US" sz="2400" dirty="0">
                <a:latin typeface="Arial Rounded MT Bold" pitchFamily="34" charset="0"/>
              </a:rPr>
              <a:t>Cold </a:t>
            </a:r>
            <a:r>
              <a:rPr lang="en-US" sz="2400" dirty="0">
                <a:latin typeface="Arial Rounded MT Bold" pitchFamily="34" charset="0"/>
              </a:rPr>
              <a:t>canary current</a:t>
            </a:r>
          </a:p>
          <a:p>
            <a:pPr marL="0" indent="0">
              <a:buNone/>
            </a:pPr>
            <a:r>
              <a:rPr lang="en-US" sz="2400" dirty="0">
                <a:latin typeface="Arial Rounded MT Bold" pitchFamily="34" charset="0"/>
              </a:rPr>
              <a:t>	</a:t>
            </a:r>
            <a:r>
              <a:rPr lang="en-US" sz="2400" b="1" dirty="0">
                <a:latin typeface="Arial Rounded MT Bold" pitchFamily="34" charset="0"/>
              </a:rPr>
              <a:t>B. </a:t>
            </a:r>
            <a:r>
              <a:rPr lang="en-US" sz="2400" dirty="0">
                <a:latin typeface="Arial Rounded MT Bold" pitchFamily="34" charset="0"/>
              </a:rPr>
              <a:t>Warm </a:t>
            </a:r>
            <a:r>
              <a:rPr lang="en-US" sz="2400" dirty="0">
                <a:latin typeface="Arial Rounded MT Bold" pitchFamily="34" charset="0"/>
              </a:rPr>
              <a:t>guinea current </a:t>
            </a:r>
          </a:p>
          <a:p>
            <a:pPr marL="0" indent="0">
              <a:buNone/>
            </a:pPr>
            <a:r>
              <a:rPr lang="en-US" sz="2400" dirty="0">
                <a:latin typeface="Arial Rounded MT Bold" pitchFamily="34" charset="0"/>
              </a:rPr>
              <a:t>	</a:t>
            </a:r>
            <a:r>
              <a:rPr lang="en-US" sz="2400" b="1" dirty="0">
                <a:latin typeface="Arial Rounded MT Bold" pitchFamily="34" charset="0"/>
              </a:rPr>
              <a:t>C. </a:t>
            </a:r>
            <a:r>
              <a:rPr lang="en-US" sz="2400" dirty="0">
                <a:latin typeface="Arial Rounded MT Bold" pitchFamily="34" charset="0"/>
              </a:rPr>
              <a:t>Cold </a:t>
            </a:r>
            <a:r>
              <a:rPr lang="en-US" sz="2400" dirty="0">
                <a:latin typeface="Arial Rounded MT Bold" pitchFamily="34" charset="0"/>
              </a:rPr>
              <a:t>guinea current</a:t>
            </a:r>
          </a:p>
          <a:p>
            <a:pPr marL="0" indent="0">
              <a:buNone/>
            </a:pPr>
            <a:r>
              <a:rPr lang="en-US" sz="2400" dirty="0">
                <a:latin typeface="Arial Rounded MT Bold" pitchFamily="34" charset="0"/>
              </a:rPr>
              <a:t>	</a:t>
            </a:r>
            <a:r>
              <a:rPr lang="en-US" sz="2400" b="1" dirty="0">
                <a:latin typeface="Arial Rounded MT Bold" pitchFamily="34" charset="0"/>
              </a:rPr>
              <a:t>D. </a:t>
            </a:r>
            <a:r>
              <a:rPr lang="en-US" sz="2400" dirty="0">
                <a:latin typeface="Arial Rounded MT Bold" pitchFamily="34" charset="0"/>
              </a:rPr>
              <a:t>Warm </a:t>
            </a:r>
            <a:r>
              <a:rPr lang="en-US" sz="2400" dirty="0" err="1">
                <a:latin typeface="Arial Rounded MT Bold" pitchFamily="34" charset="0"/>
              </a:rPr>
              <a:t>Benguela</a:t>
            </a:r>
            <a:r>
              <a:rPr lang="en-US" sz="2400" dirty="0">
                <a:latin typeface="Arial Rounded MT Bold" pitchFamily="34" charset="0"/>
              </a:rPr>
              <a:t> </a:t>
            </a:r>
            <a:r>
              <a:rPr lang="en-US" sz="2400" dirty="0">
                <a:latin typeface="Arial Rounded MT Bold" pitchFamily="34" charset="0"/>
              </a:rPr>
              <a:t>current</a:t>
            </a:r>
            <a:r>
              <a:rPr lang="en-US" sz="2400" dirty="0">
                <a:latin typeface="Arial Rounded MT Bold" pitchFamily="34" charset="0"/>
              </a:rPr>
              <a:t> </a:t>
            </a:r>
          </a:p>
          <a:p>
            <a:endParaRPr lang="en-US" sz="2400" dirty="0">
              <a:latin typeface="Arial Rounded MT Bold" pitchFamily="34" charset="0"/>
            </a:endParaRPr>
          </a:p>
        </p:txBody>
      </p:sp>
    </p:spTree>
    <p:extLst>
      <p:ext uri="{BB962C8B-B14F-4D97-AF65-F5344CB8AC3E}">
        <p14:creationId xmlns:p14="http://schemas.microsoft.com/office/powerpoint/2010/main" val="3522363004"/>
      </p:ext>
    </p:extLst>
  </p:cSld>
  <p:clrMapOvr>
    <a:masterClrMapping/>
  </p:clrMapOvr>
  <p:transition spd="slow" advTm="60000">
    <p:cove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0"/>
            <a:ext cx="9144000" cy="723900"/>
          </a:xfrm>
        </p:spPr>
        <p:txBody>
          <a:bodyPr>
            <a:noAutofit/>
          </a:bodyPr>
          <a:lstStyle/>
          <a:p>
            <a:r>
              <a:rPr lang="en-US" sz="3200" dirty="0">
                <a:solidFill>
                  <a:srgbClr val="FF0000"/>
                </a:solidFill>
                <a:latin typeface="Arial Rounded MT Bold" pitchFamily="34" charset="0"/>
              </a:rPr>
              <a:t> </a:t>
            </a:r>
            <a:br>
              <a:rPr lang="en-US" sz="3200" dirty="0">
                <a:solidFill>
                  <a:srgbClr val="FF0000"/>
                </a:solidFill>
                <a:latin typeface="Arial Rounded MT Bold" pitchFamily="34" charset="0"/>
              </a:rPr>
            </a:br>
            <a:r>
              <a:rPr lang="en-US" sz="3200" u="sng" dirty="0">
                <a:solidFill>
                  <a:srgbClr val="FF0000"/>
                </a:solidFill>
                <a:latin typeface="Arial Rounded MT Bold" pitchFamily="34" charset="0"/>
              </a:rPr>
              <a:t>STD 8 WORK ON PHYSICAL ENVIRONMENT</a:t>
            </a:r>
            <a:r>
              <a:rPr lang="en-US" sz="3200" dirty="0">
                <a:solidFill>
                  <a:srgbClr val="FF0000"/>
                </a:solidFill>
                <a:latin typeface="Arial Rounded MT Bold" pitchFamily="34" charset="0"/>
              </a:rPr>
              <a:t/>
            </a:r>
            <a:br>
              <a:rPr lang="en-US" sz="3200" dirty="0">
                <a:solidFill>
                  <a:srgbClr val="FF0000"/>
                </a:solidFill>
                <a:latin typeface="Arial Rounded MT Bold" pitchFamily="34" charset="0"/>
              </a:rPr>
            </a:b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571500"/>
            <a:ext cx="9144000" cy="4089400"/>
          </a:xfrm>
          <a:prstGeom prst="rect">
            <a:avLst/>
          </a:prstGeom>
        </p:spPr>
        <p:txBody>
          <a:bodyPr>
            <a:noAutofit/>
          </a:bodyPr>
          <a:lstStyle/>
          <a:p>
            <a:pPr marL="0" indent="0" algn="ctr">
              <a:buNone/>
            </a:pPr>
            <a:r>
              <a:rPr lang="en-US" sz="2400" b="1" u="sng" dirty="0">
                <a:latin typeface="Arial Rounded MT Bold" pitchFamily="34" charset="0"/>
              </a:rPr>
              <a:t>Traditional weather observation</a:t>
            </a:r>
            <a:endParaRPr lang="en-US" sz="2400" dirty="0">
              <a:latin typeface="Arial Rounded MT Bold" pitchFamily="34" charset="0"/>
            </a:endParaRPr>
          </a:p>
          <a:p>
            <a:pPr marL="0" indent="0">
              <a:buNone/>
            </a:pPr>
            <a:r>
              <a:rPr lang="en-US" sz="2400" dirty="0">
                <a:latin typeface="Arial Rounded MT Bold" pitchFamily="34" charset="0"/>
              </a:rPr>
              <a:t>They observed the:- </a:t>
            </a:r>
          </a:p>
          <a:p>
            <a:pPr lvl="0"/>
            <a:r>
              <a:rPr lang="en-US" sz="2400" dirty="0">
                <a:latin typeface="Arial Rounded MT Bold" pitchFamily="34" charset="0"/>
              </a:rPr>
              <a:t>Thin dark clouds indicated the coming of the rainy season.</a:t>
            </a:r>
          </a:p>
          <a:p>
            <a:pPr lvl="0"/>
            <a:r>
              <a:rPr lang="en-US" sz="2400" dirty="0">
                <a:latin typeface="Arial Rounded MT Bold" pitchFamily="34" charset="0"/>
              </a:rPr>
              <a:t>Clear</a:t>
            </a:r>
            <a:r>
              <a:rPr lang="en-US" sz="2400" dirty="0">
                <a:latin typeface="Arial Rounded MT Bold" pitchFamily="34" charset="0"/>
              </a:rPr>
              <a:t>, cloudless sky and presence of certain stars indicated dry weather.</a:t>
            </a:r>
          </a:p>
          <a:p>
            <a:pPr lvl="0"/>
            <a:r>
              <a:rPr lang="en-US" sz="2400" dirty="0">
                <a:latin typeface="Arial Rounded MT Bold" pitchFamily="34" charset="0"/>
              </a:rPr>
              <a:t>Dew in the grass in the morning was an indication of approach of a rainy season.</a:t>
            </a:r>
          </a:p>
          <a:p>
            <a:pPr lvl="0"/>
            <a:r>
              <a:rPr lang="en-US" sz="2400" dirty="0">
                <a:latin typeface="Arial Rounded MT Bold" pitchFamily="34" charset="0"/>
              </a:rPr>
              <a:t>Appearance of moon phases was associated with the coming of the rainy season.</a:t>
            </a:r>
          </a:p>
          <a:p>
            <a:pPr lvl="0"/>
            <a:r>
              <a:rPr lang="en-US" sz="2400" dirty="0">
                <a:latin typeface="Arial Rounded MT Bold" pitchFamily="34" charset="0"/>
              </a:rPr>
              <a:t>Frog croaking was also used to indicate coming of rainy season. </a:t>
            </a:r>
          </a:p>
          <a:p>
            <a:endParaRPr lang="en-US" sz="2400" dirty="0">
              <a:latin typeface="Arial Rounded MT Bold" pitchFamily="34" charset="0"/>
            </a:endParaRPr>
          </a:p>
        </p:txBody>
      </p:sp>
    </p:spTree>
    <p:extLst>
      <p:ext uri="{BB962C8B-B14F-4D97-AF65-F5344CB8AC3E}">
        <p14:creationId xmlns:p14="http://schemas.microsoft.com/office/powerpoint/2010/main" val="2373427363"/>
      </p:ext>
    </p:extLst>
  </p:cSld>
  <p:clrMapOvr>
    <a:masterClrMapping/>
  </p:clrMapOvr>
  <p:transition spd="slow" advTm="60000">
    <p:cove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685800"/>
          </a:xfrm>
        </p:spPr>
        <p:txBody>
          <a:bodyPr>
            <a:noAutofit/>
          </a:bodyPr>
          <a:lstStyle/>
          <a:p>
            <a:r>
              <a:rPr lang="en-US" sz="2800" u="sng" dirty="0">
                <a:latin typeface="Arial Rounded MT Bold" pitchFamily="34" charset="0"/>
              </a:rPr>
              <a:t>Traditional weather </a:t>
            </a:r>
            <a:r>
              <a:rPr lang="en-US" sz="2800" u="sng" dirty="0">
                <a:latin typeface="Arial Rounded MT Bold" pitchFamily="34" charset="0"/>
              </a:rPr>
              <a:t>observation</a:t>
            </a:r>
            <a:r>
              <a:rPr lang="en-US" sz="2800" dirty="0">
                <a:latin typeface="Arial Rounded MT Bold" pitchFamily="34" charset="0"/>
              </a:rPr>
              <a:t>…..</a:t>
            </a:r>
            <a:endParaRPr lang="en-US" sz="2800" dirty="0"/>
          </a:p>
        </p:txBody>
      </p:sp>
      <p:sp>
        <p:nvSpPr>
          <p:cNvPr id="3" name="Content Placeholder 2"/>
          <p:cNvSpPr>
            <a:spLocks noGrp="1"/>
          </p:cNvSpPr>
          <p:nvPr>
            <p:ph idx="4294967295"/>
          </p:nvPr>
        </p:nvSpPr>
        <p:spPr>
          <a:xfrm>
            <a:off x="508000" y="533400"/>
            <a:ext cx="8991600" cy="3771900"/>
          </a:xfrm>
          <a:prstGeom prst="rect">
            <a:avLst/>
          </a:prstGeom>
        </p:spPr>
        <p:txBody>
          <a:bodyPr>
            <a:noAutofit/>
          </a:bodyPr>
          <a:lstStyle/>
          <a:p>
            <a:pPr lvl="0"/>
            <a:r>
              <a:rPr lang="en-US" sz="2400" dirty="0">
                <a:latin typeface="Arial Rounded MT Bold" pitchFamily="34" charset="0"/>
              </a:rPr>
              <a:t>Appearance of rainbow especially when it was almost to rain indicated that expected rain will not fall.</a:t>
            </a:r>
          </a:p>
          <a:p>
            <a:pPr lvl="0"/>
            <a:r>
              <a:rPr lang="en-US" sz="2400" dirty="0">
                <a:latin typeface="Arial Rounded MT Bold" pitchFamily="34" charset="0"/>
              </a:rPr>
              <a:t> High temperature especially at night also indicates likely the coming of rainy season.</a:t>
            </a:r>
          </a:p>
          <a:p>
            <a:pPr lvl="0"/>
            <a:r>
              <a:rPr lang="en-US" sz="2400" dirty="0">
                <a:latin typeface="Arial Rounded MT Bold" pitchFamily="34" charset="0"/>
              </a:rPr>
              <a:t> Shedding of leaves in some trees indicated coming of dry season.</a:t>
            </a:r>
          </a:p>
          <a:p>
            <a:pPr lvl="0"/>
            <a:r>
              <a:rPr lang="en-US" sz="2400" dirty="0">
                <a:latin typeface="Arial Rounded MT Bold" pitchFamily="34" charset="0"/>
              </a:rPr>
              <a:t>Appearance of white ants was a sign of rain.</a:t>
            </a:r>
          </a:p>
          <a:p>
            <a:pPr lvl="0"/>
            <a:r>
              <a:rPr lang="en-US" sz="2400" dirty="0">
                <a:latin typeface="Arial Rounded MT Bold" pitchFamily="34" charset="0"/>
              </a:rPr>
              <a:t>migration of some birds indicate the end of the wet season</a:t>
            </a:r>
          </a:p>
          <a:p>
            <a:pPr lvl="0"/>
            <a:r>
              <a:rPr lang="en-US" sz="2400" dirty="0">
                <a:latin typeface="Arial Rounded MT Bold" pitchFamily="34" charset="0"/>
              </a:rPr>
              <a:t>Winds blowing from a certain direction indicated the coming of rain.</a:t>
            </a:r>
          </a:p>
          <a:p>
            <a:endParaRPr lang="en-US" sz="2400" dirty="0">
              <a:latin typeface="Arial Rounded MT Bold" pitchFamily="34" charset="0"/>
            </a:endParaRPr>
          </a:p>
        </p:txBody>
      </p:sp>
    </p:spTree>
    <p:extLst>
      <p:ext uri="{BB962C8B-B14F-4D97-AF65-F5344CB8AC3E}">
        <p14:creationId xmlns:p14="http://schemas.microsoft.com/office/powerpoint/2010/main" val="2385213760"/>
      </p:ext>
    </p:extLst>
  </p:cSld>
  <p:clrMapOvr>
    <a:masterClrMapping/>
  </p:clrMapOvr>
  <p:transition spd="slow" advTm="60000">
    <p:cove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991600" cy="723900"/>
          </a:xfrm>
        </p:spPr>
        <p:txBody>
          <a:bodyPr>
            <a:noAutofit/>
          </a:bodyPr>
          <a:lstStyle/>
          <a:p>
            <a:r>
              <a:rPr lang="en-US" sz="2400" u="sng" dirty="0">
                <a:solidFill>
                  <a:srgbClr val="FF0000"/>
                </a:solidFill>
                <a:latin typeface="Arial Rounded MT Bold" pitchFamily="34" charset="0"/>
              </a:rPr>
              <a:t>MODERN WEATHER OBSERVATION AND </a:t>
            </a:r>
            <a:r>
              <a:rPr lang="en-US" sz="2400" u="sng" dirty="0">
                <a:solidFill>
                  <a:srgbClr val="FF0000"/>
                </a:solidFill>
                <a:latin typeface="Arial Rounded MT Bold" pitchFamily="34" charset="0"/>
              </a:rPr>
              <a:t>MEASUREMENT</a:t>
            </a:r>
            <a:endParaRPr lang="en-US" sz="24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571500"/>
            <a:ext cx="8991600" cy="3771900"/>
          </a:xfrm>
          <a:prstGeom prst="rect">
            <a:avLst/>
          </a:prstGeom>
        </p:spPr>
        <p:txBody>
          <a:bodyPr>
            <a:noAutofit/>
          </a:bodyPr>
          <a:lstStyle/>
          <a:p>
            <a:pPr>
              <a:buFont typeface="Wingdings" panose="05000000000000000000" pitchFamily="2" charset="2"/>
              <a:buChar char="§"/>
            </a:pPr>
            <a:r>
              <a:rPr lang="en-US" sz="2400" dirty="0">
                <a:latin typeface="Arial Rounded MT Bold" pitchFamily="34" charset="0"/>
              </a:rPr>
              <a:t>The </a:t>
            </a:r>
            <a:r>
              <a:rPr lang="en-US" sz="2400" dirty="0">
                <a:latin typeface="Arial Rounded MT Bold" pitchFamily="34" charset="0"/>
              </a:rPr>
              <a:t>science of observing and also measuring various weather elements is called </a:t>
            </a:r>
            <a:r>
              <a:rPr lang="en-US" sz="2400" b="1" dirty="0">
                <a:latin typeface="Arial Rounded MT Bold" pitchFamily="34" charset="0"/>
              </a:rPr>
              <a:t>Meteorology </a:t>
            </a:r>
            <a:r>
              <a:rPr lang="en-US" sz="2400" dirty="0">
                <a:latin typeface="Arial Rounded MT Bold" pitchFamily="34" charset="0"/>
              </a:rPr>
              <a:t>while people who observe and measure the weather elements are called </a:t>
            </a:r>
            <a:r>
              <a:rPr lang="en-US" sz="2400" b="1" dirty="0">
                <a:latin typeface="Arial Rounded MT Bold" pitchFamily="34" charset="0"/>
              </a:rPr>
              <a:t>Meteorologists</a:t>
            </a:r>
            <a:r>
              <a:rPr lang="en-US" sz="2400" b="1" dirty="0">
                <a:latin typeface="Arial Rounded MT Bold" pitchFamily="34" charset="0"/>
              </a:rPr>
              <a:t>.</a:t>
            </a:r>
          </a:p>
          <a:p>
            <a:pPr marL="0" indent="0">
              <a:buNone/>
            </a:pPr>
            <a:endParaRPr lang="en-US" sz="2000" dirty="0">
              <a:latin typeface="Arial Rounded MT Bold" pitchFamily="34" charset="0"/>
            </a:endParaRPr>
          </a:p>
          <a:p>
            <a:pPr marL="0" indent="0">
              <a:buNone/>
            </a:pPr>
            <a:r>
              <a:rPr lang="en-US" sz="2400" b="1" u="sng" dirty="0">
                <a:solidFill>
                  <a:srgbClr val="FF0000"/>
                </a:solidFill>
                <a:latin typeface="Arial Rounded MT Bold" pitchFamily="34" charset="0"/>
              </a:rPr>
              <a:t>TEMPERATURE</a:t>
            </a:r>
            <a:r>
              <a:rPr lang="en-US" sz="2400" u="sng" dirty="0">
                <a:solidFill>
                  <a:srgbClr val="FF0000"/>
                </a:solidFill>
                <a:latin typeface="Arial Rounded MT Bold" pitchFamily="34" charset="0"/>
              </a:rPr>
              <a:t> </a:t>
            </a:r>
            <a:endParaRPr lang="en-US" sz="2400" dirty="0">
              <a:solidFill>
                <a:srgbClr val="FF0000"/>
              </a:solidFill>
              <a:latin typeface="Arial Rounded MT Bold" pitchFamily="34" charset="0"/>
            </a:endParaRPr>
          </a:p>
          <a:p>
            <a:pPr lvl="0">
              <a:buFont typeface="Wingdings" panose="05000000000000000000" pitchFamily="2" charset="2"/>
              <a:buChar char="§"/>
            </a:pPr>
            <a:r>
              <a:rPr lang="en-US" sz="2400" dirty="0">
                <a:latin typeface="Arial Rounded MT Bold" pitchFamily="34" charset="0"/>
              </a:rPr>
              <a:t>It </a:t>
            </a:r>
            <a:r>
              <a:rPr lang="en-US" sz="2400" dirty="0">
                <a:latin typeface="Arial Rounded MT Bold" pitchFamily="34" charset="0"/>
              </a:rPr>
              <a:t>is either the hotness or the coldness of the surrounding air.</a:t>
            </a:r>
          </a:p>
          <a:p>
            <a:pPr lvl="0">
              <a:buFont typeface="Wingdings" panose="05000000000000000000" pitchFamily="2" charset="2"/>
              <a:buChar char="§"/>
            </a:pPr>
            <a:r>
              <a:rPr lang="en-US" sz="2400" dirty="0">
                <a:latin typeface="Arial Rounded MT Bold" pitchFamily="34" charset="0"/>
              </a:rPr>
              <a:t>Temperature is measured using </a:t>
            </a:r>
            <a:r>
              <a:rPr lang="en-US" sz="2400" b="1" dirty="0">
                <a:latin typeface="Arial Rounded MT Bold" pitchFamily="34" charset="0"/>
              </a:rPr>
              <a:t>Thermometer. </a:t>
            </a:r>
            <a:endParaRPr lang="en-US" sz="2400" dirty="0">
              <a:latin typeface="Arial Rounded MT Bold" pitchFamily="34" charset="0"/>
            </a:endParaRPr>
          </a:p>
          <a:p>
            <a:pPr lvl="0">
              <a:buFont typeface="Wingdings" panose="05000000000000000000" pitchFamily="2" charset="2"/>
              <a:buChar char="§"/>
            </a:pPr>
            <a:r>
              <a:rPr lang="en-US" sz="2400" dirty="0">
                <a:latin typeface="Arial Rounded MT Bold" pitchFamily="34" charset="0"/>
              </a:rPr>
              <a:t>It contains either mercury or alcohol.</a:t>
            </a:r>
          </a:p>
          <a:p>
            <a:pPr lvl="0">
              <a:buFont typeface="Wingdings" panose="05000000000000000000" pitchFamily="2" charset="2"/>
              <a:buChar char="§"/>
            </a:pPr>
            <a:r>
              <a:rPr lang="en-US" sz="2400" dirty="0">
                <a:latin typeface="Arial Rounded MT Bold" pitchFamily="34" charset="0"/>
              </a:rPr>
              <a:t>The type of thermometer used is minimum or maximum thermometer. It contains mercury and alcohol.</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3607448920"/>
      </p:ext>
    </p:extLst>
  </p:cSld>
  <p:clrMapOvr>
    <a:masterClrMapping/>
  </p:clrMapOvr>
  <p:transition spd="slow" advTm="60000">
    <p:cove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sz="2800" u="sng" dirty="0">
                <a:solidFill>
                  <a:srgbClr val="FF0000"/>
                </a:solidFill>
                <a:latin typeface="Arial Rounded MT Bold" pitchFamily="34" charset="0"/>
              </a:rPr>
              <a:t>THE FOLLOWING IS A </a:t>
            </a:r>
            <a:r>
              <a:rPr lang="en-US" sz="2800" u="sng" dirty="0">
                <a:solidFill>
                  <a:srgbClr val="FF0000"/>
                </a:solidFill>
                <a:latin typeface="Arial Rounded MT Bold" pitchFamily="34" charset="0"/>
              </a:rPr>
              <a:t>MAXIMUM AND </a:t>
            </a:r>
            <a:r>
              <a:rPr lang="en-US" sz="2800" u="sng" dirty="0">
                <a:solidFill>
                  <a:srgbClr val="FF0000"/>
                </a:solidFill>
                <a:latin typeface="Arial Rounded MT Bold" pitchFamily="34" charset="0"/>
              </a:rPr>
              <a:t>MINIMUM THERMOMETHER:</a:t>
            </a:r>
            <a:r>
              <a:rPr lang="en-US" sz="2800" dirty="0">
                <a:solidFill>
                  <a:srgbClr val="FF0000"/>
                </a:solidFill>
                <a:latin typeface="Arial Rounded MT Bold" pitchFamily="34" charset="0"/>
              </a:rPr>
              <a:t/>
            </a:r>
            <a:br>
              <a:rPr lang="en-US" sz="2800" dirty="0">
                <a:solidFill>
                  <a:srgbClr val="FF0000"/>
                </a:solidFill>
                <a:latin typeface="Arial Rounded MT Bold" pitchFamily="34" charset="0"/>
              </a:rPr>
            </a:br>
            <a:endParaRPr lang="en-US" sz="2800" dirty="0">
              <a:solidFill>
                <a:srgbClr val="FF0000"/>
              </a:solidFill>
              <a:latin typeface="Arial Rounded MT Bold" pitchFamily="34" charset="0"/>
            </a:endParaRPr>
          </a:p>
        </p:txBody>
      </p:sp>
      <p:pic>
        <p:nvPicPr>
          <p:cNvPr id="28674" name="Picture 2"/>
          <p:cNvPicPr>
            <a:picLocks noGrp="1" noChangeAspect="1" noChangeArrowheads="1"/>
          </p:cNvPicPr>
          <p:nvPr>
            <p:ph idx="4294967295"/>
          </p:nvPr>
        </p:nvPicPr>
        <p:blipFill>
          <a:blip>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08000" y="1079500"/>
            <a:ext cx="52578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5242028"/>
      </p:ext>
    </p:extLst>
  </p:cSld>
  <p:clrMapOvr>
    <a:masterClrMapping/>
  </p:clrMapOvr>
  <p:transition spd="slow" advTm="60000">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ISLANDS</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lstStyle/>
          <a:p>
            <a:pPr lvl="0">
              <a:lnSpc>
                <a:spcPct val="150000"/>
              </a:lnSpc>
              <a:buFont typeface="Wingdings" panose="05000000000000000000" pitchFamily="2" charset="2"/>
              <a:buChar char="§"/>
            </a:pPr>
            <a:r>
              <a:rPr lang="en-US" dirty="0" smtClean="0">
                <a:latin typeface="Arial Rounded MT Bold" pitchFamily="34" charset="0"/>
              </a:rPr>
              <a:t>The </a:t>
            </a:r>
            <a:r>
              <a:rPr lang="en-US" dirty="0">
                <a:latin typeface="Arial Rounded MT Bold" pitchFamily="34" charset="0"/>
              </a:rPr>
              <a:t>main islands in Lake Victoria are </a:t>
            </a:r>
            <a:r>
              <a:rPr lang="en-US" b="1" dirty="0" err="1">
                <a:latin typeface="Arial Rounded MT Bold" pitchFamily="34" charset="0"/>
              </a:rPr>
              <a:t>Rusinga</a:t>
            </a:r>
            <a:r>
              <a:rPr lang="en-US" dirty="0">
                <a:latin typeface="Arial Rounded MT Bold" pitchFamily="34" charset="0"/>
              </a:rPr>
              <a:t> and </a:t>
            </a:r>
            <a:r>
              <a:rPr lang="en-US" b="1" dirty="0" err="1">
                <a:latin typeface="Arial Rounded MT Bold" pitchFamily="34" charset="0"/>
              </a:rPr>
              <a:t>Mfangano</a:t>
            </a:r>
            <a:r>
              <a:rPr lang="en-US" b="1" dirty="0">
                <a:latin typeface="Arial Rounded MT Bold" pitchFamily="34" charset="0"/>
              </a:rPr>
              <a:t> </a:t>
            </a:r>
            <a:r>
              <a:rPr lang="en-US" dirty="0">
                <a:latin typeface="Arial Rounded MT Bold" pitchFamily="34" charset="0"/>
              </a:rPr>
              <a:t>Islands.</a:t>
            </a:r>
          </a:p>
          <a:p>
            <a:pPr lvl="0">
              <a:lnSpc>
                <a:spcPct val="150000"/>
              </a:lnSpc>
              <a:buFont typeface="Wingdings" panose="05000000000000000000" pitchFamily="2" charset="2"/>
              <a:buChar char="§"/>
            </a:pPr>
            <a:r>
              <a:rPr lang="en-US" dirty="0">
                <a:latin typeface="Arial Rounded MT Bold" pitchFamily="34" charset="0"/>
              </a:rPr>
              <a:t>The main islands in the Indian Ocean are </a:t>
            </a:r>
            <a:r>
              <a:rPr lang="en-US" b="1" dirty="0" err="1">
                <a:latin typeface="Arial Rounded MT Bold" pitchFamily="34" charset="0"/>
              </a:rPr>
              <a:t>Lamu</a:t>
            </a:r>
            <a:r>
              <a:rPr lang="en-US" dirty="0">
                <a:latin typeface="Arial Rounded MT Bold" pitchFamily="34" charset="0"/>
              </a:rPr>
              <a:t>, </a:t>
            </a:r>
            <a:r>
              <a:rPr lang="en-US" b="1" dirty="0">
                <a:latin typeface="Arial Rounded MT Bold" pitchFamily="34" charset="0"/>
              </a:rPr>
              <a:t>Manda</a:t>
            </a:r>
            <a:r>
              <a:rPr lang="en-US" dirty="0">
                <a:latin typeface="Arial Rounded MT Bold" pitchFamily="34" charset="0"/>
              </a:rPr>
              <a:t>, </a:t>
            </a:r>
            <a:r>
              <a:rPr lang="en-US" b="1" dirty="0">
                <a:latin typeface="Arial Rounded MT Bold" pitchFamily="34" charset="0"/>
              </a:rPr>
              <a:t>Pate</a:t>
            </a:r>
            <a:r>
              <a:rPr lang="en-US" dirty="0">
                <a:latin typeface="Arial Rounded MT Bold" pitchFamily="34" charset="0"/>
              </a:rPr>
              <a:t> and </a:t>
            </a:r>
            <a:r>
              <a:rPr lang="en-US" b="1" dirty="0">
                <a:latin typeface="Arial Rounded MT Bold" pitchFamily="34" charset="0"/>
              </a:rPr>
              <a:t>Mombasa.</a:t>
            </a:r>
            <a:endParaRPr lang="en-US" dirty="0">
              <a:latin typeface="Arial Rounded MT Bold" pitchFamily="34" charset="0"/>
            </a:endParaRPr>
          </a:p>
          <a:p>
            <a:pPr>
              <a:lnSpc>
                <a:spcPct val="15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1495139929"/>
      </p:ext>
    </p:extLst>
  </p:cSld>
  <p:clrMapOvr>
    <a:masterClrMapping/>
  </p:clrMapOvr>
  <p:transition spd="slow" advTm="60000">
    <p:cove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36600" y="114300"/>
            <a:ext cx="8915400" cy="3771900"/>
          </a:xfrm>
          <a:prstGeom prst="rect">
            <a:avLst/>
          </a:prstGeom>
        </p:spPr>
        <p:txBody>
          <a:bodyPr>
            <a:noAutofit/>
          </a:bodyPr>
          <a:lstStyle/>
          <a:p>
            <a:pPr lvl="0">
              <a:buFont typeface="Wingdings" panose="05000000000000000000" pitchFamily="2" charset="2"/>
              <a:buChar char="§"/>
            </a:pPr>
            <a:r>
              <a:rPr lang="en-US" sz="2400" b="1" dirty="0">
                <a:latin typeface="Arial Rounded MT Bold" pitchFamily="34" charset="0"/>
              </a:rPr>
              <a:t>Increase in temperature</a:t>
            </a:r>
            <a:r>
              <a:rPr lang="en-US" sz="2400" dirty="0">
                <a:latin typeface="Arial Rounded MT Bold" pitchFamily="34" charset="0"/>
              </a:rPr>
              <a:t>- mercury expands and rises in right tube while alcohol moves up forcing indicator to push upwards indicating the warmest temperature of the day (maximum temperature). </a:t>
            </a:r>
          </a:p>
          <a:p>
            <a:pPr lvl="0">
              <a:buFont typeface="Wingdings" panose="05000000000000000000" pitchFamily="2" charset="2"/>
              <a:buChar char="§"/>
            </a:pPr>
            <a:r>
              <a:rPr lang="en-US" sz="2400" b="1" dirty="0">
                <a:latin typeface="Arial Rounded MT Bold" pitchFamily="34" charset="0"/>
              </a:rPr>
              <a:t>Decrease in temperature</a:t>
            </a:r>
            <a:r>
              <a:rPr lang="en-US" sz="2400" dirty="0">
                <a:latin typeface="Arial Rounded MT Bold" pitchFamily="34" charset="0"/>
              </a:rPr>
              <a:t> – mercury contracts and rises in the left tube. It pushes alcohol forcing indicator to move up showing the lowest temperature of that day (minimum </a:t>
            </a:r>
            <a:r>
              <a:rPr lang="en-US" sz="2400" dirty="0">
                <a:latin typeface="Arial Rounded MT Bold" pitchFamily="34" charset="0"/>
              </a:rPr>
              <a:t>temp)</a:t>
            </a:r>
          </a:p>
          <a:p>
            <a:pPr marL="0" indent="0">
              <a:buNone/>
            </a:pPr>
            <a:endParaRPr lang="en-US" sz="1100" dirty="0">
              <a:latin typeface="Arial Rounded MT Bold" pitchFamily="34" charset="0"/>
            </a:endParaRPr>
          </a:p>
          <a:p>
            <a:pPr marL="0" indent="0">
              <a:buNone/>
            </a:pPr>
            <a:r>
              <a:rPr lang="en-US" sz="2400" b="1" dirty="0">
                <a:latin typeface="Arial Rounded MT Bold" pitchFamily="34" charset="0"/>
              </a:rPr>
              <a:t>	</a:t>
            </a:r>
            <a:r>
              <a:rPr lang="en-US" sz="2400" b="1" u="sng" dirty="0">
                <a:solidFill>
                  <a:srgbClr val="FF0000"/>
                </a:solidFill>
                <a:latin typeface="Arial Rounded MT Bold" pitchFamily="34" charset="0"/>
              </a:rPr>
              <a:t>HUMIDITY</a:t>
            </a:r>
            <a:r>
              <a:rPr lang="en-US" sz="2400" u="sng" dirty="0">
                <a:solidFill>
                  <a:srgbClr val="FF0000"/>
                </a:solidFill>
                <a:latin typeface="Arial Rounded MT Bold" pitchFamily="34" charset="0"/>
              </a:rPr>
              <a:t> </a:t>
            </a:r>
          </a:p>
          <a:p>
            <a:pPr marL="0" indent="0">
              <a:buNone/>
            </a:pPr>
            <a:r>
              <a:rPr lang="en-US" sz="2400" dirty="0">
                <a:latin typeface="Arial Rounded MT Bold" pitchFamily="34" charset="0"/>
              </a:rPr>
              <a:t>is </a:t>
            </a:r>
            <a:r>
              <a:rPr lang="en-US" sz="2400" dirty="0">
                <a:latin typeface="Arial Rounded MT Bold" pitchFamily="34" charset="0"/>
              </a:rPr>
              <a:t>the amount of water content in the atmosphere.</a:t>
            </a:r>
          </a:p>
          <a:p>
            <a:pPr marL="0" indent="0">
              <a:buNone/>
            </a:pPr>
            <a:r>
              <a:rPr lang="en-US" sz="2400" dirty="0">
                <a:latin typeface="Arial Rounded MT Bold" pitchFamily="34" charset="0"/>
              </a:rPr>
              <a:t>Humidity </a:t>
            </a:r>
            <a:r>
              <a:rPr lang="en-US" sz="2400" dirty="0">
                <a:latin typeface="Arial Rounded MT Bold" pitchFamily="34" charset="0"/>
              </a:rPr>
              <a:t>is measured using a weather </a:t>
            </a:r>
            <a:r>
              <a:rPr lang="en-US" sz="2400" dirty="0">
                <a:latin typeface="Arial Rounded MT Bold" pitchFamily="34" charset="0"/>
              </a:rPr>
              <a:t>instrument known </a:t>
            </a:r>
            <a:r>
              <a:rPr lang="en-US" sz="2400" dirty="0">
                <a:latin typeface="Arial Rounded MT Bold" pitchFamily="34" charset="0"/>
              </a:rPr>
              <a:t>as </a:t>
            </a:r>
            <a:r>
              <a:rPr lang="en-US" sz="2400" b="1" dirty="0">
                <a:latin typeface="Arial Rounded MT Bold" pitchFamily="34" charset="0"/>
              </a:rPr>
              <a:t>hygrometer</a:t>
            </a:r>
            <a:r>
              <a:rPr lang="en-US" sz="2400" dirty="0">
                <a:latin typeface="Arial Rounded MT Bold" pitchFamily="34" charset="0"/>
              </a:rPr>
              <a:t>. Wet </a:t>
            </a:r>
            <a:r>
              <a:rPr lang="en-US" sz="2400" dirty="0">
                <a:latin typeface="Arial Rounded MT Bold" pitchFamily="34" charset="0"/>
              </a:rPr>
              <a:t>and dry hygrometer is mostly used.</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2201270661"/>
      </p:ext>
    </p:extLst>
  </p:cSld>
  <p:clrMapOvr>
    <a:masterClrMapping/>
  </p:clrMapOvr>
  <p:transition spd="slow" advTm="60000">
    <p:cove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3771900"/>
          </a:xfrm>
          <a:prstGeom prst="rect">
            <a:avLst/>
          </a:prstGeom>
        </p:spPr>
        <p:txBody>
          <a:bodyPr>
            <a:noAutofit/>
          </a:bodyPr>
          <a:lstStyle/>
          <a:p>
            <a:pPr marL="0" indent="0">
              <a:lnSpc>
                <a:spcPct val="150000"/>
              </a:lnSpc>
              <a:buNone/>
            </a:pPr>
            <a:r>
              <a:rPr lang="en-US" sz="2400" b="1" u="sng" dirty="0">
                <a:latin typeface="Arial Rounded MT Bold" pitchFamily="34" charset="0"/>
              </a:rPr>
              <a:t>Atmospheric pressure  </a:t>
            </a:r>
            <a:endParaRPr lang="en-US" sz="2400" dirty="0">
              <a:latin typeface="Arial Rounded MT Bold" pitchFamily="34" charset="0"/>
            </a:endParaRPr>
          </a:p>
          <a:p>
            <a:pPr lvl="0">
              <a:lnSpc>
                <a:spcPct val="150000"/>
              </a:lnSpc>
              <a:buFont typeface="Wingdings" panose="05000000000000000000" pitchFamily="2" charset="2"/>
              <a:buChar char="§"/>
            </a:pPr>
            <a:r>
              <a:rPr lang="en-US" sz="2400" dirty="0">
                <a:latin typeface="Arial Rounded MT Bold" pitchFamily="34" charset="0"/>
              </a:rPr>
              <a:t>It </a:t>
            </a:r>
            <a:r>
              <a:rPr lang="en-US" sz="2400" dirty="0">
                <a:latin typeface="Arial Rounded MT Bold" pitchFamily="34" charset="0"/>
              </a:rPr>
              <a:t>is measured using </a:t>
            </a:r>
            <a:r>
              <a:rPr lang="en-US" sz="2400" b="1" dirty="0">
                <a:latin typeface="Arial Rounded MT Bold" pitchFamily="34" charset="0"/>
              </a:rPr>
              <a:t>Barometer</a:t>
            </a:r>
            <a:r>
              <a:rPr lang="en-US" sz="2400" dirty="0">
                <a:latin typeface="Arial Rounded MT Bold" pitchFamily="34" charset="0"/>
              </a:rPr>
              <a:t>.</a:t>
            </a:r>
          </a:p>
          <a:p>
            <a:pPr lvl="0">
              <a:lnSpc>
                <a:spcPct val="150000"/>
              </a:lnSpc>
              <a:buFont typeface="Wingdings" panose="05000000000000000000" pitchFamily="2" charset="2"/>
              <a:buChar char="§"/>
            </a:pPr>
            <a:r>
              <a:rPr lang="en-US" sz="2400" dirty="0">
                <a:latin typeface="Arial Rounded MT Bold" pitchFamily="34" charset="0"/>
              </a:rPr>
              <a:t>Pressure is measured in </a:t>
            </a:r>
            <a:r>
              <a:rPr lang="en-US" sz="2400" b="1" dirty="0">
                <a:latin typeface="Arial Rounded MT Bold" pitchFamily="34" charset="0"/>
              </a:rPr>
              <a:t>millimeters (mm).</a:t>
            </a:r>
            <a:endParaRPr lang="en-US" sz="2400" dirty="0">
              <a:latin typeface="Arial Rounded MT Bold" pitchFamily="34" charset="0"/>
            </a:endParaRPr>
          </a:p>
          <a:p>
            <a:pPr lvl="0">
              <a:lnSpc>
                <a:spcPct val="150000"/>
              </a:lnSpc>
              <a:buFont typeface="Wingdings" panose="05000000000000000000" pitchFamily="2" charset="2"/>
              <a:buChar char="§"/>
            </a:pPr>
            <a:r>
              <a:rPr lang="en-US" sz="2400" dirty="0">
                <a:latin typeface="Arial Rounded MT Bold" pitchFamily="34" charset="0"/>
              </a:rPr>
              <a:t>The level of mercury in the tube indicates the atmospheric pressure in </a:t>
            </a:r>
            <a:r>
              <a:rPr lang="en-US" sz="2400" b="1" dirty="0" err="1">
                <a:latin typeface="Arial Rounded MT Bold" pitchFamily="34" charset="0"/>
              </a:rPr>
              <a:t>millibars</a:t>
            </a:r>
            <a:r>
              <a:rPr lang="en-US" sz="2400" b="1" dirty="0">
                <a:latin typeface="Arial Rounded MT Bold" pitchFamily="34" charset="0"/>
              </a:rPr>
              <a:t>.</a:t>
            </a:r>
            <a:endParaRPr lang="en-US" sz="2400" dirty="0">
              <a:latin typeface="Arial Rounded MT Bold" pitchFamily="34" charset="0"/>
            </a:endParaRPr>
          </a:p>
          <a:p>
            <a:pPr marL="0" indent="0">
              <a:lnSpc>
                <a:spcPct val="150000"/>
              </a:lnSpc>
              <a:buNone/>
            </a:pPr>
            <a:r>
              <a:rPr lang="en-US" sz="2400" b="1" dirty="0">
                <a:latin typeface="Arial Rounded MT Bold" pitchFamily="34" charset="0"/>
              </a:rPr>
              <a:t>NB</a:t>
            </a:r>
            <a:r>
              <a:rPr lang="en-US" sz="2400" dirty="0">
                <a:latin typeface="Arial Rounded MT Bold" pitchFamily="34" charset="0"/>
              </a:rPr>
              <a:t>: wind vane, anemometer, windsock, barometer and rain gauge are placed in open field.</a:t>
            </a:r>
          </a:p>
          <a:p>
            <a:pPr>
              <a:lnSpc>
                <a:spcPct val="150000"/>
              </a:lnSpc>
              <a:buFont typeface="Wingdings" panose="05000000000000000000" pitchFamily="2" charset="2"/>
              <a:buChar char="§"/>
            </a:pPr>
            <a:r>
              <a:rPr lang="en-US" sz="2400" dirty="0">
                <a:latin typeface="Arial Rounded MT Bold" pitchFamily="34" charset="0"/>
              </a:rPr>
              <a:t>Thermometer and hygrometer are placed in </a:t>
            </a:r>
            <a:r>
              <a:rPr lang="en-US" sz="2400" b="1" dirty="0">
                <a:latin typeface="Arial Rounded MT Bold" pitchFamily="34" charset="0"/>
              </a:rPr>
              <a:t>Stevenson’s screen.</a:t>
            </a:r>
            <a:r>
              <a:rPr lang="en-US" sz="2400" dirty="0">
                <a:latin typeface="Arial Rounded MT Bold" pitchFamily="34" charset="0"/>
              </a:rPr>
              <a:t> A</a:t>
            </a:r>
            <a:r>
              <a:rPr lang="en-US" sz="2400" b="1" dirty="0">
                <a:latin typeface="Arial Rounded MT Bold" pitchFamily="34" charset="0"/>
              </a:rPr>
              <a:t> </a:t>
            </a:r>
            <a:r>
              <a:rPr lang="en-US" sz="2400" dirty="0">
                <a:latin typeface="Arial Rounded MT Bold" pitchFamily="34" charset="0"/>
              </a:rPr>
              <a:t>simple barometer is shown below </a:t>
            </a:r>
          </a:p>
        </p:txBody>
      </p:sp>
    </p:spTree>
    <p:extLst>
      <p:ext uri="{BB962C8B-B14F-4D97-AF65-F5344CB8AC3E}">
        <p14:creationId xmlns:p14="http://schemas.microsoft.com/office/powerpoint/2010/main" val="3829712012"/>
      </p:ext>
    </p:extLst>
  </p:cSld>
  <p:clrMapOvr>
    <a:masterClrMapping/>
  </p:clrMapOvr>
  <p:transition spd="slow" advTm="60000">
    <p:cove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lstStyle/>
          <a:p>
            <a:r>
              <a:rPr lang="en-US" dirty="0" smtClean="0">
                <a:solidFill>
                  <a:srgbClr val="FF0000"/>
                </a:solidFill>
                <a:latin typeface="Arial Rounded MT Bold" pitchFamily="34" charset="0"/>
              </a:rPr>
              <a:t>A</a:t>
            </a:r>
            <a:r>
              <a:rPr lang="en-US" b="1" dirty="0" smtClean="0">
                <a:solidFill>
                  <a:srgbClr val="FF0000"/>
                </a:solidFill>
                <a:latin typeface="Arial Rounded MT Bold" pitchFamily="34" charset="0"/>
              </a:rPr>
              <a:t> </a:t>
            </a:r>
            <a:r>
              <a:rPr lang="en-US" dirty="0">
                <a:solidFill>
                  <a:srgbClr val="FF0000"/>
                </a:solidFill>
                <a:latin typeface="Arial Rounded MT Bold" pitchFamily="34" charset="0"/>
              </a:rPr>
              <a:t>simple barometer</a:t>
            </a:r>
          </a:p>
        </p:txBody>
      </p:sp>
      <p:sp>
        <p:nvSpPr>
          <p:cNvPr id="6" name="TextBox 5"/>
          <p:cNvSpPr txBox="1"/>
          <p:nvPr/>
        </p:nvSpPr>
        <p:spPr>
          <a:xfrm>
            <a:off x="4546601" y="2552700"/>
            <a:ext cx="184731" cy="369332"/>
          </a:xfrm>
          <a:prstGeom prst="rect">
            <a:avLst/>
          </a:prstGeom>
          <a:noFill/>
        </p:spPr>
        <p:txBody>
          <a:bodyPr wrap="none" rtlCol="0">
            <a:spAutoFit/>
          </a:bodyPr>
          <a:lstStyle/>
          <a:p>
            <a:endParaRPr lang="en-US"/>
          </a:p>
        </p:txBody>
      </p:sp>
      <p:cxnSp>
        <p:nvCxnSpPr>
          <p:cNvPr id="4117" name="Straight Arrow Connector 4116"/>
          <p:cNvCxnSpPr/>
          <p:nvPr/>
        </p:nvCxnSpPr>
        <p:spPr>
          <a:xfrm>
            <a:off x="3765550" y="3062288"/>
            <a:ext cx="330200" cy="0"/>
          </a:xfrm>
          <a:prstGeom prst="straightConnector1">
            <a:avLst/>
          </a:prstGeom>
          <a:ln>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29733" name="Group 29732"/>
          <p:cNvGrpSpPr/>
          <p:nvPr/>
        </p:nvGrpSpPr>
        <p:grpSpPr>
          <a:xfrm>
            <a:off x="2057400" y="765968"/>
            <a:ext cx="8567738" cy="4783138"/>
            <a:chOff x="228600" y="765175"/>
            <a:chExt cx="8567738" cy="4783138"/>
          </a:xfrm>
        </p:grpSpPr>
        <p:grpSp>
          <p:nvGrpSpPr>
            <p:cNvPr id="7" name="Group 4"/>
            <p:cNvGrpSpPr>
              <a:grpSpLocks noChangeAspect="1"/>
            </p:cNvGrpSpPr>
            <p:nvPr/>
          </p:nvGrpSpPr>
          <p:grpSpPr bwMode="auto">
            <a:xfrm>
              <a:off x="228600" y="765175"/>
              <a:ext cx="8567738" cy="4783138"/>
              <a:chOff x="144" y="482"/>
              <a:chExt cx="5397" cy="3013"/>
            </a:xfrm>
          </p:grpSpPr>
          <p:sp>
            <p:nvSpPr>
              <p:cNvPr id="10" name="Rectangle 5"/>
              <p:cNvSpPr>
                <a:spLocks noChangeArrowheads="1"/>
              </p:cNvSpPr>
              <p:nvPr/>
            </p:nvSpPr>
            <p:spPr bwMode="auto">
              <a:xfrm>
                <a:off x="515" y="482"/>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11" name="Rectangle 6"/>
              <p:cNvSpPr>
                <a:spLocks noChangeArrowheads="1"/>
              </p:cNvSpPr>
              <p:nvPr/>
            </p:nvSpPr>
            <p:spPr bwMode="auto">
              <a:xfrm>
                <a:off x="638" y="482"/>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12" name="Rectangle 7"/>
              <p:cNvSpPr>
                <a:spLocks noChangeArrowheads="1"/>
              </p:cNvSpPr>
              <p:nvPr/>
            </p:nvSpPr>
            <p:spPr bwMode="auto">
              <a:xfrm>
                <a:off x="4334" y="482"/>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13" name="Rectangle 8"/>
              <p:cNvSpPr>
                <a:spLocks noChangeArrowheads="1"/>
              </p:cNvSpPr>
              <p:nvPr/>
            </p:nvSpPr>
            <p:spPr bwMode="auto">
              <a:xfrm>
                <a:off x="5541" y="482"/>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14" name="Rectangle 9"/>
              <p:cNvSpPr>
                <a:spLocks noChangeArrowheads="1"/>
              </p:cNvSpPr>
              <p:nvPr/>
            </p:nvSpPr>
            <p:spPr bwMode="auto">
              <a:xfrm>
                <a:off x="268" y="76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15" name="Rectangle 10"/>
              <p:cNvSpPr>
                <a:spLocks noChangeArrowheads="1"/>
              </p:cNvSpPr>
              <p:nvPr/>
            </p:nvSpPr>
            <p:spPr bwMode="auto">
              <a:xfrm>
                <a:off x="268" y="1050"/>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16" name="Rectangle 11"/>
              <p:cNvSpPr>
                <a:spLocks noChangeArrowheads="1"/>
              </p:cNvSpPr>
              <p:nvPr/>
            </p:nvSpPr>
            <p:spPr bwMode="auto">
              <a:xfrm>
                <a:off x="268" y="1334"/>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17" name="Rectangle 12"/>
              <p:cNvSpPr>
                <a:spLocks noChangeArrowheads="1"/>
              </p:cNvSpPr>
              <p:nvPr/>
            </p:nvSpPr>
            <p:spPr bwMode="auto">
              <a:xfrm>
                <a:off x="268" y="161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18" name="Rectangle 13"/>
              <p:cNvSpPr>
                <a:spLocks noChangeArrowheads="1"/>
              </p:cNvSpPr>
              <p:nvPr/>
            </p:nvSpPr>
            <p:spPr bwMode="auto">
              <a:xfrm>
                <a:off x="268" y="1902"/>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19" name="Rectangle 14"/>
              <p:cNvSpPr>
                <a:spLocks noChangeArrowheads="1"/>
              </p:cNvSpPr>
              <p:nvPr/>
            </p:nvSpPr>
            <p:spPr bwMode="auto">
              <a:xfrm>
                <a:off x="268" y="218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0" name="Rectangle 15"/>
              <p:cNvSpPr>
                <a:spLocks noChangeArrowheads="1"/>
              </p:cNvSpPr>
              <p:nvPr/>
            </p:nvSpPr>
            <p:spPr bwMode="auto">
              <a:xfrm>
                <a:off x="268" y="2470"/>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1" name="Rectangle 16"/>
              <p:cNvSpPr>
                <a:spLocks noChangeArrowheads="1"/>
              </p:cNvSpPr>
              <p:nvPr/>
            </p:nvSpPr>
            <p:spPr bwMode="auto">
              <a:xfrm>
                <a:off x="144" y="275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2" name="Rectangle 17"/>
              <p:cNvSpPr>
                <a:spLocks noChangeArrowheads="1"/>
              </p:cNvSpPr>
              <p:nvPr/>
            </p:nvSpPr>
            <p:spPr bwMode="auto">
              <a:xfrm>
                <a:off x="638" y="303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3" name="Rectangle 18"/>
              <p:cNvSpPr>
                <a:spLocks noChangeArrowheads="1"/>
              </p:cNvSpPr>
              <p:nvPr/>
            </p:nvSpPr>
            <p:spPr bwMode="auto">
              <a:xfrm>
                <a:off x="798" y="303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4" name="Rectangle 19"/>
              <p:cNvSpPr>
                <a:spLocks noChangeArrowheads="1"/>
              </p:cNvSpPr>
              <p:nvPr/>
            </p:nvSpPr>
            <p:spPr bwMode="auto">
              <a:xfrm>
                <a:off x="885" y="303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5" name="Rectangle 20"/>
              <p:cNvSpPr>
                <a:spLocks noChangeArrowheads="1"/>
              </p:cNvSpPr>
              <p:nvPr/>
            </p:nvSpPr>
            <p:spPr bwMode="auto">
              <a:xfrm>
                <a:off x="2260" y="303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6" name="Rectangle 21"/>
              <p:cNvSpPr>
                <a:spLocks noChangeArrowheads="1"/>
              </p:cNvSpPr>
              <p:nvPr/>
            </p:nvSpPr>
            <p:spPr bwMode="auto">
              <a:xfrm>
                <a:off x="2301" y="303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7" name="Rectangle 22"/>
              <p:cNvSpPr>
                <a:spLocks noChangeArrowheads="1"/>
              </p:cNvSpPr>
              <p:nvPr/>
            </p:nvSpPr>
            <p:spPr bwMode="auto">
              <a:xfrm>
                <a:off x="2591" y="303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8" name="Rectangle 23"/>
              <p:cNvSpPr>
                <a:spLocks noChangeArrowheads="1"/>
              </p:cNvSpPr>
              <p:nvPr/>
            </p:nvSpPr>
            <p:spPr bwMode="auto">
              <a:xfrm>
                <a:off x="2700" y="303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 name="Rectangle 24"/>
              <p:cNvSpPr>
                <a:spLocks noChangeArrowheads="1"/>
              </p:cNvSpPr>
              <p:nvPr/>
            </p:nvSpPr>
            <p:spPr bwMode="auto">
              <a:xfrm>
                <a:off x="2741" y="303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30" name="Rectangle 25"/>
              <p:cNvSpPr>
                <a:spLocks noChangeArrowheads="1"/>
              </p:cNvSpPr>
              <p:nvPr/>
            </p:nvSpPr>
            <p:spPr bwMode="auto">
              <a:xfrm>
                <a:off x="2782" y="303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31" name="Rectangle 26"/>
              <p:cNvSpPr>
                <a:spLocks noChangeArrowheads="1"/>
              </p:cNvSpPr>
              <p:nvPr/>
            </p:nvSpPr>
            <p:spPr bwMode="auto">
              <a:xfrm>
                <a:off x="3415" y="303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696" name="Rectangle 27"/>
              <p:cNvSpPr>
                <a:spLocks noChangeArrowheads="1"/>
              </p:cNvSpPr>
              <p:nvPr/>
            </p:nvSpPr>
            <p:spPr bwMode="auto">
              <a:xfrm>
                <a:off x="638" y="332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697" name="Rectangle 28"/>
              <p:cNvSpPr>
                <a:spLocks noChangeArrowheads="1"/>
              </p:cNvSpPr>
              <p:nvPr/>
            </p:nvSpPr>
            <p:spPr bwMode="auto">
              <a:xfrm>
                <a:off x="2354" y="332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699" name="Rectangle 29"/>
              <p:cNvSpPr>
                <a:spLocks noChangeArrowheads="1"/>
              </p:cNvSpPr>
              <p:nvPr/>
            </p:nvSpPr>
            <p:spPr bwMode="auto">
              <a:xfrm>
                <a:off x="2601" y="332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700" name="Rectangle 30"/>
              <p:cNvSpPr>
                <a:spLocks noChangeArrowheads="1"/>
              </p:cNvSpPr>
              <p:nvPr/>
            </p:nvSpPr>
            <p:spPr bwMode="auto">
              <a:xfrm>
                <a:off x="3379" y="332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grpSp>
            <p:nvGrpSpPr>
              <p:cNvPr id="29701" name="Group 65"/>
              <p:cNvGrpSpPr>
                <a:grpSpLocks/>
              </p:cNvGrpSpPr>
              <p:nvPr/>
            </p:nvGrpSpPr>
            <p:grpSpPr bwMode="auto">
              <a:xfrm>
                <a:off x="1077" y="902"/>
                <a:ext cx="1408" cy="1880"/>
                <a:chOff x="1077" y="902"/>
                <a:chExt cx="1408" cy="1880"/>
              </a:xfrm>
            </p:grpSpPr>
            <p:sp>
              <p:nvSpPr>
                <p:cNvPr id="29713" name="Freeform 32"/>
                <p:cNvSpPr>
                  <a:spLocks noEditPoints="1"/>
                </p:cNvSpPr>
                <p:nvPr/>
              </p:nvSpPr>
              <p:spPr bwMode="auto">
                <a:xfrm>
                  <a:off x="1147" y="1602"/>
                  <a:ext cx="1234" cy="1180"/>
                </a:xfrm>
                <a:custGeom>
                  <a:avLst/>
                  <a:gdLst>
                    <a:gd name="T0" fmla="*/ 449 w 1234"/>
                    <a:gd name="T1" fmla="*/ 99 h 1180"/>
                    <a:gd name="T2" fmla="*/ 475 w 1234"/>
                    <a:gd name="T3" fmla="*/ 83 h 1180"/>
                    <a:gd name="T4" fmla="*/ 469 w 1234"/>
                    <a:gd name="T5" fmla="*/ 70 h 1180"/>
                    <a:gd name="T6" fmla="*/ 469 w 1234"/>
                    <a:gd name="T7" fmla="*/ 70 h 1180"/>
                    <a:gd name="T8" fmla="*/ 501 w 1234"/>
                    <a:gd name="T9" fmla="*/ 35 h 1180"/>
                    <a:gd name="T10" fmla="*/ 534 w 1234"/>
                    <a:gd name="T11" fmla="*/ 6 h 1180"/>
                    <a:gd name="T12" fmla="*/ 574 w 1234"/>
                    <a:gd name="T13" fmla="*/ 16 h 1180"/>
                    <a:gd name="T14" fmla="*/ 573 w 1234"/>
                    <a:gd name="T15" fmla="*/ 0 h 1180"/>
                    <a:gd name="T16" fmla="*/ 574 w 1234"/>
                    <a:gd name="T17" fmla="*/ 0 h 1180"/>
                    <a:gd name="T18" fmla="*/ 610 w 1234"/>
                    <a:gd name="T19" fmla="*/ 0 h 1180"/>
                    <a:gd name="T20" fmla="*/ 649 w 1234"/>
                    <a:gd name="T21" fmla="*/ 22 h 1180"/>
                    <a:gd name="T22" fmla="*/ 673 w 1234"/>
                    <a:gd name="T23" fmla="*/ 64 h 1180"/>
                    <a:gd name="T24" fmla="*/ 673 w 1234"/>
                    <a:gd name="T25" fmla="*/ 64 h 1180"/>
                    <a:gd name="T26" fmla="*/ 678 w 1234"/>
                    <a:gd name="T27" fmla="*/ 47 h 1180"/>
                    <a:gd name="T28" fmla="*/ 699 w 1234"/>
                    <a:gd name="T29" fmla="*/ 66 h 1180"/>
                    <a:gd name="T30" fmla="*/ 703 w 1234"/>
                    <a:gd name="T31" fmla="*/ 137 h 1180"/>
                    <a:gd name="T32" fmla="*/ 694 w 1234"/>
                    <a:gd name="T33" fmla="*/ 255 h 1180"/>
                    <a:gd name="T34" fmla="*/ 694 w 1234"/>
                    <a:gd name="T35" fmla="*/ 255 h 1180"/>
                    <a:gd name="T36" fmla="*/ 703 w 1234"/>
                    <a:gd name="T37" fmla="*/ 255 h 1180"/>
                    <a:gd name="T38" fmla="*/ 707 w 1234"/>
                    <a:gd name="T39" fmla="*/ 554 h 1180"/>
                    <a:gd name="T40" fmla="*/ 700 w 1234"/>
                    <a:gd name="T41" fmla="*/ 794 h 1180"/>
                    <a:gd name="T42" fmla="*/ 695 w 1234"/>
                    <a:gd name="T43" fmla="*/ 803 h 1180"/>
                    <a:gd name="T44" fmla="*/ 700 w 1234"/>
                    <a:gd name="T45" fmla="*/ 813 h 1180"/>
                    <a:gd name="T46" fmla="*/ 797 w 1234"/>
                    <a:gd name="T47" fmla="*/ 792 h 1180"/>
                    <a:gd name="T48" fmla="*/ 893 w 1234"/>
                    <a:gd name="T49" fmla="*/ 792 h 1180"/>
                    <a:gd name="T50" fmla="*/ 1001 w 1234"/>
                    <a:gd name="T51" fmla="*/ 794 h 1180"/>
                    <a:gd name="T52" fmla="*/ 1001 w 1234"/>
                    <a:gd name="T53" fmla="*/ 794 h 1180"/>
                    <a:gd name="T54" fmla="*/ 1000 w 1234"/>
                    <a:gd name="T55" fmla="*/ 813 h 1180"/>
                    <a:gd name="T56" fmla="*/ 1098 w 1234"/>
                    <a:gd name="T57" fmla="*/ 819 h 1180"/>
                    <a:gd name="T58" fmla="*/ 1139 w 1234"/>
                    <a:gd name="T59" fmla="*/ 803 h 1180"/>
                    <a:gd name="T60" fmla="*/ 1191 w 1234"/>
                    <a:gd name="T61" fmla="*/ 803 h 1180"/>
                    <a:gd name="T62" fmla="*/ 1191 w 1234"/>
                    <a:gd name="T63" fmla="*/ 803 h 1180"/>
                    <a:gd name="T64" fmla="*/ 1191 w 1234"/>
                    <a:gd name="T65" fmla="*/ 803 h 1180"/>
                    <a:gd name="T66" fmla="*/ 1234 w 1234"/>
                    <a:gd name="T67" fmla="*/ 755 h 1180"/>
                    <a:gd name="T68" fmla="*/ 1234 w 1234"/>
                    <a:gd name="T69" fmla="*/ 1104 h 1180"/>
                    <a:gd name="T70" fmla="*/ 1214 w 1234"/>
                    <a:gd name="T71" fmla="*/ 1141 h 1180"/>
                    <a:gd name="T72" fmla="*/ 1215 w 1234"/>
                    <a:gd name="T73" fmla="*/ 1139 h 1180"/>
                    <a:gd name="T74" fmla="*/ 1210 w 1234"/>
                    <a:gd name="T75" fmla="*/ 1126 h 1180"/>
                    <a:gd name="T76" fmla="*/ 1174 w 1234"/>
                    <a:gd name="T77" fmla="*/ 1172 h 1180"/>
                    <a:gd name="T78" fmla="*/ 1078 w 1234"/>
                    <a:gd name="T79" fmla="*/ 1180 h 1180"/>
                    <a:gd name="T80" fmla="*/ 93 w 1234"/>
                    <a:gd name="T81" fmla="*/ 1178 h 1180"/>
                    <a:gd name="T82" fmla="*/ 93 w 1234"/>
                    <a:gd name="T83" fmla="*/ 1178 h 1180"/>
                    <a:gd name="T84" fmla="*/ 94 w 1234"/>
                    <a:gd name="T85" fmla="*/ 1160 h 1180"/>
                    <a:gd name="T86" fmla="*/ 46 w 1234"/>
                    <a:gd name="T87" fmla="*/ 1162 h 1180"/>
                    <a:gd name="T88" fmla="*/ 23 w 1234"/>
                    <a:gd name="T89" fmla="*/ 1129 h 1180"/>
                    <a:gd name="T90" fmla="*/ 0 w 1234"/>
                    <a:gd name="T91" fmla="*/ 1068 h 1180"/>
                    <a:gd name="T92" fmla="*/ 2 w 1234"/>
                    <a:gd name="T93" fmla="*/ 1072 h 1180"/>
                    <a:gd name="T94" fmla="*/ 11 w 1234"/>
                    <a:gd name="T95" fmla="*/ 1068 h 1180"/>
                    <a:gd name="T96" fmla="*/ 5 w 1234"/>
                    <a:gd name="T97" fmla="*/ 701 h 1180"/>
                    <a:gd name="T98" fmla="*/ 29 w 1234"/>
                    <a:gd name="T99" fmla="*/ 767 h 1180"/>
                    <a:gd name="T100" fmla="*/ 69 w 1234"/>
                    <a:gd name="T101" fmla="*/ 790 h 1180"/>
                    <a:gd name="T102" fmla="*/ 125 w 1234"/>
                    <a:gd name="T103" fmla="*/ 815 h 1180"/>
                    <a:gd name="T104" fmla="*/ 125 w 1234"/>
                    <a:gd name="T105" fmla="*/ 815 h 1180"/>
                    <a:gd name="T106" fmla="*/ 125 w 1234"/>
                    <a:gd name="T107" fmla="*/ 815 h 1180"/>
                    <a:gd name="T108" fmla="*/ 208 w 1234"/>
                    <a:gd name="T109" fmla="*/ 792 h 1180"/>
                    <a:gd name="T110" fmla="*/ 329 w 1234"/>
                    <a:gd name="T111" fmla="*/ 792 h 1180"/>
                    <a:gd name="T112" fmla="*/ 438 w 1234"/>
                    <a:gd name="T113" fmla="*/ 799 h 1180"/>
                    <a:gd name="T114" fmla="*/ 438 w 1234"/>
                    <a:gd name="T115" fmla="*/ 799 h 1180"/>
                    <a:gd name="T116" fmla="*/ 438 w 1234"/>
                    <a:gd name="T117" fmla="*/ 799 h 1180"/>
                    <a:gd name="T118" fmla="*/ 428 w 1234"/>
                    <a:gd name="T119" fmla="*/ 139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4" h="1180">
                      <a:moveTo>
                        <a:pt x="449" y="99"/>
                      </a:moveTo>
                      <a:lnTo>
                        <a:pt x="456" y="112"/>
                      </a:lnTo>
                      <a:lnTo>
                        <a:pt x="436" y="151"/>
                      </a:lnTo>
                      <a:lnTo>
                        <a:pt x="428" y="139"/>
                      </a:lnTo>
                      <a:lnTo>
                        <a:pt x="448" y="99"/>
                      </a:lnTo>
                      <a:lnTo>
                        <a:pt x="449" y="99"/>
                      </a:lnTo>
                      <a:close/>
                      <a:moveTo>
                        <a:pt x="448" y="99"/>
                      </a:moveTo>
                      <a:lnTo>
                        <a:pt x="449" y="99"/>
                      </a:lnTo>
                      <a:lnTo>
                        <a:pt x="449" y="99"/>
                      </a:lnTo>
                      <a:lnTo>
                        <a:pt x="448" y="99"/>
                      </a:lnTo>
                      <a:close/>
                      <a:moveTo>
                        <a:pt x="469" y="70"/>
                      </a:moveTo>
                      <a:lnTo>
                        <a:pt x="475" y="83"/>
                      </a:lnTo>
                      <a:lnTo>
                        <a:pt x="455" y="112"/>
                      </a:lnTo>
                      <a:lnTo>
                        <a:pt x="449" y="99"/>
                      </a:lnTo>
                      <a:lnTo>
                        <a:pt x="467" y="70"/>
                      </a:lnTo>
                      <a:lnTo>
                        <a:pt x="469" y="70"/>
                      </a:lnTo>
                      <a:close/>
                      <a:moveTo>
                        <a:pt x="467" y="70"/>
                      </a:moveTo>
                      <a:lnTo>
                        <a:pt x="469" y="70"/>
                      </a:lnTo>
                      <a:lnTo>
                        <a:pt x="469" y="70"/>
                      </a:lnTo>
                      <a:lnTo>
                        <a:pt x="467" y="70"/>
                      </a:lnTo>
                      <a:close/>
                      <a:moveTo>
                        <a:pt x="501" y="35"/>
                      </a:moveTo>
                      <a:lnTo>
                        <a:pt x="507" y="49"/>
                      </a:lnTo>
                      <a:lnTo>
                        <a:pt x="474" y="85"/>
                      </a:lnTo>
                      <a:lnTo>
                        <a:pt x="469" y="70"/>
                      </a:lnTo>
                      <a:lnTo>
                        <a:pt x="501" y="35"/>
                      </a:lnTo>
                      <a:lnTo>
                        <a:pt x="501" y="35"/>
                      </a:lnTo>
                      <a:close/>
                      <a:moveTo>
                        <a:pt x="501" y="35"/>
                      </a:moveTo>
                      <a:lnTo>
                        <a:pt x="501" y="35"/>
                      </a:lnTo>
                      <a:lnTo>
                        <a:pt x="501" y="35"/>
                      </a:lnTo>
                      <a:lnTo>
                        <a:pt x="501" y="35"/>
                      </a:lnTo>
                      <a:close/>
                      <a:moveTo>
                        <a:pt x="534" y="6"/>
                      </a:moveTo>
                      <a:lnTo>
                        <a:pt x="536" y="20"/>
                      </a:lnTo>
                      <a:lnTo>
                        <a:pt x="506" y="51"/>
                      </a:lnTo>
                      <a:lnTo>
                        <a:pt x="501" y="35"/>
                      </a:lnTo>
                      <a:lnTo>
                        <a:pt x="531" y="6"/>
                      </a:lnTo>
                      <a:lnTo>
                        <a:pt x="534" y="6"/>
                      </a:lnTo>
                      <a:close/>
                      <a:moveTo>
                        <a:pt x="531" y="6"/>
                      </a:moveTo>
                      <a:lnTo>
                        <a:pt x="533" y="6"/>
                      </a:lnTo>
                      <a:lnTo>
                        <a:pt x="534" y="6"/>
                      </a:lnTo>
                      <a:lnTo>
                        <a:pt x="531" y="6"/>
                      </a:lnTo>
                      <a:close/>
                      <a:moveTo>
                        <a:pt x="574" y="0"/>
                      </a:moveTo>
                      <a:lnTo>
                        <a:pt x="574" y="16"/>
                      </a:lnTo>
                      <a:lnTo>
                        <a:pt x="534" y="22"/>
                      </a:lnTo>
                      <a:lnTo>
                        <a:pt x="534" y="6"/>
                      </a:lnTo>
                      <a:lnTo>
                        <a:pt x="573" y="0"/>
                      </a:lnTo>
                      <a:lnTo>
                        <a:pt x="574" y="0"/>
                      </a:lnTo>
                      <a:close/>
                      <a:moveTo>
                        <a:pt x="573" y="0"/>
                      </a:moveTo>
                      <a:lnTo>
                        <a:pt x="573" y="0"/>
                      </a:lnTo>
                      <a:lnTo>
                        <a:pt x="574" y="0"/>
                      </a:lnTo>
                      <a:lnTo>
                        <a:pt x="573" y="0"/>
                      </a:lnTo>
                      <a:close/>
                      <a:moveTo>
                        <a:pt x="611" y="2"/>
                      </a:moveTo>
                      <a:lnTo>
                        <a:pt x="610" y="18"/>
                      </a:lnTo>
                      <a:lnTo>
                        <a:pt x="573" y="16"/>
                      </a:lnTo>
                      <a:lnTo>
                        <a:pt x="574" y="0"/>
                      </a:lnTo>
                      <a:lnTo>
                        <a:pt x="610" y="0"/>
                      </a:lnTo>
                      <a:lnTo>
                        <a:pt x="611" y="2"/>
                      </a:lnTo>
                      <a:close/>
                      <a:moveTo>
                        <a:pt x="610" y="0"/>
                      </a:moveTo>
                      <a:lnTo>
                        <a:pt x="611" y="0"/>
                      </a:lnTo>
                      <a:lnTo>
                        <a:pt x="611" y="2"/>
                      </a:lnTo>
                      <a:lnTo>
                        <a:pt x="610" y="0"/>
                      </a:lnTo>
                      <a:close/>
                      <a:moveTo>
                        <a:pt x="649" y="22"/>
                      </a:moveTo>
                      <a:lnTo>
                        <a:pt x="646" y="37"/>
                      </a:lnTo>
                      <a:lnTo>
                        <a:pt x="609" y="18"/>
                      </a:lnTo>
                      <a:lnTo>
                        <a:pt x="611" y="2"/>
                      </a:lnTo>
                      <a:lnTo>
                        <a:pt x="648" y="20"/>
                      </a:lnTo>
                      <a:lnTo>
                        <a:pt x="649" y="22"/>
                      </a:lnTo>
                      <a:close/>
                      <a:moveTo>
                        <a:pt x="648" y="20"/>
                      </a:moveTo>
                      <a:lnTo>
                        <a:pt x="649" y="20"/>
                      </a:lnTo>
                      <a:lnTo>
                        <a:pt x="649" y="22"/>
                      </a:lnTo>
                      <a:lnTo>
                        <a:pt x="648" y="20"/>
                      </a:lnTo>
                      <a:close/>
                      <a:moveTo>
                        <a:pt x="673" y="64"/>
                      </a:moveTo>
                      <a:lnTo>
                        <a:pt x="673" y="64"/>
                      </a:lnTo>
                      <a:lnTo>
                        <a:pt x="644" y="37"/>
                      </a:lnTo>
                      <a:lnTo>
                        <a:pt x="649" y="22"/>
                      </a:lnTo>
                      <a:lnTo>
                        <a:pt x="678" y="47"/>
                      </a:lnTo>
                      <a:lnTo>
                        <a:pt x="673" y="64"/>
                      </a:lnTo>
                      <a:close/>
                      <a:moveTo>
                        <a:pt x="673" y="64"/>
                      </a:moveTo>
                      <a:lnTo>
                        <a:pt x="673" y="64"/>
                      </a:lnTo>
                      <a:lnTo>
                        <a:pt x="673" y="64"/>
                      </a:lnTo>
                      <a:lnTo>
                        <a:pt x="673" y="64"/>
                      </a:lnTo>
                      <a:close/>
                      <a:moveTo>
                        <a:pt x="701" y="72"/>
                      </a:moveTo>
                      <a:lnTo>
                        <a:pt x="694" y="80"/>
                      </a:lnTo>
                      <a:lnTo>
                        <a:pt x="673" y="64"/>
                      </a:lnTo>
                      <a:lnTo>
                        <a:pt x="678" y="47"/>
                      </a:lnTo>
                      <a:lnTo>
                        <a:pt x="699" y="66"/>
                      </a:lnTo>
                      <a:lnTo>
                        <a:pt x="701" y="72"/>
                      </a:lnTo>
                      <a:close/>
                      <a:moveTo>
                        <a:pt x="699" y="66"/>
                      </a:moveTo>
                      <a:lnTo>
                        <a:pt x="701" y="68"/>
                      </a:lnTo>
                      <a:lnTo>
                        <a:pt x="701" y="72"/>
                      </a:lnTo>
                      <a:lnTo>
                        <a:pt x="699" y="66"/>
                      </a:lnTo>
                      <a:close/>
                      <a:moveTo>
                        <a:pt x="703" y="137"/>
                      </a:moveTo>
                      <a:lnTo>
                        <a:pt x="694" y="139"/>
                      </a:lnTo>
                      <a:lnTo>
                        <a:pt x="691" y="74"/>
                      </a:lnTo>
                      <a:lnTo>
                        <a:pt x="701" y="72"/>
                      </a:lnTo>
                      <a:lnTo>
                        <a:pt x="703" y="137"/>
                      </a:lnTo>
                      <a:lnTo>
                        <a:pt x="703" y="137"/>
                      </a:lnTo>
                      <a:close/>
                      <a:moveTo>
                        <a:pt x="703" y="137"/>
                      </a:moveTo>
                      <a:lnTo>
                        <a:pt x="703" y="137"/>
                      </a:lnTo>
                      <a:lnTo>
                        <a:pt x="703" y="137"/>
                      </a:lnTo>
                      <a:lnTo>
                        <a:pt x="703" y="137"/>
                      </a:lnTo>
                      <a:close/>
                      <a:moveTo>
                        <a:pt x="694" y="255"/>
                      </a:moveTo>
                      <a:lnTo>
                        <a:pt x="694" y="255"/>
                      </a:lnTo>
                      <a:lnTo>
                        <a:pt x="694" y="137"/>
                      </a:lnTo>
                      <a:lnTo>
                        <a:pt x="703" y="137"/>
                      </a:lnTo>
                      <a:lnTo>
                        <a:pt x="703" y="255"/>
                      </a:lnTo>
                      <a:lnTo>
                        <a:pt x="694" y="255"/>
                      </a:lnTo>
                      <a:close/>
                      <a:moveTo>
                        <a:pt x="694" y="255"/>
                      </a:moveTo>
                      <a:lnTo>
                        <a:pt x="694" y="255"/>
                      </a:lnTo>
                      <a:lnTo>
                        <a:pt x="694" y="255"/>
                      </a:lnTo>
                      <a:lnTo>
                        <a:pt x="694" y="255"/>
                      </a:lnTo>
                      <a:close/>
                      <a:moveTo>
                        <a:pt x="707" y="554"/>
                      </a:moveTo>
                      <a:lnTo>
                        <a:pt x="696" y="554"/>
                      </a:lnTo>
                      <a:lnTo>
                        <a:pt x="694" y="255"/>
                      </a:lnTo>
                      <a:lnTo>
                        <a:pt x="703" y="255"/>
                      </a:lnTo>
                      <a:lnTo>
                        <a:pt x="707" y="554"/>
                      </a:lnTo>
                      <a:lnTo>
                        <a:pt x="707" y="554"/>
                      </a:lnTo>
                      <a:close/>
                      <a:moveTo>
                        <a:pt x="707" y="554"/>
                      </a:moveTo>
                      <a:lnTo>
                        <a:pt x="707" y="554"/>
                      </a:lnTo>
                      <a:lnTo>
                        <a:pt x="707" y="554"/>
                      </a:lnTo>
                      <a:lnTo>
                        <a:pt x="707" y="554"/>
                      </a:lnTo>
                      <a:close/>
                      <a:moveTo>
                        <a:pt x="694" y="1124"/>
                      </a:moveTo>
                      <a:lnTo>
                        <a:pt x="696" y="554"/>
                      </a:lnTo>
                      <a:lnTo>
                        <a:pt x="707" y="554"/>
                      </a:lnTo>
                      <a:lnTo>
                        <a:pt x="703" y="1124"/>
                      </a:lnTo>
                      <a:lnTo>
                        <a:pt x="694" y="1124"/>
                      </a:lnTo>
                      <a:close/>
                      <a:moveTo>
                        <a:pt x="700" y="794"/>
                      </a:moveTo>
                      <a:lnTo>
                        <a:pt x="705" y="803"/>
                      </a:lnTo>
                      <a:lnTo>
                        <a:pt x="703" y="1124"/>
                      </a:lnTo>
                      <a:lnTo>
                        <a:pt x="694" y="1124"/>
                      </a:lnTo>
                      <a:lnTo>
                        <a:pt x="695" y="803"/>
                      </a:lnTo>
                      <a:lnTo>
                        <a:pt x="700" y="794"/>
                      </a:lnTo>
                      <a:close/>
                      <a:moveTo>
                        <a:pt x="695" y="803"/>
                      </a:moveTo>
                      <a:lnTo>
                        <a:pt x="695" y="794"/>
                      </a:lnTo>
                      <a:lnTo>
                        <a:pt x="700" y="794"/>
                      </a:lnTo>
                      <a:lnTo>
                        <a:pt x="695" y="803"/>
                      </a:lnTo>
                      <a:close/>
                      <a:moveTo>
                        <a:pt x="797" y="792"/>
                      </a:moveTo>
                      <a:lnTo>
                        <a:pt x="797" y="809"/>
                      </a:lnTo>
                      <a:lnTo>
                        <a:pt x="700" y="813"/>
                      </a:lnTo>
                      <a:lnTo>
                        <a:pt x="700" y="794"/>
                      </a:lnTo>
                      <a:lnTo>
                        <a:pt x="797" y="792"/>
                      </a:lnTo>
                      <a:lnTo>
                        <a:pt x="797" y="792"/>
                      </a:lnTo>
                      <a:close/>
                      <a:moveTo>
                        <a:pt x="797" y="792"/>
                      </a:moveTo>
                      <a:lnTo>
                        <a:pt x="797" y="792"/>
                      </a:lnTo>
                      <a:lnTo>
                        <a:pt x="797" y="792"/>
                      </a:lnTo>
                      <a:lnTo>
                        <a:pt x="797" y="792"/>
                      </a:lnTo>
                      <a:close/>
                      <a:moveTo>
                        <a:pt x="893" y="792"/>
                      </a:moveTo>
                      <a:lnTo>
                        <a:pt x="893" y="809"/>
                      </a:lnTo>
                      <a:lnTo>
                        <a:pt x="797" y="809"/>
                      </a:lnTo>
                      <a:lnTo>
                        <a:pt x="797" y="792"/>
                      </a:lnTo>
                      <a:lnTo>
                        <a:pt x="893" y="792"/>
                      </a:lnTo>
                      <a:lnTo>
                        <a:pt x="893" y="792"/>
                      </a:lnTo>
                      <a:close/>
                      <a:moveTo>
                        <a:pt x="893" y="792"/>
                      </a:moveTo>
                      <a:lnTo>
                        <a:pt x="893" y="792"/>
                      </a:lnTo>
                      <a:lnTo>
                        <a:pt x="893" y="792"/>
                      </a:lnTo>
                      <a:lnTo>
                        <a:pt x="893" y="792"/>
                      </a:lnTo>
                      <a:close/>
                      <a:moveTo>
                        <a:pt x="1001" y="794"/>
                      </a:moveTo>
                      <a:lnTo>
                        <a:pt x="1000" y="813"/>
                      </a:lnTo>
                      <a:lnTo>
                        <a:pt x="893" y="809"/>
                      </a:lnTo>
                      <a:lnTo>
                        <a:pt x="893" y="792"/>
                      </a:lnTo>
                      <a:lnTo>
                        <a:pt x="1001" y="794"/>
                      </a:lnTo>
                      <a:lnTo>
                        <a:pt x="1001" y="794"/>
                      </a:lnTo>
                      <a:close/>
                      <a:moveTo>
                        <a:pt x="1001" y="794"/>
                      </a:moveTo>
                      <a:lnTo>
                        <a:pt x="1001" y="794"/>
                      </a:lnTo>
                      <a:lnTo>
                        <a:pt x="1001" y="794"/>
                      </a:lnTo>
                      <a:lnTo>
                        <a:pt x="1001" y="794"/>
                      </a:lnTo>
                      <a:close/>
                      <a:moveTo>
                        <a:pt x="1098" y="819"/>
                      </a:moveTo>
                      <a:lnTo>
                        <a:pt x="1098" y="819"/>
                      </a:lnTo>
                      <a:lnTo>
                        <a:pt x="1000" y="813"/>
                      </a:lnTo>
                      <a:lnTo>
                        <a:pt x="1001" y="794"/>
                      </a:lnTo>
                      <a:lnTo>
                        <a:pt x="1098" y="803"/>
                      </a:lnTo>
                      <a:lnTo>
                        <a:pt x="1098" y="819"/>
                      </a:lnTo>
                      <a:close/>
                      <a:moveTo>
                        <a:pt x="1098" y="819"/>
                      </a:moveTo>
                      <a:lnTo>
                        <a:pt x="1098" y="819"/>
                      </a:lnTo>
                      <a:lnTo>
                        <a:pt x="1098" y="819"/>
                      </a:lnTo>
                      <a:lnTo>
                        <a:pt x="1098" y="819"/>
                      </a:lnTo>
                      <a:close/>
                      <a:moveTo>
                        <a:pt x="1140" y="819"/>
                      </a:moveTo>
                      <a:lnTo>
                        <a:pt x="1139" y="819"/>
                      </a:lnTo>
                      <a:lnTo>
                        <a:pt x="1098" y="819"/>
                      </a:lnTo>
                      <a:lnTo>
                        <a:pt x="1098" y="803"/>
                      </a:lnTo>
                      <a:lnTo>
                        <a:pt x="1139" y="803"/>
                      </a:lnTo>
                      <a:lnTo>
                        <a:pt x="1140" y="819"/>
                      </a:lnTo>
                      <a:close/>
                      <a:moveTo>
                        <a:pt x="1140" y="819"/>
                      </a:moveTo>
                      <a:lnTo>
                        <a:pt x="1140" y="819"/>
                      </a:lnTo>
                      <a:lnTo>
                        <a:pt x="1139" y="819"/>
                      </a:lnTo>
                      <a:lnTo>
                        <a:pt x="1140" y="819"/>
                      </a:lnTo>
                      <a:close/>
                      <a:moveTo>
                        <a:pt x="1191" y="803"/>
                      </a:moveTo>
                      <a:lnTo>
                        <a:pt x="1190" y="805"/>
                      </a:lnTo>
                      <a:lnTo>
                        <a:pt x="1140" y="819"/>
                      </a:lnTo>
                      <a:lnTo>
                        <a:pt x="1139" y="803"/>
                      </a:lnTo>
                      <a:lnTo>
                        <a:pt x="1188" y="786"/>
                      </a:lnTo>
                      <a:lnTo>
                        <a:pt x="1191" y="803"/>
                      </a:lnTo>
                      <a:close/>
                      <a:moveTo>
                        <a:pt x="1191" y="803"/>
                      </a:moveTo>
                      <a:lnTo>
                        <a:pt x="1191" y="803"/>
                      </a:lnTo>
                      <a:lnTo>
                        <a:pt x="1190" y="805"/>
                      </a:lnTo>
                      <a:lnTo>
                        <a:pt x="1191" y="803"/>
                      </a:lnTo>
                      <a:close/>
                      <a:moveTo>
                        <a:pt x="1234" y="755"/>
                      </a:moveTo>
                      <a:lnTo>
                        <a:pt x="1232" y="763"/>
                      </a:lnTo>
                      <a:lnTo>
                        <a:pt x="1191" y="803"/>
                      </a:lnTo>
                      <a:lnTo>
                        <a:pt x="1186" y="788"/>
                      </a:lnTo>
                      <a:lnTo>
                        <a:pt x="1227" y="747"/>
                      </a:lnTo>
                      <a:lnTo>
                        <a:pt x="1234" y="755"/>
                      </a:lnTo>
                      <a:close/>
                      <a:moveTo>
                        <a:pt x="1227" y="747"/>
                      </a:moveTo>
                      <a:lnTo>
                        <a:pt x="1234" y="740"/>
                      </a:lnTo>
                      <a:lnTo>
                        <a:pt x="1234" y="755"/>
                      </a:lnTo>
                      <a:lnTo>
                        <a:pt x="1227" y="747"/>
                      </a:lnTo>
                      <a:close/>
                      <a:moveTo>
                        <a:pt x="1233" y="1110"/>
                      </a:moveTo>
                      <a:lnTo>
                        <a:pt x="1225" y="1104"/>
                      </a:lnTo>
                      <a:lnTo>
                        <a:pt x="1225" y="755"/>
                      </a:lnTo>
                      <a:lnTo>
                        <a:pt x="1234" y="755"/>
                      </a:lnTo>
                      <a:lnTo>
                        <a:pt x="1234" y="1104"/>
                      </a:lnTo>
                      <a:lnTo>
                        <a:pt x="1233" y="1110"/>
                      </a:lnTo>
                      <a:close/>
                      <a:moveTo>
                        <a:pt x="1234" y="1104"/>
                      </a:moveTo>
                      <a:lnTo>
                        <a:pt x="1234" y="1108"/>
                      </a:lnTo>
                      <a:lnTo>
                        <a:pt x="1233" y="1110"/>
                      </a:lnTo>
                      <a:lnTo>
                        <a:pt x="1234" y="1104"/>
                      </a:lnTo>
                      <a:close/>
                      <a:moveTo>
                        <a:pt x="1214" y="1141"/>
                      </a:moveTo>
                      <a:lnTo>
                        <a:pt x="1209" y="1126"/>
                      </a:lnTo>
                      <a:lnTo>
                        <a:pt x="1226" y="1097"/>
                      </a:lnTo>
                      <a:lnTo>
                        <a:pt x="1233" y="1110"/>
                      </a:lnTo>
                      <a:lnTo>
                        <a:pt x="1215" y="1139"/>
                      </a:lnTo>
                      <a:lnTo>
                        <a:pt x="1214" y="1141"/>
                      </a:lnTo>
                      <a:close/>
                      <a:moveTo>
                        <a:pt x="1215" y="1139"/>
                      </a:moveTo>
                      <a:lnTo>
                        <a:pt x="1215" y="1141"/>
                      </a:lnTo>
                      <a:lnTo>
                        <a:pt x="1214" y="1141"/>
                      </a:lnTo>
                      <a:lnTo>
                        <a:pt x="1215" y="1139"/>
                      </a:lnTo>
                      <a:close/>
                      <a:moveTo>
                        <a:pt x="1174" y="1172"/>
                      </a:moveTo>
                      <a:lnTo>
                        <a:pt x="1172" y="1155"/>
                      </a:lnTo>
                      <a:lnTo>
                        <a:pt x="1210" y="1126"/>
                      </a:lnTo>
                      <a:lnTo>
                        <a:pt x="1214" y="1141"/>
                      </a:lnTo>
                      <a:lnTo>
                        <a:pt x="1175" y="1172"/>
                      </a:lnTo>
                      <a:lnTo>
                        <a:pt x="1174" y="1172"/>
                      </a:lnTo>
                      <a:close/>
                      <a:moveTo>
                        <a:pt x="1175" y="1172"/>
                      </a:moveTo>
                      <a:lnTo>
                        <a:pt x="1174" y="1172"/>
                      </a:lnTo>
                      <a:lnTo>
                        <a:pt x="1174" y="1172"/>
                      </a:lnTo>
                      <a:lnTo>
                        <a:pt x="1175" y="1172"/>
                      </a:lnTo>
                      <a:close/>
                      <a:moveTo>
                        <a:pt x="1078" y="1180"/>
                      </a:moveTo>
                      <a:lnTo>
                        <a:pt x="1077" y="1164"/>
                      </a:lnTo>
                      <a:lnTo>
                        <a:pt x="1173" y="1155"/>
                      </a:lnTo>
                      <a:lnTo>
                        <a:pt x="1174" y="1172"/>
                      </a:lnTo>
                      <a:lnTo>
                        <a:pt x="1078" y="1180"/>
                      </a:lnTo>
                      <a:lnTo>
                        <a:pt x="1078" y="1180"/>
                      </a:lnTo>
                      <a:close/>
                      <a:moveTo>
                        <a:pt x="1078" y="1180"/>
                      </a:moveTo>
                      <a:lnTo>
                        <a:pt x="1078" y="1180"/>
                      </a:lnTo>
                      <a:lnTo>
                        <a:pt x="1078" y="1180"/>
                      </a:lnTo>
                      <a:lnTo>
                        <a:pt x="1078" y="1180"/>
                      </a:lnTo>
                      <a:close/>
                      <a:moveTo>
                        <a:pt x="93" y="1178"/>
                      </a:moveTo>
                      <a:lnTo>
                        <a:pt x="93" y="1160"/>
                      </a:lnTo>
                      <a:lnTo>
                        <a:pt x="1078" y="1164"/>
                      </a:lnTo>
                      <a:lnTo>
                        <a:pt x="1078" y="1180"/>
                      </a:lnTo>
                      <a:lnTo>
                        <a:pt x="93" y="1178"/>
                      </a:lnTo>
                      <a:lnTo>
                        <a:pt x="93" y="1178"/>
                      </a:lnTo>
                      <a:close/>
                      <a:moveTo>
                        <a:pt x="93" y="1178"/>
                      </a:moveTo>
                      <a:lnTo>
                        <a:pt x="93" y="1178"/>
                      </a:lnTo>
                      <a:lnTo>
                        <a:pt x="93" y="1178"/>
                      </a:lnTo>
                      <a:lnTo>
                        <a:pt x="93" y="1178"/>
                      </a:lnTo>
                      <a:close/>
                      <a:moveTo>
                        <a:pt x="46" y="1162"/>
                      </a:moveTo>
                      <a:lnTo>
                        <a:pt x="51" y="1147"/>
                      </a:lnTo>
                      <a:lnTo>
                        <a:pt x="94" y="1160"/>
                      </a:lnTo>
                      <a:lnTo>
                        <a:pt x="93" y="1178"/>
                      </a:lnTo>
                      <a:lnTo>
                        <a:pt x="48" y="1164"/>
                      </a:lnTo>
                      <a:lnTo>
                        <a:pt x="46" y="1162"/>
                      </a:lnTo>
                      <a:close/>
                      <a:moveTo>
                        <a:pt x="48" y="1164"/>
                      </a:moveTo>
                      <a:lnTo>
                        <a:pt x="47" y="1164"/>
                      </a:lnTo>
                      <a:lnTo>
                        <a:pt x="46" y="1162"/>
                      </a:lnTo>
                      <a:lnTo>
                        <a:pt x="48" y="1164"/>
                      </a:lnTo>
                      <a:close/>
                      <a:moveTo>
                        <a:pt x="23" y="1126"/>
                      </a:moveTo>
                      <a:lnTo>
                        <a:pt x="30" y="1116"/>
                      </a:lnTo>
                      <a:lnTo>
                        <a:pt x="53" y="1149"/>
                      </a:lnTo>
                      <a:lnTo>
                        <a:pt x="46" y="1162"/>
                      </a:lnTo>
                      <a:lnTo>
                        <a:pt x="23" y="1129"/>
                      </a:lnTo>
                      <a:lnTo>
                        <a:pt x="23" y="1126"/>
                      </a:lnTo>
                      <a:close/>
                      <a:moveTo>
                        <a:pt x="23" y="1129"/>
                      </a:moveTo>
                      <a:lnTo>
                        <a:pt x="23" y="1129"/>
                      </a:lnTo>
                      <a:lnTo>
                        <a:pt x="23" y="1126"/>
                      </a:lnTo>
                      <a:lnTo>
                        <a:pt x="23" y="1129"/>
                      </a:lnTo>
                      <a:close/>
                      <a:moveTo>
                        <a:pt x="0" y="1068"/>
                      </a:moveTo>
                      <a:lnTo>
                        <a:pt x="10" y="1062"/>
                      </a:lnTo>
                      <a:lnTo>
                        <a:pt x="31" y="1118"/>
                      </a:lnTo>
                      <a:lnTo>
                        <a:pt x="23" y="1126"/>
                      </a:lnTo>
                      <a:lnTo>
                        <a:pt x="2" y="1072"/>
                      </a:lnTo>
                      <a:lnTo>
                        <a:pt x="0" y="1068"/>
                      </a:lnTo>
                      <a:close/>
                      <a:moveTo>
                        <a:pt x="2" y="1072"/>
                      </a:moveTo>
                      <a:lnTo>
                        <a:pt x="0" y="1070"/>
                      </a:lnTo>
                      <a:lnTo>
                        <a:pt x="0" y="1068"/>
                      </a:lnTo>
                      <a:lnTo>
                        <a:pt x="2" y="1072"/>
                      </a:lnTo>
                      <a:close/>
                      <a:moveTo>
                        <a:pt x="14" y="693"/>
                      </a:moveTo>
                      <a:lnTo>
                        <a:pt x="14" y="697"/>
                      </a:lnTo>
                      <a:lnTo>
                        <a:pt x="11" y="1068"/>
                      </a:lnTo>
                      <a:lnTo>
                        <a:pt x="0" y="1068"/>
                      </a:lnTo>
                      <a:lnTo>
                        <a:pt x="4" y="697"/>
                      </a:lnTo>
                      <a:lnTo>
                        <a:pt x="14" y="693"/>
                      </a:lnTo>
                      <a:close/>
                      <a:moveTo>
                        <a:pt x="31" y="769"/>
                      </a:moveTo>
                      <a:lnTo>
                        <a:pt x="29" y="767"/>
                      </a:lnTo>
                      <a:lnTo>
                        <a:pt x="5" y="701"/>
                      </a:lnTo>
                      <a:lnTo>
                        <a:pt x="14" y="693"/>
                      </a:lnTo>
                      <a:lnTo>
                        <a:pt x="37" y="759"/>
                      </a:lnTo>
                      <a:lnTo>
                        <a:pt x="31" y="769"/>
                      </a:lnTo>
                      <a:close/>
                      <a:moveTo>
                        <a:pt x="31" y="769"/>
                      </a:moveTo>
                      <a:lnTo>
                        <a:pt x="30" y="769"/>
                      </a:lnTo>
                      <a:lnTo>
                        <a:pt x="29" y="767"/>
                      </a:lnTo>
                      <a:lnTo>
                        <a:pt x="31" y="769"/>
                      </a:lnTo>
                      <a:close/>
                      <a:moveTo>
                        <a:pt x="66" y="807"/>
                      </a:moveTo>
                      <a:lnTo>
                        <a:pt x="63" y="805"/>
                      </a:lnTo>
                      <a:lnTo>
                        <a:pt x="31" y="769"/>
                      </a:lnTo>
                      <a:lnTo>
                        <a:pt x="36" y="755"/>
                      </a:lnTo>
                      <a:lnTo>
                        <a:pt x="69" y="790"/>
                      </a:lnTo>
                      <a:lnTo>
                        <a:pt x="66" y="807"/>
                      </a:lnTo>
                      <a:close/>
                      <a:moveTo>
                        <a:pt x="66" y="807"/>
                      </a:moveTo>
                      <a:lnTo>
                        <a:pt x="64" y="807"/>
                      </a:lnTo>
                      <a:lnTo>
                        <a:pt x="63" y="805"/>
                      </a:lnTo>
                      <a:lnTo>
                        <a:pt x="66" y="807"/>
                      </a:lnTo>
                      <a:close/>
                      <a:moveTo>
                        <a:pt x="125" y="815"/>
                      </a:moveTo>
                      <a:lnTo>
                        <a:pt x="123" y="815"/>
                      </a:lnTo>
                      <a:lnTo>
                        <a:pt x="66" y="807"/>
                      </a:lnTo>
                      <a:lnTo>
                        <a:pt x="67" y="790"/>
                      </a:lnTo>
                      <a:lnTo>
                        <a:pt x="125" y="799"/>
                      </a:lnTo>
                      <a:lnTo>
                        <a:pt x="125" y="815"/>
                      </a:lnTo>
                      <a:close/>
                      <a:moveTo>
                        <a:pt x="125" y="815"/>
                      </a:moveTo>
                      <a:lnTo>
                        <a:pt x="123" y="815"/>
                      </a:lnTo>
                      <a:lnTo>
                        <a:pt x="123" y="815"/>
                      </a:lnTo>
                      <a:lnTo>
                        <a:pt x="125" y="815"/>
                      </a:lnTo>
                      <a:close/>
                      <a:moveTo>
                        <a:pt x="208" y="792"/>
                      </a:moveTo>
                      <a:lnTo>
                        <a:pt x="208" y="809"/>
                      </a:lnTo>
                      <a:lnTo>
                        <a:pt x="125" y="815"/>
                      </a:lnTo>
                      <a:lnTo>
                        <a:pt x="123" y="799"/>
                      </a:lnTo>
                      <a:lnTo>
                        <a:pt x="208" y="792"/>
                      </a:lnTo>
                      <a:lnTo>
                        <a:pt x="208" y="792"/>
                      </a:lnTo>
                      <a:close/>
                      <a:moveTo>
                        <a:pt x="208" y="792"/>
                      </a:moveTo>
                      <a:lnTo>
                        <a:pt x="208" y="792"/>
                      </a:lnTo>
                      <a:lnTo>
                        <a:pt x="208" y="792"/>
                      </a:lnTo>
                      <a:lnTo>
                        <a:pt x="208" y="792"/>
                      </a:lnTo>
                      <a:close/>
                      <a:moveTo>
                        <a:pt x="329" y="809"/>
                      </a:moveTo>
                      <a:lnTo>
                        <a:pt x="329" y="809"/>
                      </a:lnTo>
                      <a:lnTo>
                        <a:pt x="208" y="809"/>
                      </a:lnTo>
                      <a:lnTo>
                        <a:pt x="208" y="792"/>
                      </a:lnTo>
                      <a:lnTo>
                        <a:pt x="329" y="792"/>
                      </a:lnTo>
                      <a:lnTo>
                        <a:pt x="329" y="809"/>
                      </a:lnTo>
                      <a:close/>
                      <a:moveTo>
                        <a:pt x="329" y="809"/>
                      </a:moveTo>
                      <a:lnTo>
                        <a:pt x="329" y="809"/>
                      </a:lnTo>
                      <a:lnTo>
                        <a:pt x="329" y="809"/>
                      </a:lnTo>
                      <a:lnTo>
                        <a:pt x="329" y="809"/>
                      </a:lnTo>
                      <a:close/>
                      <a:moveTo>
                        <a:pt x="438" y="799"/>
                      </a:moveTo>
                      <a:lnTo>
                        <a:pt x="433" y="807"/>
                      </a:lnTo>
                      <a:lnTo>
                        <a:pt x="329" y="809"/>
                      </a:lnTo>
                      <a:lnTo>
                        <a:pt x="329" y="792"/>
                      </a:lnTo>
                      <a:lnTo>
                        <a:pt x="433" y="790"/>
                      </a:lnTo>
                      <a:lnTo>
                        <a:pt x="438" y="799"/>
                      </a:lnTo>
                      <a:close/>
                      <a:moveTo>
                        <a:pt x="438" y="799"/>
                      </a:moveTo>
                      <a:lnTo>
                        <a:pt x="438" y="807"/>
                      </a:lnTo>
                      <a:lnTo>
                        <a:pt x="433" y="807"/>
                      </a:lnTo>
                      <a:lnTo>
                        <a:pt x="438" y="799"/>
                      </a:lnTo>
                      <a:close/>
                      <a:moveTo>
                        <a:pt x="428" y="139"/>
                      </a:moveTo>
                      <a:lnTo>
                        <a:pt x="437" y="145"/>
                      </a:lnTo>
                      <a:lnTo>
                        <a:pt x="438" y="799"/>
                      </a:lnTo>
                      <a:lnTo>
                        <a:pt x="428" y="799"/>
                      </a:lnTo>
                      <a:lnTo>
                        <a:pt x="427" y="145"/>
                      </a:lnTo>
                      <a:lnTo>
                        <a:pt x="428" y="139"/>
                      </a:lnTo>
                      <a:close/>
                      <a:moveTo>
                        <a:pt x="427" y="145"/>
                      </a:moveTo>
                      <a:lnTo>
                        <a:pt x="427" y="141"/>
                      </a:lnTo>
                      <a:lnTo>
                        <a:pt x="428" y="139"/>
                      </a:lnTo>
                      <a:lnTo>
                        <a:pt x="427"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4" name="Freeform 33"/>
                <p:cNvSpPr>
                  <a:spLocks noEditPoints="1"/>
                </p:cNvSpPr>
                <p:nvPr/>
              </p:nvSpPr>
              <p:spPr bwMode="auto">
                <a:xfrm>
                  <a:off x="2372" y="2010"/>
                  <a:ext cx="113" cy="347"/>
                </a:xfrm>
                <a:custGeom>
                  <a:avLst/>
                  <a:gdLst>
                    <a:gd name="T0" fmla="*/ 73 w 113"/>
                    <a:gd name="T1" fmla="*/ 2 h 347"/>
                    <a:gd name="T2" fmla="*/ 76 w 113"/>
                    <a:gd name="T3" fmla="*/ 2 h 347"/>
                    <a:gd name="T4" fmla="*/ 113 w 113"/>
                    <a:gd name="T5" fmla="*/ 9 h 347"/>
                    <a:gd name="T6" fmla="*/ 113 w 113"/>
                    <a:gd name="T7" fmla="*/ 25 h 347"/>
                    <a:gd name="T8" fmla="*/ 75 w 113"/>
                    <a:gd name="T9" fmla="*/ 19 h 347"/>
                    <a:gd name="T10" fmla="*/ 73 w 113"/>
                    <a:gd name="T11" fmla="*/ 2 h 347"/>
                    <a:gd name="T12" fmla="*/ 73 w 113"/>
                    <a:gd name="T13" fmla="*/ 2 h 347"/>
                    <a:gd name="T14" fmla="*/ 75 w 113"/>
                    <a:gd name="T15" fmla="*/ 0 h 347"/>
                    <a:gd name="T16" fmla="*/ 76 w 113"/>
                    <a:gd name="T17" fmla="*/ 2 h 347"/>
                    <a:gd name="T18" fmla="*/ 73 w 113"/>
                    <a:gd name="T19" fmla="*/ 2 h 347"/>
                    <a:gd name="T20" fmla="*/ 40 w 113"/>
                    <a:gd name="T21" fmla="*/ 32 h 347"/>
                    <a:gd name="T22" fmla="*/ 41 w 113"/>
                    <a:gd name="T23" fmla="*/ 29 h 347"/>
                    <a:gd name="T24" fmla="*/ 73 w 113"/>
                    <a:gd name="T25" fmla="*/ 2 h 347"/>
                    <a:gd name="T26" fmla="*/ 77 w 113"/>
                    <a:gd name="T27" fmla="*/ 17 h 347"/>
                    <a:gd name="T28" fmla="*/ 46 w 113"/>
                    <a:gd name="T29" fmla="*/ 44 h 347"/>
                    <a:gd name="T30" fmla="*/ 40 w 113"/>
                    <a:gd name="T31" fmla="*/ 32 h 347"/>
                    <a:gd name="T32" fmla="*/ 40 w 113"/>
                    <a:gd name="T33" fmla="*/ 32 h 347"/>
                    <a:gd name="T34" fmla="*/ 40 w 113"/>
                    <a:gd name="T35" fmla="*/ 29 h 347"/>
                    <a:gd name="T36" fmla="*/ 41 w 113"/>
                    <a:gd name="T37" fmla="*/ 29 h 347"/>
                    <a:gd name="T38" fmla="*/ 40 w 113"/>
                    <a:gd name="T39" fmla="*/ 32 h 347"/>
                    <a:gd name="T40" fmla="*/ 23 w 113"/>
                    <a:gd name="T41" fmla="*/ 65 h 347"/>
                    <a:gd name="T42" fmla="*/ 23 w 113"/>
                    <a:gd name="T43" fmla="*/ 63 h 347"/>
                    <a:gd name="T44" fmla="*/ 40 w 113"/>
                    <a:gd name="T45" fmla="*/ 32 h 347"/>
                    <a:gd name="T46" fmla="*/ 48 w 113"/>
                    <a:gd name="T47" fmla="*/ 42 h 347"/>
                    <a:gd name="T48" fmla="*/ 32 w 113"/>
                    <a:gd name="T49" fmla="*/ 73 h 347"/>
                    <a:gd name="T50" fmla="*/ 23 w 113"/>
                    <a:gd name="T51" fmla="*/ 65 h 347"/>
                    <a:gd name="T52" fmla="*/ 23 w 113"/>
                    <a:gd name="T53" fmla="*/ 65 h 347"/>
                    <a:gd name="T54" fmla="*/ 23 w 113"/>
                    <a:gd name="T55" fmla="*/ 63 h 347"/>
                    <a:gd name="T56" fmla="*/ 23 w 113"/>
                    <a:gd name="T57" fmla="*/ 63 h 347"/>
                    <a:gd name="T58" fmla="*/ 23 w 113"/>
                    <a:gd name="T59" fmla="*/ 65 h 347"/>
                    <a:gd name="T60" fmla="*/ 8 w 113"/>
                    <a:gd name="T61" fmla="*/ 117 h 347"/>
                    <a:gd name="T62" fmla="*/ 8 w 113"/>
                    <a:gd name="T63" fmla="*/ 112 h 347"/>
                    <a:gd name="T64" fmla="*/ 23 w 113"/>
                    <a:gd name="T65" fmla="*/ 65 h 347"/>
                    <a:gd name="T66" fmla="*/ 32 w 113"/>
                    <a:gd name="T67" fmla="*/ 71 h 347"/>
                    <a:gd name="T68" fmla="*/ 18 w 113"/>
                    <a:gd name="T69" fmla="*/ 121 h 347"/>
                    <a:gd name="T70" fmla="*/ 8 w 113"/>
                    <a:gd name="T71" fmla="*/ 117 h 347"/>
                    <a:gd name="T72" fmla="*/ 8 w 113"/>
                    <a:gd name="T73" fmla="*/ 117 h 347"/>
                    <a:gd name="T74" fmla="*/ 8 w 113"/>
                    <a:gd name="T75" fmla="*/ 115 h 347"/>
                    <a:gd name="T76" fmla="*/ 8 w 113"/>
                    <a:gd name="T77" fmla="*/ 112 h 347"/>
                    <a:gd name="T78" fmla="*/ 8 w 113"/>
                    <a:gd name="T79" fmla="*/ 117 h 347"/>
                    <a:gd name="T80" fmla="*/ 0 w 113"/>
                    <a:gd name="T81" fmla="*/ 347 h 347"/>
                    <a:gd name="T82" fmla="*/ 8 w 113"/>
                    <a:gd name="T83" fmla="*/ 117 h 347"/>
                    <a:gd name="T84" fmla="*/ 18 w 113"/>
                    <a:gd name="T85" fmla="*/ 117 h 347"/>
                    <a:gd name="T86" fmla="*/ 9 w 113"/>
                    <a:gd name="T87" fmla="*/ 347 h 347"/>
                    <a:gd name="T88" fmla="*/ 0 w 113"/>
                    <a:gd name="T8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3" h="347">
                      <a:moveTo>
                        <a:pt x="73" y="2"/>
                      </a:moveTo>
                      <a:lnTo>
                        <a:pt x="76" y="2"/>
                      </a:lnTo>
                      <a:lnTo>
                        <a:pt x="113" y="9"/>
                      </a:lnTo>
                      <a:lnTo>
                        <a:pt x="113" y="25"/>
                      </a:lnTo>
                      <a:lnTo>
                        <a:pt x="75" y="19"/>
                      </a:lnTo>
                      <a:lnTo>
                        <a:pt x="73" y="2"/>
                      </a:lnTo>
                      <a:close/>
                      <a:moveTo>
                        <a:pt x="73" y="2"/>
                      </a:moveTo>
                      <a:lnTo>
                        <a:pt x="75" y="0"/>
                      </a:lnTo>
                      <a:lnTo>
                        <a:pt x="76" y="2"/>
                      </a:lnTo>
                      <a:lnTo>
                        <a:pt x="73" y="2"/>
                      </a:lnTo>
                      <a:close/>
                      <a:moveTo>
                        <a:pt x="40" y="32"/>
                      </a:moveTo>
                      <a:lnTo>
                        <a:pt x="41" y="29"/>
                      </a:lnTo>
                      <a:lnTo>
                        <a:pt x="73" y="2"/>
                      </a:lnTo>
                      <a:lnTo>
                        <a:pt x="77" y="17"/>
                      </a:lnTo>
                      <a:lnTo>
                        <a:pt x="46" y="44"/>
                      </a:lnTo>
                      <a:lnTo>
                        <a:pt x="40" y="32"/>
                      </a:lnTo>
                      <a:close/>
                      <a:moveTo>
                        <a:pt x="40" y="32"/>
                      </a:moveTo>
                      <a:lnTo>
                        <a:pt x="40" y="29"/>
                      </a:lnTo>
                      <a:lnTo>
                        <a:pt x="41" y="29"/>
                      </a:lnTo>
                      <a:lnTo>
                        <a:pt x="40" y="32"/>
                      </a:lnTo>
                      <a:close/>
                      <a:moveTo>
                        <a:pt x="23" y="65"/>
                      </a:moveTo>
                      <a:lnTo>
                        <a:pt x="23" y="63"/>
                      </a:lnTo>
                      <a:lnTo>
                        <a:pt x="40" y="32"/>
                      </a:lnTo>
                      <a:lnTo>
                        <a:pt x="48" y="42"/>
                      </a:lnTo>
                      <a:lnTo>
                        <a:pt x="32" y="73"/>
                      </a:lnTo>
                      <a:lnTo>
                        <a:pt x="23" y="65"/>
                      </a:lnTo>
                      <a:close/>
                      <a:moveTo>
                        <a:pt x="23" y="65"/>
                      </a:moveTo>
                      <a:lnTo>
                        <a:pt x="23" y="63"/>
                      </a:lnTo>
                      <a:lnTo>
                        <a:pt x="23" y="63"/>
                      </a:lnTo>
                      <a:lnTo>
                        <a:pt x="23" y="65"/>
                      </a:lnTo>
                      <a:close/>
                      <a:moveTo>
                        <a:pt x="8" y="117"/>
                      </a:moveTo>
                      <a:lnTo>
                        <a:pt x="8" y="112"/>
                      </a:lnTo>
                      <a:lnTo>
                        <a:pt x="23" y="65"/>
                      </a:lnTo>
                      <a:lnTo>
                        <a:pt x="32" y="71"/>
                      </a:lnTo>
                      <a:lnTo>
                        <a:pt x="18" y="121"/>
                      </a:lnTo>
                      <a:lnTo>
                        <a:pt x="8" y="117"/>
                      </a:lnTo>
                      <a:close/>
                      <a:moveTo>
                        <a:pt x="8" y="117"/>
                      </a:moveTo>
                      <a:lnTo>
                        <a:pt x="8" y="115"/>
                      </a:lnTo>
                      <a:lnTo>
                        <a:pt x="8" y="112"/>
                      </a:lnTo>
                      <a:lnTo>
                        <a:pt x="8" y="117"/>
                      </a:lnTo>
                      <a:close/>
                      <a:moveTo>
                        <a:pt x="0" y="347"/>
                      </a:moveTo>
                      <a:lnTo>
                        <a:pt x="8" y="117"/>
                      </a:lnTo>
                      <a:lnTo>
                        <a:pt x="18" y="117"/>
                      </a:lnTo>
                      <a:lnTo>
                        <a:pt x="9" y="347"/>
                      </a:lnTo>
                      <a:lnTo>
                        <a:pt x="0" y="3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5" name="Freeform 34"/>
                <p:cNvSpPr>
                  <a:spLocks noEditPoints="1"/>
                </p:cNvSpPr>
                <p:nvPr/>
              </p:nvSpPr>
              <p:spPr bwMode="auto">
                <a:xfrm>
                  <a:off x="1077" y="1985"/>
                  <a:ext cx="84" cy="314"/>
                </a:xfrm>
                <a:custGeom>
                  <a:avLst/>
                  <a:gdLst>
                    <a:gd name="T0" fmla="*/ 32 w 84"/>
                    <a:gd name="T1" fmla="*/ 13 h 314"/>
                    <a:gd name="T2" fmla="*/ 27 w 84"/>
                    <a:gd name="T3" fmla="*/ 27 h 314"/>
                    <a:gd name="T4" fmla="*/ 0 w 84"/>
                    <a:gd name="T5" fmla="*/ 17 h 314"/>
                    <a:gd name="T6" fmla="*/ 2 w 84"/>
                    <a:gd name="T7" fmla="*/ 0 h 314"/>
                    <a:gd name="T8" fmla="*/ 30 w 84"/>
                    <a:gd name="T9" fmla="*/ 11 h 314"/>
                    <a:gd name="T10" fmla="*/ 32 w 84"/>
                    <a:gd name="T11" fmla="*/ 13 h 314"/>
                    <a:gd name="T12" fmla="*/ 30 w 84"/>
                    <a:gd name="T13" fmla="*/ 11 h 314"/>
                    <a:gd name="T14" fmla="*/ 31 w 84"/>
                    <a:gd name="T15" fmla="*/ 11 h 314"/>
                    <a:gd name="T16" fmla="*/ 32 w 84"/>
                    <a:gd name="T17" fmla="*/ 13 h 314"/>
                    <a:gd name="T18" fmla="*/ 30 w 84"/>
                    <a:gd name="T19" fmla="*/ 11 h 314"/>
                    <a:gd name="T20" fmla="*/ 54 w 84"/>
                    <a:gd name="T21" fmla="*/ 48 h 314"/>
                    <a:gd name="T22" fmla="*/ 47 w 84"/>
                    <a:gd name="T23" fmla="*/ 59 h 314"/>
                    <a:gd name="T24" fmla="*/ 25 w 84"/>
                    <a:gd name="T25" fmla="*/ 25 h 314"/>
                    <a:gd name="T26" fmla="*/ 32 w 84"/>
                    <a:gd name="T27" fmla="*/ 13 h 314"/>
                    <a:gd name="T28" fmla="*/ 53 w 84"/>
                    <a:gd name="T29" fmla="*/ 46 h 314"/>
                    <a:gd name="T30" fmla="*/ 54 w 84"/>
                    <a:gd name="T31" fmla="*/ 48 h 314"/>
                    <a:gd name="T32" fmla="*/ 53 w 84"/>
                    <a:gd name="T33" fmla="*/ 46 h 314"/>
                    <a:gd name="T34" fmla="*/ 54 w 84"/>
                    <a:gd name="T35" fmla="*/ 48 h 314"/>
                    <a:gd name="T36" fmla="*/ 54 w 84"/>
                    <a:gd name="T37" fmla="*/ 48 h 314"/>
                    <a:gd name="T38" fmla="*/ 53 w 84"/>
                    <a:gd name="T39" fmla="*/ 46 h 314"/>
                    <a:gd name="T40" fmla="*/ 69 w 84"/>
                    <a:gd name="T41" fmla="*/ 98 h 314"/>
                    <a:gd name="T42" fmla="*/ 61 w 84"/>
                    <a:gd name="T43" fmla="*/ 104 h 314"/>
                    <a:gd name="T44" fmla="*/ 46 w 84"/>
                    <a:gd name="T45" fmla="*/ 57 h 314"/>
                    <a:gd name="T46" fmla="*/ 54 w 84"/>
                    <a:gd name="T47" fmla="*/ 48 h 314"/>
                    <a:gd name="T48" fmla="*/ 69 w 84"/>
                    <a:gd name="T49" fmla="*/ 96 h 314"/>
                    <a:gd name="T50" fmla="*/ 69 w 84"/>
                    <a:gd name="T51" fmla="*/ 98 h 314"/>
                    <a:gd name="T52" fmla="*/ 69 w 84"/>
                    <a:gd name="T53" fmla="*/ 96 h 314"/>
                    <a:gd name="T54" fmla="*/ 69 w 84"/>
                    <a:gd name="T55" fmla="*/ 98 h 314"/>
                    <a:gd name="T56" fmla="*/ 69 w 84"/>
                    <a:gd name="T57" fmla="*/ 98 h 314"/>
                    <a:gd name="T58" fmla="*/ 69 w 84"/>
                    <a:gd name="T59" fmla="*/ 96 h 314"/>
                    <a:gd name="T60" fmla="*/ 81 w 84"/>
                    <a:gd name="T61" fmla="*/ 169 h 314"/>
                    <a:gd name="T62" fmla="*/ 70 w 84"/>
                    <a:gd name="T63" fmla="*/ 173 h 314"/>
                    <a:gd name="T64" fmla="*/ 59 w 84"/>
                    <a:gd name="T65" fmla="*/ 102 h 314"/>
                    <a:gd name="T66" fmla="*/ 69 w 84"/>
                    <a:gd name="T67" fmla="*/ 98 h 314"/>
                    <a:gd name="T68" fmla="*/ 81 w 84"/>
                    <a:gd name="T69" fmla="*/ 167 h 314"/>
                    <a:gd name="T70" fmla="*/ 81 w 84"/>
                    <a:gd name="T71" fmla="*/ 169 h 314"/>
                    <a:gd name="T72" fmla="*/ 81 w 84"/>
                    <a:gd name="T73" fmla="*/ 167 h 314"/>
                    <a:gd name="T74" fmla="*/ 81 w 84"/>
                    <a:gd name="T75" fmla="*/ 169 h 314"/>
                    <a:gd name="T76" fmla="*/ 81 w 84"/>
                    <a:gd name="T77" fmla="*/ 169 h 314"/>
                    <a:gd name="T78" fmla="*/ 81 w 84"/>
                    <a:gd name="T79" fmla="*/ 167 h 314"/>
                    <a:gd name="T80" fmla="*/ 74 w 84"/>
                    <a:gd name="T81" fmla="*/ 314 h 314"/>
                    <a:gd name="T82" fmla="*/ 70 w 84"/>
                    <a:gd name="T83" fmla="*/ 171 h 314"/>
                    <a:gd name="T84" fmla="*/ 81 w 84"/>
                    <a:gd name="T85" fmla="*/ 169 h 314"/>
                    <a:gd name="T86" fmla="*/ 84 w 84"/>
                    <a:gd name="T87" fmla="*/ 314 h 314"/>
                    <a:gd name="T88" fmla="*/ 74 w 84"/>
                    <a:gd name="T89"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314">
                      <a:moveTo>
                        <a:pt x="32" y="13"/>
                      </a:moveTo>
                      <a:lnTo>
                        <a:pt x="27" y="27"/>
                      </a:lnTo>
                      <a:lnTo>
                        <a:pt x="0" y="17"/>
                      </a:lnTo>
                      <a:lnTo>
                        <a:pt x="2" y="0"/>
                      </a:lnTo>
                      <a:lnTo>
                        <a:pt x="30" y="11"/>
                      </a:lnTo>
                      <a:lnTo>
                        <a:pt x="32" y="13"/>
                      </a:lnTo>
                      <a:close/>
                      <a:moveTo>
                        <a:pt x="30" y="11"/>
                      </a:moveTo>
                      <a:lnTo>
                        <a:pt x="31" y="11"/>
                      </a:lnTo>
                      <a:lnTo>
                        <a:pt x="32" y="13"/>
                      </a:lnTo>
                      <a:lnTo>
                        <a:pt x="30" y="11"/>
                      </a:lnTo>
                      <a:close/>
                      <a:moveTo>
                        <a:pt x="54" y="48"/>
                      </a:moveTo>
                      <a:lnTo>
                        <a:pt x="47" y="59"/>
                      </a:lnTo>
                      <a:lnTo>
                        <a:pt x="25" y="25"/>
                      </a:lnTo>
                      <a:lnTo>
                        <a:pt x="32" y="13"/>
                      </a:lnTo>
                      <a:lnTo>
                        <a:pt x="53" y="46"/>
                      </a:lnTo>
                      <a:lnTo>
                        <a:pt x="54" y="48"/>
                      </a:lnTo>
                      <a:close/>
                      <a:moveTo>
                        <a:pt x="53" y="46"/>
                      </a:moveTo>
                      <a:lnTo>
                        <a:pt x="54" y="48"/>
                      </a:lnTo>
                      <a:lnTo>
                        <a:pt x="54" y="48"/>
                      </a:lnTo>
                      <a:lnTo>
                        <a:pt x="53" y="46"/>
                      </a:lnTo>
                      <a:close/>
                      <a:moveTo>
                        <a:pt x="69" y="98"/>
                      </a:moveTo>
                      <a:lnTo>
                        <a:pt x="61" y="104"/>
                      </a:lnTo>
                      <a:lnTo>
                        <a:pt x="46" y="57"/>
                      </a:lnTo>
                      <a:lnTo>
                        <a:pt x="54" y="48"/>
                      </a:lnTo>
                      <a:lnTo>
                        <a:pt x="69" y="96"/>
                      </a:lnTo>
                      <a:lnTo>
                        <a:pt x="69" y="98"/>
                      </a:lnTo>
                      <a:close/>
                      <a:moveTo>
                        <a:pt x="69" y="96"/>
                      </a:moveTo>
                      <a:lnTo>
                        <a:pt x="69" y="98"/>
                      </a:lnTo>
                      <a:lnTo>
                        <a:pt x="69" y="98"/>
                      </a:lnTo>
                      <a:lnTo>
                        <a:pt x="69" y="96"/>
                      </a:lnTo>
                      <a:close/>
                      <a:moveTo>
                        <a:pt x="81" y="169"/>
                      </a:moveTo>
                      <a:lnTo>
                        <a:pt x="70" y="173"/>
                      </a:lnTo>
                      <a:lnTo>
                        <a:pt x="59" y="102"/>
                      </a:lnTo>
                      <a:lnTo>
                        <a:pt x="69" y="98"/>
                      </a:lnTo>
                      <a:lnTo>
                        <a:pt x="81" y="167"/>
                      </a:lnTo>
                      <a:lnTo>
                        <a:pt x="81" y="169"/>
                      </a:lnTo>
                      <a:close/>
                      <a:moveTo>
                        <a:pt x="81" y="167"/>
                      </a:moveTo>
                      <a:lnTo>
                        <a:pt x="81" y="169"/>
                      </a:lnTo>
                      <a:lnTo>
                        <a:pt x="81" y="169"/>
                      </a:lnTo>
                      <a:lnTo>
                        <a:pt x="81" y="167"/>
                      </a:lnTo>
                      <a:close/>
                      <a:moveTo>
                        <a:pt x="74" y="314"/>
                      </a:moveTo>
                      <a:lnTo>
                        <a:pt x="70" y="171"/>
                      </a:lnTo>
                      <a:lnTo>
                        <a:pt x="81" y="169"/>
                      </a:lnTo>
                      <a:lnTo>
                        <a:pt x="84" y="314"/>
                      </a:lnTo>
                      <a:lnTo>
                        <a:pt x="74"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6" name="Freeform 35"/>
                <p:cNvSpPr>
                  <a:spLocks noEditPoints="1"/>
                </p:cNvSpPr>
                <p:nvPr/>
              </p:nvSpPr>
              <p:spPr bwMode="auto">
                <a:xfrm>
                  <a:off x="1574" y="902"/>
                  <a:ext cx="281" cy="845"/>
                </a:xfrm>
                <a:custGeom>
                  <a:avLst/>
                  <a:gdLst>
                    <a:gd name="T0" fmla="*/ 12 w 281"/>
                    <a:gd name="T1" fmla="*/ 123 h 845"/>
                    <a:gd name="T2" fmla="*/ 0 w 281"/>
                    <a:gd name="T3" fmla="*/ 845 h 845"/>
                    <a:gd name="T4" fmla="*/ 2 w 281"/>
                    <a:gd name="T5" fmla="*/ 121 h 845"/>
                    <a:gd name="T6" fmla="*/ 2 w 281"/>
                    <a:gd name="T7" fmla="*/ 121 h 845"/>
                    <a:gd name="T8" fmla="*/ 2 w 281"/>
                    <a:gd name="T9" fmla="*/ 123 h 845"/>
                    <a:gd name="T10" fmla="*/ 17 w 281"/>
                    <a:gd name="T11" fmla="*/ 89 h 845"/>
                    <a:gd name="T12" fmla="*/ 2 w 281"/>
                    <a:gd name="T13" fmla="*/ 121 h 845"/>
                    <a:gd name="T14" fmla="*/ 9 w 281"/>
                    <a:gd name="T15" fmla="*/ 83 h 845"/>
                    <a:gd name="T16" fmla="*/ 9 w 281"/>
                    <a:gd name="T17" fmla="*/ 83 h 845"/>
                    <a:gd name="T18" fmla="*/ 7 w 281"/>
                    <a:gd name="T19" fmla="*/ 85 h 845"/>
                    <a:gd name="T20" fmla="*/ 32 w 281"/>
                    <a:gd name="T21" fmla="*/ 65 h 845"/>
                    <a:gd name="T22" fmla="*/ 9 w 281"/>
                    <a:gd name="T23" fmla="*/ 83 h 845"/>
                    <a:gd name="T24" fmla="*/ 26 w 281"/>
                    <a:gd name="T25" fmla="*/ 52 h 845"/>
                    <a:gd name="T26" fmla="*/ 26 w 281"/>
                    <a:gd name="T27" fmla="*/ 52 h 845"/>
                    <a:gd name="T28" fmla="*/ 24 w 281"/>
                    <a:gd name="T29" fmla="*/ 52 h 845"/>
                    <a:gd name="T30" fmla="*/ 55 w 281"/>
                    <a:gd name="T31" fmla="*/ 38 h 845"/>
                    <a:gd name="T32" fmla="*/ 26 w 281"/>
                    <a:gd name="T33" fmla="*/ 52 h 845"/>
                    <a:gd name="T34" fmla="*/ 52 w 281"/>
                    <a:gd name="T35" fmla="*/ 23 h 845"/>
                    <a:gd name="T36" fmla="*/ 50 w 281"/>
                    <a:gd name="T37" fmla="*/ 23 h 845"/>
                    <a:gd name="T38" fmla="*/ 50 w 281"/>
                    <a:gd name="T39" fmla="*/ 25 h 845"/>
                    <a:gd name="T40" fmla="*/ 87 w 281"/>
                    <a:gd name="T41" fmla="*/ 21 h 845"/>
                    <a:gd name="T42" fmla="*/ 52 w 281"/>
                    <a:gd name="T43" fmla="*/ 23 h 845"/>
                    <a:gd name="T44" fmla="*/ 85 w 281"/>
                    <a:gd name="T45" fmla="*/ 4 h 845"/>
                    <a:gd name="T46" fmla="*/ 85 w 281"/>
                    <a:gd name="T47" fmla="*/ 4 h 845"/>
                    <a:gd name="T48" fmla="*/ 83 w 281"/>
                    <a:gd name="T49" fmla="*/ 4 h 845"/>
                    <a:gd name="T50" fmla="*/ 129 w 281"/>
                    <a:gd name="T51" fmla="*/ 17 h 845"/>
                    <a:gd name="T52" fmla="*/ 85 w 281"/>
                    <a:gd name="T53" fmla="*/ 4 h 845"/>
                    <a:gd name="T54" fmla="*/ 129 w 281"/>
                    <a:gd name="T55" fmla="*/ 0 h 845"/>
                    <a:gd name="T56" fmla="*/ 129 w 281"/>
                    <a:gd name="T57" fmla="*/ 0 h 845"/>
                    <a:gd name="T58" fmla="*/ 128 w 281"/>
                    <a:gd name="T59" fmla="*/ 0 h 845"/>
                    <a:gd name="T60" fmla="*/ 165 w 281"/>
                    <a:gd name="T61" fmla="*/ 21 h 845"/>
                    <a:gd name="T62" fmla="*/ 129 w 281"/>
                    <a:gd name="T63" fmla="*/ 0 h 845"/>
                    <a:gd name="T64" fmla="*/ 166 w 281"/>
                    <a:gd name="T65" fmla="*/ 2 h 845"/>
                    <a:gd name="T66" fmla="*/ 166 w 281"/>
                    <a:gd name="T67" fmla="*/ 2 h 845"/>
                    <a:gd name="T68" fmla="*/ 165 w 281"/>
                    <a:gd name="T69" fmla="*/ 2 h 845"/>
                    <a:gd name="T70" fmla="*/ 210 w 281"/>
                    <a:gd name="T71" fmla="*/ 33 h 845"/>
                    <a:gd name="T72" fmla="*/ 166 w 281"/>
                    <a:gd name="T73" fmla="*/ 2 h 845"/>
                    <a:gd name="T74" fmla="*/ 213 w 281"/>
                    <a:gd name="T75" fmla="*/ 17 h 845"/>
                    <a:gd name="T76" fmla="*/ 213 w 281"/>
                    <a:gd name="T77" fmla="*/ 17 h 845"/>
                    <a:gd name="T78" fmla="*/ 213 w 281"/>
                    <a:gd name="T79" fmla="*/ 17 h 845"/>
                    <a:gd name="T80" fmla="*/ 232 w 281"/>
                    <a:gd name="T81" fmla="*/ 46 h 845"/>
                    <a:gd name="T82" fmla="*/ 213 w 281"/>
                    <a:gd name="T83" fmla="*/ 17 h 845"/>
                    <a:gd name="T84" fmla="*/ 237 w 281"/>
                    <a:gd name="T85" fmla="*/ 31 h 845"/>
                    <a:gd name="T86" fmla="*/ 237 w 281"/>
                    <a:gd name="T87" fmla="*/ 29 h 845"/>
                    <a:gd name="T88" fmla="*/ 236 w 281"/>
                    <a:gd name="T89" fmla="*/ 29 h 845"/>
                    <a:gd name="T90" fmla="*/ 251 w 281"/>
                    <a:gd name="T91" fmla="*/ 73 h 845"/>
                    <a:gd name="T92" fmla="*/ 237 w 281"/>
                    <a:gd name="T93" fmla="*/ 31 h 845"/>
                    <a:gd name="T94" fmla="*/ 258 w 281"/>
                    <a:gd name="T95" fmla="*/ 58 h 845"/>
                    <a:gd name="T96" fmla="*/ 258 w 281"/>
                    <a:gd name="T97" fmla="*/ 58 h 845"/>
                    <a:gd name="T98" fmla="*/ 258 w 281"/>
                    <a:gd name="T99" fmla="*/ 58 h 845"/>
                    <a:gd name="T100" fmla="*/ 268 w 281"/>
                    <a:gd name="T101" fmla="*/ 100 h 845"/>
                    <a:gd name="T102" fmla="*/ 258 w 281"/>
                    <a:gd name="T103" fmla="*/ 58 h 845"/>
                    <a:gd name="T104" fmla="*/ 276 w 281"/>
                    <a:gd name="T105" fmla="*/ 89 h 845"/>
                    <a:gd name="T106" fmla="*/ 276 w 281"/>
                    <a:gd name="T107" fmla="*/ 87 h 845"/>
                    <a:gd name="T108" fmla="*/ 275 w 281"/>
                    <a:gd name="T109" fmla="*/ 87 h 845"/>
                    <a:gd name="T110" fmla="*/ 272 w 281"/>
                    <a:gd name="T111" fmla="*/ 123 h 845"/>
                    <a:gd name="T112" fmla="*/ 276 w 281"/>
                    <a:gd name="T113" fmla="*/ 89 h 845"/>
                    <a:gd name="T114" fmla="*/ 281 w 281"/>
                    <a:gd name="T115" fmla="*/ 121 h 845"/>
                    <a:gd name="T116" fmla="*/ 281 w 281"/>
                    <a:gd name="T117" fmla="*/ 118 h 845"/>
                    <a:gd name="T118" fmla="*/ 281 w 281"/>
                    <a:gd name="T119" fmla="*/ 118 h 845"/>
                    <a:gd name="T120" fmla="*/ 272 w 281"/>
                    <a:gd name="T121" fmla="*/ 121 h 845"/>
                    <a:gd name="T122" fmla="*/ 274 w 281"/>
                    <a:gd name="T123" fmla="*/ 772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1" h="845">
                      <a:moveTo>
                        <a:pt x="2" y="121"/>
                      </a:moveTo>
                      <a:lnTo>
                        <a:pt x="12" y="123"/>
                      </a:lnTo>
                      <a:lnTo>
                        <a:pt x="10" y="845"/>
                      </a:lnTo>
                      <a:lnTo>
                        <a:pt x="0" y="845"/>
                      </a:lnTo>
                      <a:lnTo>
                        <a:pt x="2" y="123"/>
                      </a:lnTo>
                      <a:lnTo>
                        <a:pt x="2" y="121"/>
                      </a:lnTo>
                      <a:close/>
                      <a:moveTo>
                        <a:pt x="2" y="123"/>
                      </a:moveTo>
                      <a:lnTo>
                        <a:pt x="2" y="121"/>
                      </a:lnTo>
                      <a:lnTo>
                        <a:pt x="2" y="121"/>
                      </a:lnTo>
                      <a:lnTo>
                        <a:pt x="2" y="123"/>
                      </a:lnTo>
                      <a:close/>
                      <a:moveTo>
                        <a:pt x="9" y="83"/>
                      </a:moveTo>
                      <a:lnTo>
                        <a:pt x="17" y="89"/>
                      </a:lnTo>
                      <a:lnTo>
                        <a:pt x="12" y="125"/>
                      </a:lnTo>
                      <a:lnTo>
                        <a:pt x="2" y="121"/>
                      </a:lnTo>
                      <a:lnTo>
                        <a:pt x="7" y="85"/>
                      </a:lnTo>
                      <a:lnTo>
                        <a:pt x="9" y="83"/>
                      </a:lnTo>
                      <a:close/>
                      <a:moveTo>
                        <a:pt x="7" y="85"/>
                      </a:moveTo>
                      <a:lnTo>
                        <a:pt x="9" y="83"/>
                      </a:lnTo>
                      <a:lnTo>
                        <a:pt x="9" y="83"/>
                      </a:lnTo>
                      <a:lnTo>
                        <a:pt x="7" y="85"/>
                      </a:lnTo>
                      <a:close/>
                      <a:moveTo>
                        <a:pt x="26" y="52"/>
                      </a:moveTo>
                      <a:lnTo>
                        <a:pt x="32" y="65"/>
                      </a:lnTo>
                      <a:lnTo>
                        <a:pt x="16" y="94"/>
                      </a:lnTo>
                      <a:lnTo>
                        <a:pt x="9" y="83"/>
                      </a:lnTo>
                      <a:lnTo>
                        <a:pt x="24" y="52"/>
                      </a:lnTo>
                      <a:lnTo>
                        <a:pt x="26" y="52"/>
                      </a:lnTo>
                      <a:close/>
                      <a:moveTo>
                        <a:pt x="24" y="52"/>
                      </a:moveTo>
                      <a:lnTo>
                        <a:pt x="26" y="52"/>
                      </a:lnTo>
                      <a:lnTo>
                        <a:pt x="26" y="52"/>
                      </a:lnTo>
                      <a:lnTo>
                        <a:pt x="24" y="52"/>
                      </a:lnTo>
                      <a:close/>
                      <a:moveTo>
                        <a:pt x="52" y="23"/>
                      </a:moveTo>
                      <a:lnTo>
                        <a:pt x="55" y="38"/>
                      </a:lnTo>
                      <a:lnTo>
                        <a:pt x="32" y="67"/>
                      </a:lnTo>
                      <a:lnTo>
                        <a:pt x="26" y="52"/>
                      </a:lnTo>
                      <a:lnTo>
                        <a:pt x="50" y="25"/>
                      </a:lnTo>
                      <a:lnTo>
                        <a:pt x="52" y="23"/>
                      </a:lnTo>
                      <a:close/>
                      <a:moveTo>
                        <a:pt x="50" y="25"/>
                      </a:moveTo>
                      <a:lnTo>
                        <a:pt x="50" y="23"/>
                      </a:lnTo>
                      <a:lnTo>
                        <a:pt x="52" y="23"/>
                      </a:lnTo>
                      <a:lnTo>
                        <a:pt x="50" y="25"/>
                      </a:lnTo>
                      <a:close/>
                      <a:moveTo>
                        <a:pt x="85" y="4"/>
                      </a:moveTo>
                      <a:lnTo>
                        <a:pt x="87" y="21"/>
                      </a:lnTo>
                      <a:lnTo>
                        <a:pt x="54" y="40"/>
                      </a:lnTo>
                      <a:lnTo>
                        <a:pt x="52" y="23"/>
                      </a:lnTo>
                      <a:lnTo>
                        <a:pt x="83" y="4"/>
                      </a:lnTo>
                      <a:lnTo>
                        <a:pt x="85" y="4"/>
                      </a:lnTo>
                      <a:close/>
                      <a:moveTo>
                        <a:pt x="83" y="4"/>
                      </a:moveTo>
                      <a:lnTo>
                        <a:pt x="85" y="4"/>
                      </a:lnTo>
                      <a:lnTo>
                        <a:pt x="85" y="4"/>
                      </a:lnTo>
                      <a:lnTo>
                        <a:pt x="83" y="4"/>
                      </a:lnTo>
                      <a:close/>
                      <a:moveTo>
                        <a:pt x="129" y="0"/>
                      </a:moveTo>
                      <a:lnTo>
                        <a:pt x="129" y="17"/>
                      </a:lnTo>
                      <a:lnTo>
                        <a:pt x="86" y="21"/>
                      </a:lnTo>
                      <a:lnTo>
                        <a:pt x="85" y="4"/>
                      </a:lnTo>
                      <a:lnTo>
                        <a:pt x="128" y="0"/>
                      </a:lnTo>
                      <a:lnTo>
                        <a:pt x="129" y="0"/>
                      </a:lnTo>
                      <a:close/>
                      <a:moveTo>
                        <a:pt x="128" y="0"/>
                      </a:moveTo>
                      <a:lnTo>
                        <a:pt x="129" y="0"/>
                      </a:lnTo>
                      <a:lnTo>
                        <a:pt x="129" y="0"/>
                      </a:lnTo>
                      <a:lnTo>
                        <a:pt x="128" y="0"/>
                      </a:lnTo>
                      <a:close/>
                      <a:moveTo>
                        <a:pt x="166" y="2"/>
                      </a:moveTo>
                      <a:lnTo>
                        <a:pt x="165" y="21"/>
                      </a:lnTo>
                      <a:lnTo>
                        <a:pt x="128" y="17"/>
                      </a:lnTo>
                      <a:lnTo>
                        <a:pt x="129" y="0"/>
                      </a:lnTo>
                      <a:lnTo>
                        <a:pt x="165" y="2"/>
                      </a:lnTo>
                      <a:lnTo>
                        <a:pt x="166" y="2"/>
                      </a:lnTo>
                      <a:close/>
                      <a:moveTo>
                        <a:pt x="165" y="2"/>
                      </a:moveTo>
                      <a:lnTo>
                        <a:pt x="166" y="2"/>
                      </a:lnTo>
                      <a:lnTo>
                        <a:pt x="166" y="2"/>
                      </a:lnTo>
                      <a:lnTo>
                        <a:pt x="165" y="2"/>
                      </a:lnTo>
                      <a:close/>
                      <a:moveTo>
                        <a:pt x="213" y="17"/>
                      </a:moveTo>
                      <a:lnTo>
                        <a:pt x="210" y="33"/>
                      </a:lnTo>
                      <a:lnTo>
                        <a:pt x="163" y="21"/>
                      </a:lnTo>
                      <a:lnTo>
                        <a:pt x="166" y="2"/>
                      </a:lnTo>
                      <a:lnTo>
                        <a:pt x="213" y="17"/>
                      </a:lnTo>
                      <a:lnTo>
                        <a:pt x="213" y="17"/>
                      </a:lnTo>
                      <a:close/>
                      <a:moveTo>
                        <a:pt x="213" y="17"/>
                      </a:moveTo>
                      <a:lnTo>
                        <a:pt x="213" y="17"/>
                      </a:lnTo>
                      <a:lnTo>
                        <a:pt x="213" y="17"/>
                      </a:lnTo>
                      <a:lnTo>
                        <a:pt x="213" y="17"/>
                      </a:lnTo>
                      <a:close/>
                      <a:moveTo>
                        <a:pt x="237" y="31"/>
                      </a:moveTo>
                      <a:lnTo>
                        <a:pt x="232" y="46"/>
                      </a:lnTo>
                      <a:lnTo>
                        <a:pt x="210" y="33"/>
                      </a:lnTo>
                      <a:lnTo>
                        <a:pt x="213" y="17"/>
                      </a:lnTo>
                      <a:lnTo>
                        <a:pt x="236" y="29"/>
                      </a:lnTo>
                      <a:lnTo>
                        <a:pt x="237" y="31"/>
                      </a:lnTo>
                      <a:close/>
                      <a:moveTo>
                        <a:pt x="236" y="29"/>
                      </a:moveTo>
                      <a:lnTo>
                        <a:pt x="237" y="29"/>
                      </a:lnTo>
                      <a:lnTo>
                        <a:pt x="237" y="31"/>
                      </a:lnTo>
                      <a:lnTo>
                        <a:pt x="236" y="29"/>
                      </a:lnTo>
                      <a:close/>
                      <a:moveTo>
                        <a:pt x="258" y="58"/>
                      </a:moveTo>
                      <a:lnTo>
                        <a:pt x="251" y="73"/>
                      </a:lnTo>
                      <a:lnTo>
                        <a:pt x="231" y="44"/>
                      </a:lnTo>
                      <a:lnTo>
                        <a:pt x="237" y="31"/>
                      </a:lnTo>
                      <a:lnTo>
                        <a:pt x="258" y="58"/>
                      </a:lnTo>
                      <a:lnTo>
                        <a:pt x="258" y="58"/>
                      </a:lnTo>
                      <a:close/>
                      <a:moveTo>
                        <a:pt x="258" y="58"/>
                      </a:moveTo>
                      <a:lnTo>
                        <a:pt x="258" y="58"/>
                      </a:lnTo>
                      <a:lnTo>
                        <a:pt x="258" y="58"/>
                      </a:lnTo>
                      <a:lnTo>
                        <a:pt x="258" y="58"/>
                      </a:lnTo>
                      <a:close/>
                      <a:moveTo>
                        <a:pt x="276" y="89"/>
                      </a:moveTo>
                      <a:lnTo>
                        <a:pt x="268" y="100"/>
                      </a:lnTo>
                      <a:lnTo>
                        <a:pt x="251" y="73"/>
                      </a:lnTo>
                      <a:lnTo>
                        <a:pt x="258" y="58"/>
                      </a:lnTo>
                      <a:lnTo>
                        <a:pt x="275" y="87"/>
                      </a:lnTo>
                      <a:lnTo>
                        <a:pt x="276" y="89"/>
                      </a:lnTo>
                      <a:close/>
                      <a:moveTo>
                        <a:pt x="275" y="87"/>
                      </a:moveTo>
                      <a:lnTo>
                        <a:pt x="276" y="87"/>
                      </a:lnTo>
                      <a:lnTo>
                        <a:pt x="276" y="89"/>
                      </a:lnTo>
                      <a:lnTo>
                        <a:pt x="275" y="87"/>
                      </a:lnTo>
                      <a:close/>
                      <a:moveTo>
                        <a:pt x="281" y="121"/>
                      </a:moveTo>
                      <a:lnTo>
                        <a:pt x="272" y="123"/>
                      </a:lnTo>
                      <a:lnTo>
                        <a:pt x="267" y="96"/>
                      </a:lnTo>
                      <a:lnTo>
                        <a:pt x="276" y="89"/>
                      </a:lnTo>
                      <a:lnTo>
                        <a:pt x="281" y="118"/>
                      </a:lnTo>
                      <a:lnTo>
                        <a:pt x="281" y="121"/>
                      </a:lnTo>
                      <a:close/>
                      <a:moveTo>
                        <a:pt x="281" y="118"/>
                      </a:moveTo>
                      <a:lnTo>
                        <a:pt x="281" y="118"/>
                      </a:lnTo>
                      <a:lnTo>
                        <a:pt x="281" y="121"/>
                      </a:lnTo>
                      <a:lnTo>
                        <a:pt x="281" y="118"/>
                      </a:lnTo>
                      <a:close/>
                      <a:moveTo>
                        <a:pt x="264" y="772"/>
                      </a:moveTo>
                      <a:lnTo>
                        <a:pt x="272" y="121"/>
                      </a:lnTo>
                      <a:lnTo>
                        <a:pt x="281" y="121"/>
                      </a:lnTo>
                      <a:lnTo>
                        <a:pt x="274" y="772"/>
                      </a:lnTo>
                      <a:lnTo>
                        <a:pt x="264" y="7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7" name="Freeform 36"/>
                <p:cNvSpPr>
                  <a:spLocks noEditPoints="1"/>
                </p:cNvSpPr>
                <p:nvPr/>
              </p:nvSpPr>
              <p:spPr bwMode="auto">
                <a:xfrm>
                  <a:off x="1525" y="1064"/>
                  <a:ext cx="61" cy="81"/>
                </a:xfrm>
                <a:custGeom>
                  <a:avLst/>
                  <a:gdLst>
                    <a:gd name="T0" fmla="*/ 61 w 61"/>
                    <a:gd name="T1" fmla="*/ 8 h 81"/>
                    <a:gd name="T2" fmla="*/ 56 w 61"/>
                    <a:gd name="T3" fmla="*/ 17 h 81"/>
                    <a:gd name="T4" fmla="*/ 0 w 61"/>
                    <a:gd name="T5" fmla="*/ 17 h 81"/>
                    <a:gd name="T6" fmla="*/ 0 w 61"/>
                    <a:gd name="T7" fmla="*/ 0 h 81"/>
                    <a:gd name="T8" fmla="*/ 56 w 61"/>
                    <a:gd name="T9" fmla="*/ 0 h 81"/>
                    <a:gd name="T10" fmla="*/ 61 w 61"/>
                    <a:gd name="T11" fmla="*/ 8 h 81"/>
                    <a:gd name="T12" fmla="*/ 56 w 61"/>
                    <a:gd name="T13" fmla="*/ 0 h 81"/>
                    <a:gd name="T14" fmla="*/ 61 w 61"/>
                    <a:gd name="T15" fmla="*/ 0 h 81"/>
                    <a:gd name="T16" fmla="*/ 61 w 61"/>
                    <a:gd name="T17" fmla="*/ 8 h 81"/>
                    <a:gd name="T18" fmla="*/ 56 w 61"/>
                    <a:gd name="T19" fmla="*/ 0 h 81"/>
                    <a:gd name="T20" fmla="*/ 54 w 61"/>
                    <a:gd name="T21" fmla="*/ 77 h 81"/>
                    <a:gd name="T22" fmla="*/ 51 w 61"/>
                    <a:gd name="T23" fmla="*/ 69 h 81"/>
                    <a:gd name="T24" fmla="*/ 51 w 61"/>
                    <a:gd name="T25" fmla="*/ 8 h 81"/>
                    <a:gd name="T26" fmla="*/ 61 w 61"/>
                    <a:gd name="T27" fmla="*/ 8 h 81"/>
                    <a:gd name="T28" fmla="*/ 61 w 61"/>
                    <a:gd name="T29" fmla="*/ 69 h 81"/>
                    <a:gd name="T30" fmla="*/ 54 w 61"/>
                    <a:gd name="T31" fmla="*/ 77 h 81"/>
                    <a:gd name="T32" fmla="*/ 61 w 61"/>
                    <a:gd name="T33" fmla="*/ 69 h 81"/>
                    <a:gd name="T34" fmla="*/ 61 w 61"/>
                    <a:gd name="T35" fmla="*/ 81 h 81"/>
                    <a:gd name="T36" fmla="*/ 54 w 61"/>
                    <a:gd name="T37" fmla="*/ 77 h 81"/>
                    <a:gd name="T38" fmla="*/ 61 w 61"/>
                    <a:gd name="T39" fmla="*/ 69 h 81"/>
                    <a:gd name="T40" fmla="*/ 39 w 61"/>
                    <a:gd name="T41" fmla="*/ 50 h 81"/>
                    <a:gd name="T42" fmla="*/ 58 w 61"/>
                    <a:gd name="T43" fmla="*/ 60 h 81"/>
                    <a:gd name="T44" fmla="*/ 54 w 61"/>
                    <a:gd name="T45" fmla="*/ 77 h 81"/>
                    <a:gd name="T46" fmla="*/ 35 w 61"/>
                    <a:gd name="T47" fmla="*/ 66 h 81"/>
                    <a:gd name="T48" fmla="*/ 39 w 61"/>
                    <a:gd name="T49" fmla="*/ 5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81">
                      <a:moveTo>
                        <a:pt x="61" y="8"/>
                      </a:moveTo>
                      <a:lnTo>
                        <a:pt x="56" y="17"/>
                      </a:lnTo>
                      <a:lnTo>
                        <a:pt x="0" y="17"/>
                      </a:lnTo>
                      <a:lnTo>
                        <a:pt x="0" y="0"/>
                      </a:lnTo>
                      <a:lnTo>
                        <a:pt x="56" y="0"/>
                      </a:lnTo>
                      <a:lnTo>
                        <a:pt x="61" y="8"/>
                      </a:lnTo>
                      <a:close/>
                      <a:moveTo>
                        <a:pt x="56" y="0"/>
                      </a:moveTo>
                      <a:lnTo>
                        <a:pt x="61" y="0"/>
                      </a:lnTo>
                      <a:lnTo>
                        <a:pt x="61" y="8"/>
                      </a:lnTo>
                      <a:lnTo>
                        <a:pt x="56" y="0"/>
                      </a:lnTo>
                      <a:close/>
                      <a:moveTo>
                        <a:pt x="54" y="77"/>
                      </a:moveTo>
                      <a:lnTo>
                        <a:pt x="51" y="69"/>
                      </a:lnTo>
                      <a:lnTo>
                        <a:pt x="51" y="8"/>
                      </a:lnTo>
                      <a:lnTo>
                        <a:pt x="61" y="8"/>
                      </a:lnTo>
                      <a:lnTo>
                        <a:pt x="61" y="69"/>
                      </a:lnTo>
                      <a:lnTo>
                        <a:pt x="54" y="77"/>
                      </a:lnTo>
                      <a:close/>
                      <a:moveTo>
                        <a:pt x="61" y="69"/>
                      </a:moveTo>
                      <a:lnTo>
                        <a:pt x="61" y="81"/>
                      </a:lnTo>
                      <a:lnTo>
                        <a:pt x="54" y="77"/>
                      </a:lnTo>
                      <a:lnTo>
                        <a:pt x="61" y="69"/>
                      </a:lnTo>
                      <a:close/>
                      <a:moveTo>
                        <a:pt x="39" y="50"/>
                      </a:moveTo>
                      <a:lnTo>
                        <a:pt x="58" y="60"/>
                      </a:lnTo>
                      <a:lnTo>
                        <a:pt x="54" y="77"/>
                      </a:lnTo>
                      <a:lnTo>
                        <a:pt x="35" y="66"/>
                      </a:lnTo>
                      <a:lnTo>
                        <a:pt x="39"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8" name="Freeform 37"/>
                <p:cNvSpPr>
                  <a:spLocks/>
                </p:cNvSpPr>
                <p:nvPr/>
              </p:nvSpPr>
              <p:spPr bwMode="auto">
                <a:xfrm>
                  <a:off x="1521" y="1321"/>
                  <a:ext cx="59" cy="19"/>
                </a:xfrm>
                <a:custGeom>
                  <a:avLst/>
                  <a:gdLst>
                    <a:gd name="T0" fmla="*/ 59 w 59"/>
                    <a:gd name="T1" fmla="*/ 19 h 19"/>
                    <a:gd name="T2" fmla="*/ 0 w 59"/>
                    <a:gd name="T3" fmla="*/ 17 h 19"/>
                    <a:gd name="T4" fmla="*/ 0 w 59"/>
                    <a:gd name="T5" fmla="*/ 0 h 19"/>
                    <a:gd name="T6" fmla="*/ 59 w 59"/>
                    <a:gd name="T7" fmla="*/ 0 h 19"/>
                    <a:gd name="T8" fmla="*/ 59 w 59"/>
                    <a:gd name="T9" fmla="*/ 19 h 19"/>
                  </a:gdLst>
                  <a:ahLst/>
                  <a:cxnLst>
                    <a:cxn ang="0">
                      <a:pos x="T0" y="T1"/>
                    </a:cxn>
                    <a:cxn ang="0">
                      <a:pos x="T2" y="T3"/>
                    </a:cxn>
                    <a:cxn ang="0">
                      <a:pos x="T4" y="T5"/>
                    </a:cxn>
                    <a:cxn ang="0">
                      <a:pos x="T6" y="T7"/>
                    </a:cxn>
                    <a:cxn ang="0">
                      <a:pos x="T8" y="T9"/>
                    </a:cxn>
                  </a:cxnLst>
                  <a:rect l="0" t="0" r="r" b="b"/>
                  <a:pathLst>
                    <a:path w="59" h="19">
                      <a:moveTo>
                        <a:pt x="59" y="19"/>
                      </a:moveTo>
                      <a:lnTo>
                        <a:pt x="0" y="17"/>
                      </a:lnTo>
                      <a:lnTo>
                        <a:pt x="0" y="0"/>
                      </a:lnTo>
                      <a:lnTo>
                        <a:pt x="59" y="0"/>
                      </a:lnTo>
                      <a:lnTo>
                        <a:pt x="5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19" name="Rectangle 38"/>
                <p:cNvSpPr>
                  <a:spLocks noChangeArrowheads="1"/>
                </p:cNvSpPr>
                <p:nvPr/>
              </p:nvSpPr>
              <p:spPr bwMode="auto">
                <a:xfrm>
                  <a:off x="1562" y="1276"/>
                  <a:ext cx="18"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0" name="Rectangle 39"/>
                <p:cNvSpPr>
                  <a:spLocks noChangeArrowheads="1"/>
                </p:cNvSpPr>
                <p:nvPr/>
              </p:nvSpPr>
              <p:spPr bwMode="auto">
                <a:xfrm>
                  <a:off x="1564" y="1236"/>
                  <a:ext cx="16"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1" name="Freeform 40"/>
                <p:cNvSpPr>
                  <a:spLocks/>
                </p:cNvSpPr>
                <p:nvPr/>
              </p:nvSpPr>
              <p:spPr bwMode="auto">
                <a:xfrm>
                  <a:off x="1565" y="1191"/>
                  <a:ext cx="16" cy="18"/>
                </a:xfrm>
                <a:custGeom>
                  <a:avLst/>
                  <a:gdLst>
                    <a:gd name="T0" fmla="*/ 16 w 16"/>
                    <a:gd name="T1" fmla="*/ 18 h 18"/>
                    <a:gd name="T2" fmla="*/ 0 w 16"/>
                    <a:gd name="T3" fmla="*/ 16 h 18"/>
                    <a:gd name="T4" fmla="*/ 0 w 16"/>
                    <a:gd name="T5" fmla="*/ 0 h 18"/>
                    <a:gd name="T6" fmla="*/ 16 w 16"/>
                    <a:gd name="T7" fmla="*/ 0 h 18"/>
                    <a:gd name="T8" fmla="*/ 16 w 16"/>
                    <a:gd name="T9" fmla="*/ 18 h 18"/>
                  </a:gdLst>
                  <a:ahLst/>
                  <a:cxnLst>
                    <a:cxn ang="0">
                      <a:pos x="T0" y="T1"/>
                    </a:cxn>
                    <a:cxn ang="0">
                      <a:pos x="T2" y="T3"/>
                    </a:cxn>
                    <a:cxn ang="0">
                      <a:pos x="T4" y="T5"/>
                    </a:cxn>
                    <a:cxn ang="0">
                      <a:pos x="T6" y="T7"/>
                    </a:cxn>
                    <a:cxn ang="0">
                      <a:pos x="T8" y="T9"/>
                    </a:cxn>
                  </a:cxnLst>
                  <a:rect l="0" t="0" r="r" b="b"/>
                  <a:pathLst>
                    <a:path w="16" h="18">
                      <a:moveTo>
                        <a:pt x="16" y="18"/>
                      </a:moveTo>
                      <a:lnTo>
                        <a:pt x="0" y="16"/>
                      </a:lnTo>
                      <a:lnTo>
                        <a:pt x="0" y="0"/>
                      </a:lnTo>
                      <a:lnTo>
                        <a:pt x="16" y="0"/>
                      </a:lnTo>
                      <a:lnTo>
                        <a:pt x="1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2" name="Freeform 41"/>
                <p:cNvSpPr>
                  <a:spLocks/>
                </p:cNvSpPr>
                <p:nvPr/>
              </p:nvSpPr>
              <p:spPr bwMode="auto">
                <a:xfrm>
                  <a:off x="1563" y="1147"/>
                  <a:ext cx="18" cy="19"/>
                </a:xfrm>
                <a:custGeom>
                  <a:avLst/>
                  <a:gdLst>
                    <a:gd name="T0" fmla="*/ 18 w 18"/>
                    <a:gd name="T1" fmla="*/ 19 h 19"/>
                    <a:gd name="T2" fmla="*/ 0 w 18"/>
                    <a:gd name="T3" fmla="*/ 19 h 19"/>
                    <a:gd name="T4" fmla="*/ 0 w 18"/>
                    <a:gd name="T5" fmla="*/ 0 h 19"/>
                    <a:gd name="T6" fmla="*/ 18 w 18"/>
                    <a:gd name="T7" fmla="*/ 2 h 19"/>
                    <a:gd name="T8" fmla="*/ 18 w 18"/>
                    <a:gd name="T9" fmla="*/ 19 h 19"/>
                  </a:gdLst>
                  <a:ahLst/>
                  <a:cxnLst>
                    <a:cxn ang="0">
                      <a:pos x="T0" y="T1"/>
                    </a:cxn>
                    <a:cxn ang="0">
                      <a:pos x="T2" y="T3"/>
                    </a:cxn>
                    <a:cxn ang="0">
                      <a:pos x="T4" y="T5"/>
                    </a:cxn>
                    <a:cxn ang="0">
                      <a:pos x="T6" y="T7"/>
                    </a:cxn>
                    <a:cxn ang="0">
                      <a:pos x="T8" y="T9"/>
                    </a:cxn>
                  </a:cxnLst>
                  <a:rect l="0" t="0" r="r" b="b"/>
                  <a:pathLst>
                    <a:path w="18" h="19">
                      <a:moveTo>
                        <a:pt x="18" y="19"/>
                      </a:moveTo>
                      <a:lnTo>
                        <a:pt x="0" y="19"/>
                      </a:lnTo>
                      <a:lnTo>
                        <a:pt x="0" y="0"/>
                      </a:lnTo>
                      <a:lnTo>
                        <a:pt x="18" y="2"/>
                      </a:lnTo>
                      <a:lnTo>
                        <a:pt x="18"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3" name="Rectangle 42"/>
                <p:cNvSpPr>
                  <a:spLocks noChangeArrowheads="1"/>
                </p:cNvSpPr>
                <p:nvPr/>
              </p:nvSpPr>
              <p:spPr bwMode="auto">
                <a:xfrm>
                  <a:off x="1565" y="1392"/>
                  <a:ext cx="15"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4" name="Rectangle 43"/>
                <p:cNvSpPr>
                  <a:spLocks noChangeArrowheads="1"/>
                </p:cNvSpPr>
                <p:nvPr/>
              </p:nvSpPr>
              <p:spPr bwMode="auto">
                <a:xfrm>
                  <a:off x="1565" y="1440"/>
                  <a:ext cx="1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5" name="Rectangle 44"/>
                <p:cNvSpPr>
                  <a:spLocks noChangeArrowheads="1"/>
                </p:cNvSpPr>
                <p:nvPr/>
              </p:nvSpPr>
              <p:spPr bwMode="auto">
                <a:xfrm>
                  <a:off x="1563" y="1483"/>
                  <a:ext cx="17"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6" name="Rectangle 45"/>
                <p:cNvSpPr>
                  <a:spLocks noChangeArrowheads="1"/>
                </p:cNvSpPr>
                <p:nvPr/>
              </p:nvSpPr>
              <p:spPr bwMode="auto">
                <a:xfrm>
                  <a:off x="1563" y="1516"/>
                  <a:ext cx="17"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27" name="Rectangle 46"/>
                <p:cNvSpPr>
                  <a:spLocks noChangeArrowheads="1"/>
                </p:cNvSpPr>
                <p:nvPr/>
              </p:nvSpPr>
              <p:spPr bwMode="auto">
                <a:xfrm>
                  <a:off x="1565" y="1554"/>
                  <a:ext cx="1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6" name="Freeform 47"/>
                <p:cNvSpPr>
                  <a:spLocks/>
                </p:cNvSpPr>
                <p:nvPr/>
              </p:nvSpPr>
              <p:spPr bwMode="auto">
                <a:xfrm>
                  <a:off x="1516" y="1595"/>
                  <a:ext cx="64" cy="19"/>
                </a:xfrm>
                <a:custGeom>
                  <a:avLst/>
                  <a:gdLst>
                    <a:gd name="T0" fmla="*/ 64 w 64"/>
                    <a:gd name="T1" fmla="*/ 19 h 19"/>
                    <a:gd name="T2" fmla="*/ 0 w 64"/>
                    <a:gd name="T3" fmla="*/ 17 h 19"/>
                    <a:gd name="T4" fmla="*/ 0 w 64"/>
                    <a:gd name="T5" fmla="*/ 0 h 19"/>
                    <a:gd name="T6" fmla="*/ 64 w 64"/>
                    <a:gd name="T7" fmla="*/ 0 h 19"/>
                    <a:gd name="T8" fmla="*/ 64 w 64"/>
                    <a:gd name="T9" fmla="*/ 19 h 19"/>
                  </a:gdLst>
                  <a:ahLst/>
                  <a:cxnLst>
                    <a:cxn ang="0">
                      <a:pos x="T0" y="T1"/>
                    </a:cxn>
                    <a:cxn ang="0">
                      <a:pos x="T2" y="T3"/>
                    </a:cxn>
                    <a:cxn ang="0">
                      <a:pos x="T4" y="T5"/>
                    </a:cxn>
                    <a:cxn ang="0">
                      <a:pos x="T6" y="T7"/>
                    </a:cxn>
                    <a:cxn ang="0">
                      <a:pos x="T8" y="T9"/>
                    </a:cxn>
                  </a:cxnLst>
                  <a:rect l="0" t="0" r="r" b="b"/>
                  <a:pathLst>
                    <a:path w="64" h="19">
                      <a:moveTo>
                        <a:pt x="64" y="19"/>
                      </a:moveTo>
                      <a:lnTo>
                        <a:pt x="0" y="17"/>
                      </a:lnTo>
                      <a:lnTo>
                        <a:pt x="0" y="0"/>
                      </a:lnTo>
                      <a:lnTo>
                        <a:pt x="64" y="0"/>
                      </a:lnTo>
                      <a:lnTo>
                        <a:pt x="6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7" name="Rectangle 48"/>
                <p:cNvSpPr>
                  <a:spLocks noChangeArrowheads="1"/>
                </p:cNvSpPr>
                <p:nvPr/>
              </p:nvSpPr>
              <p:spPr bwMode="auto">
                <a:xfrm>
                  <a:off x="1555" y="1662"/>
                  <a:ext cx="2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8" name="Rectangle 49"/>
                <p:cNvSpPr>
                  <a:spLocks noChangeArrowheads="1"/>
                </p:cNvSpPr>
                <p:nvPr/>
              </p:nvSpPr>
              <p:spPr bwMode="auto">
                <a:xfrm>
                  <a:off x="1557" y="1695"/>
                  <a:ext cx="22"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9" name="Rectangle 50"/>
                <p:cNvSpPr>
                  <a:spLocks noChangeArrowheads="1"/>
                </p:cNvSpPr>
                <p:nvPr/>
              </p:nvSpPr>
              <p:spPr bwMode="auto">
                <a:xfrm>
                  <a:off x="1562" y="1739"/>
                  <a:ext cx="17"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0" name="Rectangle 51"/>
                <p:cNvSpPr>
                  <a:spLocks noChangeArrowheads="1"/>
                </p:cNvSpPr>
                <p:nvPr/>
              </p:nvSpPr>
              <p:spPr bwMode="auto">
                <a:xfrm>
                  <a:off x="1560" y="1778"/>
                  <a:ext cx="19"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1" name="Rectangle 52"/>
                <p:cNvSpPr>
                  <a:spLocks noChangeArrowheads="1"/>
                </p:cNvSpPr>
                <p:nvPr/>
              </p:nvSpPr>
              <p:spPr bwMode="auto">
                <a:xfrm>
                  <a:off x="1560" y="1807"/>
                  <a:ext cx="19"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2" name="Rectangle 53"/>
                <p:cNvSpPr>
                  <a:spLocks noChangeArrowheads="1"/>
                </p:cNvSpPr>
                <p:nvPr/>
              </p:nvSpPr>
              <p:spPr bwMode="auto">
                <a:xfrm>
                  <a:off x="1517" y="1844"/>
                  <a:ext cx="62"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3" name="Rectangle 54"/>
                <p:cNvSpPr>
                  <a:spLocks noChangeArrowheads="1"/>
                </p:cNvSpPr>
                <p:nvPr/>
              </p:nvSpPr>
              <p:spPr bwMode="auto">
                <a:xfrm>
                  <a:off x="1558" y="1913"/>
                  <a:ext cx="2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4" name="Freeform 55"/>
                <p:cNvSpPr>
                  <a:spLocks/>
                </p:cNvSpPr>
                <p:nvPr/>
              </p:nvSpPr>
              <p:spPr bwMode="auto">
                <a:xfrm>
                  <a:off x="1563" y="1948"/>
                  <a:ext cx="16" cy="19"/>
                </a:xfrm>
                <a:custGeom>
                  <a:avLst/>
                  <a:gdLst>
                    <a:gd name="T0" fmla="*/ 16 w 16"/>
                    <a:gd name="T1" fmla="*/ 17 h 19"/>
                    <a:gd name="T2" fmla="*/ 0 w 16"/>
                    <a:gd name="T3" fmla="*/ 19 h 19"/>
                    <a:gd name="T4" fmla="*/ 0 w 16"/>
                    <a:gd name="T5" fmla="*/ 0 h 19"/>
                    <a:gd name="T6" fmla="*/ 16 w 16"/>
                    <a:gd name="T7" fmla="*/ 0 h 19"/>
                    <a:gd name="T8" fmla="*/ 16 w 16"/>
                    <a:gd name="T9" fmla="*/ 17 h 19"/>
                  </a:gdLst>
                  <a:ahLst/>
                  <a:cxnLst>
                    <a:cxn ang="0">
                      <a:pos x="T0" y="T1"/>
                    </a:cxn>
                    <a:cxn ang="0">
                      <a:pos x="T2" y="T3"/>
                    </a:cxn>
                    <a:cxn ang="0">
                      <a:pos x="T4" y="T5"/>
                    </a:cxn>
                    <a:cxn ang="0">
                      <a:pos x="T6" y="T7"/>
                    </a:cxn>
                    <a:cxn ang="0">
                      <a:pos x="T8" y="T9"/>
                    </a:cxn>
                  </a:cxnLst>
                  <a:rect l="0" t="0" r="r" b="b"/>
                  <a:pathLst>
                    <a:path w="16" h="19">
                      <a:moveTo>
                        <a:pt x="16" y="17"/>
                      </a:moveTo>
                      <a:lnTo>
                        <a:pt x="0" y="19"/>
                      </a:lnTo>
                      <a:lnTo>
                        <a:pt x="0" y="0"/>
                      </a:lnTo>
                      <a:lnTo>
                        <a:pt x="16" y="0"/>
                      </a:lnTo>
                      <a:lnTo>
                        <a:pt x="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5" name="Rectangle 56"/>
                <p:cNvSpPr>
                  <a:spLocks noChangeArrowheads="1"/>
                </p:cNvSpPr>
                <p:nvPr/>
              </p:nvSpPr>
              <p:spPr bwMode="auto">
                <a:xfrm>
                  <a:off x="1558" y="1996"/>
                  <a:ext cx="22"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6" name="Freeform 57"/>
                <p:cNvSpPr>
                  <a:spLocks/>
                </p:cNvSpPr>
                <p:nvPr/>
              </p:nvSpPr>
              <p:spPr bwMode="auto">
                <a:xfrm>
                  <a:off x="1559" y="2046"/>
                  <a:ext cx="21" cy="18"/>
                </a:xfrm>
                <a:custGeom>
                  <a:avLst/>
                  <a:gdLst>
                    <a:gd name="T0" fmla="*/ 21 w 21"/>
                    <a:gd name="T1" fmla="*/ 18 h 18"/>
                    <a:gd name="T2" fmla="*/ 0 w 21"/>
                    <a:gd name="T3" fmla="*/ 18 h 18"/>
                    <a:gd name="T4" fmla="*/ 0 w 21"/>
                    <a:gd name="T5" fmla="*/ 2 h 18"/>
                    <a:gd name="T6" fmla="*/ 21 w 21"/>
                    <a:gd name="T7" fmla="*/ 0 h 18"/>
                    <a:gd name="T8" fmla="*/ 21 w 21"/>
                    <a:gd name="T9" fmla="*/ 18 h 18"/>
                  </a:gdLst>
                  <a:ahLst/>
                  <a:cxnLst>
                    <a:cxn ang="0">
                      <a:pos x="T0" y="T1"/>
                    </a:cxn>
                    <a:cxn ang="0">
                      <a:pos x="T2" y="T3"/>
                    </a:cxn>
                    <a:cxn ang="0">
                      <a:pos x="T4" y="T5"/>
                    </a:cxn>
                    <a:cxn ang="0">
                      <a:pos x="T6" y="T7"/>
                    </a:cxn>
                    <a:cxn ang="0">
                      <a:pos x="T8" y="T9"/>
                    </a:cxn>
                  </a:cxnLst>
                  <a:rect l="0" t="0" r="r" b="b"/>
                  <a:pathLst>
                    <a:path w="21" h="18">
                      <a:moveTo>
                        <a:pt x="21" y="18"/>
                      </a:moveTo>
                      <a:lnTo>
                        <a:pt x="0" y="18"/>
                      </a:lnTo>
                      <a:lnTo>
                        <a:pt x="0" y="2"/>
                      </a:lnTo>
                      <a:lnTo>
                        <a:pt x="21" y="0"/>
                      </a:lnTo>
                      <a:lnTo>
                        <a:pt x="21"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7" name="Rectangle 58"/>
                <p:cNvSpPr>
                  <a:spLocks noChangeArrowheads="1"/>
                </p:cNvSpPr>
                <p:nvPr/>
              </p:nvSpPr>
              <p:spPr bwMode="auto">
                <a:xfrm>
                  <a:off x="1505" y="2108"/>
                  <a:ext cx="75"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8" name="Rectangle 59"/>
                <p:cNvSpPr>
                  <a:spLocks noChangeArrowheads="1"/>
                </p:cNvSpPr>
                <p:nvPr/>
              </p:nvSpPr>
              <p:spPr bwMode="auto">
                <a:xfrm>
                  <a:off x="1559" y="2164"/>
                  <a:ext cx="2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9" name="Rectangle 60"/>
                <p:cNvSpPr>
                  <a:spLocks noChangeArrowheads="1"/>
                </p:cNvSpPr>
                <p:nvPr/>
              </p:nvSpPr>
              <p:spPr bwMode="auto">
                <a:xfrm>
                  <a:off x="1562" y="2205"/>
                  <a:ext cx="18"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0" name="Rectangle 61"/>
                <p:cNvSpPr>
                  <a:spLocks noChangeArrowheads="1"/>
                </p:cNvSpPr>
                <p:nvPr/>
              </p:nvSpPr>
              <p:spPr bwMode="auto">
                <a:xfrm>
                  <a:off x="1558" y="2237"/>
                  <a:ext cx="22"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1" name="Rectangle 62"/>
                <p:cNvSpPr>
                  <a:spLocks noChangeArrowheads="1"/>
                </p:cNvSpPr>
                <p:nvPr/>
              </p:nvSpPr>
              <p:spPr bwMode="auto">
                <a:xfrm>
                  <a:off x="1560" y="2268"/>
                  <a:ext cx="20" cy="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2" name="Rectangle 63"/>
                <p:cNvSpPr>
                  <a:spLocks noChangeArrowheads="1"/>
                </p:cNvSpPr>
                <p:nvPr/>
              </p:nvSpPr>
              <p:spPr bwMode="auto">
                <a:xfrm>
                  <a:off x="1560" y="2301"/>
                  <a:ext cx="20"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3" name="Rectangle 64"/>
                <p:cNvSpPr>
                  <a:spLocks noChangeArrowheads="1"/>
                </p:cNvSpPr>
                <p:nvPr/>
              </p:nvSpPr>
              <p:spPr bwMode="auto">
                <a:xfrm>
                  <a:off x="1559" y="2330"/>
                  <a:ext cx="21" cy="1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702" name="Rectangle 66"/>
              <p:cNvSpPr>
                <a:spLocks noChangeArrowheads="1"/>
              </p:cNvSpPr>
              <p:nvPr/>
            </p:nvSpPr>
            <p:spPr bwMode="auto">
              <a:xfrm>
                <a:off x="2614" y="2401"/>
                <a:ext cx="864" cy="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3" name="Rectangle 67"/>
              <p:cNvSpPr>
                <a:spLocks noChangeArrowheads="1"/>
              </p:cNvSpPr>
              <p:nvPr/>
            </p:nvSpPr>
            <p:spPr bwMode="auto">
              <a:xfrm flipH="1">
                <a:off x="3441" y="2484"/>
                <a:ext cx="15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704" name="Rectangle 68"/>
              <p:cNvSpPr>
                <a:spLocks noChangeArrowheads="1"/>
              </p:cNvSpPr>
              <p:nvPr/>
            </p:nvSpPr>
            <p:spPr bwMode="auto">
              <a:xfrm>
                <a:off x="3359" y="248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705" name="Freeform 69"/>
              <p:cNvSpPr>
                <a:spLocks noEditPoints="1"/>
              </p:cNvSpPr>
              <p:nvPr/>
            </p:nvSpPr>
            <p:spPr bwMode="auto">
              <a:xfrm>
                <a:off x="1940" y="1681"/>
                <a:ext cx="112" cy="514"/>
              </a:xfrm>
              <a:custGeom>
                <a:avLst/>
                <a:gdLst>
                  <a:gd name="T0" fmla="*/ 609 w 1085"/>
                  <a:gd name="T1" fmla="*/ 133 h 3332"/>
                  <a:gd name="T2" fmla="*/ 609 w 1085"/>
                  <a:gd name="T3" fmla="*/ 3199 h 3332"/>
                  <a:gd name="T4" fmla="*/ 542 w 1085"/>
                  <a:gd name="T5" fmla="*/ 3266 h 3332"/>
                  <a:gd name="T6" fmla="*/ 476 w 1085"/>
                  <a:gd name="T7" fmla="*/ 3199 h 3332"/>
                  <a:gd name="T8" fmla="*/ 476 w 1085"/>
                  <a:gd name="T9" fmla="*/ 133 h 3332"/>
                  <a:gd name="T10" fmla="*/ 542 w 1085"/>
                  <a:gd name="T11" fmla="*/ 66 h 3332"/>
                  <a:gd name="T12" fmla="*/ 609 w 1085"/>
                  <a:gd name="T13" fmla="*/ 133 h 3332"/>
                  <a:gd name="T14" fmla="*/ 18 w 1085"/>
                  <a:gd name="T15" fmla="*/ 899 h 3332"/>
                  <a:gd name="T16" fmla="*/ 542 w 1085"/>
                  <a:gd name="T17" fmla="*/ 0 h 3332"/>
                  <a:gd name="T18" fmla="*/ 1067 w 1085"/>
                  <a:gd name="T19" fmla="*/ 899 h 3332"/>
                  <a:gd name="T20" fmla="*/ 1043 w 1085"/>
                  <a:gd name="T21" fmla="*/ 990 h 3332"/>
                  <a:gd name="T22" fmla="*/ 952 w 1085"/>
                  <a:gd name="T23" fmla="*/ 966 h 3332"/>
                  <a:gd name="T24" fmla="*/ 485 w 1085"/>
                  <a:gd name="T25" fmla="*/ 166 h 3332"/>
                  <a:gd name="T26" fmla="*/ 600 w 1085"/>
                  <a:gd name="T27" fmla="*/ 166 h 3332"/>
                  <a:gd name="T28" fmla="*/ 133 w 1085"/>
                  <a:gd name="T29" fmla="*/ 966 h 3332"/>
                  <a:gd name="T30" fmla="*/ 42 w 1085"/>
                  <a:gd name="T31" fmla="*/ 990 h 3332"/>
                  <a:gd name="T32" fmla="*/ 18 w 1085"/>
                  <a:gd name="T33" fmla="*/ 899 h 3332"/>
                  <a:gd name="T34" fmla="*/ 1067 w 1085"/>
                  <a:gd name="T35" fmla="*/ 2433 h 3332"/>
                  <a:gd name="T36" fmla="*/ 542 w 1085"/>
                  <a:gd name="T37" fmla="*/ 3332 h 3332"/>
                  <a:gd name="T38" fmla="*/ 18 w 1085"/>
                  <a:gd name="T39" fmla="*/ 2433 h 3332"/>
                  <a:gd name="T40" fmla="*/ 42 w 1085"/>
                  <a:gd name="T41" fmla="*/ 2342 h 3332"/>
                  <a:gd name="T42" fmla="*/ 133 w 1085"/>
                  <a:gd name="T43" fmla="*/ 2366 h 3332"/>
                  <a:gd name="T44" fmla="*/ 600 w 1085"/>
                  <a:gd name="T45" fmla="*/ 3166 h 3332"/>
                  <a:gd name="T46" fmla="*/ 485 w 1085"/>
                  <a:gd name="T47" fmla="*/ 3166 h 3332"/>
                  <a:gd name="T48" fmla="*/ 952 w 1085"/>
                  <a:gd name="T49" fmla="*/ 2366 h 3332"/>
                  <a:gd name="T50" fmla="*/ 1043 w 1085"/>
                  <a:gd name="T51" fmla="*/ 2342 h 3332"/>
                  <a:gd name="T52" fmla="*/ 1067 w 1085"/>
                  <a:gd name="T53" fmla="*/ 2433 h 3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5" h="3332">
                    <a:moveTo>
                      <a:pt x="609" y="133"/>
                    </a:moveTo>
                    <a:lnTo>
                      <a:pt x="609" y="3199"/>
                    </a:lnTo>
                    <a:cubicBezTo>
                      <a:pt x="609" y="3236"/>
                      <a:pt x="579" y="3266"/>
                      <a:pt x="542" y="3266"/>
                    </a:cubicBezTo>
                    <a:cubicBezTo>
                      <a:pt x="506" y="3266"/>
                      <a:pt x="476" y="3236"/>
                      <a:pt x="476" y="3199"/>
                    </a:cubicBezTo>
                    <a:lnTo>
                      <a:pt x="476" y="133"/>
                    </a:lnTo>
                    <a:cubicBezTo>
                      <a:pt x="476" y="96"/>
                      <a:pt x="506" y="66"/>
                      <a:pt x="542" y="66"/>
                    </a:cubicBezTo>
                    <a:cubicBezTo>
                      <a:pt x="579" y="66"/>
                      <a:pt x="609" y="96"/>
                      <a:pt x="609" y="133"/>
                    </a:cubicBezTo>
                    <a:close/>
                    <a:moveTo>
                      <a:pt x="18" y="899"/>
                    </a:moveTo>
                    <a:lnTo>
                      <a:pt x="542" y="0"/>
                    </a:lnTo>
                    <a:lnTo>
                      <a:pt x="1067" y="899"/>
                    </a:lnTo>
                    <a:cubicBezTo>
                      <a:pt x="1085" y="931"/>
                      <a:pt x="1075" y="972"/>
                      <a:pt x="1043" y="990"/>
                    </a:cubicBezTo>
                    <a:cubicBezTo>
                      <a:pt x="1011" y="1009"/>
                      <a:pt x="970" y="998"/>
                      <a:pt x="952" y="966"/>
                    </a:cubicBezTo>
                    <a:lnTo>
                      <a:pt x="485" y="166"/>
                    </a:lnTo>
                    <a:lnTo>
                      <a:pt x="600" y="166"/>
                    </a:lnTo>
                    <a:lnTo>
                      <a:pt x="133" y="966"/>
                    </a:lnTo>
                    <a:cubicBezTo>
                      <a:pt x="115" y="998"/>
                      <a:pt x="74" y="1009"/>
                      <a:pt x="42" y="990"/>
                    </a:cubicBezTo>
                    <a:cubicBezTo>
                      <a:pt x="10" y="972"/>
                      <a:pt x="0" y="931"/>
                      <a:pt x="18" y="899"/>
                    </a:cubicBezTo>
                    <a:close/>
                    <a:moveTo>
                      <a:pt x="1067" y="2433"/>
                    </a:moveTo>
                    <a:lnTo>
                      <a:pt x="542" y="3332"/>
                    </a:lnTo>
                    <a:lnTo>
                      <a:pt x="18" y="2433"/>
                    </a:lnTo>
                    <a:cubicBezTo>
                      <a:pt x="0" y="2401"/>
                      <a:pt x="10" y="2360"/>
                      <a:pt x="42" y="2342"/>
                    </a:cubicBezTo>
                    <a:cubicBezTo>
                      <a:pt x="74" y="2323"/>
                      <a:pt x="115" y="2334"/>
                      <a:pt x="133" y="2366"/>
                    </a:cubicBezTo>
                    <a:lnTo>
                      <a:pt x="600" y="3166"/>
                    </a:lnTo>
                    <a:lnTo>
                      <a:pt x="485" y="3166"/>
                    </a:lnTo>
                    <a:lnTo>
                      <a:pt x="952" y="2366"/>
                    </a:lnTo>
                    <a:cubicBezTo>
                      <a:pt x="970" y="2334"/>
                      <a:pt x="1011" y="2323"/>
                      <a:pt x="1043" y="2342"/>
                    </a:cubicBezTo>
                    <a:cubicBezTo>
                      <a:pt x="1075" y="2360"/>
                      <a:pt x="1085" y="2401"/>
                      <a:pt x="1067" y="2433"/>
                    </a:cubicBezTo>
                    <a:close/>
                  </a:path>
                </a:pathLst>
              </a:custGeom>
              <a:solidFill>
                <a:srgbClr val="000000"/>
              </a:solidFill>
              <a:ln w="2"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sp>
            <p:nvSpPr>
              <p:cNvPr id="29706" name="Rectangle 70"/>
              <p:cNvSpPr>
                <a:spLocks noChangeArrowheads="1"/>
              </p:cNvSpPr>
              <p:nvPr/>
            </p:nvSpPr>
            <p:spPr bwMode="auto">
              <a:xfrm>
                <a:off x="2037" y="1661"/>
                <a:ext cx="741" cy="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07" name="Rectangle 71"/>
              <p:cNvSpPr>
                <a:spLocks noChangeArrowheads="1"/>
              </p:cNvSpPr>
              <p:nvPr/>
            </p:nvSpPr>
            <p:spPr bwMode="auto">
              <a:xfrm>
                <a:off x="2137" y="174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708" name="Rectangle 72"/>
              <p:cNvSpPr>
                <a:spLocks noChangeArrowheads="1"/>
              </p:cNvSpPr>
              <p:nvPr/>
            </p:nvSpPr>
            <p:spPr bwMode="auto">
              <a:xfrm>
                <a:off x="2323" y="174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709" name="Rectangle 73"/>
              <p:cNvSpPr>
                <a:spLocks noChangeArrowheads="1"/>
              </p:cNvSpPr>
              <p:nvPr/>
            </p:nvSpPr>
            <p:spPr bwMode="auto">
              <a:xfrm>
                <a:off x="2353" y="174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710" name="Rectangle 74"/>
              <p:cNvSpPr>
                <a:spLocks noChangeArrowheads="1"/>
              </p:cNvSpPr>
              <p:nvPr/>
            </p:nvSpPr>
            <p:spPr bwMode="auto">
              <a:xfrm>
                <a:off x="2588" y="174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711" name="Rectangle 75"/>
              <p:cNvSpPr>
                <a:spLocks noChangeArrowheads="1"/>
              </p:cNvSpPr>
              <p:nvPr/>
            </p:nvSpPr>
            <p:spPr bwMode="auto">
              <a:xfrm>
                <a:off x="2618" y="174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p:txBody>
          </p:sp>
          <p:sp>
            <p:nvSpPr>
              <p:cNvPr id="29712" name="Freeform 76"/>
              <p:cNvSpPr>
                <a:spLocks noEditPoints="1"/>
              </p:cNvSpPr>
              <p:nvPr/>
            </p:nvSpPr>
            <p:spPr bwMode="auto">
              <a:xfrm>
                <a:off x="2119" y="2525"/>
                <a:ext cx="501" cy="123"/>
              </a:xfrm>
              <a:custGeom>
                <a:avLst/>
                <a:gdLst>
                  <a:gd name="T0" fmla="*/ 4800 w 4867"/>
                  <a:gd name="T1" fmla="*/ 467 h 800"/>
                  <a:gd name="T2" fmla="*/ 667 w 4867"/>
                  <a:gd name="T3" fmla="*/ 467 h 800"/>
                  <a:gd name="T4" fmla="*/ 600 w 4867"/>
                  <a:gd name="T5" fmla="*/ 400 h 800"/>
                  <a:gd name="T6" fmla="*/ 667 w 4867"/>
                  <a:gd name="T7" fmla="*/ 333 h 800"/>
                  <a:gd name="T8" fmla="*/ 4800 w 4867"/>
                  <a:gd name="T9" fmla="*/ 333 h 800"/>
                  <a:gd name="T10" fmla="*/ 4867 w 4867"/>
                  <a:gd name="T11" fmla="*/ 400 h 800"/>
                  <a:gd name="T12" fmla="*/ 4800 w 4867"/>
                  <a:gd name="T13" fmla="*/ 467 h 800"/>
                  <a:gd name="T14" fmla="*/ 800 w 4867"/>
                  <a:gd name="T15" fmla="*/ 800 h 800"/>
                  <a:gd name="T16" fmla="*/ 0 w 4867"/>
                  <a:gd name="T17" fmla="*/ 400 h 800"/>
                  <a:gd name="T18" fmla="*/ 800 w 4867"/>
                  <a:gd name="T19" fmla="*/ 0 h 800"/>
                  <a:gd name="T20" fmla="*/ 800 w 4867"/>
                  <a:gd name="T21"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67" h="800">
                    <a:moveTo>
                      <a:pt x="4800" y="467"/>
                    </a:moveTo>
                    <a:lnTo>
                      <a:pt x="667" y="467"/>
                    </a:lnTo>
                    <a:cubicBezTo>
                      <a:pt x="630" y="467"/>
                      <a:pt x="600" y="437"/>
                      <a:pt x="600" y="400"/>
                    </a:cubicBezTo>
                    <a:cubicBezTo>
                      <a:pt x="600" y="363"/>
                      <a:pt x="630" y="333"/>
                      <a:pt x="667" y="333"/>
                    </a:cubicBezTo>
                    <a:lnTo>
                      <a:pt x="4800" y="333"/>
                    </a:lnTo>
                    <a:cubicBezTo>
                      <a:pt x="4837" y="333"/>
                      <a:pt x="4867" y="363"/>
                      <a:pt x="4867" y="400"/>
                    </a:cubicBezTo>
                    <a:cubicBezTo>
                      <a:pt x="4867" y="437"/>
                      <a:pt x="4837" y="467"/>
                      <a:pt x="4800" y="467"/>
                    </a:cubicBezTo>
                    <a:close/>
                    <a:moveTo>
                      <a:pt x="800" y="800"/>
                    </a:moveTo>
                    <a:lnTo>
                      <a:pt x="0" y="400"/>
                    </a:lnTo>
                    <a:lnTo>
                      <a:pt x="800" y="0"/>
                    </a:lnTo>
                    <a:lnTo>
                      <a:pt x="800" y="800"/>
                    </a:lnTo>
                    <a:close/>
                  </a:path>
                </a:pathLst>
              </a:custGeom>
              <a:solidFill>
                <a:srgbClr val="000000"/>
              </a:solidFill>
              <a:ln w="2"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US"/>
              </a:p>
            </p:txBody>
          </p:sp>
        </p:grpSp>
        <p:sp>
          <p:nvSpPr>
            <p:cNvPr id="4114" name="TextBox 4113"/>
            <p:cNvSpPr txBox="1"/>
            <p:nvPr/>
          </p:nvSpPr>
          <p:spPr>
            <a:xfrm>
              <a:off x="4114800" y="3843635"/>
              <a:ext cx="1380331" cy="461665"/>
            </a:xfrm>
            <a:prstGeom prst="rect">
              <a:avLst/>
            </a:prstGeom>
            <a:noFill/>
          </p:spPr>
          <p:txBody>
            <a:bodyPr wrap="square" rtlCol="0">
              <a:spAutoFit/>
            </a:bodyPr>
            <a:lstStyle/>
            <a:p>
              <a:r>
                <a:rPr lang="en-US" sz="2400" b="1" dirty="0"/>
                <a:t>mercury</a:t>
              </a:r>
              <a:endParaRPr lang="en-US" sz="2400" b="1" dirty="0"/>
            </a:p>
          </p:txBody>
        </p:sp>
        <p:sp>
          <p:nvSpPr>
            <p:cNvPr id="4115" name="TextBox 4114"/>
            <p:cNvSpPr txBox="1"/>
            <p:nvPr/>
          </p:nvSpPr>
          <p:spPr>
            <a:xfrm>
              <a:off x="3257550" y="2857500"/>
              <a:ext cx="3448050" cy="369332"/>
            </a:xfrm>
            <a:prstGeom prst="rect">
              <a:avLst/>
            </a:prstGeom>
            <a:noFill/>
          </p:spPr>
          <p:txBody>
            <a:bodyPr wrap="square" rtlCol="0">
              <a:spAutoFit/>
            </a:bodyPr>
            <a:lstStyle/>
            <a:p>
              <a:r>
                <a:rPr lang="en-US" b="1" dirty="0"/>
                <a:t>    76cm or 760 mm at sea level</a:t>
              </a:r>
              <a:endParaRPr lang="en-US" b="1" dirty="0"/>
            </a:p>
          </p:txBody>
        </p:sp>
        <p:cxnSp>
          <p:nvCxnSpPr>
            <p:cNvPr id="4119" name="Straight Arrow Connector 4118"/>
            <p:cNvCxnSpPr/>
            <p:nvPr/>
          </p:nvCxnSpPr>
          <p:spPr>
            <a:xfrm flipH="1">
              <a:off x="2811464" y="2171700"/>
              <a:ext cx="77628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24" name="TextBox 4123"/>
            <p:cNvSpPr txBox="1"/>
            <p:nvPr/>
          </p:nvSpPr>
          <p:spPr>
            <a:xfrm>
              <a:off x="3505200" y="1923990"/>
              <a:ext cx="1316831" cy="400110"/>
            </a:xfrm>
            <a:prstGeom prst="rect">
              <a:avLst/>
            </a:prstGeom>
            <a:noFill/>
          </p:spPr>
          <p:txBody>
            <a:bodyPr wrap="square" rtlCol="0">
              <a:spAutoFit/>
            </a:bodyPr>
            <a:lstStyle/>
            <a:p>
              <a:r>
                <a:rPr lang="en-US" sz="2000" b="1" dirty="0"/>
                <a:t>vacuum</a:t>
              </a:r>
              <a:endParaRPr lang="en-US" sz="2000" b="1" dirty="0"/>
            </a:p>
          </p:txBody>
        </p:sp>
        <p:cxnSp>
          <p:nvCxnSpPr>
            <p:cNvPr id="4126" name="Straight Arrow Connector 4125"/>
            <p:cNvCxnSpPr/>
            <p:nvPr/>
          </p:nvCxnSpPr>
          <p:spPr>
            <a:xfrm flipH="1">
              <a:off x="2926556" y="1666875"/>
              <a:ext cx="88344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732" name="TextBox 29731"/>
            <p:cNvSpPr txBox="1"/>
            <p:nvPr/>
          </p:nvSpPr>
          <p:spPr>
            <a:xfrm>
              <a:off x="3745707" y="1466790"/>
              <a:ext cx="2426493" cy="400110"/>
            </a:xfrm>
            <a:prstGeom prst="rect">
              <a:avLst/>
            </a:prstGeom>
            <a:noFill/>
          </p:spPr>
          <p:txBody>
            <a:bodyPr wrap="square" rtlCol="0">
              <a:spAutoFit/>
            </a:bodyPr>
            <a:lstStyle/>
            <a:p>
              <a:r>
                <a:rPr lang="en-US" sz="2000" b="1" dirty="0"/>
                <a:t>Glass tube</a:t>
              </a:r>
              <a:endParaRPr lang="en-US" sz="2000" b="1" dirty="0"/>
            </a:p>
          </p:txBody>
        </p:sp>
      </p:grpSp>
    </p:spTree>
    <p:extLst>
      <p:ext uri="{BB962C8B-B14F-4D97-AF65-F5344CB8AC3E}">
        <p14:creationId xmlns:p14="http://schemas.microsoft.com/office/powerpoint/2010/main" val="4269594765"/>
      </p:ext>
    </p:extLst>
  </p:cSld>
  <p:clrMapOvr>
    <a:masterClrMapping/>
  </p:clrMapOvr>
  <p:transition spd="slow" advTm="60000">
    <p:cove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0"/>
            <a:ext cx="9067800" cy="4724400"/>
          </a:xfrm>
          <a:prstGeom prst="rect">
            <a:avLst/>
          </a:prstGeom>
        </p:spPr>
        <p:txBody>
          <a:bodyPr>
            <a:noAutofit/>
          </a:bodyPr>
          <a:lstStyle/>
          <a:p>
            <a:pPr marL="457200" lvl="1" indent="0">
              <a:buNone/>
            </a:pPr>
            <a:r>
              <a:rPr lang="en-US" sz="2400" dirty="0">
                <a:latin typeface="Arial Rounded MT Bold" pitchFamily="34" charset="0"/>
              </a:rPr>
              <a:t>2. Sunshine </a:t>
            </a:r>
            <a:r>
              <a:rPr lang="en-US" sz="2400" dirty="0">
                <a:latin typeface="Arial Rounded MT Bold" pitchFamily="34" charset="0"/>
              </a:rPr>
              <a:t>recorder is used to measure the amount </a:t>
            </a:r>
            <a:r>
              <a:rPr lang="en-US" sz="2400" dirty="0">
                <a:latin typeface="Arial Rounded MT Bold" pitchFamily="34" charset="0"/>
              </a:rPr>
              <a:t>of___</a:t>
            </a:r>
            <a:endParaRPr lang="en-US" sz="2400" dirty="0">
              <a:latin typeface="Arial Rounded MT Bold" pitchFamily="34" charset="0"/>
            </a:endParaRPr>
          </a:p>
          <a:p>
            <a:pPr marL="0" indent="0">
              <a:buNone/>
            </a:pPr>
            <a:r>
              <a:rPr lang="en-US" sz="2400" b="1" dirty="0">
                <a:latin typeface="Arial Rounded MT Bold" pitchFamily="34" charset="0"/>
              </a:rPr>
              <a:t>A. </a:t>
            </a:r>
            <a:r>
              <a:rPr lang="en-US" sz="2400" dirty="0">
                <a:latin typeface="Arial Rounded MT Bold" pitchFamily="34" charset="0"/>
              </a:rPr>
              <a:t>Hotness			</a:t>
            </a:r>
            <a:r>
              <a:rPr lang="en-US" sz="2400" b="1" dirty="0">
                <a:latin typeface="Arial Rounded MT Bold" pitchFamily="34" charset="0"/>
              </a:rPr>
              <a:t>B. </a:t>
            </a:r>
            <a:r>
              <a:rPr lang="en-US" sz="2400" dirty="0">
                <a:latin typeface="Arial Rounded MT Bold" pitchFamily="34" charset="0"/>
              </a:rPr>
              <a:t>Coldness</a:t>
            </a:r>
          </a:p>
          <a:p>
            <a:pPr marL="0" indent="0">
              <a:buNone/>
            </a:pPr>
            <a:r>
              <a:rPr lang="en-US" sz="2400" b="1" dirty="0">
                <a:latin typeface="Arial Rounded MT Bold" pitchFamily="34" charset="0"/>
              </a:rPr>
              <a:t>C. </a:t>
            </a:r>
            <a:r>
              <a:rPr lang="en-US" sz="2400" dirty="0">
                <a:latin typeface="Arial Rounded MT Bold" pitchFamily="34" charset="0"/>
              </a:rPr>
              <a:t>Sunshine			</a:t>
            </a:r>
            <a:r>
              <a:rPr lang="en-US" sz="2400" b="1" dirty="0">
                <a:latin typeface="Arial Rounded MT Bold" pitchFamily="34" charset="0"/>
              </a:rPr>
              <a:t>D. </a:t>
            </a:r>
            <a:r>
              <a:rPr lang="en-US" sz="2400" dirty="0">
                <a:latin typeface="Arial Rounded MT Bold" pitchFamily="34" charset="0"/>
              </a:rPr>
              <a:t>Cloud cover</a:t>
            </a:r>
          </a:p>
          <a:p>
            <a:pPr marL="0" indent="0">
              <a:buNone/>
            </a:pPr>
            <a:r>
              <a:rPr lang="en-US" sz="2400" dirty="0">
                <a:latin typeface="Arial Rounded MT Bold" pitchFamily="34" charset="0"/>
              </a:rPr>
              <a:t> </a:t>
            </a:r>
          </a:p>
          <a:p>
            <a:pPr marL="457200" lvl="1" indent="0">
              <a:buNone/>
            </a:pPr>
            <a:r>
              <a:rPr lang="en-US" sz="2400" dirty="0">
                <a:latin typeface="Arial Rounded MT Bold" pitchFamily="34" charset="0"/>
              </a:rPr>
              <a:t>3.Below </a:t>
            </a:r>
            <a:r>
              <a:rPr lang="en-US" sz="2400" dirty="0">
                <a:latin typeface="Arial Rounded MT Bold" pitchFamily="34" charset="0"/>
              </a:rPr>
              <a:t>are instruments found in a weather station. Which one cannot be placed in a Stevenson’s screen?</a:t>
            </a:r>
          </a:p>
          <a:p>
            <a:pPr marL="0" indent="0">
              <a:buNone/>
            </a:pPr>
            <a:r>
              <a:rPr lang="en-US" sz="2400" b="1" dirty="0">
                <a:latin typeface="Arial Rounded MT Bold" pitchFamily="34" charset="0"/>
              </a:rPr>
              <a:t>A. </a:t>
            </a:r>
            <a:r>
              <a:rPr lang="en-US" sz="2400" dirty="0">
                <a:latin typeface="Arial Rounded MT Bold" pitchFamily="34" charset="0"/>
              </a:rPr>
              <a:t>Rain gauge		</a:t>
            </a:r>
          </a:p>
          <a:p>
            <a:pPr marL="0" indent="0">
              <a:buNone/>
            </a:pPr>
            <a:r>
              <a:rPr lang="en-US" sz="2400" b="1" dirty="0">
                <a:latin typeface="Arial Rounded MT Bold" pitchFamily="34" charset="0"/>
              </a:rPr>
              <a:t>B. </a:t>
            </a:r>
            <a:r>
              <a:rPr lang="en-US" sz="2400" dirty="0">
                <a:latin typeface="Arial Rounded MT Bold" pitchFamily="34" charset="0"/>
              </a:rPr>
              <a:t>Thermometer </a:t>
            </a:r>
          </a:p>
          <a:p>
            <a:pPr marL="0" indent="0">
              <a:buNone/>
            </a:pPr>
            <a:r>
              <a:rPr lang="en-US" sz="2400" b="1" dirty="0">
                <a:latin typeface="Arial Rounded MT Bold" pitchFamily="34" charset="0"/>
              </a:rPr>
              <a:t>C. </a:t>
            </a:r>
            <a:r>
              <a:rPr lang="en-US" sz="2400" dirty="0">
                <a:latin typeface="Arial Rounded MT Bold" pitchFamily="34" charset="0"/>
              </a:rPr>
              <a:t>Hygrometer 	</a:t>
            </a:r>
          </a:p>
          <a:p>
            <a:pPr marL="0" indent="0">
              <a:buNone/>
            </a:pPr>
            <a:r>
              <a:rPr lang="en-US" sz="2400" b="1" dirty="0">
                <a:latin typeface="Arial Rounded MT Bold" pitchFamily="34" charset="0"/>
              </a:rPr>
              <a:t>D. </a:t>
            </a:r>
            <a:r>
              <a:rPr lang="en-US" sz="2400" dirty="0">
                <a:latin typeface="Arial Rounded MT Bold" pitchFamily="34" charset="0"/>
              </a:rPr>
              <a:t>Maximum and minimum thermometer </a:t>
            </a:r>
          </a:p>
          <a:p>
            <a:endParaRPr lang="en-US" sz="2400" dirty="0">
              <a:latin typeface="Arial Rounded MT Bold" pitchFamily="34" charset="0"/>
            </a:endParaRPr>
          </a:p>
        </p:txBody>
      </p:sp>
    </p:spTree>
    <p:extLst>
      <p:ext uri="{BB962C8B-B14F-4D97-AF65-F5344CB8AC3E}">
        <p14:creationId xmlns:p14="http://schemas.microsoft.com/office/powerpoint/2010/main" val="340932821"/>
      </p:ext>
    </p:extLst>
  </p:cSld>
  <p:clrMapOvr>
    <a:masterClrMapping/>
  </p:clrMapOvr>
  <p:transition spd="slow" advTm="60000">
    <p:cove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177800" y="381000"/>
            <a:ext cx="9829800" cy="48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454983"/>
      </p:ext>
    </p:extLst>
  </p:cSld>
  <p:clrMapOvr>
    <a:masterClrMapping/>
  </p:clrMapOvr>
  <p:transition spd="slow" advTm="60000">
    <p:cove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266700"/>
            <a:ext cx="8991600" cy="3771900"/>
          </a:xfrm>
          <a:prstGeom prst="rect">
            <a:avLst/>
          </a:prstGeom>
        </p:spPr>
        <p:txBody>
          <a:bodyPr>
            <a:noAutofit/>
          </a:bodyPr>
          <a:lstStyle/>
          <a:p>
            <a:pPr marL="0" indent="0">
              <a:buNone/>
            </a:pPr>
            <a:r>
              <a:rPr lang="en-US" sz="2400" dirty="0">
                <a:latin typeface="Arial Rounded MT Bold" pitchFamily="34" charset="0"/>
              </a:rPr>
              <a:t>6. Which </a:t>
            </a:r>
            <a:r>
              <a:rPr lang="en-US" sz="2400" dirty="0">
                <a:latin typeface="Arial Rounded MT Bold" pitchFamily="34" charset="0"/>
              </a:rPr>
              <a:t>one of the following traditional </a:t>
            </a:r>
            <a:r>
              <a:rPr lang="en-US" sz="2400" dirty="0">
                <a:latin typeface="Arial Rounded MT Bold" pitchFamily="34" charset="0"/>
              </a:rPr>
              <a:t>methods of </a:t>
            </a:r>
            <a:r>
              <a:rPr lang="en-US" sz="2400" dirty="0">
                <a:latin typeface="Arial Rounded MT Bold" pitchFamily="34" charset="0"/>
              </a:rPr>
              <a:t>predicting weather is also used in </a:t>
            </a:r>
            <a:r>
              <a:rPr lang="en-US" sz="2400" dirty="0">
                <a:latin typeface="Arial Rounded MT Bold" pitchFamily="34" charset="0"/>
              </a:rPr>
              <a:t>modern weather </a:t>
            </a:r>
            <a:r>
              <a:rPr lang="en-US" sz="2400" dirty="0">
                <a:latin typeface="Arial Rounded MT Bold" pitchFamily="34" charset="0"/>
              </a:rPr>
              <a:t>prediction?</a:t>
            </a:r>
          </a:p>
          <a:p>
            <a:pPr marL="457200" lvl="1" indent="0">
              <a:buNone/>
            </a:pPr>
            <a:r>
              <a:rPr lang="en-US" sz="2400" b="1" dirty="0">
                <a:latin typeface="Arial Rounded MT Bold" pitchFamily="34" charset="0"/>
              </a:rPr>
              <a:t>A. </a:t>
            </a:r>
            <a:r>
              <a:rPr lang="en-US" sz="2400" dirty="0">
                <a:latin typeface="Arial Rounded MT Bold" pitchFamily="34" charset="0"/>
              </a:rPr>
              <a:t>Observing </a:t>
            </a:r>
            <a:r>
              <a:rPr lang="en-US" sz="2400" dirty="0">
                <a:latin typeface="Arial Rounded MT Bold" pitchFamily="34" charset="0"/>
              </a:rPr>
              <a:t>the phases of the moon.</a:t>
            </a:r>
          </a:p>
          <a:p>
            <a:pPr marL="457200" lvl="1" indent="0">
              <a:buNone/>
            </a:pPr>
            <a:r>
              <a:rPr lang="en-US" sz="2400" b="1" dirty="0">
                <a:latin typeface="Arial Rounded MT Bold" pitchFamily="34" charset="0"/>
              </a:rPr>
              <a:t>B. </a:t>
            </a:r>
            <a:r>
              <a:rPr lang="en-US" sz="2400" dirty="0">
                <a:latin typeface="Arial Rounded MT Bold" pitchFamily="34" charset="0"/>
              </a:rPr>
              <a:t>Observing </a:t>
            </a:r>
            <a:r>
              <a:rPr lang="en-US" sz="2400" dirty="0">
                <a:latin typeface="Arial Rounded MT Bold" pitchFamily="34" charset="0"/>
              </a:rPr>
              <a:t>the behaviors of animals.</a:t>
            </a:r>
          </a:p>
          <a:p>
            <a:pPr marL="457200" lvl="1" indent="0">
              <a:buNone/>
            </a:pPr>
            <a:r>
              <a:rPr lang="en-US" sz="2400" b="1" dirty="0">
                <a:latin typeface="Arial Rounded MT Bold" pitchFamily="34" charset="0"/>
              </a:rPr>
              <a:t>C. </a:t>
            </a:r>
            <a:r>
              <a:rPr lang="en-US" sz="2400" dirty="0">
                <a:latin typeface="Arial Rounded MT Bold" pitchFamily="34" charset="0"/>
              </a:rPr>
              <a:t>Observing </a:t>
            </a:r>
            <a:r>
              <a:rPr lang="en-US" sz="2400" dirty="0">
                <a:latin typeface="Arial Rounded MT Bold" pitchFamily="34" charset="0"/>
              </a:rPr>
              <a:t>the clouds.</a:t>
            </a:r>
          </a:p>
          <a:p>
            <a:pPr marL="457200" lvl="1" indent="0">
              <a:buNone/>
            </a:pPr>
            <a:r>
              <a:rPr lang="en-US" sz="2400" b="1" dirty="0">
                <a:latin typeface="Arial Rounded MT Bold" pitchFamily="34" charset="0"/>
              </a:rPr>
              <a:t>D. </a:t>
            </a:r>
            <a:r>
              <a:rPr lang="en-US" sz="2400" dirty="0">
                <a:latin typeface="Arial Rounded MT Bold" pitchFamily="34" charset="0"/>
              </a:rPr>
              <a:t>Observing </a:t>
            </a:r>
            <a:r>
              <a:rPr lang="en-US" sz="2400" dirty="0">
                <a:latin typeface="Arial Rounded MT Bold" pitchFamily="34" charset="0"/>
              </a:rPr>
              <a:t>the rainbow.</a:t>
            </a:r>
          </a:p>
          <a:p>
            <a:pPr marL="0" indent="0">
              <a:buNone/>
            </a:pPr>
            <a:endParaRPr lang="en-US" sz="2400" dirty="0">
              <a:latin typeface="Arial Rounded MT Bold" pitchFamily="34" charset="0"/>
            </a:endParaRPr>
          </a:p>
          <a:p>
            <a:pPr marL="0" indent="0">
              <a:buNone/>
            </a:pPr>
            <a:r>
              <a:rPr lang="en-US" sz="2400" dirty="0">
                <a:latin typeface="Arial Rounded MT Bold" pitchFamily="34" charset="0"/>
              </a:rPr>
              <a:t>7. Anemometer </a:t>
            </a:r>
            <a:r>
              <a:rPr lang="en-US" sz="2400" dirty="0">
                <a:latin typeface="Arial Rounded MT Bold" pitchFamily="34" charset="0"/>
              </a:rPr>
              <a:t>is used for measuring -----</a:t>
            </a:r>
          </a:p>
          <a:p>
            <a:pPr marL="0" indent="0">
              <a:buNone/>
            </a:pPr>
            <a:r>
              <a:rPr lang="en-US" sz="2400" dirty="0">
                <a:latin typeface="Arial Rounded MT Bold" pitchFamily="34" charset="0"/>
              </a:rPr>
              <a:t>    </a:t>
            </a:r>
            <a:r>
              <a:rPr lang="en-US" sz="2400" b="1" dirty="0">
                <a:latin typeface="Arial Rounded MT Bold" pitchFamily="34" charset="0"/>
              </a:rPr>
              <a:t>A. </a:t>
            </a:r>
            <a:r>
              <a:rPr lang="en-US" sz="2400" dirty="0">
                <a:latin typeface="Arial Rounded MT Bold" pitchFamily="34" charset="0"/>
              </a:rPr>
              <a:t>Rainfall. 		 </a:t>
            </a:r>
            <a:r>
              <a:rPr lang="en-US" sz="2400" b="1" dirty="0">
                <a:latin typeface="Arial Rounded MT Bold" pitchFamily="34" charset="0"/>
              </a:rPr>
              <a:t>B. </a:t>
            </a:r>
            <a:r>
              <a:rPr lang="en-US" sz="2400" dirty="0">
                <a:latin typeface="Arial Rounded MT Bold" pitchFamily="34" charset="0"/>
              </a:rPr>
              <a:t>Speed of the wind.</a:t>
            </a:r>
          </a:p>
          <a:p>
            <a:pPr marL="0" indent="0">
              <a:buNone/>
            </a:pPr>
            <a:r>
              <a:rPr lang="en-US" sz="2400" dirty="0">
                <a:latin typeface="Arial Rounded MT Bold" pitchFamily="34" charset="0"/>
              </a:rPr>
              <a:t>   </a:t>
            </a:r>
            <a:r>
              <a:rPr lang="en-US" sz="2400" b="1" dirty="0">
                <a:latin typeface="Arial Rounded MT Bold" pitchFamily="34" charset="0"/>
              </a:rPr>
              <a:t> C</a:t>
            </a:r>
            <a:r>
              <a:rPr lang="en-US" sz="2400" b="1" dirty="0">
                <a:latin typeface="Arial Rounded MT Bold" pitchFamily="34" charset="0"/>
              </a:rPr>
              <a:t>. </a:t>
            </a:r>
            <a:r>
              <a:rPr lang="en-US" sz="2400" dirty="0">
                <a:latin typeface="Arial Rounded MT Bold" pitchFamily="34" charset="0"/>
              </a:rPr>
              <a:t>Humidity.		 </a:t>
            </a:r>
            <a:r>
              <a:rPr lang="en-US" sz="2400" b="1" dirty="0">
                <a:latin typeface="Arial Rounded MT Bold" pitchFamily="34" charset="0"/>
              </a:rPr>
              <a:t>D. </a:t>
            </a:r>
            <a:r>
              <a:rPr lang="en-US" sz="2400" dirty="0">
                <a:latin typeface="Arial Rounded MT Bold" pitchFamily="34" charset="0"/>
              </a:rPr>
              <a:t>Temperature.</a:t>
            </a:r>
          </a:p>
          <a:p>
            <a:endParaRPr lang="en-US" sz="2400" dirty="0">
              <a:latin typeface="Arial Rounded MT Bold" pitchFamily="34" charset="0"/>
            </a:endParaRPr>
          </a:p>
        </p:txBody>
      </p:sp>
    </p:spTree>
    <p:extLst>
      <p:ext uri="{BB962C8B-B14F-4D97-AF65-F5344CB8AC3E}">
        <p14:creationId xmlns:p14="http://schemas.microsoft.com/office/powerpoint/2010/main" val="3599326783"/>
      </p:ext>
    </p:extLst>
  </p:cSld>
  <p:clrMapOvr>
    <a:masterClrMapping/>
  </p:clrMapOvr>
  <p:transition spd="slow" advTm="60000">
    <p:cove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84200" y="63500"/>
            <a:ext cx="9067800" cy="4470400"/>
          </a:xfrm>
          <a:prstGeom prst="rect">
            <a:avLst/>
          </a:prstGeom>
        </p:spPr>
        <p:txBody>
          <a:bodyPr>
            <a:noAutofit/>
          </a:bodyPr>
          <a:lstStyle/>
          <a:p>
            <a:pPr marL="0" indent="0">
              <a:buNone/>
            </a:pPr>
            <a:r>
              <a:rPr lang="en-US" sz="2000" dirty="0">
                <a:latin typeface="Arial Rounded MT Bold" pitchFamily="34" charset="0"/>
              </a:rPr>
              <a:t>8. Which </a:t>
            </a:r>
            <a:r>
              <a:rPr lang="en-US" sz="2000" dirty="0">
                <a:latin typeface="Arial Rounded MT Bold" pitchFamily="34" charset="0"/>
              </a:rPr>
              <a:t>one of the following methods </a:t>
            </a:r>
            <a:r>
              <a:rPr lang="en-US" sz="2000" dirty="0">
                <a:latin typeface="Arial Rounded MT Bold" pitchFamily="34" charset="0"/>
              </a:rPr>
              <a:t>of predicting weather was </a:t>
            </a:r>
            <a:r>
              <a:rPr lang="en-US" sz="2000" b="1" dirty="0">
                <a:latin typeface="Arial Rounded MT Bold" pitchFamily="34" charset="0"/>
              </a:rPr>
              <a:t>NOT</a:t>
            </a:r>
            <a:r>
              <a:rPr lang="en-US" sz="2000" dirty="0">
                <a:latin typeface="Arial Rounded MT Bold" pitchFamily="34" charset="0"/>
              </a:rPr>
              <a:t> popular with the traditional rainmakers among the </a:t>
            </a:r>
            <a:r>
              <a:rPr lang="en-US" sz="2000" dirty="0" err="1">
                <a:latin typeface="Arial Rounded MT Bold" pitchFamily="34" charset="0"/>
              </a:rPr>
              <a:t>Agikuyu</a:t>
            </a:r>
            <a:r>
              <a:rPr lang="en-US" sz="2000" dirty="0">
                <a:latin typeface="Arial Rounded MT Bold" pitchFamily="34" charset="0"/>
              </a:rPr>
              <a:t> community?</a:t>
            </a:r>
          </a:p>
          <a:p>
            <a:pPr marL="457200" lvl="1" indent="0">
              <a:buNone/>
            </a:pPr>
            <a:r>
              <a:rPr lang="en-US" sz="2000" b="1" dirty="0">
                <a:latin typeface="Arial Rounded MT Bold" pitchFamily="34" charset="0"/>
              </a:rPr>
              <a:t>A. </a:t>
            </a:r>
            <a:r>
              <a:rPr lang="en-US" sz="2000" dirty="0">
                <a:latin typeface="Arial Rounded MT Bold" pitchFamily="34" charset="0"/>
              </a:rPr>
              <a:t>Frequent </a:t>
            </a:r>
            <a:r>
              <a:rPr lang="en-US" sz="2000" dirty="0">
                <a:latin typeface="Arial Rounded MT Bold" pitchFamily="34" charset="0"/>
              </a:rPr>
              <a:t>rainbow appearance on the sky.</a:t>
            </a:r>
          </a:p>
          <a:p>
            <a:pPr marL="457200" lvl="1" indent="0">
              <a:buNone/>
            </a:pPr>
            <a:r>
              <a:rPr lang="en-US" sz="2000" b="1" dirty="0">
                <a:latin typeface="Arial Rounded MT Bold" pitchFamily="34" charset="0"/>
              </a:rPr>
              <a:t>B. </a:t>
            </a:r>
            <a:r>
              <a:rPr lang="en-US" sz="2000" dirty="0">
                <a:latin typeface="Arial Rounded MT Bold" pitchFamily="34" charset="0"/>
              </a:rPr>
              <a:t>Observing </a:t>
            </a:r>
            <a:r>
              <a:rPr lang="en-US" sz="2000" dirty="0">
                <a:latin typeface="Arial Rounded MT Bold" pitchFamily="34" charset="0"/>
              </a:rPr>
              <a:t>pictures of cloud formation.</a:t>
            </a:r>
          </a:p>
          <a:p>
            <a:pPr marL="457200" lvl="1" indent="0">
              <a:buNone/>
            </a:pPr>
            <a:r>
              <a:rPr lang="en-US" sz="2000" b="1" dirty="0">
                <a:latin typeface="Arial Rounded MT Bold" pitchFamily="34" charset="0"/>
              </a:rPr>
              <a:t>C. </a:t>
            </a:r>
            <a:r>
              <a:rPr lang="en-US" sz="2000" dirty="0">
                <a:latin typeface="Arial Rounded MT Bold" pitchFamily="34" charset="0"/>
              </a:rPr>
              <a:t>Watching </a:t>
            </a:r>
            <a:r>
              <a:rPr lang="en-US" sz="2000" dirty="0">
                <a:latin typeface="Arial Rounded MT Bold" pitchFamily="34" charset="0"/>
              </a:rPr>
              <a:t>long trails of black and white ants.</a:t>
            </a:r>
          </a:p>
          <a:p>
            <a:pPr marL="457200" lvl="1" indent="0">
              <a:buNone/>
            </a:pPr>
            <a:r>
              <a:rPr lang="en-US" sz="2000" b="1" dirty="0">
                <a:latin typeface="Arial Rounded MT Bold" pitchFamily="34" charset="0"/>
              </a:rPr>
              <a:t>D. </a:t>
            </a:r>
            <a:r>
              <a:rPr lang="en-US" sz="2000" dirty="0">
                <a:latin typeface="Arial Rounded MT Bold" pitchFamily="34" charset="0"/>
              </a:rPr>
              <a:t>Observing </a:t>
            </a:r>
            <a:r>
              <a:rPr lang="en-US" sz="2000" dirty="0">
                <a:latin typeface="Arial Rounded MT Bold" pitchFamily="34" charset="0"/>
              </a:rPr>
              <a:t>sudden disappearance of toads</a:t>
            </a:r>
            <a:r>
              <a:rPr lang="en-US" sz="2000" dirty="0">
                <a:latin typeface="Arial Rounded MT Bold" pitchFamily="34" charset="0"/>
              </a:rPr>
              <a:t>.</a:t>
            </a:r>
          </a:p>
          <a:p>
            <a:pPr marL="457200" lvl="1" indent="0">
              <a:buNone/>
            </a:pPr>
            <a:endParaRPr lang="en-US" sz="2000" dirty="0">
              <a:latin typeface="Arial Rounded MT Bold" pitchFamily="34" charset="0"/>
            </a:endParaRPr>
          </a:p>
          <a:p>
            <a:pPr marL="0" indent="0">
              <a:buNone/>
            </a:pPr>
            <a:r>
              <a:rPr lang="en-US" sz="2000" dirty="0">
                <a:latin typeface="Arial Rounded MT Bold" pitchFamily="34" charset="0"/>
              </a:rPr>
              <a:t>9. Weather </a:t>
            </a:r>
            <a:r>
              <a:rPr lang="en-US" sz="2000" dirty="0">
                <a:latin typeface="Arial Rounded MT Bold" pitchFamily="34" charset="0"/>
              </a:rPr>
              <a:t>observation was as important to traditional man as it is to a modern man </a:t>
            </a:r>
            <a:r>
              <a:rPr lang="en-US" sz="2000" dirty="0">
                <a:latin typeface="Arial Rounded MT Bold" pitchFamily="34" charset="0"/>
              </a:rPr>
              <a:t>because_____</a:t>
            </a:r>
            <a:endParaRPr lang="en-US" sz="2000" dirty="0">
              <a:latin typeface="Arial Rounded MT Bold" pitchFamily="34" charset="0"/>
            </a:endParaRPr>
          </a:p>
          <a:p>
            <a:pPr marL="0" indent="0">
              <a:buNone/>
            </a:pPr>
            <a:r>
              <a:rPr lang="en-US" sz="2000" b="1" dirty="0">
                <a:latin typeface="Arial Rounded MT Bold" pitchFamily="34" charset="0"/>
              </a:rPr>
              <a:t>A. </a:t>
            </a:r>
            <a:r>
              <a:rPr lang="en-US" sz="2000" dirty="0">
                <a:latin typeface="Arial Rounded MT Bold" pitchFamily="34" charset="0"/>
              </a:rPr>
              <a:t>He </a:t>
            </a:r>
            <a:r>
              <a:rPr lang="en-US" sz="2000" dirty="0">
                <a:latin typeface="Arial Rounded MT Bold" pitchFamily="34" charset="0"/>
              </a:rPr>
              <a:t>didn’t know whether there was anything known as </a:t>
            </a:r>
            <a:r>
              <a:rPr lang="en-US" sz="2000" dirty="0">
                <a:latin typeface="Arial Rounded MT Bold" pitchFamily="34" charset="0"/>
              </a:rPr>
              <a:t>weather.</a:t>
            </a:r>
          </a:p>
          <a:p>
            <a:pPr marL="0" indent="0">
              <a:buNone/>
            </a:pPr>
            <a:r>
              <a:rPr lang="en-US" sz="2000" b="1" dirty="0">
                <a:latin typeface="Arial Rounded MT Bold" pitchFamily="34" charset="0"/>
              </a:rPr>
              <a:t>B. </a:t>
            </a:r>
            <a:r>
              <a:rPr lang="en-US" sz="2000" dirty="0">
                <a:latin typeface="Arial Rounded MT Bold" pitchFamily="34" charset="0"/>
              </a:rPr>
              <a:t>There were frequent changes in it.</a:t>
            </a:r>
          </a:p>
          <a:p>
            <a:pPr marL="0" indent="0">
              <a:buNone/>
            </a:pPr>
            <a:r>
              <a:rPr lang="en-US" sz="2000" b="1" dirty="0">
                <a:latin typeface="Arial Rounded MT Bold" pitchFamily="34" charset="0"/>
              </a:rPr>
              <a:t>C. </a:t>
            </a:r>
            <a:r>
              <a:rPr lang="en-US" sz="2000" dirty="0">
                <a:latin typeface="Arial Rounded MT Bold" pitchFamily="34" charset="0"/>
              </a:rPr>
              <a:t>He </a:t>
            </a:r>
            <a:r>
              <a:rPr lang="en-US" sz="2000" dirty="0">
                <a:latin typeface="Arial Rounded MT Bold" pitchFamily="34" charset="0"/>
              </a:rPr>
              <a:t>needed to know weather so as to prepare himself </a:t>
            </a:r>
            <a:r>
              <a:rPr lang="en-US" sz="2000" dirty="0">
                <a:latin typeface="Arial Rounded MT Bold" pitchFamily="34" charset="0"/>
              </a:rPr>
              <a:t>accordingly.</a:t>
            </a:r>
          </a:p>
          <a:p>
            <a:pPr marL="0" indent="0">
              <a:buNone/>
            </a:pPr>
            <a:r>
              <a:rPr lang="en-US" sz="2000" b="1" dirty="0">
                <a:latin typeface="Arial Rounded MT Bold" pitchFamily="34" charset="0"/>
              </a:rPr>
              <a:t>D. </a:t>
            </a:r>
            <a:r>
              <a:rPr lang="en-US" sz="2000" dirty="0">
                <a:latin typeface="Arial Rounded MT Bold" pitchFamily="34" charset="0"/>
              </a:rPr>
              <a:t>He </a:t>
            </a:r>
            <a:r>
              <a:rPr lang="en-US" sz="2000" dirty="0">
                <a:latin typeface="Arial Rounded MT Bold" pitchFamily="34" charset="0"/>
              </a:rPr>
              <a:t>was living in fear of his future.</a:t>
            </a:r>
          </a:p>
          <a:p>
            <a:endParaRPr lang="en-US" sz="2000" dirty="0">
              <a:latin typeface="Arial Rounded MT Bold" pitchFamily="34" charset="0"/>
            </a:endParaRPr>
          </a:p>
        </p:txBody>
      </p:sp>
    </p:spTree>
    <p:extLst>
      <p:ext uri="{BB962C8B-B14F-4D97-AF65-F5344CB8AC3E}">
        <p14:creationId xmlns:p14="http://schemas.microsoft.com/office/powerpoint/2010/main" val="1694549021"/>
      </p:ext>
    </p:extLst>
  </p:cSld>
  <p:clrMapOvr>
    <a:masterClrMapping/>
  </p:clrMapOvr>
  <p:transition spd="slow" advTm="60000">
    <p:cove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839200" cy="952500"/>
          </a:xfrm>
        </p:spPr>
        <p:txBody>
          <a:bodyPr/>
          <a:lstStyle/>
          <a:p>
            <a:r>
              <a:rPr lang="en-US" b="1" u="sng" dirty="0" smtClean="0">
                <a:solidFill>
                  <a:srgbClr val="FF0000"/>
                </a:solidFill>
                <a:latin typeface="+mn-lt"/>
              </a:rPr>
              <a:t>FACTORS INFLUENCING CLIMATE</a:t>
            </a:r>
            <a:endParaRPr lang="en-US" b="1" u="sng" dirty="0">
              <a:solidFill>
                <a:srgbClr val="FF0000"/>
              </a:solidFill>
              <a:latin typeface="+mn-lt"/>
            </a:endParaRPr>
          </a:p>
        </p:txBody>
      </p:sp>
      <p:sp>
        <p:nvSpPr>
          <p:cNvPr id="3" name="Content Placeholder 2"/>
          <p:cNvSpPr>
            <a:spLocks noGrp="1"/>
          </p:cNvSpPr>
          <p:nvPr>
            <p:ph idx="4294967295"/>
          </p:nvPr>
        </p:nvSpPr>
        <p:spPr>
          <a:xfrm>
            <a:off x="508000" y="1333500"/>
            <a:ext cx="8915400" cy="3771900"/>
          </a:xfrm>
          <a:prstGeom prst="rect">
            <a:avLst/>
          </a:prstGeom>
        </p:spPr>
        <p:txBody>
          <a:bodyPr>
            <a:normAutofit/>
          </a:bodyPr>
          <a:lstStyle/>
          <a:p>
            <a:pPr marL="0" indent="0">
              <a:buNone/>
            </a:pPr>
            <a:r>
              <a:rPr lang="en-US" u="sng" dirty="0" smtClean="0">
                <a:solidFill>
                  <a:srgbClr val="0070C0"/>
                </a:solidFill>
              </a:rPr>
              <a:t>Latitude</a:t>
            </a:r>
          </a:p>
          <a:p>
            <a:r>
              <a:rPr lang="en-US" dirty="0" smtClean="0"/>
              <a:t>Areas near the equator experience high temperatures throughout the year because the sun is overhead.</a:t>
            </a:r>
          </a:p>
          <a:p>
            <a:r>
              <a:rPr lang="en-US" dirty="0" smtClean="0"/>
              <a:t>During the month of June when the sun is overhead the tropic of cancer, countries in North Africa experience high temperatures followed by dry spell while countries in Southern Africa experience cool conditions followed by high rainfall. In December when the sun is on </a:t>
            </a:r>
            <a:r>
              <a:rPr lang="en-US" dirty="0" err="1" smtClean="0"/>
              <a:t>capricon</a:t>
            </a:r>
            <a:r>
              <a:rPr lang="en-US" dirty="0" smtClean="0"/>
              <a:t> countries in Southern Africa experience cool and wet winters.</a:t>
            </a:r>
          </a:p>
          <a:p>
            <a:pPr marL="0" indent="0">
              <a:buNone/>
            </a:pPr>
            <a:endParaRPr lang="en-US" u="sng" dirty="0"/>
          </a:p>
        </p:txBody>
      </p:sp>
    </p:spTree>
    <p:extLst>
      <p:ext uri="{BB962C8B-B14F-4D97-AF65-F5344CB8AC3E}">
        <p14:creationId xmlns:p14="http://schemas.microsoft.com/office/powerpoint/2010/main" val="4255255375"/>
      </p:ext>
    </p:extLst>
  </p:cSld>
  <p:clrMapOvr>
    <a:masterClrMapping/>
  </p:clrMapOvr>
  <p:transition spd="slow" advTm="60000">
    <p:cove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2800" y="647700"/>
            <a:ext cx="8458200" cy="4154984"/>
          </a:xfrm>
          <a:prstGeom prst="rect">
            <a:avLst/>
          </a:prstGeom>
          <a:noFill/>
        </p:spPr>
        <p:txBody>
          <a:bodyPr wrap="square" rtlCol="0">
            <a:spAutoFit/>
          </a:bodyPr>
          <a:lstStyle/>
          <a:p>
            <a:pPr algn="ctr"/>
            <a:r>
              <a:rPr lang="en-US" sz="6600" b="1" u="sng" dirty="0">
                <a:solidFill>
                  <a:schemeClr val="accent1"/>
                </a:solidFill>
                <a:latin typeface="Segoe UI Light" panose="020B0502040204020203" pitchFamily="34" charset="0"/>
                <a:cs typeface="Segoe UI Light" panose="020B0502040204020203" pitchFamily="34" charset="0"/>
              </a:rPr>
              <a:t>PAST KCPE QUESTIONS ON THE TOPIC PHYSICAL ENVIRONMENT</a:t>
            </a:r>
            <a:endParaRPr lang="en-US" sz="6600" b="1" u="sng" dirty="0">
              <a:solidFill>
                <a:schemeClr val="accent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25020748"/>
      </p:ext>
    </p:extLst>
  </p:cSld>
  <p:clrMapOvr>
    <a:masterClrMapping/>
  </p:clrMapOvr>
  <p:transition spd="slow">
    <p:cove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91976"/>
            <a:ext cx="9144000" cy="2308324"/>
          </a:xfrm>
          <a:prstGeom prst="rect">
            <a:avLst/>
          </a:prstGeom>
          <a:noFill/>
        </p:spPr>
        <p:txBody>
          <a:bodyPr wrap="square" rtlCol="0">
            <a:spAutoFit/>
          </a:bodyPr>
          <a:lstStyle/>
          <a:p>
            <a:r>
              <a:rPr lang="en-US" b="1" u="sng" dirty="0"/>
              <a:t>YR </a:t>
            </a:r>
            <a:r>
              <a:rPr lang="en-US" b="1" u="sng" dirty="0"/>
              <a:t>2006 </a:t>
            </a:r>
          </a:p>
          <a:p>
            <a:r>
              <a:rPr lang="en-US" b="1" dirty="0"/>
              <a:t>1. Below </a:t>
            </a:r>
            <a:r>
              <a:rPr lang="en-US" b="1" dirty="0"/>
              <a:t>are some characteristic of a type of soil.</a:t>
            </a:r>
          </a:p>
          <a:p>
            <a:r>
              <a:rPr lang="en-US" b="1" dirty="0"/>
              <a:t>i.	 It contains little humus. </a:t>
            </a:r>
          </a:p>
          <a:p>
            <a:r>
              <a:rPr lang="en-US" b="1" dirty="0"/>
              <a:t>ii.	 It allows water to pass through easily. </a:t>
            </a:r>
          </a:p>
          <a:p>
            <a:r>
              <a:rPr lang="en-US" b="1" dirty="0"/>
              <a:t>iii.	 Its particles do not hold together when wet. </a:t>
            </a:r>
          </a:p>
          <a:p>
            <a:r>
              <a:rPr lang="en-US" b="1" dirty="0"/>
              <a:t>The types of soil described above is------------- </a:t>
            </a:r>
          </a:p>
          <a:p>
            <a:r>
              <a:rPr lang="en-US" b="1" dirty="0"/>
              <a:t>A. Black cotton soil   B. Alluvial soil</a:t>
            </a:r>
          </a:p>
          <a:p>
            <a:r>
              <a:rPr lang="en-US" b="1" dirty="0"/>
              <a:t>C. Sand soil                 D. Loamy soil </a:t>
            </a:r>
          </a:p>
        </p:txBody>
      </p:sp>
      <p:sp>
        <p:nvSpPr>
          <p:cNvPr id="4" name="Content Placeholder 2"/>
          <p:cNvSpPr txBox="1">
            <a:spLocks/>
          </p:cNvSpPr>
          <p:nvPr/>
        </p:nvSpPr>
        <p:spPr>
          <a:xfrm>
            <a:off x="508000" y="2476500"/>
            <a:ext cx="8991600" cy="27810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dirty="0"/>
              <a:t>2. The diagram below represents a type of a mountain. Use it to answer question </a:t>
            </a:r>
          </a:p>
          <a:p>
            <a:pPr marL="0" indent="0">
              <a:buNone/>
            </a:pPr>
            <a:endParaRPr lang="en-US" sz="1800" b="1" dirty="0"/>
          </a:p>
          <a:p>
            <a:pPr marL="0" indent="0">
              <a:buNone/>
            </a:pPr>
            <a:endParaRPr lang="en-US" sz="1800" b="1" dirty="0"/>
          </a:p>
          <a:p>
            <a:pPr marL="0" indent="0">
              <a:buNone/>
            </a:pPr>
            <a:endParaRPr lang="en-US" sz="1800" b="1" dirty="0"/>
          </a:p>
          <a:p>
            <a:pPr marL="0" indent="0">
              <a:buNone/>
            </a:pPr>
            <a:endParaRPr lang="en-US" sz="1800" b="1" dirty="0"/>
          </a:p>
          <a:p>
            <a:pPr marL="0" indent="0">
              <a:buNone/>
            </a:pPr>
            <a:r>
              <a:rPr lang="en-US" sz="1800" b="1" dirty="0"/>
              <a:t>The type of mountain represented in the diagram was formed as a result of_____</a:t>
            </a:r>
          </a:p>
          <a:p>
            <a:pPr marL="0" indent="0">
              <a:buNone/>
            </a:pPr>
            <a:r>
              <a:rPr lang="en-US" sz="1800" b="1" dirty="0"/>
              <a:t>A. Faulting			B. Folding</a:t>
            </a:r>
          </a:p>
          <a:p>
            <a:pPr marL="0" indent="0">
              <a:buNone/>
            </a:pPr>
            <a:r>
              <a:rPr lang="en-US" sz="1800" b="1" dirty="0"/>
              <a:t>C.  Volcanic 	                   	D. Erosion</a:t>
            </a:r>
          </a:p>
          <a:p>
            <a:endParaRPr lang="en-US" sz="1800" b="1"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788" y="2857500"/>
            <a:ext cx="3041862"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2193287"/>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b="1" u="sng" dirty="0">
                <a:solidFill>
                  <a:srgbClr val="FF0000"/>
                </a:solidFill>
                <a:latin typeface="Arial Rounded MT Bold" pitchFamily="34" charset="0"/>
              </a:rPr>
              <a:t>Relief regions of Kenya</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698500"/>
            <a:ext cx="7772400" cy="4406900"/>
          </a:xfrm>
          <a:prstGeom prst="rect">
            <a:avLst/>
          </a:prstGeom>
        </p:spPr>
        <p:txBody>
          <a:bodyPr>
            <a:normAutofit/>
          </a:bodyPr>
          <a:lstStyle/>
          <a:p>
            <a:pPr marL="0" indent="0">
              <a:lnSpc>
                <a:spcPct val="150000"/>
              </a:lnSpc>
              <a:buNone/>
            </a:pPr>
            <a:r>
              <a:rPr lang="en-US" b="1" u="sng" dirty="0" smtClean="0">
                <a:latin typeface="Arial Rounded MT Bold" pitchFamily="34" charset="0"/>
              </a:rPr>
              <a:t>The </a:t>
            </a:r>
            <a:r>
              <a:rPr lang="en-US" b="1" u="sng" dirty="0">
                <a:latin typeface="Arial Rounded MT Bold" pitchFamily="34" charset="0"/>
              </a:rPr>
              <a:t>main relief regions in Kenya are:</a:t>
            </a:r>
            <a:endParaRPr lang="en-US" dirty="0">
              <a:latin typeface="Arial Rounded MT Bold" pitchFamily="34" charset="0"/>
            </a:endParaRPr>
          </a:p>
          <a:p>
            <a:pPr lvl="0">
              <a:lnSpc>
                <a:spcPct val="150000"/>
              </a:lnSpc>
              <a:buFont typeface="Wingdings" panose="05000000000000000000" pitchFamily="2" charset="2"/>
              <a:buChar char="§"/>
            </a:pPr>
            <a:r>
              <a:rPr lang="en-US" dirty="0">
                <a:latin typeface="Arial Rounded MT Bold" pitchFamily="34" charset="0"/>
              </a:rPr>
              <a:t>Coastal lowlands </a:t>
            </a:r>
          </a:p>
          <a:p>
            <a:pPr lvl="0">
              <a:lnSpc>
                <a:spcPct val="150000"/>
              </a:lnSpc>
              <a:buFont typeface="Wingdings" panose="05000000000000000000" pitchFamily="2" charset="2"/>
              <a:buChar char="§"/>
            </a:pPr>
            <a:r>
              <a:rPr lang="en-US" dirty="0">
                <a:latin typeface="Arial Rounded MT Bold" pitchFamily="34" charset="0"/>
              </a:rPr>
              <a:t>Highlands</a:t>
            </a:r>
          </a:p>
          <a:p>
            <a:pPr lvl="0">
              <a:lnSpc>
                <a:spcPct val="150000"/>
              </a:lnSpc>
              <a:buFont typeface="Wingdings" panose="05000000000000000000" pitchFamily="2" charset="2"/>
              <a:buChar char="§"/>
            </a:pPr>
            <a:r>
              <a:rPr lang="en-US" dirty="0">
                <a:latin typeface="Arial Rounded MT Bold" pitchFamily="34" charset="0"/>
              </a:rPr>
              <a:t>Lake Basin</a:t>
            </a:r>
          </a:p>
          <a:p>
            <a:pPr lvl="0">
              <a:lnSpc>
                <a:spcPct val="150000"/>
              </a:lnSpc>
              <a:buFont typeface="Wingdings" panose="05000000000000000000" pitchFamily="2" charset="2"/>
              <a:buChar char="§"/>
            </a:pPr>
            <a:r>
              <a:rPr lang="en-US" dirty="0">
                <a:latin typeface="Arial Rounded MT Bold" pitchFamily="34" charset="0"/>
              </a:rPr>
              <a:t>Rift </a:t>
            </a:r>
            <a:r>
              <a:rPr lang="en-US" dirty="0" smtClean="0">
                <a:latin typeface="Arial Rounded MT Bold" pitchFamily="34" charset="0"/>
              </a:rPr>
              <a:t>Valley</a:t>
            </a:r>
          </a:p>
          <a:p>
            <a:pPr lvl="0">
              <a:lnSpc>
                <a:spcPct val="150000"/>
              </a:lnSpc>
              <a:buFont typeface="Wingdings" panose="05000000000000000000" pitchFamily="2" charset="2"/>
              <a:buChar char="§"/>
            </a:pPr>
            <a:r>
              <a:rPr lang="en-US" dirty="0" smtClean="0">
                <a:latin typeface="Arial Rounded MT Bold" pitchFamily="34" charset="0"/>
              </a:rPr>
              <a:t>The </a:t>
            </a:r>
            <a:r>
              <a:rPr lang="en-US" dirty="0" err="1" smtClean="0">
                <a:latin typeface="Arial Rounded MT Bold" pitchFamily="34" charset="0"/>
              </a:rPr>
              <a:t>Nyika</a:t>
            </a:r>
            <a:r>
              <a:rPr lang="en-US" dirty="0" smtClean="0">
                <a:latin typeface="Arial Rounded MT Bold" pitchFamily="34" charset="0"/>
              </a:rPr>
              <a:t> region</a:t>
            </a:r>
            <a:endParaRPr lang="en-US" dirty="0">
              <a:latin typeface="Arial Rounded MT Bold" pitchFamily="34" charset="0"/>
            </a:endParaRPr>
          </a:p>
          <a:p>
            <a:pPr>
              <a:lnSpc>
                <a:spcPct val="150000"/>
              </a:lnSpc>
              <a:buFont typeface="Wingdings" panose="05000000000000000000" pitchFamily="2" charset="2"/>
              <a:buChar char="§"/>
            </a:pPr>
            <a:endParaRPr lang="en-US" dirty="0">
              <a:latin typeface="Arial Rounded MT Bold" pitchFamily="34" charset="0"/>
            </a:endParaRPr>
          </a:p>
          <a:p>
            <a:pPr>
              <a:lnSpc>
                <a:spcPct val="15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1989890668"/>
      </p:ext>
    </p:extLst>
  </p:cSld>
  <p:clrMapOvr>
    <a:masterClrMapping/>
  </p:clrMapOvr>
  <p:transition spd="slow" advTm="60000">
    <p:cove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067800" cy="3276600"/>
          </a:xfrm>
          <a:prstGeom prst="rect">
            <a:avLst/>
          </a:prstGeom>
        </p:spPr>
        <p:txBody>
          <a:bodyPr>
            <a:noAutofit/>
          </a:bodyPr>
          <a:lstStyle/>
          <a:p>
            <a:pPr marL="0" indent="0">
              <a:buNone/>
            </a:pPr>
            <a:r>
              <a:rPr lang="en-US" dirty="0">
                <a:latin typeface="Arial Rounded MT Bold" pitchFamily="34" charset="0"/>
              </a:rPr>
              <a:t>3. Below </a:t>
            </a:r>
            <a:r>
              <a:rPr lang="en-US" dirty="0">
                <a:latin typeface="Arial Rounded MT Bold" pitchFamily="34" charset="0"/>
              </a:rPr>
              <a:t>are some characteristics of a type of vegetation found in Africa:-</a:t>
            </a:r>
          </a:p>
          <a:p>
            <a:pPr lvl="3"/>
            <a:r>
              <a:rPr lang="en-US" sz="1800" dirty="0">
                <a:latin typeface="Arial Rounded MT Bold" pitchFamily="34" charset="0"/>
              </a:rPr>
              <a:t>The trees are of medium height</a:t>
            </a:r>
          </a:p>
          <a:p>
            <a:pPr lvl="3"/>
            <a:r>
              <a:rPr lang="en-US" sz="1800" dirty="0">
                <a:latin typeface="Arial Rounded MT Bold" pitchFamily="34" charset="0"/>
              </a:rPr>
              <a:t>The trees shed their leaves during the dry season </a:t>
            </a:r>
          </a:p>
          <a:p>
            <a:pPr lvl="3"/>
            <a:r>
              <a:rPr lang="en-US" sz="1800" dirty="0">
                <a:latin typeface="Arial Rounded MT Bold" pitchFamily="34" charset="0"/>
              </a:rPr>
              <a:t>Some trees are umbrella-shaped</a:t>
            </a:r>
          </a:p>
          <a:p>
            <a:pPr lvl="3"/>
            <a:r>
              <a:rPr lang="en-US" sz="1800" dirty="0">
                <a:latin typeface="Arial Rounded MT Bold" pitchFamily="34" charset="0"/>
              </a:rPr>
              <a:t>The vegetation is a mixture of grass and </a:t>
            </a:r>
            <a:r>
              <a:rPr lang="en-US" sz="1800" dirty="0">
                <a:latin typeface="Arial Rounded MT Bold" pitchFamily="34" charset="0"/>
              </a:rPr>
              <a:t>trees</a:t>
            </a:r>
            <a:endParaRPr lang="en-US" sz="1800" dirty="0">
              <a:latin typeface="Arial Rounded MT Bold" pitchFamily="34" charset="0"/>
            </a:endParaRPr>
          </a:p>
          <a:p>
            <a:pPr marL="0" indent="0">
              <a:buNone/>
            </a:pPr>
            <a:r>
              <a:rPr lang="en-US" dirty="0">
                <a:latin typeface="Arial Rounded MT Bold" pitchFamily="34" charset="0"/>
              </a:rPr>
              <a:t>This vegetation is most likely to be found </a:t>
            </a:r>
            <a:r>
              <a:rPr lang="en-US" dirty="0">
                <a:latin typeface="Arial Rounded MT Bold" pitchFamily="34" charset="0"/>
              </a:rPr>
              <a:t>in__________</a:t>
            </a:r>
            <a:endParaRPr lang="en-US" dirty="0">
              <a:latin typeface="Arial Rounded MT Bold" pitchFamily="34" charset="0"/>
            </a:endParaRPr>
          </a:p>
          <a:p>
            <a:pPr marL="1257300" lvl="2" indent="-457200">
              <a:buFont typeface="+mj-lt"/>
              <a:buAutoNum type="alphaUcPeriod"/>
            </a:pPr>
            <a:r>
              <a:rPr lang="en-US" sz="1800" dirty="0">
                <a:latin typeface="Arial Rounded MT Bold" pitchFamily="34" charset="0"/>
              </a:rPr>
              <a:t>Steep mountain slopes</a:t>
            </a:r>
          </a:p>
          <a:p>
            <a:pPr marL="1257300" lvl="2" indent="-457200">
              <a:buFont typeface="+mj-lt"/>
              <a:buAutoNum type="alphaUcPeriod"/>
            </a:pPr>
            <a:r>
              <a:rPr lang="en-US" sz="1800" dirty="0">
                <a:latin typeface="Arial Rounded MT Bold" pitchFamily="34" charset="0"/>
              </a:rPr>
              <a:t>Equatorial coast land</a:t>
            </a:r>
          </a:p>
          <a:p>
            <a:pPr marL="1257300" lvl="2" indent="-457200">
              <a:buFont typeface="+mj-lt"/>
              <a:buAutoNum type="alphaUcPeriod"/>
            </a:pPr>
            <a:r>
              <a:rPr lang="en-US" sz="1800" dirty="0">
                <a:latin typeface="Arial Rounded MT Bold" pitchFamily="34" charset="0"/>
              </a:rPr>
              <a:t>The Sahara desert</a:t>
            </a:r>
          </a:p>
          <a:p>
            <a:pPr marL="1257300" lvl="2" indent="-457200">
              <a:buFont typeface="+mj-lt"/>
              <a:buAutoNum type="alphaUcPeriod"/>
            </a:pPr>
            <a:r>
              <a:rPr lang="en-US" sz="1800" dirty="0">
                <a:latin typeface="Arial Rounded MT Bold" pitchFamily="34" charset="0"/>
              </a:rPr>
              <a:t>The </a:t>
            </a:r>
            <a:r>
              <a:rPr lang="en-US" sz="1800" dirty="0" err="1">
                <a:latin typeface="Arial Rounded MT Bold" pitchFamily="34" charset="0"/>
              </a:rPr>
              <a:t>Nyika</a:t>
            </a:r>
            <a:r>
              <a:rPr lang="en-US" sz="1800" dirty="0">
                <a:latin typeface="Arial Rounded MT Bold" pitchFamily="34" charset="0"/>
              </a:rPr>
              <a:t> </a:t>
            </a:r>
            <a:r>
              <a:rPr lang="en-US" sz="1800" dirty="0">
                <a:latin typeface="Arial Rounded MT Bold" pitchFamily="34" charset="0"/>
              </a:rPr>
              <a:t>plateau</a:t>
            </a:r>
            <a:endParaRPr lang="en-US" sz="1800" dirty="0">
              <a:latin typeface="Arial Rounded MT Bold" pitchFamily="34" charset="0"/>
            </a:endParaRPr>
          </a:p>
        </p:txBody>
      </p:sp>
      <p:sp>
        <p:nvSpPr>
          <p:cNvPr id="7" name="Content Placeholder 2"/>
          <p:cNvSpPr txBox="1">
            <a:spLocks/>
          </p:cNvSpPr>
          <p:nvPr/>
        </p:nvSpPr>
        <p:spPr>
          <a:xfrm>
            <a:off x="584200" y="3314700"/>
            <a:ext cx="8991600" cy="2286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800" b="1" u="sng" dirty="0">
              <a:latin typeface="Arial Rounded MT Bold" pitchFamily="34" charset="0"/>
            </a:endParaRPr>
          </a:p>
          <a:p>
            <a:pPr marL="0" indent="0">
              <a:buNone/>
            </a:pPr>
            <a:r>
              <a:rPr lang="en-US" sz="1800" dirty="0">
                <a:latin typeface="Arial Rounded MT Bold" pitchFamily="34" charset="0"/>
              </a:rPr>
              <a:t>4. Which one of the following statements is </a:t>
            </a:r>
            <a:r>
              <a:rPr lang="en-US" sz="1800" b="1" dirty="0">
                <a:latin typeface="Arial Rounded MT Bold" pitchFamily="34" charset="0"/>
              </a:rPr>
              <a:t>TRUE </a:t>
            </a:r>
            <a:r>
              <a:rPr lang="en-US" sz="1800" dirty="0">
                <a:latin typeface="Arial Rounded MT Bold" pitchFamily="34" charset="0"/>
              </a:rPr>
              <a:t>about Lake </a:t>
            </a:r>
            <a:r>
              <a:rPr lang="en-US" sz="1800" dirty="0" err="1">
                <a:latin typeface="Arial Rounded MT Bold" pitchFamily="34" charset="0"/>
              </a:rPr>
              <a:t>Bogoria</a:t>
            </a:r>
            <a:r>
              <a:rPr lang="en-US" sz="1800" dirty="0">
                <a:latin typeface="Arial Rounded MT Bold" pitchFamily="34" charset="0"/>
              </a:rPr>
              <a:t>?</a:t>
            </a:r>
          </a:p>
          <a:p>
            <a:pPr marL="571500" indent="-571500">
              <a:buFont typeface="+mj-lt"/>
              <a:buAutoNum type="alphaUcPeriod"/>
            </a:pPr>
            <a:r>
              <a:rPr lang="en-US" sz="1800" dirty="0">
                <a:latin typeface="Arial Rounded MT Bold" pitchFamily="34" charset="0"/>
              </a:rPr>
              <a:t>It has hot springs</a:t>
            </a:r>
          </a:p>
          <a:p>
            <a:pPr marL="571500" indent="-571500">
              <a:buFont typeface="+mj-lt"/>
              <a:buAutoNum type="alphaUcPeriod"/>
            </a:pPr>
            <a:r>
              <a:rPr lang="en-US" sz="1800" dirty="0">
                <a:latin typeface="Arial Rounded MT Bold" pitchFamily="34" charset="0"/>
              </a:rPr>
              <a:t>It is a source of minerals </a:t>
            </a:r>
          </a:p>
          <a:p>
            <a:pPr marL="571500" indent="-571500">
              <a:buFont typeface="+mj-lt"/>
              <a:buAutoNum type="alphaUcPeriod"/>
            </a:pPr>
            <a:r>
              <a:rPr lang="en-US" sz="1800" dirty="0">
                <a:latin typeface="Arial Rounded MT Bold" pitchFamily="34" charset="0"/>
              </a:rPr>
              <a:t>It provides water for irrigation</a:t>
            </a:r>
          </a:p>
          <a:p>
            <a:pPr marL="571500" indent="-571500">
              <a:buFont typeface="+mj-lt"/>
              <a:buAutoNum type="alphaUcPeriod"/>
            </a:pPr>
            <a:r>
              <a:rPr lang="en-US" sz="1800" dirty="0">
                <a:latin typeface="Arial Rounded MT Bold" pitchFamily="34" charset="0"/>
              </a:rPr>
              <a:t>It is used  for fishing</a:t>
            </a:r>
            <a:endParaRPr lang="en-US" sz="1800" dirty="0">
              <a:latin typeface="Arial Rounded MT Bold" pitchFamily="34" charset="0"/>
            </a:endParaRPr>
          </a:p>
        </p:txBody>
      </p:sp>
    </p:spTree>
    <p:extLst>
      <p:ext uri="{BB962C8B-B14F-4D97-AF65-F5344CB8AC3E}">
        <p14:creationId xmlns:p14="http://schemas.microsoft.com/office/powerpoint/2010/main" val="142814167"/>
      </p:ext>
    </p:extLst>
  </p:cSld>
  <p:clrMapOvr>
    <a:masterClrMapping/>
  </p:clrMapOvr>
  <p:transition spd="slow" advTm="60000">
    <p:cove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8991600" cy="2971800"/>
          </a:xfrm>
          <a:prstGeom prst="rect">
            <a:avLst/>
          </a:prstGeom>
        </p:spPr>
        <p:txBody>
          <a:bodyPr>
            <a:noAutofit/>
          </a:bodyPr>
          <a:lstStyle/>
          <a:p>
            <a:pPr marL="0" indent="0">
              <a:buNone/>
            </a:pPr>
            <a:r>
              <a:rPr lang="en-US" dirty="0">
                <a:latin typeface="Arial Rounded MT Bold" pitchFamily="34" charset="0"/>
              </a:rPr>
              <a:t>5. The </a:t>
            </a:r>
            <a:r>
              <a:rPr lang="en-US" dirty="0">
                <a:latin typeface="Arial Rounded MT Bold" pitchFamily="34" charset="0"/>
              </a:rPr>
              <a:t>diagram below shows an instrument used for recording an element of weather.</a:t>
            </a:r>
          </a:p>
          <a:p>
            <a:pPr>
              <a:buFont typeface="Wingdings" pitchFamily="2" charset="2"/>
              <a:buChar char="§"/>
            </a:pPr>
            <a:r>
              <a:rPr lang="en-US" dirty="0">
                <a:latin typeface="Arial Rounded MT Bold" pitchFamily="34" charset="0"/>
              </a:rPr>
              <a:t>13cm funnel </a:t>
            </a:r>
            <a:r>
              <a:rPr lang="en-US" dirty="0">
                <a:latin typeface="Arial Rounded MT Bold" pitchFamily="34" charset="0"/>
              </a:rPr>
              <a:t>						</a:t>
            </a:r>
            <a:r>
              <a:rPr lang="en-US" sz="1200" dirty="0">
                <a:latin typeface="Arial Rounded MT Bold" pitchFamily="34" charset="0"/>
              </a:rPr>
              <a:t>funnel</a:t>
            </a:r>
            <a:endParaRPr lang="en-US" sz="1200" dirty="0">
              <a:latin typeface="Arial Rounded MT Bold" pitchFamily="34" charset="0"/>
            </a:endParaRPr>
          </a:p>
          <a:p>
            <a:pPr>
              <a:buFont typeface="Wingdings" pitchFamily="2" charset="2"/>
              <a:buChar char="§"/>
            </a:pPr>
            <a:r>
              <a:rPr lang="en-US" dirty="0">
                <a:latin typeface="Arial Rounded MT Bold" pitchFamily="34" charset="0"/>
              </a:rPr>
              <a:t>Container </a:t>
            </a:r>
          </a:p>
          <a:p>
            <a:pPr>
              <a:buFont typeface="Wingdings" pitchFamily="2" charset="2"/>
              <a:buChar char="§"/>
            </a:pPr>
            <a:r>
              <a:rPr lang="en-US" dirty="0">
                <a:latin typeface="Arial Rounded MT Bold" pitchFamily="34" charset="0"/>
              </a:rPr>
              <a:t>Can </a:t>
            </a:r>
            <a:r>
              <a:rPr lang="en-US" dirty="0">
                <a:latin typeface="Arial Rounded MT Bold" pitchFamily="34" charset="0"/>
              </a:rPr>
              <a:t>							</a:t>
            </a:r>
            <a:r>
              <a:rPr lang="en-US" sz="1200" dirty="0">
                <a:latin typeface="Arial Rounded MT Bold" pitchFamily="34" charset="0"/>
              </a:rPr>
              <a:t>measuring tube</a:t>
            </a:r>
            <a:endParaRPr lang="en-US" dirty="0">
              <a:latin typeface="Arial Rounded MT Bold" pitchFamily="34" charset="0"/>
            </a:endParaRPr>
          </a:p>
          <a:p>
            <a:pPr>
              <a:buFont typeface="Wingdings" pitchFamily="2" charset="2"/>
              <a:buChar char="§"/>
            </a:pPr>
            <a:r>
              <a:rPr lang="en-US" dirty="0">
                <a:latin typeface="Arial Rounded MT Bold" pitchFamily="34" charset="0"/>
              </a:rPr>
              <a:t>Ground level </a:t>
            </a:r>
            <a:r>
              <a:rPr lang="en-US" dirty="0">
                <a:latin typeface="Arial Rounded MT Bold" pitchFamily="34" charset="0"/>
              </a:rPr>
              <a:t>30cm </a:t>
            </a:r>
          </a:p>
          <a:p>
            <a:pPr marL="0" indent="0">
              <a:buNone/>
            </a:pPr>
            <a:r>
              <a:rPr lang="en-US" dirty="0">
                <a:latin typeface="Arial Rounded MT Bold" pitchFamily="34" charset="0"/>
              </a:rPr>
              <a:t>The </a:t>
            </a:r>
            <a:r>
              <a:rPr lang="en-US" dirty="0">
                <a:latin typeface="Arial Rounded MT Bold" pitchFamily="34" charset="0"/>
              </a:rPr>
              <a:t>element of weather recorded using the instrument shown above </a:t>
            </a:r>
            <a:r>
              <a:rPr lang="en-US" dirty="0">
                <a:latin typeface="Arial Rounded MT Bold" pitchFamily="34" charset="0"/>
              </a:rPr>
              <a:t>is </a:t>
            </a:r>
            <a:endParaRPr lang="en-US" dirty="0">
              <a:latin typeface="Arial Rounded MT Bold" pitchFamily="34" charset="0"/>
            </a:endParaRPr>
          </a:p>
          <a:p>
            <a:pPr marL="0" indent="0">
              <a:buNone/>
            </a:pPr>
            <a:r>
              <a:rPr lang="en-US" dirty="0">
                <a:latin typeface="Arial Rounded MT Bold" pitchFamily="34" charset="0"/>
              </a:rPr>
              <a:t>A. Rainfall		B. Temperature</a:t>
            </a:r>
          </a:p>
          <a:p>
            <a:pPr marL="0" indent="0">
              <a:buNone/>
            </a:pPr>
            <a:r>
              <a:rPr lang="en-US" dirty="0">
                <a:latin typeface="Arial Rounded MT Bold" pitchFamily="34" charset="0"/>
              </a:rPr>
              <a:t>C. pressure		D. wind </a:t>
            </a:r>
            <a:r>
              <a:rPr lang="en-US" dirty="0">
                <a:latin typeface="Arial Rounded MT Bold" pitchFamily="34" charset="0"/>
              </a:rPr>
              <a:t>direction</a:t>
            </a:r>
            <a:endParaRPr lang="en-US" dirty="0">
              <a:latin typeface="Arial Rounded MT Bold" pitchFamily="34" charset="0"/>
            </a:endParaRPr>
          </a:p>
        </p:txBody>
      </p:sp>
      <p:pic>
        <p:nvPicPr>
          <p:cNvPr id="16387"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327400" y="495301"/>
            <a:ext cx="2705100" cy="1327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txBox="1">
            <a:spLocks/>
          </p:cNvSpPr>
          <p:nvPr/>
        </p:nvSpPr>
        <p:spPr>
          <a:xfrm>
            <a:off x="508000" y="3009900"/>
            <a:ext cx="8915400" cy="224763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Arial Rounded MT Bold" pitchFamily="34" charset="0"/>
              </a:rPr>
              <a:t>6. The diagram below represents a type of a lake.</a:t>
            </a:r>
          </a:p>
          <a:p>
            <a:pPr marL="0" indent="0">
              <a:buNone/>
            </a:pPr>
            <a:endParaRPr lang="en-US" sz="1800" dirty="0">
              <a:latin typeface="Arial Rounded MT Bold" pitchFamily="34" charset="0"/>
            </a:endParaRPr>
          </a:p>
          <a:p>
            <a:pPr marL="0" indent="0">
              <a:buNone/>
            </a:pPr>
            <a:r>
              <a:rPr lang="en-US" sz="1800" dirty="0">
                <a:latin typeface="Arial Rounded MT Bold" pitchFamily="34" charset="0"/>
              </a:rPr>
              <a:t>  </a:t>
            </a:r>
          </a:p>
          <a:p>
            <a:pPr marL="0" indent="0">
              <a:buNone/>
            </a:pPr>
            <a:endParaRPr lang="en-US" sz="1800" dirty="0">
              <a:latin typeface="Arial Rounded MT Bold" pitchFamily="34" charset="0"/>
            </a:endParaRPr>
          </a:p>
          <a:p>
            <a:pPr marL="0" indent="0">
              <a:buNone/>
            </a:pPr>
            <a:r>
              <a:rPr lang="en-US" sz="1800" dirty="0">
                <a:latin typeface="Arial Rounded MT Bold" pitchFamily="34" charset="0"/>
              </a:rPr>
              <a:t>The type of lake shown is____________</a:t>
            </a:r>
          </a:p>
          <a:p>
            <a:pPr marL="0" indent="0">
              <a:buNone/>
            </a:pPr>
            <a:r>
              <a:rPr lang="en-US" sz="1800" b="1" dirty="0">
                <a:latin typeface="Arial Rounded MT Bold" pitchFamily="34" charset="0"/>
              </a:rPr>
              <a:t>A. </a:t>
            </a:r>
            <a:r>
              <a:rPr lang="en-US" sz="1800" dirty="0">
                <a:latin typeface="Arial Rounded MT Bold" pitchFamily="34" charset="0"/>
              </a:rPr>
              <a:t>man-made lake        </a:t>
            </a:r>
            <a:r>
              <a:rPr lang="en-US" sz="1800" b="1" dirty="0">
                <a:latin typeface="Arial Rounded MT Bold" pitchFamily="34" charset="0"/>
              </a:rPr>
              <a:t>B. </a:t>
            </a:r>
            <a:r>
              <a:rPr lang="en-US" sz="1800" dirty="0">
                <a:latin typeface="Arial Rounded MT Bold" pitchFamily="34" charset="0"/>
              </a:rPr>
              <a:t>An ox-bow lake</a:t>
            </a:r>
          </a:p>
          <a:p>
            <a:pPr marL="0" indent="0">
              <a:buNone/>
            </a:pPr>
            <a:r>
              <a:rPr lang="en-US" sz="1800" b="1" dirty="0">
                <a:latin typeface="Arial Rounded MT Bold" pitchFamily="34" charset="0"/>
              </a:rPr>
              <a:t>C. </a:t>
            </a:r>
            <a:r>
              <a:rPr lang="en-US" sz="1800" dirty="0">
                <a:latin typeface="Arial Rounded MT Bold" pitchFamily="34" charset="0"/>
              </a:rPr>
              <a:t>Crater Lake                </a:t>
            </a:r>
            <a:r>
              <a:rPr lang="en-US" sz="1800" b="1" dirty="0">
                <a:latin typeface="Arial Rounded MT Bold" pitchFamily="34" charset="0"/>
              </a:rPr>
              <a:t>D. </a:t>
            </a:r>
            <a:r>
              <a:rPr lang="en-US" sz="1800" dirty="0">
                <a:latin typeface="Arial Rounded MT Bold" pitchFamily="34" charset="0"/>
              </a:rPr>
              <a:t>An oasis</a:t>
            </a:r>
            <a:endParaRPr lang="en-US" sz="1800" dirty="0">
              <a:latin typeface="Arial Rounded MT Bold" pitchFamily="34" charset="0"/>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65" y="3390901"/>
            <a:ext cx="3116532" cy="91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n 1"/>
          <p:cNvSpPr/>
          <p:nvPr/>
        </p:nvSpPr>
        <p:spPr>
          <a:xfrm>
            <a:off x="5994400" y="495301"/>
            <a:ext cx="381000" cy="1327934"/>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Connector 9"/>
          <p:cNvCxnSpPr/>
          <p:nvPr/>
        </p:nvCxnSpPr>
        <p:spPr>
          <a:xfrm>
            <a:off x="6146800" y="723900"/>
            <a:ext cx="0" cy="1066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223000" y="723900"/>
            <a:ext cx="0" cy="1066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223000" y="571500"/>
            <a:ext cx="15240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6032500" y="571500"/>
            <a:ext cx="11430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832600" y="115926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46800" y="1159267"/>
            <a:ext cx="76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146800" y="1409700"/>
            <a:ext cx="76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146800" y="1638300"/>
            <a:ext cx="76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146800" y="952500"/>
            <a:ext cx="76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6223000" y="723900"/>
            <a:ext cx="685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6223000" y="1485900"/>
            <a:ext cx="685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977356"/>
      </p:ext>
    </p:extLst>
  </p:cSld>
  <p:clrMapOvr>
    <a:masterClrMapping/>
  </p:clrMapOvr>
  <p:transition spd="slow" advTm="60000">
    <p:cove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8991600" cy="2971800"/>
          </a:xfrm>
          <a:prstGeom prst="rect">
            <a:avLst/>
          </a:prstGeom>
        </p:spPr>
        <p:txBody>
          <a:bodyPr>
            <a:noAutofit/>
          </a:bodyPr>
          <a:lstStyle/>
          <a:p>
            <a:pPr marL="0" indent="0">
              <a:buNone/>
            </a:pPr>
            <a:r>
              <a:rPr lang="en-US" sz="2000" b="1" u="sng" dirty="0">
                <a:latin typeface="Arial Rounded MT Bold" pitchFamily="34" charset="0"/>
              </a:rPr>
              <a:t>YR 2007</a:t>
            </a:r>
            <a:endParaRPr lang="en-US" sz="2000" dirty="0">
              <a:latin typeface="Arial Rounded MT Bold" pitchFamily="34" charset="0"/>
            </a:endParaRPr>
          </a:p>
          <a:p>
            <a:pPr marL="0" indent="0">
              <a:buNone/>
            </a:pPr>
            <a:r>
              <a:rPr lang="en-US" sz="2000" dirty="0">
                <a:latin typeface="Arial Rounded MT Bold" pitchFamily="34" charset="0"/>
              </a:rPr>
              <a:t>7. Your </a:t>
            </a:r>
            <a:r>
              <a:rPr lang="en-US" sz="2000" dirty="0">
                <a:latin typeface="Arial Rounded MT Bold" pitchFamily="34" charset="0"/>
              </a:rPr>
              <a:t>class went on a study tour of an area whose vegetation had the following characteristics: </a:t>
            </a:r>
          </a:p>
          <a:p>
            <a:pPr marL="514350" indent="-514350">
              <a:buFont typeface="+mj-lt"/>
              <a:buAutoNum type="romanLcPeriod"/>
            </a:pPr>
            <a:r>
              <a:rPr lang="en-US" sz="2000" dirty="0">
                <a:latin typeface="Arial Rounded MT Bold" pitchFamily="34" charset="0"/>
              </a:rPr>
              <a:t>Scattered umbrella-shaped trees</a:t>
            </a:r>
          </a:p>
          <a:p>
            <a:pPr marL="514350" indent="-514350">
              <a:buFont typeface="+mj-lt"/>
              <a:buAutoNum type="romanLcPeriod"/>
            </a:pPr>
            <a:r>
              <a:rPr lang="en-US" sz="2000" dirty="0">
                <a:latin typeface="Arial Rounded MT Bold" pitchFamily="34" charset="0"/>
              </a:rPr>
              <a:t>Large area covered with grass</a:t>
            </a:r>
          </a:p>
          <a:p>
            <a:pPr marL="514350" indent="-514350">
              <a:buFont typeface="+mj-lt"/>
              <a:buAutoNum type="romanLcPeriod"/>
            </a:pPr>
            <a:r>
              <a:rPr lang="en-US" sz="2000" dirty="0">
                <a:latin typeface="Arial Rounded MT Bold" pitchFamily="34" charset="0"/>
              </a:rPr>
              <a:t>Some thorny bushes and </a:t>
            </a:r>
            <a:r>
              <a:rPr lang="en-US" sz="2000" dirty="0">
                <a:latin typeface="Arial Rounded MT Bold" pitchFamily="34" charset="0"/>
              </a:rPr>
              <a:t>shrubs</a:t>
            </a:r>
            <a:r>
              <a:rPr lang="en-US" sz="2000" dirty="0">
                <a:latin typeface="Arial Rounded MT Bold" pitchFamily="34" charset="0"/>
              </a:rPr>
              <a:t> </a:t>
            </a:r>
          </a:p>
          <a:p>
            <a:pPr marL="0" indent="0">
              <a:buNone/>
            </a:pPr>
            <a:r>
              <a:rPr lang="en-US" sz="2000" dirty="0">
                <a:latin typeface="Arial Rounded MT Bold" pitchFamily="34" charset="0"/>
              </a:rPr>
              <a:t>The </a:t>
            </a:r>
            <a:r>
              <a:rPr lang="en-US" sz="2000" dirty="0">
                <a:latin typeface="Arial Rounded MT Bold" pitchFamily="34" charset="0"/>
              </a:rPr>
              <a:t>vegetation found in the area your class visited is </a:t>
            </a:r>
          </a:p>
          <a:p>
            <a:pPr marL="0" indent="0">
              <a:buNone/>
            </a:pPr>
            <a:r>
              <a:rPr lang="en-US" sz="2000" dirty="0">
                <a:latin typeface="Arial Rounded MT Bold" pitchFamily="34" charset="0"/>
              </a:rPr>
              <a:t>    </a:t>
            </a:r>
            <a:r>
              <a:rPr lang="en-US" sz="2000" b="1" dirty="0">
                <a:latin typeface="Arial Rounded MT Bold" pitchFamily="34" charset="0"/>
              </a:rPr>
              <a:t>A. </a:t>
            </a:r>
            <a:r>
              <a:rPr lang="en-US" sz="2000" dirty="0">
                <a:latin typeface="Arial Rounded MT Bold" pitchFamily="34" charset="0"/>
              </a:rPr>
              <a:t>Equatorial forest  	</a:t>
            </a:r>
            <a:r>
              <a:rPr lang="en-US" sz="2000" b="1" dirty="0">
                <a:latin typeface="Arial Rounded MT Bold" pitchFamily="34" charset="0"/>
              </a:rPr>
              <a:t>B</a:t>
            </a:r>
            <a:r>
              <a:rPr lang="en-US" sz="2000" b="1" dirty="0">
                <a:latin typeface="Arial Rounded MT Bold" pitchFamily="34" charset="0"/>
              </a:rPr>
              <a:t>. </a:t>
            </a:r>
            <a:r>
              <a:rPr lang="en-US" sz="2000" dirty="0">
                <a:latin typeface="Arial Rounded MT Bold" pitchFamily="34" charset="0"/>
              </a:rPr>
              <a:t>Desert vegetation</a:t>
            </a:r>
          </a:p>
          <a:p>
            <a:pPr marL="0" indent="0">
              <a:buNone/>
            </a:pPr>
            <a:r>
              <a:rPr lang="en-US" sz="2000" b="1" dirty="0">
                <a:latin typeface="Arial Rounded MT Bold" pitchFamily="34" charset="0"/>
              </a:rPr>
              <a:t>    C. </a:t>
            </a:r>
            <a:r>
              <a:rPr lang="en-US" sz="2000" dirty="0">
                <a:latin typeface="Arial Rounded MT Bold" pitchFamily="34" charset="0"/>
              </a:rPr>
              <a:t>Savanna </a:t>
            </a:r>
            <a:r>
              <a:rPr lang="en-US" sz="2000" dirty="0">
                <a:latin typeface="Arial Rounded MT Bold" pitchFamily="34" charset="0"/>
              </a:rPr>
              <a:t>Vegetation	</a:t>
            </a:r>
            <a:r>
              <a:rPr lang="en-US" sz="2000" b="1" dirty="0">
                <a:latin typeface="Arial Rounded MT Bold" pitchFamily="34" charset="0"/>
              </a:rPr>
              <a:t>D</a:t>
            </a:r>
            <a:r>
              <a:rPr lang="en-US" sz="2000" b="1" dirty="0">
                <a:latin typeface="Arial Rounded MT Bold" pitchFamily="34" charset="0"/>
              </a:rPr>
              <a:t>. </a:t>
            </a:r>
            <a:r>
              <a:rPr lang="en-US" sz="2000" dirty="0">
                <a:latin typeface="Arial Rounded MT Bold" pitchFamily="34" charset="0"/>
              </a:rPr>
              <a:t>Coniferous</a:t>
            </a:r>
          </a:p>
          <a:p>
            <a:endParaRPr lang="en-US" sz="2000" dirty="0">
              <a:latin typeface="Arial Rounded MT Bold" pitchFamily="34" charset="0"/>
            </a:endParaRPr>
          </a:p>
        </p:txBody>
      </p:sp>
      <p:sp>
        <p:nvSpPr>
          <p:cNvPr id="7" name="Content Placeholder 2"/>
          <p:cNvSpPr txBox="1">
            <a:spLocks/>
          </p:cNvSpPr>
          <p:nvPr/>
        </p:nvSpPr>
        <p:spPr>
          <a:xfrm>
            <a:off x="508000" y="3657864"/>
            <a:ext cx="8915400" cy="14094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Arial Rounded MT Bold" pitchFamily="34" charset="0"/>
              </a:rPr>
              <a:t>8. What is the time in Alexandria on longitude 30</a:t>
            </a:r>
            <a:r>
              <a:rPr lang="en-US" sz="2000" baseline="30000" dirty="0">
                <a:latin typeface="Arial Rounded MT Bold" pitchFamily="34" charset="0"/>
              </a:rPr>
              <a:t>0</a:t>
            </a:r>
            <a:r>
              <a:rPr lang="en-US" sz="2000" dirty="0">
                <a:latin typeface="Arial Rounded MT Bold" pitchFamily="34" charset="0"/>
              </a:rPr>
              <a:t>E when it is 9.00am in Oran on longitude 0</a:t>
            </a:r>
            <a:r>
              <a:rPr lang="en-US" sz="2000" baseline="30000" dirty="0">
                <a:latin typeface="Arial Rounded MT Bold" pitchFamily="34" charset="0"/>
              </a:rPr>
              <a:t>0</a:t>
            </a:r>
            <a:r>
              <a:rPr lang="en-US" sz="2000" dirty="0">
                <a:latin typeface="Arial Rounded MT Bold" pitchFamily="34" charset="0"/>
              </a:rPr>
              <a:t>?</a:t>
            </a:r>
          </a:p>
          <a:p>
            <a:pPr marL="0" indent="0">
              <a:buNone/>
            </a:pPr>
            <a:r>
              <a:rPr lang="en-US" sz="2000" b="1" dirty="0">
                <a:latin typeface="Arial Rounded MT Bold" pitchFamily="34" charset="0"/>
              </a:rPr>
              <a:t>A. </a:t>
            </a:r>
            <a:r>
              <a:rPr lang="en-US" sz="2000" dirty="0">
                <a:latin typeface="Arial Rounded MT Bold" pitchFamily="34" charset="0"/>
              </a:rPr>
              <a:t>7.00 am		</a:t>
            </a:r>
            <a:r>
              <a:rPr lang="en-US" sz="2000" b="1" dirty="0">
                <a:latin typeface="Arial Rounded MT Bold" pitchFamily="34" charset="0"/>
              </a:rPr>
              <a:t>B. </a:t>
            </a:r>
            <a:r>
              <a:rPr lang="en-US" sz="2000" dirty="0">
                <a:latin typeface="Arial Rounded MT Bold" pitchFamily="34" charset="0"/>
              </a:rPr>
              <a:t>9.00 pm</a:t>
            </a:r>
          </a:p>
          <a:p>
            <a:pPr marL="0" indent="0">
              <a:buNone/>
            </a:pPr>
            <a:r>
              <a:rPr lang="en-US" sz="2000" b="1" dirty="0">
                <a:latin typeface="Arial Rounded MT Bold" pitchFamily="34" charset="0"/>
              </a:rPr>
              <a:t>C. </a:t>
            </a:r>
            <a:r>
              <a:rPr lang="en-US" sz="2000" dirty="0">
                <a:latin typeface="Arial Rounded MT Bold" pitchFamily="34" charset="0"/>
              </a:rPr>
              <a:t>11.00 am		</a:t>
            </a:r>
            <a:r>
              <a:rPr lang="en-US" sz="2000" b="1" dirty="0">
                <a:latin typeface="Arial Rounded MT Bold" pitchFamily="34" charset="0"/>
              </a:rPr>
              <a:t>D. </a:t>
            </a:r>
            <a:r>
              <a:rPr lang="en-US" sz="2000" dirty="0">
                <a:latin typeface="Arial Rounded MT Bold" pitchFamily="34" charset="0"/>
              </a:rPr>
              <a:t>1.00 pm</a:t>
            </a:r>
          </a:p>
          <a:p>
            <a:endParaRPr lang="en-US" sz="2000" dirty="0">
              <a:latin typeface="Arial Rounded MT Bold" pitchFamily="34" charset="0"/>
            </a:endParaRPr>
          </a:p>
        </p:txBody>
      </p:sp>
    </p:spTree>
    <p:extLst>
      <p:ext uri="{BB962C8B-B14F-4D97-AF65-F5344CB8AC3E}">
        <p14:creationId xmlns:p14="http://schemas.microsoft.com/office/powerpoint/2010/main" val="1482012483"/>
      </p:ext>
    </p:extLst>
  </p:cSld>
  <p:clrMapOvr>
    <a:masterClrMapping/>
  </p:clrMapOvr>
  <p:transition spd="slow" advTm="60000">
    <p:cove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8991600" cy="1066800"/>
          </a:xfrm>
          <a:prstGeom prst="rect">
            <a:avLst/>
          </a:prstGeom>
        </p:spPr>
        <p:txBody>
          <a:bodyPr>
            <a:noAutofit/>
          </a:bodyPr>
          <a:lstStyle/>
          <a:p>
            <a:pPr marL="0" indent="0">
              <a:buNone/>
            </a:pPr>
            <a:r>
              <a:rPr lang="en-US" sz="2000" dirty="0">
                <a:latin typeface="Arial Rounded MT Bold" pitchFamily="34" charset="0"/>
              </a:rPr>
              <a:t>9. To </a:t>
            </a:r>
            <a:r>
              <a:rPr lang="en-US" sz="2000" dirty="0">
                <a:latin typeface="Arial Rounded MT Bold" pitchFamily="34" charset="0"/>
              </a:rPr>
              <a:t>make a complete rotation on its axis, the earth </a:t>
            </a:r>
            <a:r>
              <a:rPr lang="en-US" sz="2000" dirty="0">
                <a:latin typeface="Arial Rounded MT Bold" pitchFamily="34" charset="0"/>
              </a:rPr>
              <a:t>takes_____</a:t>
            </a:r>
            <a:endParaRPr lang="en-US" sz="2000" dirty="0">
              <a:latin typeface="Arial Rounded MT Bold" pitchFamily="34" charset="0"/>
            </a:endParaRPr>
          </a:p>
          <a:p>
            <a:pPr marL="0" indent="0">
              <a:buNone/>
            </a:pPr>
            <a:r>
              <a:rPr lang="en-US" sz="2000" dirty="0">
                <a:latin typeface="Arial Rounded MT Bold" pitchFamily="34" charset="0"/>
              </a:rPr>
              <a:t>   </a:t>
            </a:r>
            <a:r>
              <a:rPr lang="en-US" sz="2000" b="1" dirty="0">
                <a:latin typeface="Arial Rounded MT Bold" pitchFamily="34" charset="0"/>
              </a:rPr>
              <a:t>A. </a:t>
            </a:r>
            <a:r>
              <a:rPr lang="en-US" sz="2000" dirty="0">
                <a:latin typeface="Arial Rounded MT Bold" pitchFamily="34" charset="0"/>
              </a:rPr>
              <a:t>Twelve hours	</a:t>
            </a:r>
            <a:r>
              <a:rPr lang="en-US" sz="2000" dirty="0">
                <a:latin typeface="Arial Rounded MT Bold" pitchFamily="34" charset="0"/>
              </a:rPr>
              <a:t>    	</a:t>
            </a:r>
            <a:r>
              <a:rPr lang="en-US" sz="2000" b="1" dirty="0">
                <a:latin typeface="Arial Rounded MT Bold" pitchFamily="34" charset="0"/>
              </a:rPr>
              <a:t>B</a:t>
            </a:r>
            <a:r>
              <a:rPr lang="en-US" sz="2000" b="1" dirty="0">
                <a:latin typeface="Arial Rounded MT Bold" pitchFamily="34" charset="0"/>
              </a:rPr>
              <a:t>. </a:t>
            </a:r>
            <a:r>
              <a:rPr lang="en-US" sz="2000" dirty="0">
                <a:latin typeface="Arial Rounded MT Bold" pitchFamily="34" charset="0"/>
              </a:rPr>
              <a:t>Twenty four hours</a:t>
            </a:r>
          </a:p>
          <a:p>
            <a:pPr marL="0" indent="0">
              <a:buNone/>
            </a:pPr>
            <a:r>
              <a:rPr lang="en-US" sz="2000" dirty="0">
                <a:latin typeface="Arial Rounded MT Bold" pitchFamily="34" charset="0"/>
              </a:rPr>
              <a:t>   </a:t>
            </a:r>
            <a:r>
              <a:rPr lang="en-US" sz="2000" b="1" dirty="0">
                <a:latin typeface="Arial Rounded MT Bold" pitchFamily="34" charset="0"/>
              </a:rPr>
              <a:t>C</a:t>
            </a:r>
            <a:r>
              <a:rPr lang="en-US" sz="2000" b="1" dirty="0">
                <a:latin typeface="Arial Rounded MT Bold" pitchFamily="34" charset="0"/>
              </a:rPr>
              <a:t>. </a:t>
            </a:r>
            <a:r>
              <a:rPr lang="en-US" sz="2000" dirty="0">
                <a:latin typeface="Arial Rounded MT Bold" pitchFamily="34" charset="0"/>
              </a:rPr>
              <a:t>Seven days	</a:t>
            </a:r>
            <a:r>
              <a:rPr lang="en-US" sz="2000" dirty="0">
                <a:latin typeface="Arial Rounded MT Bold" pitchFamily="34" charset="0"/>
              </a:rPr>
              <a:t>    	</a:t>
            </a:r>
            <a:r>
              <a:rPr lang="en-US" sz="2000" b="1" dirty="0">
                <a:latin typeface="Arial Rounded MT Bold" pitchFamily="34" charset="0"/>
              </a:rPr>
              <a:t>D</a:t>
            </a:r>
            <a:r>
              <a:rPr lang="en-US" sz="2000" b="1" dirty="0">
                <a:latin typeface="Arial Rounded MT Bold" pitchFamily="34" charset="0"/>
              </a:rPr>
              <a:t>. </a:t>
            </a:r>
            <a:r>
              <a:rPr lang="en-US" sz="2000" dirty="0">
                <a:latin typeface="Arial Rounded MT Bold" pitchFamily="34" charset="0"/>
              </a:rPr>
              <a:t>Thirty days</a:t>
            </a:r>
          </a:p>
          <a:p>
            <a:endParaRPr lang="en-US" sz="2000" dirty="0">
              <a:latin typeface="Arial Rounded MT Bold" pitchFamily="34" charset="0"/>
            </a:endParaRPr>
          </a:p>
        </p:txBody>
      </p:sp>
      <p:sp>
        <p:nvSpPr>
          <p:cNvPr id="7" name="Content Placeholder 2"/>
          <p:cNvSpPr txBox="1">
            <a:spLocks/>
          </p:cNvSpPr>
          <p:nvPr/>
        </p:nvSpPr>
        <p:spPr>
          <a:xfrm>
            <a:off x="508000" y="1562100"/>
            <a:ext cx="8991600" cy="1143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Arial Rounded MT Bold" pitchFamily="34" charset="0"/>
              </a:rPr>
              <a:t>10. The Atlas Mountains were formed as a result of-- </a:t>
            </a:r>
          </a:p>
          <a:p>
            <a:pPr marL="0" indent="0">
              <a:buNone/>
            </a:pPr>
            <a:r>
              <a:rPr lang="en-US" sz="2000" b="1" dirty="0">
                <a:latin typeface="Arial Rounded MT Bold" pitchFamily="34" charset="0"/>
              </a:rPr>
              <a:t>A. </a:t>
            </a:r>
            <a:r>
              <a:rPr lang="en-US" sz="2000" dirty="0">
                <a:latin typeface="Arial Rounded MT Bold" pitchFamily="34" charset="0"/>
              </a:rPr>
              <a:t>Faulting		</a:t>
            </a:r>
            <a:r>
              <a:rPr lang="en-US" sz="2000" b="1" dirty="0">
                <a:latin typeface="Arial Rounded MT Bold" pitchFamily="34" charset="0"/>
              </a:rPr>
              <a:t>B. </a:t>
            </a:r>
            <a:r>
              <a:rPr lang="en-US" sz="2000" dirty="0">
                <a:latin typeface="Arial Rounded MT Bold" pitchFamily="34" charset="0"/>
              </a:rPr>
              <a:t>Erosion</a:t>
            </a:r>
          </a:p>
          <a:p>
            <a:pPr marL="0" indent="0">
              <a:buNone/>
            </a:pPr>
            <a:r>
              <a:rPr lang="en-US" sz="2000" b="1" dirty="0">
                <a:latin typeface="Arial Rounded MT Bold" pitchFamily="34" charset="0"/>
              </a:rPr>
              <a:t>C. </a:t>
            </a:r>
            <a:r>
              <a:rPr lang="en-US" sz="2000" dirty="0">
                <a:latin typeface="Arial Rounded MT Bold" pitchFamily="34" charset="0"/>
              </a:rPr>
              <a:t>Folding		</a:t>
            </a:r>
            <a:r>
              <a:rPr lang="en-US" sz="2000" b="1" dirty="0">
                <a:latin typeface="Arial Rounded MT Bold" pitchFamily="34" charset="0"/>
              </a:rPr>
              <a:t>D. </a:t>
            </a:r>
            <a:r>
              <a:rPr lang="en-US" sz="2000" dirty="0" err="1">
                <a:latin typeface="Arial Rounded MT Bold" pitchFamily="34" charset="0"/>
              </a:rPr>
              <a:t>Volcanicity</a:t>
            </a:r>
            <a:endParaRPr lang="en-US" sz="2000" dirty="0">
              <a:latin typeface="Arial Rounded MT Bold" pitchFamily="34" charset="0"/>
            </a:endParaRPr>
          </a:p>
          <a:p>
            <a:pPr marL="0" indent="0">
              <a:buNone/>
            </a:pPr>
            <a:r>
              <a:rPr lang="en-US" sz="2000" dirty="0">
                <a:latin typeface="Arial Rounded MT Bold" pitchFamily="34" charset="0"/>
              </a:rPr>
              <a:t> </a:t>
            </a:r>
          </a:p>
          <a:p>
            <a:endParaRPr lang="en-US" sz="2000" dirty="0">
              <a:latin typeface="Arial Rounded MT Bold" pitchFamily="34" charset="0"/>
            </a:endParaRPr>
          </a:p>
        </p:txBody>
      </p:sp>
      <p:sp>
        <p:nvSpPr>
          <p:cNvPr id="8" name="Content Placeholder 2"/>
          <p:cNvSpPr txBox="1">
            <a:spLocks/>
          </p:cNvSpPr>
          <p:nvPr/>
        </p:nvSpPr>
        <p:spPr>
          <a:xfrm>
            <a:off x="522111" y="3086100"/>
            <a:ext cx="8991600" cy="1981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Arial Rounded MT Bold" pitchFamily="34" charset="0"/>
              </a:rPr>
              <a:t>11. Which one of the following statement is </a:t>
            </a:r>
            <a:r>
              <a:rPr lang="en-US" sz="2000" b="1" dirty="0">
                <a:latin typeface="Arial Rounded MT Bold" pitchFamily="34" charset="0"/>
              </a:rPr>
              <a:t>TRUE</a:t>
            </a:r>
            <a:r>
              <a:rPr lang="en-US" sz="2000" dirty="0">
                <a:latin typeface="Arial Rounded MT Bold" pitchFamily="34" charset="0"/>
              </a:rPr>
              <a:t> about the geographical position of Kenya?</a:t>
            </a:r>
          </a:p>
          <a:p>
            <a:pPr marL="914400" lvl="1" indent="-457200">
              <a:buFont typeface="+mj-lt"/>
              <a:buAutoNum type="alphaUcPeriod"/>
            </a:pPr>
            <a:r>
              <a:rPr lang="en-US" sz="2000" dirty="0">
                <a:latin typeface="Arial Rounded MT Bold" pitchFamily="34" charset="0"/>
              </a:rPr>
              <a:t>It borders the Atlantic Ocean.</a:t>
            </a:r>
          </a:p>
          <a:p>
            <a:pPr marL="914400" lvl="1" indent="-457200">
              <a:buFont typeface="+mj-lt"/>
              <a:buAutoNum type="alphaUcPeriod"/>
            </a:pPr>
            <a:r>
              <a:rPr lang="en-US" sz="2000" dirty="0">
                <a:latin typeface="Arial Rounded MT Bold" pitchFamily="34" charset="0"/>
              </a:rPr>
              <a:t>It lies South of Sudan.</a:t>
            </a:r>
          </a:p>
          <a:p>
            <a:pPr marL="914400" lvl="1" indent="-457200">
              <a:buFont typeface="+mj-lt"/>
              <a:buAutoNum type="alphaUcPeriod"/>
            </a:pPr>
            <a:r>
              <a:rPr lang="en-US" sz="2000" dirty="0">
                <a:latin typeface="Arial Rounded MT Bold" pitchFamily="34" charset="0"/>
              </a:rPr>
              <a:t>It is found to the East of Somalia.</a:t>
            </a:r>
          </a:p>
          <a:p>
            <a:pPr marL="914400" lvl="1" indent="-457200">
              <a:buFont typeface="+mj-lt"/>
              <a:buAutoNum type="alphaUcPeriod"/>
            </a:pPr>
            <a:r>
              <a:rPr lang="en-US" sz="2000" dirty="0">
                <a:latin typeface="Arial Rounded MT Bold" pitchFamily="34" charset="0"/>
              </a:rPr>
              <a:t>It lies to the west of the Prime Meridian.</a:t>
            </a:r>
          </a:p>
          <a:p>
            <a:endParaRPr lang="en-US" sz="2000" dirty="0">
              <a:latin typeface="Arial Rounded MT Bold" pitchFamily="34" charset="0"/>
            </a:endParaRPr>
          </a:p>
        </p:txBody>
      </p:sp>
    </p:spTree>
    <p:extLst>
      <p:ext uri="{BB962C8B-B14F-4D97-AF65-F5344CB8AC3E}">
        <p14:creationId xmlns:p14="http://schemas.microsoft.com/office/powerpoint/2010/main" val="179558612"/>
      </p:ext>
    </p:extLst>
  </p:cSld>
  <p:clrMapOvr>
    <a:masterClrMapping/>
  </p:clrMapOvr>
  <p:transition spd="slow" advTm="60000">
    <p:cove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38101"/>
            <a:ext cx="8686800" cy="830997"/>
          </a:xfrm>
          <a:prstGeom prst="rect">
            <a:avLst/>
          </a:prstGeom>
          <a:noFill/>
        </p:spPr>
        <p:txBody>
          <a:bodyPr wrap="square" rtlCol="0">
            <a:spAutoFit/>
          </a:bodyPr>
          <a:lstStyle/>
          <a:p>
            <a:r>
              <a:rPr lang="en-US" sz="2400" b="1" dirty="0"/>
              <a:t>(Yr. 2015)</a:t>
            </a:r>
          </a:p>
          <a:p>
            <a:r>
              <a:rPr lang="en-US" sz="2400" b="1" dirty="0"/>
              <a:t>1.   The diagram below shows the formation of a type of rainfall.</a:t>
            </a:r>
          </a:p>
        </p:txBody>
      </p:sp>
      <p:sp>
        <p:nvSpPr>
          <p:cNvPr id="3" name="Rectangle 2"/>
          <p:cNvSpPr/>
          <p:nvPr/>
        </p:nvSpPr>
        <p:spPr>
          <a:xfrm>
            <a:off x="660400" y="3943172"/>
            <a:ext cx="8991600" cy="1200329"/>
          </a:xfrm>
          <a:prstGeom prst="rect">
            <a:avLst/>
          </a:prstGeom>
        </p:spPr>
        <p:txBody>
          <a:bodyPr wrap="square">
            <a:spAutoFit/>
          </a:bodyPr>
          <a:lstStyle/>
          <a:p>
            <a:r>
              <a:rPr lang="en-US" sz="2400" b="1" dirty="0"/>
              <a:t>The type of rainfall represented in the </a:t>
            </a:r>
            <a:r>
              <a:rPr lang="en-US" sz="2400" b="1" dirty="0"/>
              <a:t>diagram above </a:t>
            </a:r>
            <a:r>
              <a:rPr lang="en-US" sz="2400" b="1" dirty="0"/>
              <a:t>is	</a:t>
            </a:r>
          </a:p>
          <a:p>
            <a:r>
              <a:rPr lang="en-US" sz="2400" b="1" dirty="0"/>
              <a:t>A. Frontal	B. cyclonic</a:t>
            </a:r>
          </a:p>
          <a:p>
            <a:r>
              <a:rPr lang="en-US" sz="2400" b="1" dirty="0"/>
              <a:t>C. relief	D. convectional</a:t>
            </a:r>
          </a:p>
        </p:txBody>
      </p:sp>
      <p:pic>
        <p:nvPicPr>
          <p:cNvPr id="4101" name="Picture 5"/>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3974" t="35441" r="11499" b="23902"/>
          <a:stretch/>
        </p:blipFill>
        <p:spPr bwMode="auto">
          <a:xfrm>
            <a:off x="1574800" y="956912"/>
            <a:ext cx="6248400" cy="2968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8593366"/>
      </p:ext>
    </p:extLst>
  </p:cSld>
  <p:clrMapOvr>
    <a:masterClrMapping/>
  </p:clrMapOvr>
  <p:transition spd="slow">
    <p:cove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38101"/>
            <a:ext cx="8915400" cy="830997"/>
          </a:xfrm>
          <a:prstGeom prst="rect">
            <a:avLst/>
          </a:prstGeom>
        </p:spPr>
        <p:txBody>
          <a:bodyPr wrap="square">
            <a:spAutoFit/>
          </a:bodyPr>
          <a:lstStyle/>
          <a:p>
            <a:r>
              <a:rPr lang="en-US" sz="2400" b="1" dirty="0"/>
              <a:t>2. Which </a:t>
            </a:r>
            <a:r>
              <a:rPr lang="en-US" sz="2400" b="1" dirty="0"/>
              <a:t>one of the following statements is true about the town represented in the table?</a:t>
            </a:r>
          </a:p>
        </p:txBody>
      </p:sp>
      <p:sp>
        <p:nvSpPr>
          <p:cNvPr id="4" name="Rectangle 3"/>
          <p:cNvSpPr/>
          <p:nvPr/>
        </p:nvSpPr>
        <p:spPr>
          <a:xfrm>
            <a:off x="584200" y="2202240"/>
            <a:ext cx="8915400" cy="1569660"/>
          </a:xfrm>
          <a:prstGeom prst="rect">
            <a:avLst/>
          </a:prstGeom>
        </p:spPr>
        <p:txBody>
          <a:bodyPr wrap="square">
            <a:spAutoFit/>
          </a:bodyPr>
          <a:lstStyle/>
          <a:p>
            <a:pPr marL="457200" indent="-457200">
              <a:buFont typeface="+mj-lt"/>
              <a:buAutoNum type="alphaUcPeriod"/>
            </a:pPr>
            <a:r>
              <a:rPr lang="en-US" sz="2400" b="1" dirty="0"/>
              <a:t>It </a:t>
            </a:r>
            <a:r>
              <a:rPr lang="en-US" sz="2400" b="1" dirty="0"/>
              <a:t>receives the highest rainfall during the </a:t>
            </a:r>
            <a:r>
              <a:rPr lang="en-US" sz="2400" b="1" dirty="0"/>
              <a:t>cold season</a:t>
            </a:r>
            <a:endParaRPr lang="en-US" sz="2400" b="1" dirty="0"/>
          </a:p>
          <a:p>
            <a:pPr marL="457200" indent="-457200">
              <a:buFont typeface="+mj-lt"/>
              <a:buAutoNum type="alphaUcPeriod"/>
            </a:pPr>
            <a:r>
              <a:rPr lang="en-US" sz="2400" b="1" dirty="0"/>
              <a:t>It </a:t>
            </a:r>
            <a:r>
              <a:rPr lang="en-US" sz="2400" b="1" dirty="0"/>
              <a:t>receives rainfall throughout the year.</a:t>
            </a:r>
          </a:p>
          <a:p>
            <a:pPr marL="457200" indent="-457200">
              <a:buFont typeface="+mj-lt"/>
              <a:buAutoNum type="alphaUcPeriod"/>
            </a:pPr>
            <a:r>
              <a:rPr lang="en-US" sz="2400" b="1" dirty="0"/>
              <a:t>It </a:t>
            </a:r>
            <a:r>
              <a:rPr lang="en-US" sz="2400" b="1" dirty="0"/>
              <a:t>is cold throughout the year.</a:t>
            </a:r>
          </a:p>
          <a:p>
            <a:pPr marL="457200" indent="-457200">
              <a:buFont typeface="+mj-lt"/>
              <a:buAutoNum type="alphaUcPeriod"/>
            </a:pPr>
            <a:r>
              <a:rPr lang="en-US" sz="2400" b="1" dirty="0"/>
              <a:t>It </a:t>
            </a:r>
            <a:r>
              <a:rPr lang="en-US" sz="2400" b="1" dirty="0"/>
              <a:t>has a large annual range of temperature</a:t>
            </a:r>
          </a:p>
        </p:txBody>
      </p:sp>
      <p:sp>
        <p:nvSpPr>
          <p:cNvPr id="5" name="Rectangle 4"/>
          <p:cNvSpPr/>
          <p:nvPr/>
        </p:nvSpPr>
        <p:spPr>
          <a:xfrm>
            <a:off x="584200" y="3638371"/>
            <a:ext cx="9067800" cy="1569660"/>
          </a:xfrm>
          <a:prstGeom prst="rect">
            <a:avLst/>
          </a:prstGeom>
        </p:spPr>
        <p:txBody>
          <a:bodyPr wrap="square">
            <a:spAutoFit/>
          </a:bodyPr>
          <a:lstStyle/>
          <a:p>
            <a:endParaRPr lang="en-US" sz="2400" b="1" dirty="0"/>
          </a:p>
          <a:p>
            <a:r>
              <a:rPr lang="en-US" sz="2400" b="1" dirty="0"/>
              <a:t>3. The </a:t>
            </a:r>
            <a:r>
              <a:rPr lang="en-US" sz="2400" b="1" dirty="0"/>
              <a:t>type of climate represented by the table </a:t>
            </a:r>
            <a:r>
              <a:rPr lang="en-US" sz="2400" b="1" dirty="0"/>
              <a:t>is likely </a:t>
            </a:r>
            <a:r>
              <a:rPr lang="en-US" sz="2400" b="1" dirty="0"/>
              <a:t>to be</a:t>
            </a:r>
          </a:p>
          <a:p>
            <a:r>
              <a:rPr lang="en-US" sz="2400" b="1" dirty="0"/>
              <a:t>A. Savanna	</a:t>
            </a:r>
            <a:r>
              <a:rPr lang="en-US" sz="2400" b="1" dirty="0"/>
              <a:t>	B</a:t>
            </a:r>
            <a:r>
              <a:rPr lang="en-US" sz="2400" b="1" dirty="0"/>
              <a:t>. Desert</a:t>
            </a:r>
          </a:p>
          <a:p>
            <a:r>
              <a:rPr lang="en-US" sz="2400" b="1" dirty="0"/>
              <a:t>C. Mediterranean	D. Equatorial</a:t>
            </a:r>
          </a:p>
        </p:txBody>
      </p:sp>
      <p:graphicFrame>
        <p:nvGraphicFramePr>
          <p:cNvPr id="8" name="Table 7"/>
          <p:cNvGraphicFramePr>
            <a:graphicFrameLocks noGrp="1"/>
          </p:cNvGraphicFramePr>
          <p:nvPr>
            <p:extLst>
              <p:ext uri="{D42A27DB-BD31-4B8C-83A1-F6EECF244321}">
                <p14:modId xmlns:p14="http://schemas.microsoft.com/office/powerpoint/2010/main" val="72240164"/>
              </p:ext>
            </p:extLst>
          </p:nvPr>
        </p:nvGraphicFramePr>
        <p:xfrm>
          <a:off x="736603" y="915298"/>
          <a:ext cx="8763001" cy="1341120"/>
        </p:xfrm>
        <a:graphic>
          <a:graphicData uri="http://schemas.openxmlformats.org/drawingml/2006/table">
            <a:tbl>
              <a:tblPr firstRow="1" bandRow="1">
                <a:tableStyleId>{5940675A-B579-460E-94D1-54222C63F5DA}</a:tableStyleId>
              </a:tblPr>
              <a:tblGrid>
                <a:gridCol w="761998">
                  <a:extLst>
                    <a:ext uri="{9D8B030D-6E8A-4147-A177-3AD203B41FA5}">
                      <a16:colId xmlns:a16="http://schemas.microsoft.com/office/drawing/2014/main" val="20000"/>
                    </a:ext>
                  </a:extLst>
                </a:gridCol>
                <a:gridCol w="586156">
                  <a:extLst>
                    <a:ext uri="{9D8B030D-6E8A-4147-A177-3AD203B41FA5}">
                      <a16:colId xmlns:a16="http://schemas.microsoft.com/office/drawing/2014/main" val="20001"/>
                    </a:ext>
                  </a:extLst>
                </a:gridCol>
                <a:gridCol w="674077">
                  <a:extLst>
                    <a:ext uri="{9D8B030D-6E8A-4147-A177-3AD203B41FA5}">
                      <a16:colId xmlns:a16="http://schemas.microsoft.com/office/drawing/2014/main" val="20002"/>
                    </a:ext>
                  </a:extLst>
                </a:gridCol>
                <a:gridCol w="674077">
                  <a:extLst>
                    <a:ext uri="{9D8B030D-6E8A-4147-A177-3AD203B41FA5}">
                      <a16:colId xmlns:a16="http://schemas.microsoft.com/office/drawing/2014/main" val="20003"/>
                    </a:ext>
                  </a:extLst>
                </a:gridCol>
                <a:gridCol w="674077">
                  <a:extLst>
                    <a:ext uri="{9D8B030D-6E8A-4147-A177-3AD203B41FA5}">
                      <a16:colId xmlns:a16="http://schemas.microsoft.com/office/drawing/2014/main" val="20004"/>
                    </a:ext>
                  </a:extLst>
                </a:gridCol>
                <a:gridCol w="674077">
                  <a:extLst>
                    <a:ext uri="{9D8B030D-6E8A-4147-A177-3AD203B41FA5}">
                      <a16:colId xmlns:a16="http://schemas.microsoft.com/office/drawing/2014/main" val="20005"/>
                    </a:ext>
                  </a:extLst>
                </a:gridCol>
                <a:gridCol w="674077">
                  <a:extLst>
                    <a:ext uri="{9D8B030D-6E8A-4147-A177-3AD203B41FA5}">
                      <a16:colId xmlns:a16="http://schemas.microsoft.com/office/drawing/2014/main" val="20006"/>
                    </a:ext>
                  </a:extLst>
                </a:gridCol>
                <a:gridCol w="674077">
                  <a:extLst>
                    <a:ext uri="{9D8B030D-6E8A-4147-A177-3AD203B41FA5}">
                      <a16:colId xmlns:a16="http://schemas.microsoft.com/office/drawing/2014/main" val="20007"/>
                    </a:ext>
                  </a:extLst>
                </a:gridCol>
                <a:gridCol w="674077">
                  <a:extLst>
                    <a:ext uri="{9D8B030D-6E8A-4147-A177-3AD203B41FA5}">
                      <a16:colId xmlns:a16="http://schemas.microsoft.com/office/drawing/2014/main" val="20008"/>
                    </a:ext>
                  </a:extLst>
                </a:gridCol>
                <a:gridCol w="674077">
                  <a:extLst>
                    <a:ext uri="{9D8B030D-6E8A-4147-A177-3AD203B41FA5}">
                      <a16:colId xmlns:a16="http://schemas.microsoft.com/office/drawing/2014/main" val="20009"/>
                    </a:ext>
                  </a:extLst>
                </a:gridCol>
                <a:gridCol w="674077">
                  <a:extLst>
                    <a:ext uri="{9D8B030D-6E8A-4147-A177-3AD203B41FA5}">
                      <a16:colId xmlns:a16="http://schemas.microsoft.com/office/drawing/2014/main" val="20010"/>
                    </a:ext>
                  </a:extLst>
                </a:gridCol>
                <a:gridCol w="674077">
                  <a:extLst>
                    <a:ext uri="{9D8B030D-6E8A-4147-A177-3AD203B41FA5}">
                      <a16:colId xmlns:a16="http://schemas.microsoft.com/office/drawing/2014/main" val="20011"/>
                    </a:ext>
                  </a:extLst>
                </a:gridCol>
                <a:gridCol w="674077">
                  <a:extLst>
                    <a:ext uri="{9D8B030D-6E8A-4147-A177-3AD203B41FA5}">
                      <a16:colId xmlns:a16="http://schemas.microsoft.com/office/drawing/2014/main" val="20012"/>
                    </a:ext>
                  </a:extLst>
                </a:gridCol>
              </a:tblGrid>
              <a:tr h="252461">
                <a:tc>
                  <a:txBody>
                    <a:bodyPr/>
                    <a:lstStyle/>
                    <a:p>
                      <a:r>
                        <a:rPr lang="en-US" sz="1400" b="1" dirty="0" smtClean="0"/>
                        <a:t>Month</a:t>
                      </a:r>
                      <a:r>
                        <a:rPr lang="en-US" sz="1400" b="1" baseline="0" dirty="0" smtClean="0"/>
                        <a:t> </a:t>
                      </a:r>
                      <a:endParaRPr lang="en-US" sz="1400" b="1" dirty="0"/>
                    </a:p>
                  </a:txBody>
                  <a:tcPr/>
                </a:tc>
                <a:tc>
                  <a:txBody>
                    <a:bodyPr/>
                    <a:lstStyle/>
                    <a:p>
                      <a:r>
                        <a:rPr lang="en-US" sz="1400" b="1" dirty="0" smtClean="0"/>
                        <a:t>Jan </a:t>
                      </a:r>
                      <a:endParaRPr lang="en-US" sz="1400" b="1" dirty="0"/>
                    </a:p>
                  </a:txBody>
                  <a:tcPr/>
                </a:tc>
                <a:tc>
                  <a:txBody>
                    <a:bodyPr/>
                    <a:lstStyle/>
                    <a:p>
                      <a:r>
                        <a:rPr lang="en-US" sz="1400" b="1" dirty="0" smtClean="0"/>
                        <a:t>Feb </a:t>
                      </a:r>
                      <a:endParaRPr lang="en-US" sz="1400" b="1" dirty="0"/>
                    </a:p>
                  </a:txBody>
                  <a:tcPr/>
                </a:tc>
                <a:tc>
                  <a:txBody>
                    <a:bodyPr/>
                    <a:lstStyle/>
                    <a:p>
                      <a:r>
                        <a:rPr lang="en-US" sz="1400" b="1" dirty="0" smtClean="0"/>
                        <a:t>Mar </a:t>
                      </a:r>
                      <a:endParaRPr lang="en-US" sz="1400" b="1" dirty="0"/>
                    </a:p>
                  </a:txBody>
                  <a:tcPr/>
                </a:tc>
                <a:tc>
                  <a:txBody>
                    <a:bodyPr/>
                    <a:lstStyle/>
                    <a:p>
                      <a:r>
                        <a:rPr lang="en-US" sz="1400" b="1" dirty="0" smtClean="0"/>
                        <a:t>Apr</a:t>
                      </a:r>
                      <a:r>
                        <a:rPr lang="en-US" sz="1400" b="1" baseline="0" dirty="0" smtClean="0"/>
                        <a:t> </a:t>
                      </a:r>
                      <a:endParaRPr lang="en-US" sz="1400" b="1" dirty="0"/>
                    </a:p>
                  </a:txBody>
                  <a:tcPr/>
                </a:tc>
                <a:tc>
                  <a:txBody>
                    <a:bodyPr/>
                    <a:lstStyle/>
                    <a:p>
                      <a:r>
                        <a:rPr lang="en-US" sz="1400" b="1" dirty="0" smtClean="0"/>
                        <a:t>May </a:t>
                      </a:r>
                      <a:endParaRPr lang="en-US" sz="1400" b="1" dirty="0"/>
                    </a:p>
                  </a:txBody>
                  <a:tcPr/>
                </a:tc>
                <a:tc>
                  <a:txBody>
                    <a:bodyPr/>
                    <a:lstStyle/>
                    <a:p>
                      <a:r>
                        <a:rPr lang="en-US" sz="1400" b="1" dirty="0" smtClean="0"/>
                        <a:t>Jun </a:t>
                      </a:r>
                      <a:endParaRPr lang="en-US" sz="1400" b="1" dirty="0"/>
                    </a:p>
                  </a:txBody>
                  <a:tcPr/>
                </a:tc>
                <a:tc>
                  <a:txBody>
                    <a:bodyPr/>
                    <a:lstStyle/>
                    <a:p>
                      <a:r>
                        <a:rPr lang="en-US" sz="1400" b="1" dirty="0" smtClean="0"/>
                        <a:t>Jul </a:t>
                      </a:r>
                      <a:endParaRPr lang="en-US" sz="1400" b="1" dirty="0"/>
                    </a:p>
                  </a:txBody>
                  <a:tcPr/>
                </a:tc>
                <a:tc>
                  <a:txBody>
                    <a:bodyPr/>
                    <a:lstStyle/>
                    <a:p>
                      <a:r>
                        <a:rPr lang="en-US" sz="1400" b="1" dirty="0" smtClean="0"/>
                        <a:t>Aug </a:t>
                      </a:r>
                      <a:endParaRPr lang="en-US" sz="1400" b="1" dirty="0"/>
                    </a:p>
                  </a:txBody>
                  <a:tcPr/>
                </a:tc>
                <a:tc>
                  <a:txBody>
                    <a:bodyPr/>
                    <a:lstStyle/>
                    <a:p>
                      <a:r>
                        <a:rPr lang="en-US" sz="1400" b="1" dirty="0" smtClean="0"/>
                        <a:t>Sep </a:t>
                      </a:r>
                      <a:endParaRPr lang="en-US" sz="1400" b="1" dirty="0"/>
                    </a:p>
                  </a:txBody>
                  <a:tcPr/>
                </a:tc>
                <a:tc>
                  <a:txBody>
                    <a:bodyPr/>
                    <a:lstStyle/>
                    <a:p>
                      <a:r>
                        <a:rPr lang="en-US" sz="1400" b="1" dirty="0" smtClean="0"/>
                        <a:t>Oct </a:t>
                      </a:r>
                      <a:endParaRPr lang="en-US" sz="1400" b="1" dirty="0"/>
                    </a:p>
                  </a:txBody>
                  <a:tcPr/>
                </a:tc>
                <a:tc>
                  <a:txBody>
                    <a:bodyPr/>
                    <a:lstStyle/>
                    <a:p>
                      <a:r>
                        <a:rPr lang="en-US" sz="1400" b="1" dirty="0" smtClean="0"/>
                        <a:t>Nov </a:t>
                      </a:r>
                      <a:endParaRPr lang="en-US" sz="1400" b="1" dirty="0"/>
                    </a:p>
                  </a:txBody>
                  <a:tcPr/>
                </a:tc>
                <a:tc>
                  <a:txBody>
                    <a:bodyPr/>
                    <a:lstStyle/>
                    <a:p>
                      <a:r>
                        <a:rPr lang="en-US" sz="1400" b="1" dirty="0" smtClean="0"/>
                        <a:t>Dec </a:t>
                      </a:r>
                      <a:endParaRPr lang="en-US" sz="1400" b="1" dirty="0"/>
                    </a:p>
                  </a:txBody>
                  <a:tcPr/>
                </a:tc>
                <a:extLst>
                  <a:ext uri="{0D108BD9-81ED-4DB2-BD59-A6C34878D82A}">
                    <a16:rowId xmlns:a16="http://schemas.microsoft.com/office/drawing/2014/main" val="10000"/>
                  </a:ext>
                </a:extLst>
              </a:tr>
              <a:tr h="294537">
                <a:tc>
                  <a:txBody>
                    <a:bodyPr/>
                    <a:lstStyle/>
                    <a:p>
                      <a:r>
                        <a:rPr lang="en-US" sz="1400" b="1" dirty="0" smtClean="0"/>
                        <a:t>Tem </a:t>
                      </a:r>
                    </a:p>
                    <a:p>
                      <a:r>
                        <a:rPr lang="en-US" sz="1400" b="1" baseline="30000" dirty="0" err="1" smtClean="0"/>
                        <a:t>o</a:t>
                      </a:r>
                      <a:r>
                        <a:rPr lang="en-US" sz="1400" b="1" dirty="0" err="1" smtClean="0"/>
                        <a:t>C</a:t>
                      </a:r>
                      <a:endParaRPr lang="en-US" sz="1400" b="1" dirty="0"/>
                    </a:p>
                  </a:txBody>
                  <a:tcPr/>
                </a:tc>
                <a:tc>
                  <a:txBody>
                    <a:bodyPr/>
                    <a:lstStyle/>
                    <a:p>
                      <a:r>
                        <a:rPr lang="en-US" sz="1400" dirty="0" smtClean="0"/>
                        <a:t>16</a:t>
                      </a:r>
                      <a:endParaRPr lang="en-US" sz="1400" b="1" dirty="0"/>
                    </a:p>
                  </a:txBody>
                  <a:tcPr/>
                </a:tc>
                <a:tc>
                  <a:txBody>
                    <a:bodyPr/>
                    <a:lstStyle/>
                    <a:p>
                      <a:r>
                        <a:rPr lang="en-US" sz="1400" dirty="0" smtClean="0"/>
                        <a:t>17</a:t>
                      </a:r>
                      <a:endParaRPr lang="en-US" sz="1400" b="1" dirty="0"/>
                    </a:p>
                  </a:txBody>
                  <a:tcPr/>
                </a:tc>
                <a:tc>
                  <a:txBody>
                    <a:bodyPr/>
                    <a:lstStyle/>
                    <a:p>
                      <a:r>
                        <a:rPr lang="en-US" sz="1400" dirty="0" smtClean="0"/>
                        <a:t>17</a:t>
                      </a:r>
                      <a:endParaRPr lang="en-US" sz="1400" b="1" dirty="0"/>
                    </a:p>
                  </a:txBody>
                  <a:tcPr/>
                </a:tc>
                <a:tc>
                  <a:txBody>
                    <a:bodyPr/>
                    <a:lstStyle/>
                    <a:p>
                      <a:r>
                        <a:rPr lang="en-US" sz="1400" dirty="0" smtClean="0"/>
                        <a:t>17</a:t>
                      </a:r>
                      <a:endParaRPr lang="en-US" sz="1400" b="1" dirty="0"/>
                    </a:p>
                  </a:txBody>
                  <a:tcPr/>
                </a:tc>
                <a:tc>
                  <a:txBody>
                    <a:bodyPr/>
                    <a:lstStyle/>
                    <a:p>
                      <a:r>
                        <a:rPr lang="en-US" sz="1400" dirty="0" smtClean="0"/>
                        <a:t>16</a:t>
                      </a:r>
                      <a:endParaRPr lang="en-US" sz="1400" b="1" dirty="0"/>
                    </a:p>
                  </a:txBody>
                  <a:tcPr/>
                </a:tc>
                <a:tc>
                  <a:txBody>
                    <a:bodyPr/>
                    <a:lstStyle/>
                    <a:p>
                      <a:r>
                        <a:rPr lang="en-US" sz="1400" dirty="0" smtClean="0"/>
                        <a:t>16</a:t>
                      </a:r>
                      <a:endParaRPr lang="en-US" sz="1400" b="1" dirty="0"/>
                    </a:p>
                  </a:txBody>
                  <a:tcPr/>
                </a:tc>
                <a:tc>
                  <a:txBody>
                    <a:bodyPr/>
                    <a:lstStyle/>
                    <a:p>
                      <a:r>
                        <a:rPr lang="en-US" sz="1400" dirty="0" smtClean="0"/>
                        <a:t>15</a:t>
                      </a:r>
                      <a:endParaRPr lang="en-US" sz="1400" b="1" dirty="0"/>
                    </a:p>
                  </a:txBody>
                  <a:tcPr/>
                </a:tc>
                <a:tc>
                  <a:txBody>
                    <a:bodyPr/>
                    <a:lstStyle/>
                    <a:p>
                      <a:r>
                        <a:rPr lang="en-US" sz="1400" dirty="0" smtClean="0"/>
                        <a:t>15</a:t>
                      </a:r>
                      <a:endParaRPr lang="en-US" sz="1400" b="1" dirty="0"/>
                    </a:p>
                  </a:txBody>
                  <a:tcPr/>
                </a:tc>
                <a:tc>
                  <a:txBody>
                    <a:bodyPr/>
                    <a:lstStyle/>
                    <a:p>
                      <a:r>
                        <a:rPr lang="en-US" sz="1400" dirty="0" smtClean="0"/>
                        <a:t>16</a:t>
                      </a:r>
                      <a:endParaRPr lang="en-US" sz="1400" b="1" dirty="0"/>
                    </a:p>
                  </a:txBody>
                  <a:tcPr/>
                </a:tc>
                <a:tc>
                  <a:txBody>
                    <a:bodyPr/>
                    <a:lstStyle/>
                    <a:p>
                      <a:r>
                        <a:rPr lang="en-US" sz="1400" dirty="0" smtClean="0"/>
                        <a:t>16</a:t>
                      </a:r>
                      <a:endParaRPr lang="en-US" sz="1400" b="1" dirty="0"/>
                    </a:p>
                  </a:txBody>
                  <a:tcPr/>
                </a:tc>
                <a:tc>
                  <a:txBody>
                    <a:bodyPr/>
                    <a:lstStyle/>
                    <a:p>
                      <a:r>
                        <a:rPr lang="en-US" sz="1400" dirty="0" smtClean="0"/>
                        <a:t>16</a:t>
                      </a:r>
                      <a:endParaRPr lang="en-US" sz="1400" b="1" dirty="0"/>
                    </a:p>
                  </a:txBody>
                  <a:tcPr/>
                </a:tc>
                <a:tc>
                  <a:txBody>
                    <a:bodyPr/>
                    <a:lstStyle/>
                    <a:p>
                      <a:r>
                        <a:rPr lang="en-US" sz="1400" dirty="0" smtClean="0"/>
                        <a:t>16</a:t>
                      </a:r>
                      <a:endParaRPr lang="en-US" sz="1400" b="1" dirty="0"/>
                    </a:p>
                  </a:txBody>
                  <a:tcPr/>
                </a:tc>
                <a:extLst>
                  <a:ext uri="{0D108BD9-81ED-4DB2-BD59-A6C34878D82A}">
                    <a16:rowId xmlns:a16="http://schemas.microsoft.com/office/drawing/2014/main" val="10001"/>
                  </a:ext>
                </a:extLst>
              </a:tr>
              <a:tr h="494402">
                <a:tc>
                  <a:txBody>
                    <a:bodyPr/>
                    <a:lstStyle/>
                    <a:p>
                      <a:r>
                        <a:rPr lang="en-US" sz="1400" b="1" dirty="0" smtClean="0"/>
                        <a:t>Rainfall</a:t>
                      </a:r>
                    </a:p>
                    <a:p>
                      <a:r>
                        <a:rPr lang="en-US" sz="1400" b="1" dirty="0" smtClean="0"/>
                        <a:t>/mm</a:t>
                      </a:r>
                      <a:endParaRPr lang="en-US" sz="1400" b="1" dirty="0"/>
                    </a:p>
                  </a:txBody>
                  <a:tcPr/>
                </a:tc>
                <a:tc>
                  <a:txBody>
                    <a:bodyPr/>
                    <a:lstStyle/>
                    <a:p>
                      <a:r>
                        <a:rPr lang="en-US" sz="1400" dirty="0" smtClean="0"/>
                        <a:t>24</a:t>
                      </a:r>
                      <a:endParaRPr lang="en-US" sz="1400" b="1" dirty="0"/>
                    </a:p>
                  </a:txBody>
                  <a:tcPr/>
                </a:tc>
                <a:tc>
                  <a:txBody>
                    <a:bodyPr/>
                    <a:lstStyle/>
                    <a:p>
                      <a:r>
                        <a:rPr lang="en-US" sz="1400" dirty="0" smtClean="0"/>
                        <a:t>58</a:t>
                      </a:r>
                      <a:endParaRPr lang="en-US" sz="1400" b="1" dirty="0"/>
                    </a:p>
                  </a:txBody>
                  <a:tcPr/>
                </a:tc>
                <a:tc>
                  <a:txBody>
                    <a:bodyPr/>
                    <a:lstStyle/>
                    <a:p>
                      <a:r>
                        <a:rPr lang="en-US" sz="1400" dirty="0" smtClean="0"/>
                        <a:t>58</a:t>
                      </a:r>
                      <a:endParaRPr lang="en-US" sz="1400" b="1" dirty="0"/>
                    </a:p>
                  </a:txBody>
                  <a:tcPr/>
                </a:tc>
                <a:tc>
                  <a:txBody>
                    <a:bodyPr/>
                    <a:lstStyle/>
                    <a:p>
                      <a:r>
                        <a:rPr lang="en-US" sz="1400" dirty="0" smtClean="0"/>
                        <a:t>142</a:t>
                      </a:r>
                      <a:endParaRPr lang="en-US" sz="1400" b="1" dirty="0"/>
                    </a:p>
                  </a:txBody>
                  <a:tcPr/>
                </a:tc>
                <a:tc>
                  <a:txBody>
                    <a:bodyPr/>
                    <a:lstStyle/>
                    <a:p>
                      <a:r>
                        <a:rPr lang="en-US" sz="1400" dirty="0" smtClean="0"/>
                        <a:t>84</a:t>
                      </a:r>
                      <a:endParaRPr lang="en-US" sz="1400" b="1" dirty="0"/>
                    </a:p>
                  </a:txBody>
                  <a:tcPr/>
                </a:tc>
                <a:tc>
                  <a:txBody>
                    <a:bodyPr/>
                    <a:lstStyle/>
                    <a:p>
                      <a:r>
                        <a:rPr lang="en-US" sz="1400" dirty="0" smtClean="0"/>
                        <a:t>47</a:t>
                      </a:r>
                      <a:endParaRPr lang="en-US" sz="1400" b="1" dirty="0"/>
                    </a:p>
                  </a:txBody>
                  <a:tcPr/>
                </a:tc>
                <a:tc>
                  <a:txBody>
                    <a:bodyPr/>
                    <a:lstStyle/>
                    <a:p>
                      <a:r>
                        <a:rPr lang="en-US" sz="1400" dirty="0" smtClean="0"/>
                        <a:t>7</a:t>
                      </a:r>
                      <a:endParaRPr lang="en-US" sz="1400" b="1" dirty="0"/>
                    </a:p>
                  </a:txBody>
                  <a:tcPr/>
                </a:tc>
                <a:tc>
                  <a:txBody>
                    <a:bodyPr/>
                    <a:lstStyle/>
                    <a:p>
                      <a:r>
                        <a:rPr lang="en-US" sz="1400" dirty="0" smtClean="0"/>
                        <a:t>7</a:t>
                      </a:r>
                      <a:endParaRPr lang="en-US" sz="1400" b="1" dirty="0"/>
                    </a:p>
                  </a:txBody>
                  <a:tcPr/>
                </a:tc>
                <a:tc>
                  <a:txBody>
                    <a:bodyPr/>
                    <a:lstStyle/>
                    <a:p>
                      <a:r>
                        <a:rPr lang="en-US" sz="1400" dirty="0" smtClean="0"/>
                        <a:t>49</a:t>
                      </a:r>
                      <a:endParaRPr lang="en-US" sz="1400" b="1" dirty="0"/>
                    </a:p>
                  </a:txBody>
                  <a:tcPr/>
                </a:tc>
                <a:tc>
                  <a:txBody>
                    <a:bodyPr/>
                    <a:lstStyle/>
                    <a:p>
                      <a:r>
                        <a:rPr lang="en-US" sz="1400" dirty="0" smtClean="0"/>
                        <a:t>84</a:t>
                      </a:r>
                      <a:endParaRPr lang="en-US" sz="1400" b="1" dirty="0"/>
                    </a:p>
                  </a:txBody>
                  <a:tcPr/>
                </a:tc>
                <a:tc>
                  <a:txBody>
                    <a:bodyPr/>
                    <a:lstStyle/>
                    <a:p>
                      <a:r>
                        <a:rPr lang="en-US" sz="1400" dirty="0" smtClean="0"/>
                        <a:t>92</a:t>
                      </a:r>
                      <a:endParaRPr lang="en-US" sz="1400" b="1" dirty="0"/>
                    </a:p>
                  </a:txBody>
                  <a:tcPr/>
                </a:tc>
                <a:tc>
                  <a:txBody>
                    <a:bodyPr/>
                    <a:lstStyle/>
                    <a:p>
                      <a:r>
                        <a:rPr lang="en-US" sz="1400" dirty="0" smtClean="0"/>
                        <a:t>48</a:t>
                      </a:r>
                      <a:endParaRPr lang="en-US" sz="1400" b="1"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95851394"/>
      </p:ext>
    </p:extLst>
  </p:cSld>
  <p:clrMapOvr>
    <a:masterClrMapping/>
  </p:clrMapOvr>
  <p:transition spd="slow">
    <p:cove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0"/>
            <a:ext cx="9144000" cy="2862322"/>
          </a:xfrm>
          <a:prstGeom prst="rect">
            <a:avLst/>
          </a:prstGeom>
        </p:spPr>
        <p:txBody>
          <a:bodyPr wrap="square">
            <a:spAutoFit/>
          </a:bodyPr>
          <a:lstStyle/>
          <a:p>
            <a:r>
              <a:rPr lang="en-US" sz="2000" b="1" dirty="0"/>
              <a:t>(Yr</a:t>
            </a:r>
            <a:r>
              <a:rPr lang="en-US" sz="2000" b="1" dirty="0"/>
              <a:t>. 2014)</a:t>
            </a:r>
          </a:p>
          <a:p>
            <a:r>
              <a:rPr lang="en-US" sz="2000" b="1" dirty="0"/>
              <a:t>4. Which </a:t>
            </a:r>
            <a:r>
              <a:rPr lang="en-US" sz="2000" b="1" dirty="0"/>
              <a:t>one of the following instruments is </a:t>
            </a:r>
            <a:r>
              <a:rPr lang="en-US" sz="2000" b="1" dirty="0"/>
              <a:t>correctly matched </a:t>
            </a:r>
            <a:r>
              <a:rPr lang="en-US" sz="2000" b="1" dirty="0"/>
              <a:t>with the element of weather it measures</a:t>
            </a:r>
          </a:p>
          <a:p>
            <a:r>
              <a:rPr lang="en-US" sz="2000" b="1" dirty="0"/>
              <a:t>	</a:t>
            </a:r>
            <a:r>
              <a:rPr lang="en-US" sz="2000" b="1" u="sng" dirty="0"/>
              <a:t>Instrument </a:t>
            </a:r>
            <a:r>
              <a:rPr lang="en-US" sz="2000" b="1" dirty="0"/>
              <a:t>		</a:t>
            </a:r>
            <a:r>
              <a:rPr lang="en-US" sz="2000" b="1" u="sng" dirty="0"/>
              <a:t>Element </a:t>
            </a:r>
            <a:r>
              <a:rPr lang="en-US" sz="2000" b="1" u="sng" dirty="0"/>
              <a:t>of weather</a:t>
            </a:r>
          </a:p>
          <a:p>
            <a:r>
              <a:rPr lang="en-US" sz="2000" b="1" dirty="0"/>
              <a:t>A.	Barometer	</a:t>
            </a:r>
            <a:r>
              <a:rPr lang="en-US" sz="2000" b="1" dirty="0"/>
              <a:t>	temperature</a:t>
            </a:r>
            <a:endParaRPr lang="en-US" sz="2000" b="1" dirty="0"/>
          </a:p>
          <a:p>
            <a:r>
              <a:rPr lang="en-US" sz="2000" b="1" dirty="0"/>
              <a:t>B.	Thermometer	</a:t>
            </a:r>
            <a:r>
              <a:rPr lang="en-US" sz="2000" b="1" dirty="0"/>
              <a:t>	wind </a:t>
            </a:r>
            <a:r>
              <a:rPr lang="en-US" sz="2000" b="1" dirty="0"/>
              <a:t>speed</a:t>
            </a:r>
          </a:p>
          <a:p>
            <a:r>
              <a:rPr lang="en-US" sz="2000" b="1" dirty="0"/>
              <a:t>C.	Hygrometer	</a:t>
            </a:r>
            <a:r>
              <a:rPr lang="en-US" sz="2000" b="1" dirty="0"/>
              <a:t>	humidity</a:t>
            </a:r>
          </a:p>
          <a:p>
            <a:pPr marL="457200" indent="-457200">
              <a:buAutoNum type="alphaUcPeriod" startAt="4"/>
            </a:pPr>
            <a:r>
              <a:rPr lang="en-US" sz="2000" b="1" dirty="0"/>
              <a:t>        Anemometer		atmospheric pressure</a:t>
            </a:r>
          </a:p>
          <a:p>
            <a:endParaRPr lang="en-US" sz="2000" b="1" dirty="0"/>
          </a:p>
        </p:txBody>
      </p:sp>
      <p:sp>
        <p:nvSpPr>
          <p:cNvPr id="3" name="Rectangle 2"/>
          <p:cNvSpPr/>
          <p:nvPr/>
        </p:nvSpPr>
        <p:spPr>
          <a:xfrm>
            <a:off x="584200" y="2829462"/>
            <a:ext cx="8991600" cy="1323439"/>
          </a:xfrm>
          <a:prstGeom prst="rect">
            <a:avLst/>
          </a:prstGeom>
        </p:spPr>
        <p:txBody>
          <a:bodyPr wrap="square">
            <a:spAutoFit/>
          </a:bodyPr>
          <a:lstStyle/>
          <a:p>
            <a:r>
              <a:rPr lang="en-US" sz="2000" b="1" dirty="0"/>
              <a:t>5. The </a:t>
            </a:r>
            <a:r>
              <a:rPr lang="en-US" sz="2000" b="1" dirty="0"/>
              <a:t>statements below describe a type of climate.</a:t>
            </a:r>
          </a:p>
          <a:p>
            <a:r>
              <a:rPr lang="en-US" sz="2000" b="1" dirty="0"/>
              <a:t>(i)	It experiences high temperatures.</a:t>
            </a:r>
          </a:p>
          <a:p>
            <a:r>
              <a:rPr lang="en-US" sz="2000" b="1" dirty="0"/>
              <a:t>(ii)	It receives heavy convectional rainfall.</a:t>
            </a:r>
          </a:p>
          <a:p>
            <a:r>
              <a:rPr lang="en-US" sz="2000" b="1" dirty="0"/>
              <a:t>(iii)	Difference between the hottest and coolest </a:t>
            </a:r>
            <a:r>
              <a:rPr lang="en-US" sz="2000" b="1" dirty="0"/>
              <a:t>month is </a:t>
            </a:r>
            <a:r>
              <a:rPr lang="en-US" sz="2000" b="1" dirty="0"/>
              <a:t>small</a:t>
            </a:r>
          </a:p>
        </p:txBody>
      </p:sp>
      <p:sp>
        <p:nvSpPr>
          <p:cNvPr id="4" name="Rectangle 3"/>
          <p:cNvSpPr/>
          <p:nvPr/>
        </p:nvSpPr>
        <p:spPr>
          <a:xfrm>
            <a:off x="660400" y="4127838"/>
            <a:ext cx="7239000" cy="1015663"/>
          </a:xfrm>
          <a:prstGeom prst="rect">
            <a:avLst/>
          </a:prstGeom>
        </p:spPr>
        <p:txBody>
          <a:bodyPr wrap="square">
            <a:spAutoFit/>
          </a:bodyPr>
          <a:lstStyle/>
          <a:p>
            <a:r>
              <a:rPr lang="en-US" sz="2000" b="1" dirty="0"/>
              <a:t>The climate type described </a:t>
            </a:r>
            <a:r>
              <a:rPr lang="en-US" sz="2000" b="1" dirty="0"/>
              <a:t>is</a:t>
            </a:r>
          </a:p>
          <a:p>
            <a:r>
              <a:rPr lang="en-US" sz="2000" b="1" dirty="0"/>
              <a:t>A. Mediterranean		B. Tropical</a:t>
            </a:r>
            <a:endParaRPr lang="en-US" sz="2000" b="1" dirty="0"/>
          </a:p>
          <a:p>
            <a:r>
              <a:rPr lang="en-US" sz="2000" b="1" dirty="0"/>
              <a:t>C. Desert			D. Equatorial</a:t>
            </a:r>
            <a:endParaRPr lang="en-US" sz="2000" b="1" dirty="0"/>
          </a:p>
        </p:txBody>
      </p:sp>
    </p:spTree>
    <p:extLst>
      <p:ext uri="{BB962C8B-B14F-4D97-AF65-F5344CB8AC3E}">
        <p14:creationId xmlns:p14="http://schemas.microsoft.com/office/powerpoint/2010/main" val="3562889828"/>
      </p:ext>
    </p:extLst>
  </p:cSld>
  <p:clrMapOvr>
    <a:masterClrMapping/>
  </p:clrMapOvr>
  <p:transition spd="slow">
    <p:cove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009900"/>
            <a:ext cx="9144000" cy="2308324"/>
          </a:xfrm>
          <a:prstGeom prst="rect">
            <a:avLst/>
          </a:prstGeom>
        </p:spPr>
        <p:txBody>
          <a:bodyPr wrap="square">
            <a:spAutoFit/>
          </a:bodyPr>
          <a:lstStyle/>
          <a:p>
            <a:r>
              <a:rPr lang="en-US" sz="2400" b="1" dirty="0"/>
              <a:t>6. Which </a:t>
            </a:r>
            <a:r>
              <a:rPr lang="en-US" sz="2400" b="1" dirty="0"/>
              <a:t>one of the following is an influence of the ocean current marked T on the nearby area?</a:t>
            </a:r>
          </a:p>
          <a:p>
            <a:pPr marL="342900" indent="-342900">
              <a:buFont typeface="+mj-lt"/>
              <a:buAutoNum type="alphaUcPeriod"/>
            </a:pPr>
            <a:r>
              <a:rPr lang="en-US" sz="2400" b="1" dirty="0"/>
              <a:t>It </a:t>
            </a:r>
            <a:r>
              <a:rPr lang="en-US" sz="2400" b="1" dirty="0"/>
              <a:t>lowers the temperature in the area.</a:t>
            </a:r>
          </a:p>
          <a:p>
            <a:pPr marL="342900" indent="-342900">
              <a:buFont typeface="+mj-lt"/>
              <a:buAutoNum type="alphaUcPeriod"/>
            </a:pPr>
            <a:r>
              <a:rPr lang="en-US" sz="2400" b="1" dirty="0"/>
              <a:t>It </a:t>
            </a:r>
            <a:r>
              <a:rPr lang="en-US" sz="2400" b="1" dirty="0"/>
              <a:t>attracts rain in the area</a:t>
            </a:r>
            <a:r>
              <a:rPr lang="en-US" sz="2400" b="1" dirty="0"/>
              <a:t>.</a:t>
            </a:r>
          </a:p>
          <a:p>
            <a:pPr marL="342900" indent="-342900">
              <a:buFont typeface="+mj-lt"/>
              <a:buAutoNum type="alphaUcPeriod"/>
            </a:pPr>
            <a:r>
              <a:rPr lang="en-US" sz="2400" b="1" dirty="0"/>
              <a:t>It leads to warm conditions in the area</a:t>
            </a:r>
          </a:p>
          <a:p>
            <a:pPr marL="342900" indent="-342900">
              <a:buFont typeface="+mj-lt"/>
              <a:buAutoNum type="alphaUcPeriod"/>
            </a:pPr>
            <a:r>
              <a:rPr lang="en-US" sz="2400" b="1" dirty="0"/>
              <a:t>It raises the humidity in the area</a:t>
            </a:r>
          </a:p>
        </p:txBody>
      </p:sp>
      <p:pic>
        <p:nvPicPr>
          <p:cNvPr id="717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375" t="6788" r="34503" b="4646"/>
          <a:stretch/>
        </p:blipFill>
        <p:spPr bwMode="auto">
          <a:xfrm>
            <a:off x="3395472" y="38101"/>
            <a:ext cx="2903728" cy="297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0130888"/>
      </p:ext>
    </p:extLst>
  </p:cSld>
  <p:clrMapOvr>
    <a:masterClrMapping/>
  </p:clrMapOvr>
  <p:transition spd="slow">
    <p:cove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0"/>
            <a:ext cx="1401346" cy="461665"/>
          </a:xfrm>
          <a:prstGeom prst="rect">
            <a:avLst/>
          </a:prstGeom>
        </p:spPr>
        <p:txBody>
          <a:bodyPr wrap="none">
            <a:spAutoFit/>
          </a:bodyPr>
          <a:lstStyle/>
          <a:p>
            <a:r>
              <a:rPr lang="en-US" sz="2400" b="1" dirty="0"/>
              <a:t>(YR 2013</a:t>
            </a:r>
            <a:r>
              <a:rPr lang="en-US" sz="2400" b="1" dirty="0"/>
              <a:t>)</a:t>
            </a:r>
          </a:p>
        </p:txBody>
      </p:sp>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489202" y="116570"/>
            <a:ext cx="4038599" cy="352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08000" y="3619500"/>
            <a:ext cx="9144000" cy="1938992"/>
          </a:xfrm>
          <a:prstGeom prst="rect">
            <a:avLst/>
          </a:prstGeom>
        </p:spPr>
        <p:txBody>
          <a:bodyPr wrap="square">
            <a:spAutoFit/>
          </a:bodyPr>
          <a:lstStyle/>
          <a:p>
            <a:r>
              <a:rPr lang="en-US" sz="2400" b="1" dirty="0"/>
              <a:t>7. The </a:t>
            </a:r>
            <a:r>
              <a:rPr lang="en-US" sz="2400" b="1" dirty="0"/>
              <a:t>area marked S has low population because it</a:t>
            </a:r>
          </a:p>
          <a:p>
            <a:r>
              <a:rPr lang="en-US" sz="2400" b="1" dirty="0"/>
              <a:t>A.	is occupied by wild animals</a:t>
            </a:r>
          </a:p>
          <a:p>
            <a:r>
              <a:rPr lang="en-US" sz="2400" b="1" dirty="0"/>
              <a:t>B.	receives low rainfall</a:t>
            </a:r>
          </a:p>
          <a:p>
            <a:r>
              <a:rPr lang="en-US" sz="2400" b="1" dirty="0"/>
              <a:t>C.	is frequently invaded by pests</a:t>
            </a:r>
          </a:p>
          <a:p>
            <a:r>
              <a:rPr lang="en-US" sz="2400" b="1" dirty="0"/>
              <a:t>D.	is covered by swampy vegetation</a:t>
            </a:r>
          </a:p>
        </p:txBody>
      </p:sp>
    </p:spTree>
    <p:extLst>
      <p:ext uri="{BB962C8B-B14F-4D97-AF65-F5344CB8AC3E}">
        <p14:creationId xmlns:p14="http://schemas.microsoft.com/office/powerpoint/2010/main" val="3581014158"/>
      </p:ext>
    </p:extLst>
  </p:cSld>
  <p:clrMapOvr>
    <a:masterClrMapping/>
  </p:clrMapOvr>
  <p:transition spd="slow">
    <p:cove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99238"/>
            <a:ext cx="8839200" cy="1200329"/>
          </a:xfrm>
          <a:prstGeom prst="rect">
            <a:avLst/>
          </a:prstGeom>
        </p:spPr>
        <p:txBody>
          <a:bodyPr wrap="square">
            <a:spAutoFit/>
          </a:bodyPr>
          <a:lstStyle/>
          <a:p>
            <a:r>
              <a:rPr lang="en-US" sz="2400" b="1" dirty="0"/>
              <a:t>The instrument shown above is used to measure</a:t>
            </a:r>
          </a:p>
          <a:p>
            <a:r>
              <a:rPr lang="en-US" sz="2400" b="1" dirty="0"/>
              <a:t>A.   wind direction	B.  atmospheric pressure</a:t>
            </a:r>
          </a:p>
          <a:p>
            <a:r>
              <a:rPr lang="en-US" sz="2400" b="1" dirty="0"/>
              <a:t>C.  rainfall	</a:t>
            </a:r>
            <a:r>
              <a:rPr lang="en-US" sz="2400" b="1" dirty="0"/>
              <a:t>	D</a:t>
            </a:r>
            <a:r>
              <a:rPr lang="en-US" sz="2400" b="1" dirty="0"/>
              <a:t>.  temperature</a:t>
            </a:r>
          </a:p>
        </p:txBody>
      </p:sp>
      <p:pic>
        <p:nvPicPr>
          <p:cNvPr id="11267" name="Picture 3"/>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7619" t="16580" r="36047" b="11941"/>
          <a:stretch/>
        </p:blipFill>
        <p:spPr bwMode="auto">
          <a:xfrm>
            <a:off x="1377244" y="964864"/>
            <a:ext cx="4832737" cy="280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60400" y="114301"/>
            <a:ext cx="8839200" cy="830997"/>
          </a:xfrm>
          <a:prstGeom prst="rect">
            <a:avLst/>
          </a:prstGeom>
          <a:noFill/>
        </p:spPr>
        <p:txBody>
          <a:bodyPr wrap="square" rtlCol="0">
            <a:spAutoFit/>
          </a:bodyPr>
          <a:lstStyle/>
          <a:p>
            <a:r>
              <a:rPr lang="en-US" sz="2400" b="1" dirty="0"/>
              <a:t>8. The diagram below represents an instrument used to measure an element of weather</a:t>
            </a:r>
            <a:endParaRPr lang="en-US" sz="2400" b="1" dirty="0"/>
          </a:p>
        </p:txBody>
      </p:sp>
    </p:spTree>
    <p:extLst>
      <p:ext uri="{BB962C8B-B14F-4D97-AF65-F5344CB8AC3E}">
        <p14:creationId xmlns:p14="http://schemas.microsoft.com/office/powerpoint/2010/main" val="290636004"/>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9318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57200"/>
          </a:xfrm>
        </p:spPr>
        <p:txBody>
          <a:bodyPr>
            <a:noAutofit/>
          </a:bodyPr>
          <a:lstStyle/>
          <a:p>
            <a:r>
              <a:rPr lang="en-US" sz="2400" u="sng" dirty="0">
                <a:solidFill>
                  <a:srgbClr val="FF0000"/>
                </a:solidFill>
                <a:latin typeface="Arial Rounded MT Bold" pitchFamily="34" charset="0"/>
              </a:rPr>
              <a:t>The map of Kenya showing position and drainage patterns</a:t>
            </a:r>
            <a:endParaRPr lang="en-US" sz="2400" u="sng" dirty="0">
              <a:solidFill>
                <a:srgbClr val="FF0000"/>
              </a:solidFill>
              <a:latin typeface="Arial Rounded MT Bold" pitchFamily="34" charset="0"/>
            </a:endParaRPr>
          </a:p>
        </p:txBody>
      </p:sp>
      <p:pic>
        <p:nvPicPr>
          <p:cNvPr id="1026" name="Picture 2"/>
          <p:cNvPicPr>
            <a:picLocks noGrp="1" noChangeAspect="1" noChangeArrowheads="1"/>
          </p:cNvPicPr>
          <p:nvPr>
            <p:ph idx="4294967295"/>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508000" y="571500"/>
            <a:ext cx="5284788" cy="48006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5154505"/>
      </p:ext>
    </p:extLst>
  </p:cSld>
  <p:clrMapOvr>
    <a:masterClrMapping/>
  </p:clrMapOvr>
  <p:transition spd="slow" advTm="60000">
    <p:cove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09372"/>
            <a:ext cx="8915400" cy="1200329"/>
          </a:xfrm>
          <a:prstGeom prst="rect">
            <a:avLst/>
          </a:prstGeom>
        </p:spPr>
        <p:txBody>
          <a:bodyPr wrap="square">
            <a:spAutoFit/>
          </a:bodyPr>
          <a:lstStyle/>
          <a:p>
            <a:r>
              <a:rPr lang="en-US" sz="2400" b="1" dirty="0"/>
              <a:t>9.   The statements below describe a type of climate in Africa.</a:t>
            </a:r>
          </a:p>
          <a:p>
            <a:r>
              <a:rPr lang="en-US" sz="2400" b="1" dirty="0"/>
              <a:t>(i)	It has hot and dry summers.</a:t>
            </a:r>
          </a:p>
          <a:p>
            <a:r>
              <a:rPr lang="en-US" sz="2400" b="1" dirty="0"/>
              <a:t>(ii)	It has cool and wet winters</a:t>
            </a:r>
          </a:p>
        </p:txBody>
      </p:sp>
      <p:sp>
        <p:nvSpPr>
          <p:cNvPr id="3" name="Rectangle 2"/>
          <p:cNvSpPr/>
          <p:nvPr/>
        </p:nvSpPr>
        <p:spPr>
          <a:xfrm>
            <a:off x="660400" y="1258312"/>
            <a:ext cx="8839200" cy="3416320"/>
          </a:xfrm>
          <a:prstGeom prst="rect">
            <a:avLst/>
          </a:prstGeom>
        </p:spPr>
        <p:txBody>
          <a:bodyPr wrap="square">
            <a:spAutoFit/>
          </a:bodyPr>
          <a:lstStyle/>
          <a:p>
            <a:r>
              <a:rPr lang="en-US" sz="2400" b="1" dirty="0"/>
              <a:t>(iii)	Its average rainfall is </a:t>
            </a:r>
            <a:r>
              <a:rPr lang="en-US" sz="2400" b="1" dirty="0"/>
              <a:t>between 500mm </a:t>
            </a:r>
            <a:r>
              <a:rPr lang="en-US" sz="2400" b="1" dirty="0"/>
              <a:t>- 1000mm.</a:t>
            </a:r>
          </a:p>
          <a:p>
            <a:pPr marL="514350" indent="-514350">
              <a:buAutoNum type="romanLcParenBoth" startAt="4"/>
            </a:pPr>
            <a:r>
              <a:rPr lang="en-US" sz="2400" b="1" dirty="0"/>
              <a:t>      It </a:t>
            </a:r>
            <a:r>
              <a:rPr lang="en-US" sz="2400" b="1" dirty="0"/>
              <a:t>is experienced in areas that lie about </a:t>
            </a:r>
            <a:r>
              <a:rPr lang="en-US" sz="2400" b="1" dirty="0"/>
              <a:t>35° North </a:t>
            </a:r>
            <a:r>
              <a:rPr lang="en-US" sz="2400" b="1" dirty="0"/>
              <a:t>and South </a:t>
            </a:r>
            <a:r>
              <a:rPr lang="en-US" sz="2400" b="1" dirty="0"/>
              <a:t>  of </a:t>
            </a:r>
            <a:r>
              <a:rPr lang="en-US" sz="2400" b="1" dirty="0"/>
              <a:t>the Equator</a:t>
            </a:r>
            <a:r>
              <a:rPr lang="en-US" sz="2400" b="1" dirty="0"/>
              <a:t>.</a:t>
            </a:r>
          </a:p>
          <a:p>
            <a:endParaRPr lang="en-US" sz="2400" b="1" dirty="0"/>
          </a:p>
          <a:p>
            <a:r>
              <a:rPr lang="en-US" sz="2400" b="1" dirty="0"/>
              <a:t>The type of climate described above is</a:t>
            </a:r>
          </a:p>
          <a:p>
            <a:r>
              <a:rPr lang="en-US" sz="2400" b="1" dirty="0"/>
              <a:t>A.	Mediterranean climate</a:t>
            </a:r>
          </a:p>
          <a:p>
            <a:r>
              <a:rPr lang="en-US" sz="2400" b="1" dirty="0"/>
              <a:t>B.	Equatorial climate</a:t>
            </a:r>
          </a:p>
          <a:p>
            <a:r>
              <a:rPr lang="en-US" sz="2400" b="1" dirty="0"/>
              <a:t>C.	Semi-desert climate</a:t>
            </a:r>
          </a:p>
          <a:p>
            <a:r>
              <a:rPr lang="en-US" sz="2400" b="1" dirty="0"/>
              <a:t>D.	Tropical continental climate.</a:t>
            </a:r>
          </a:p>
        </p:txBody>
      </p:sp>
    </p:spTree>
    <p:extLst>
      <p:ext uri="{BB962C8B-B14F-4D97-AF65-F5344CB8AC3E}">
        <p14:creationId xmlns:p14="http://schemas.microsoft.com/office/powerpoint/2010/main" val="4195334664"/>
      </p:ext>
    </p:extLst>
  </p:cSld>
  <p:clrMapOvr>
    <a:masterClrMapping/>
  </p:clrMapOvr>
  <p:transition spd="slow">
    <p:cove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839200" cy="461665"/>
          </a:xfrm>
          <a:prstGeom prst="rect">
            <a:avLst/>
          </a:prstGeom>
        </p:spPr>
        <p:txBody>
          <a:bodyPr wrap="square">
            <a:spAutoFit/>
          </a:bodyPr>
          <a:lstStyle/>
          <a:p>
            <a:r>
              <a:rPr lang="en-US" sz="2400" b="1" dirty="0"/>
              <a:t>Use the map of Africa below to answer </a:t>
            </a:r>
            <a:r>
              <a:rPr lang="en-US" sz="2400" b="1" dirty="0"/>
              <a:t>question </a:t>
            </a:r>
            <a:r>
              <a:rPr lang="en-US" sz="2400" b="1" dirty="0"/>
              <a:t>10</a:t>
            </a:r>
          </a:p>
        </p:txBody>
      </p:sp>
      <p:pic>
        <p:nvPicPr>
          <p:cNvPr id="1229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174999" y="575966"/>
            <a:ext cx="3416420" cy="304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60400" y="3762971"/>
            <a:ext cx="8839200" cy="1200329"/>
          </a:xfrm>
          <a:prstGeom prst="rect">
            <a:avLst/>
          </a:prstGeom>
        </p:spPr>
        <p:txBody>
          <a:bodyPr wrap="square">
            <a:spAutoFit/>
          </a:bodyPr>
          <a:lstStyle/>
          <a:p>
            <a:r>
              <a:rPr lang="en-US" sz="2400" b="1" dirty="0"/>
              <a:t>10. The dotted area marked U is sparsely populated because it</a:t>
            </a:r>
          </a:p>
          <a:p>
            <a:r>
              <a:rPr lang="en-US" sz="2400" b="1" dirty="0"/>
              <a:t>A.   is forested	</a:t>
            </a:r>
            <a:r>
              <a:rPr lang="en-US" sz="2400" b="1" dirty="0"/>
              <a:t>	B</a:t>
            </a:r>
            <a:r>
              <a:rPr lang="en-US" sz="2400" b="1" dirty="0"/>
              <a:t>. is hot and dry</a:t>
            </a:r>
          </a:p>
          <a:p>
            <a:r>
              <a:rPr lang="en-US" sz="2400" b="1" dirty="0"/>
              <a:t>C.   is mountainous    </a:t>
            </a:r>
            <a:r>
              <a:rPr lang="en-US" sz="2400" b="1" dirty="0"/>
              <a:t>	D</a:t>
            </a:r>
            <a:r>
              <a:rPr lang="en-US" sz="2400" b="1" dirty="0"/>
              <a:t>. experiences floods. </a:t>
            </a:r>
          </a:p>
        </p:txBody>
      </p:sp>
    </p:spTree>
    <p:extLst>
      <p:ext uri="{BB962C8B-B14F-4D97-AF65-F5344CB8AC3E}">
        <p14:creationId xmlns:p14="http://schemas.microsoft.com/office/powerpoint/2010/main" val="4007768186"/>
      </p:ext>
    </p:extLst>
  </p:cSld>
  <p:clrMapOvr>
    <a:masterClrMapping/>
  </p:clrMapOvr>
  <p:transition spd="slow">
    <p:cove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1"/>
            <a:ext cx="8839200" cy="830997"/>
          </a:xfrm>
          <a:prstGeom prst="rect">
            <a:avLst/>
          </a:prstGeom>
        </p:spPr>
        <p:txBody>
          <a:bodyPr wrap="square">
            <a:spAutoFit/>
          </a:bodyPr>
          <a:lstStyle/>
          <a:p>
            <a:r>
              <a:rPr lang="en-US" sz="2400" b="1" dirty="0"/>
              <a:t>(Yr. 2012)</a:t>
            </a:r>
          </a:p>
          <a:p>
            <a:r>
              <a:rPr lang="en-US" sz="2400" b="1" dirty="0"/>
              <a:t>Use the diagram below to answer question </a:t>
            </a:r>
            <a:r>
              <a:rPr lang="en-US" sz="2400" b="1" dirty="0"/>
              <a:t>12</a:t>
            </a:r>
            <a:endParaRPr lang="en-US" sz="2400" b="1" dirty="0"/>
          </a:p>
        </p:txBody>
      </p:sp>
      <p:pic>
        <p:nvPicPr>
          <p:cNvPr id="1331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r="23281"/>
          <a:stretch/>
        </p:blipFill>
        <p:spPr bwMode="auto">
          <a:xfrm>
            <a:off x="2336800" y="945297"/>
            <a:ext cx="3172178" cy="2445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60400" y="3314700"/>
            <a:ext cx="8839200" cy="2308324"/>
          </a:xfrm>
          <a:prstGeom prst="rect">
            <a:avLst/>
          </a:prstGeom>
        </p:spPr>
        <p:txBody>
          <a:bodyPr wrap="square">
            <a:spAutoFit/>
          </a:bodyPr>
          <a:lstStyle/>
          <a:p>
            <a:r>
              <a:rPr lang="en-US" sz="2400" b="1" dirty="0"/>
              <a:t>11. In which one of the following parts of Eastern Africa is the type of rainfall represented on the diagram commonly experienced?</a:t>
            </a:r>
          </a:p>
          <a:p>
            <a:r>
              <a:rPr lang="en-US" sz="2400" b="1" dirty="0"/>
              <a:t>A.	On the slopes of Mt. Kilimanjaro.</a:t>
            </a:r>
          </a:p>
          <a:p>
            <a:r>
              <a:rPr lang="en-US" sz="2400" b="1" dirty="0"/>
              <a:t>B.	On the Ethiopian Highlands.</a:t>
            </a:r>
          </a:p>
          <a:p>
            <a:r>
              <a:rPr lang="en-US" sz="2400" b="1" dirty="0"/>
              <a:t>C.	Around Lake Victoria.</a:t>
            </a:r>
          </a:p>
          <a:p>
            <a:r>
              <a:rPr lang="en-US" sz="2400" b="1" dirty="0"/>
              <a:t>D.	Central Tanzania.</a:t>
            </a:r>
          </a:p>
        </p:txBody>
      </p:sp>
    </p:spTree>
    <p:extLst>
      <p:ext uri="{BB962C8B-B14F-4D97-AF65-F5344CB8AC3E}">
        <p14:creationId xmlns:p14="http://schemas.microsoft.com/office/powerpoint/2010/main" val="1275449712"/>
      </p:ext>
    </p:extLst>
  </p:cSld>
  <p:clrMapOvr>
    <a:masterClrMapping/>
  </p:clrMapOvr>
  <p:transition spd="slow">
    <p:cove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089" y="114300"/>
            <a:ext cx="8991600" cy="1754326"/>
          </a:xfrm>
          <a:prstGeom prst="rect">
            <a:avLst/>
          </a:prstGeom>
        </p:spPr>
        <p:txBody>
          <a:bodyPr wrap="square">
            <a:spAutoFit/>
          </a:bodyPr>
          <a:lstStyle/>
          <a:p>
            <a:r>
              <a:rPr lang="en-US" b="1" dirty="0"/>
              <a:t>12</a:t>
            </a:r>
            <a:r>
              <a:rPr lang="en-US" b="1" dirty="0"/>
              <a:t>. Which one of the following is the main factor that contributes to low agricultural production in Northern Kenya?</a:t>
            </a:r>
          </a:p>
          <a:p>
            <a:r>
              <a:rPr lang="en-US" b="1" dirty="0"/>
              <a:t>A.	Long periods of dry weather conditions.</a:t>
            </a:r>
          </a:p>
          <a:p>
            <a:r>
              <a:rPr lang="en-US" b="1" dirty="0"/>
              <a:t>B.	Shortage of suitable land for cultivation.</a:t>
            </a:r>
          </a:p>
          <a:p>
            <a:r>
              <a:rPr lang="en-US" b="1" dirty="0"/>
              <a:t>C.	Uncontrolled soil erosion.</a:t>
            </a:r>
          </a:p>
          <a:p>
            <a:r>
              <a:rPr lang="en-US" b="1" dirty="0"/>
              <a:t>D.	Over dependence on relief food.</a:t>
            </a:r>
          </a:p>
        </p:txBody>
      </p:sp>
      <p:sp>
        <p:nvSpPr>
          <p:cNvPr id="3" name="Rectangle 2"/>
          <p:cNvSpPr>
            <a:spLocks noChangeArrowheads="1"/>
          </p:cNvSpPr>
          <p:nvPr/>
        </p:nvSpPr>
        <p:spPr bwMode="auto">
          <a:xfrm>
            <a:off x="570089" y="1982570"/>
            <a:ext cx="45652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r>
              <a:rPr lang="en-US" b="1" u="sng" dirty="0">
                <a:ea typeface="Times New Roman" pitchFamily="18" charset="0"/>
                <a:cs typeface="Microsoft Sans Serif" pitchFamily="34" charset="0"/>
              </a:rPr>
              <a:t>Use the diagram below to answer question 13</a:t>
            </a:r>
            <a:endParaRPr lang="en-US" dirty="0">
              <a:cs typeface="Arial" pitchFamily="34" charset="0"/>
            </a:endParaRPr>
          </a:p>
          <a:p>
            <a:pPr eaLnBrk="0" fontAlgn="base" hangingPunct="0">
              <a:spcBef>
                <a:spcPct val="0"/>
              </a:spcBef>
              <a:spcAft>
                <a:spcPct val="0"/>
              </a:spcAft>
            </a:pPr>
            <a:endParaRPr lang="en-US" dirty="0">
              <a:cs typeface="Arial" pitchFamily="34" charset="0"/>
            </a:endParaRPr>
          </a:p>
        </p:txBody>
      </p:sp>
      <p:pic>
        <p:nvPicPr>
          <p:cNvPr id="14337" name="Picture 1"/>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108200" y="2324100"/>
            <a:ext cx="3270584"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0090" y="4533901"/>
            <a:ext cx="8991599" cy="1200329"/>
          </a:xfrm>
          <a:prstGeom prst="rect">
            <a:avLst/>
          </a:prstGeom>
        </p:spPr>
        <p:txBody>
          <a:bodyPr wrap="square">
            <a:spAutoFit/>
          </a:bodyPr>
          <a:lstStyle/>
          <a:p>
            <a:r>
              <a:rPr lang="en-US" b="1" dirty="0"/>
              <a:t>13</a:t>
            </a:r>
            <a:r>
              <a:rPr lang="en-US" b="1" dirty="0"/>
              <a:t>. The arrows pointing towards the clouds represent</a:t>
            </a:r>
          </a:p>
          <a:p>
            <a:r>
              <a:rPr lang="en-US" b="1" dirty="0"/>
              <a:t>	A</a:t>
            </a:r>
            <a:r>
              <a:rPr lang="en-US" b="1" dirty="0"/>
              <a:t>. Rain	</a:t>
            </a:r>
            <a:r>
              <a:rPr lang="en-US" b="1" dirty="0"/>
              <a:t>	B</a:t>
            </a:r>
            <a:r>
              <a:rPr lang="en-US" b="1" dirty="0"/>
              <a:t>. Water </a:t>
            </a:r>
            <a:r>
              <a:rPr lang="en-US" b="1" dirty="0" err="1"/>
              <a:t>vapour</a:t>
            </a:r>
            <a:endParaRPr lang="en-US" b="1" dirty="0"/>
          </a:p>
          <a:p>
            <a:r>
              <a:rPr lang="en-US" dirty="0"/>
              <a:t>	</a:t>
            </a:r>
            <a:r>
              <a:rPr lang="en-US" b="1" dirty="0"/>
              <a:t>C</a:t>
            </a:r>
            <a:r>
              <a:rPr lang="en-US" b="1" dirty="0"/>
              <a:t>.  Lightning	D. Sun's rays.</a:t>
            </a:r>
          </a:p>
          <a:p>
            <a:endParaRPr lang="en-US" b="1" dirty="0"/>
          </a:p>
        </p:txBody>
      </p:sp>
    </p:spTree>
    <p:extLst>
      <p:ext uri="{BB962C8B-B14F-4D97-AF65-F5344CB8AC3E}">
        <p14:creationId xmlns:p14="http://schemas.microsoft.com/office/powerpoint/2010/main" val="3469344670"/>
      </p:ext>
    </p:extLst>
  </p:cSld>
  <p:clrMapOvr>
    <a:masterClrMapping/>
  </p:clrMapOvr>
  <p:transition spd="slow">
    <p:cove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09836"/>
            <a:ext cx="8915400" cy="1015663"/>
          </a:xfrm>
          <a:prstGeom prst="rect">
            <a:avLst/>
          </a:prstGeom>
        </p:spPr>
        <p:txBody>
          <a:bodyPr wrap="square">
            <a:spAutoFit/>
          </a:bodyPr>
          <a:lstStyle/>
          <a:p>
            <a:r>
              <a:rPr lang="en-US" sz="2000" b="1" dirty="0"/>
              <a:t>(Yr. 2011)</a:t>
            </a:r>
          </a:p>
          <a:p>
            <a:r>
              <a:rPr lang="en-US" sz="2000" b="1" dirty="0"/>
              <a:t>14. The diagram below shows an instrument used for measuring weather. Use it to answer the question that follows.</a:t>
            </a:r>
          </a:p>
        </p:txBody>
      </p:sp>
      <p:sp>
        <p:nvSpPr>
          <p:cNvPr id="3" name="Rectangle 2"/>
          <p:cNvSpPr/>
          <p:nvPr/>
        </p:nvSpPr>
        <p:spPr>
          <a:xfrm>
            <a:off x="4515197" y="1104900"/>
            <a:ext cx="1144224" cy="369332"/>
          </a:xfrm>
          <a:prstGeom prst="rect">
            <a:avLst/>
          </a:prstGeom>
        </p:spPr>
        <p:txBody>
          <a:bodyPr wrap="none">
            <a:spAutoFit/>
          </a:bodyPr>
          <a:lstStyle/>
          <a:p>
            <a:r>
              <a:rPr lang="en-US" b="1" dirty="0"/>
              <a:t>Metal cup</a:t>
            </a:r>
          </a:p>
        </p:txBody>
      </p:sp>
      <p:pic>
        <p:nvPicPr>
          <p:cNvPr id="15363"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879601" y="1388818"/>
            <a:ext cx="2905125" cy="20782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0" y="3541574"/>
            <a:ext cx="8915400" cy="1938992"/>
          </a:xfrm>
          <a:prstGeom prst="rect">
            <a:avLst/>
          </a:prstGeom>
        </p:spPr>
        <p:txBody>
          <a:bodyPr wrap="square">
            <a:spAutoFit/>
          </a:bodyPr>
          <a:lstStyle/>
          <a:p>
            <a:r>
              <a:rPr lang="en-US" sz="2000" b="1" dirty="0"/>
              <a:t>Which one of the following statements is true </a:t>
            </a:r>
            <a:r>
              <a:rPr lang="en-US" sz="2000" b="1" dirty="0"/>
              <a:t>about the </a:t>
            </a:r>
            <a:r>
              <a:rPr lang="en-US" sz="2000" b="1" dirty="0"/>
              <a:t>instrument shown in the diagram? It is used</a:t>
            </a:r>
          </a:p>
          <a:p>
            <a:r>
              <a:rPr lang="en-US" sz="2000" b="1" dirty="0"/>
              <a:t>A.	Determine the direction of the wind</a:t>
            </a:r>
          </a:p>
          <a:p>
            <a:r>
              <a:rPr lang="en-US" sz="2000" b="1" dirty="0"/>
              <a:t>B.	Record the speed of the wind</a:t>
            </a:r>
          </a:p>
          <a:p>
            <a:r>
              <a:rPr lang="en-US" sz="2000" b="1" dirty="0"/>
              <a:t>C.	Determine the strength of the wind</a:t>
            </a:r>
          </a:p>
          <a:p>
            <a:r>
              <a:rPr lang="en-US" sz="2000" b="1" dirty="0"/>
              <a:t>D.	Record the distance moved by the wind</a:t>
            </a:r>
          </a:p>
        </p:txBody>
      </p:sp>
    </p:spTree>
    <p:extLst>
      <p:ext uri="{BB962C8B-B14F-4D97-AF65-F5344CB8AC3E}">
        <p14:creationId xmlns:p14="http://schemas.microsoft.com/office/powerpoint/2010/main" val="3908198636"/>
      </p:ext>
    </p:extLst>
  </p:cSld>
  <p:clrMapOvr>
    <a:masterClrMapping/>
  </p:clrMapOvr>
  <p:transition spd="slow">
    <p:cove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595343"/>
            <a:ext cx="8915400" cy="3785652"/>
          </a:xfrm>
          <a:prstGeom prst="rect">
            <a:avLst/>
          </a:prstGeom>
        </p:spPr>
        <p:txBody>
          <a:bodyPr wrap="square">
            <a:spAutoFit/>
          </a:bodyPr>
          <a:lstStyle/>
          <a:p>
            <a:r>
              <a:rPr lang="en-US" sz="2000" b="1" dirty="0"/>
              <a:t>1 5. Three of the following are characteristics </a:t>
            </a:r>
            <a:r>
              <a:rPr lang="en-US" sz="2000" b="1" dirty="0"/>
              <a:t>of the Mediterranean </a:t>
            </a:r>
            <a:r>
              <a:rPr lang="en-US" sz="2000" b="1" dirty="0"/>
              <a:t>type of climate. Which one ;</a:t>
            </a:r>
          </a:p>
          <a:p>
            <a:r>
              <a:rPr lang="en-US" sz="2000" b="1" dirty="0"/>
              <a:t>A.	The annual range of temperature is h</a:t>
            </a:r>
          </a:p>
          <a:p>
            <a:r>
              <a:rPr lang="en-US" sz="2000" b="1" dirty="0"/>
              <a:t>B.	Rain occurs throughout the year</a:t>
            </a:r>
          </a:p>
          <a:p>
            <a:r>
              <a:rPr lang="en-US" sz="2000" b="1" dirty="0"/>
              <a:t>C.	Summers are hot and dry</a:t>
            </a:r>
          </a:p>
          <a:p>
            <a:pPr marL="342900" indent="-342900">
              <a:buAutoNum type="alphaUcPeriod" startAt="4"/>
            </a:pPr>
            <a:r>
              <a:rPr lang="en-US" sz="2000" b="1" dirty="0"/>
              <a:t>          Dust </a:t>
            </a:r>
            <a:r>
              <a:rPr lang="en-US" sz="2000" b="1" dirty="0"/>
              <a:t>storms are </a:t>
            </a:r>
            <a:r>
              <a:rPr lang="en-US" sz="2000" b="1" dirty="0"/>
              <a:t>common</a:t>
            </a:r>
          </a:p>
          <a:p>
            <a:endParaRPr lang="en-US" sz="2000" b="1" dirty="0"/>
          </a:p>
          <a:p>
            <a:r>
              <a:rPr lang="en-US" sz="2000" b="1" dirty="0"/>
              <a:t>16. The meaning of climate is</a:t>
            </a:r>
          </a:p>
          <a:p>
            <a:r>
              <a:rPr lang="en-US" sz="2000" b="1" dirty="0"/>
              <a:t>A.	The daily weather condition of a given place</a:t>
            </a:r>
          </a:p>
          <a:p>
            <a:r>
              <a:rPr lang="en-US" sz="2000" b="1" dirty="0"/>
              <a:t>B.	The average weather condition of a place </a:t>
            </a:r>
            <a:r>
              <a:rPr lang="en-US" sz="2000" b="1" dirty="0"/>
              <a:t>over long </a:t>
            </a:r>
            <a:r>
              <a:rPr lang="en-US" sz="2000" b="1" dirty="0"/>
              <a:t>period of time</a:t>
            </a:r>
          </a:p>
          <a:p>
            <a:r>
              <a:rPr lang="en-US" sz="2000" b="1" dirty="0"/>
              <a:t>C.	The daily temperature records of a </a:t>
            </a:r>
            <a:r>
              <a:rPr lang="en-US" sz="2000" b="1" dirty="0"/>
              <a:t>given place</a:t>
            </a:r>
            <a:endParaRPr lang="en-US" sz="2000" b="1" dirty="0"/>
          </a:p>
          <a:p>
            <a:r>
              <a:rPr lang="en-US" sz="2000" b="1" dirty="0"/>
              <a:t>D.	The amount of moisture in the atmosphere</a:t>
            </a:r>
          </a:p>
        </p:txBody>
      </p:sp>
    </p:spTree>
    <p:extLst>
      <p:ext uri="{BB962C8B-B14F-4D97-AF65-F5344CB8AC3E}">
        <p14:creationId xmlns:p14="http://schemas.microsoft.com/office/powerpoint/2010/main" val="4242732243"/>
      </p:ext>
    </p:extLst>
  </p:cSld>
  <p:clrMapOvr>
    <a:masterClrMapping/>
  </p:clrMapOvr>
  <p:transition spd="slow">
    <p:cove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839200" cy="646331"/>
          </a:xfrm>
          <a:prstGeom prst="rect">
            <a:avLst/>
          </a:prstGeom>
        </p:spPr>
        <p:txBody>
          <a:bodyPr wrap="square">
            <a:spAutoFit/>
          </a:bodyPr>
          <a:lstStyle/>
          <a:p>
            <a:r>
              <a:rPr lang="en-US" b="1" dirty="0"/>
              <a:t>Yr. 2010</a:t>
            </a:r>
          </a:p>
          <a:p>
            <a:r>
              <a:rPr lang="en-US" b="1" u="sng" dirty="0"/>
              <a:t>Use the diagram below to answer questions 17 and 18</a:t>
            </a:r>
          </a:p>
        </p:txBody>
      </p:sp>
      <p:pic>
        <p:nvPicPr>
          <p:cNvPr id="1638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794000" y="750752"/>
            <a:ext cx="3383859" cy="187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60400" y="2585978"/>
            <a:ext cx="8839200" cy="2862322"/>
          </a:xfrm>
          <a:prstGeom prst="rect">
            <a:avLst/>
          </a:prstGeom>
        </p:spPr>
        <p:txBody>
          <a:bodyPr wrap="square">
            <a:spAutoFit/>
          </a:bodyPr>
          <a:lstStyle/>
          <a:p>
            <a:r>
              <a:rPr lang="en-US" b="1" dirty="0"/>
              <a:t>17. Which </a:t>
            </a:r>
            <a:r>
              <a:rPr lang="en-US" b="1" dirty="0"/>
              <a:t>of the following characteristics </a:t>
            </a:r>
            <a:r>
              <a:rPr lang="en-US" b="1" dirty="0"/>
              <a:t>are true about </a:t>
            </a:r>
            <a:r>
              <a:rPr lang="en-US" b="1" dirty="0"/>
              <a:t>the winds marked X?</a:t>
            </a:r>
          </a:p>
          <a:p>
            <a:r>
              <a:rPr lang="en-US" b="1" dirty="0"/>
              <a:t>A.	They are cool and moist</a:t>
            </a:r>
          </a:p>
          <a:p>
            <a:r>
              <a:rPr lang="en-US" b="1" dirty="0"/>
              <a:t>B.	They are warm and dry</a:t>
            </a:r>
          </a:p>
          <a:p>
            <a:r>
              <a:rPr lang="en-US" b="1" dirty="0"/>
              <a:t>C.	They are cool and dry</a:t>
            </a:r>
          </a:p>
          <a:p>
            <a:pPr marL="342900" indent="-342900">
              <a:buAutoNum type="alphaUcPeriod" startAt="4"/>
            </a:pPr>
            <a:r>
              <a:rPr lang="en-US" b="1" dirty="0"/>
              <a:t>           They </a:t>
            </a:r>
            <a:r>
              <a:rPr lang="en-US" b="1" dirty="0"/>
              <a:t>are warm and </a:t>
            </a:r>
            <a:r>
              <a:rPr lang="en-US" b="1" dirty="0"/>
              <a:t>moist</a:t>
            </a:r>
          </a:p>
          <a:p>
            <a:endParaRPr lang="en-US" b="1" dirty="0"/>
          </a:p>
          <a:p>
            <a:r>
              <a:rPr lang="en-US" b="1" dirty="0"/>
              <a:t>18. Which </a:t>
            </a:r>
            <a:r>
              <a:rPr lang="en-US" b="1" dirty="0"/>
              <a:t>one of the following towns in </a:t>
            </a:r>
            <a:r>
              <a:rPr lang="en-US" b="1" dirty="0"/>
              <a:t>Kenya experiences </a:t>
            </a:r>
            <a:r>
              <a:rPr lang="en-US" b="1" dirty="0"/>
              <a:t>the effects of winds </a:t>
            </a:r>
            <a:r>
              <a:rPr lang="en-US" b="1" dirty="0"/>
              <a:t>similar to the ones marked </a:t>
            </a:r>
            <a:r>
              <a:rPr lang="en-US" b="1" dirty="0"/>
              <a:t>X?</a:t>
            </a:r>
          </a:p>
          <a:p>
            <a:r>
              <a:rPr lang="en-US" b="1" dirty="0"/>
              <a:t>	A</a:t>
            </a:r>
            <a:r>
              <a:rPr lang="en-US" b="1" dirty="0"/>
              <a:t>.   </a:t>
            </a:r>
            <a:r>
              <a:rPr lang="en-US" b="1" dirty="0" err="1"/>
              <a:t>Nanyuki</a:t>
            </a:r>
            <a:r>
              <a:rPr lang="en-US" b="1" dirty="0"/>
              <a:t>	B. </a:t>
            </a:r>
            <a:r>
              <a:rPr lang="en-US" b="1" dirty="0" err="1"/>
              <a:t>Nakuru</a:t>
            </a:r>
            <a:endParaRPr lang="en-US" b="1" dirty="0"/>
          </a:p>
          <a:p>
            <a:r>
              <a:rPr lang="en-US" b="1" dirty="0"/>
              <a:t>	C</a:t>
            </a:r>
            <a:r>
              <a:rPr lang="en-US" b="1" dirty="0"/>
              <a:t>.   </a:t>
            </a:r>
            <a:r>
              <a:rPr lang="en-US" b="1" dirty="0" err="1"/>
              <a:t>Thika</a:t>
            </a:r>
            <a:r>
              <a:rPr lang="en-US" b="1" dirty="0"/>
              <a:t>	</a:t>
            </a:r>
            <a:r>
              <a:rPr lang="en-US" b="1" dirty="0"/>
              <a:t>	D</a:t>
            </a:r>
            <a:r>
              <a:rPr lang="en-US" b="1" dirty="0"/>
              <a:t>. </a:t>
            </a:r>
            <a:r>
              <a:rPr lang="en-US" b="1" dirty="0" err="1"/>
              <a:t>Eldoret</a:t>
            </a:r>
            <a:endParaRPr lang="en-US" b="1" dirty="0"/>
          </a:p>
        </p:txBody>
      </p:sp>
    </p:spTree>
    <p:extLst>
      <p:ext uri="{BB962C8B-B14F-4D97-AF65-F5344CB8AC3E}">
        <p14:creationId xmlns:p14="http://schemas.microsoft.com/office/powerpoint/2010/main" val="1169925713"/>
      </p:ext>
    </p:extLst>
  </p:cSld>
  <p:clrMapOvr>
    <a:masterClrMapping/>
  </p:clrMapOvr>
  <p:transition spd="slow">
    <p:cove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839200" cy="3693319"/>
          </a:xfrm>
          <a:prstGeom prst="rect">
            <a:avLst/>
          </a:prstGeom>
        </p:spPr>
        <p:txBody>
          <a:bodyPr wrap="square">
            <a:spAutoFit/>
          </a:bodyPr>
          <a:lstStyle/>
          <a:p>
            <a:r>
              <a:rPr lang="en-US" b="1" dirty="0" err="1"/>
              <a:t>Yr</a:t>
            </a:r>
            <a:r>
              <a:rPr lang="en-US" b="1" dirty="0"/>
              <a:t> 2010</a:t>
            </a:r>
          </a:p>
          <a:p>
            <a:r>
              <a:rPr lang="en-US" b="1" dirty="0"/>
              <a:t>19. In </a:t>
            </a:r>
            <a:r>
              <a:rPr lang="en-US" b="1" dirty="0"/>
              <a:t>traditional African societies, the croaking </a:t>
            </a:r>
            <a:r>
              <a:rPr lang="en-US" b="1" dirty="0"/>
              <a:t>of frogs was </a:t>
            </a:r>
            <a:r>
              <a:rPr lang="en-US" b="1" dirty="0"/>
              <a:t>associated with</a:t>
            </a:r>
          </a:p>
          <a:p>
            <a:r>
              <a:rPr lang="en-US" b="1" dirty="0"/>
              <a:t>A.	the coming of dry seasons</a:t>
            </a:r>
          </a:p>
          <a:p>
            <a:r>
              <a:rPr lang="en-US" b="1" dirty="0"/>
              <a:t>B.	the coming of good harvest</a:t>
            </a:r>
          </a:p>
          <a:p>
            <a:r>
              <a:rPr lang="en-US" b="1" dirty="0"/>
              <a:t>C.	the coming of rains</a:t>
            </a:r>
          </a:p>
          <a:p>
            <a:pPr marL="342900" indent="-342900">
              <a:buAutoNum type="alphaUcPeriod" startAt="4"/>
            </a:pPr>
            <a:r>
              <a:rPr lang="en-US" b="1" dirty="0"/>
              <a:t>           the </a:t>
            </a:r>
            <a:r>
              <a:rPr lang="en-US" b="1" dirty="0"/>
              <a:t>coming of strong </a:t>
            </a:r>
            <a:r>
              <a:rPr lang="en-US" b="1" dirty="0"/>
              <a:t>winds</a:t>
            </a:r>
          </a:p>
          <a:p>
            <a:endParaRPr lang="en-US" b="1" dirty="0"/>
          </a:p>
          <a:p>
            <a:r>
              <a:rPr lang="en-US" b="1" dirty="0"/>
              <a:t>Yr. 2009</a:t>
            </a:r>
          </a:p>
          <a:p>
            <a:r>
              <a:rPr lang="en-US" b="1" dirty="0"/>
              <a:t>20. Below </a:t>
            </a:r>
            <a:r>
              <a:rPr lang="en-US" b="1" dirty="0"/>
              <a:t>are some ways used </a:t>
            </a:r>
            <a:r>
              <a:rPr lang="en-US" b="1" dirty="0"/>
              <a:t>for predicting the coming </a:t>
            </a:r>
            <a:r>
              <a:rPr lang="en-US" b="1" dirty="0"/>
              <a:t>of a rainy season.</a:t>
            </a:r>
          </a:p>
          <a:p>
            <a:r>
              <a:rPr lang="en-US" b="1" dirty="0"/>
              <a:t>i.	Observing the clouds</a:t>
            </a:r>
          </a:p>
          <a:p>
            <a:r>
              <a:rPr lang="en-US" b="1" dirty="0"/>
              <a:t>ii.	Using air balloons</a:t>
            </a:r>
          </a:p>
          <a:p>
            <a:r>
              <a:rPr lang="en-US" b="1" dirty="0"/>
              <a:t>iii.	Measuring the humidity of the air</a:t>
            </a:r>
          </a:p>
          <a:p>
            <a:r>
              <a:rPr lang="en-US" b="1" dirty="0"/>
              <a:t>iv.	Observing the shape of the moon.</a:t>
            </a:r>
          </a:p>
        </p:txBody>
      </p:sp>
      <p:sp>
        <p:nvSpPr>
          <p:cNvPr id="3" name="Rectangle 2"/>
          <p:cNvSpPr/>
          <p:nvPr/>
        </p:nvSpPr>
        <p:spPr>
          <a:xfrm>
            <a:off x="660400" y="3714572"/>
            <a:ext cx="8839200" cy="1200329"/>
          </a:xfrm>
          <a:prstGeom prst="rect">
            <a:avLst/>
          </a:prstGeom>
        </p:spPr>
        <p:txBody>
          <a:bodyPr wrap="square">
            <a:spAutoFit/>
          </a:bodyPr>
          <a:lstStyle/>
          <a:p>
            <a:r>
              <a:rPr lang="en-US" b="1" dirty="0"/>
              <a:t>Which combination of the ways listed above consists of traditional methods of predicting weather?</a:t>
            </a:r>
          </a:p>
          <a:p>
            <a:r>
              <a:rPr lang="en-US" b="1" dirty="0"/>
              <a:t>A. (i) and (iv)	B. (i) and (ii)</a:t>
            </a:r>
          </a:p>
          <a:p>
            <a:r>
              <a:rPr lang="en-US" b="1" dirty="0"/>
              <a:t>C. (ii) and (iii)	D. (iii) and (iv)</a:t>
            </a:r>
          </a:p>
        </p:txBody>
      </p:sp>
    </p:spTree>
    <p:extLst>
      <p:ext uri="{BB962C8B-B14F-4D97-AF65-F5344CB8AC3E}">
        <p14:creationId xmlns:p14="http://schemas.microsoft.com/office/powerpoint/2010/main" val="3053920273"/>
      </p:ext>
    </p:extLst>
  </p:cSld>
  <p:clrMapOvr>
    <a:masterClrMapping/>
  </p:clrMapOvr>
  <p:transition spd="slow">
    <p:cove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1"/>
            <a:ext cx="8915400" cy="646331"/>
          </a:xfrm>
          <a:prstGeom prst="rect">
            <a:avLst/>
          </a:prstGeom>
        </p:spPr>
        <p:txBody>
          <a:bodyPr wrap="square">
            <a:spAutoFit/>
          </a:bodyPr>
          <a:lstStyle/>
          <a:p>
            <a:r>
              <a:rPr lang="en-US" b="1" dirty="0"/>
              <a:t>(Yr. 2009)</a:t>
            </a:r>
          </a:p>
          <a:p>
            <a:r>
              <a:rPr lang="en-US" b="1" u="sng" dirty="0"/>
              <a:t>Use the map of Kenya below to answer Question </a:t>
            </a:r>
            <a:r>
              <a:rPr lang="en-US" b="1" u="sng" dirty="0"/>
              <a:t>21</a:t>
            </a:r>
            <a:r>
              <a:rPr lang="en-US" b="1" dirty="0"/>
              <a:t>.</a:t>
            </a:r>
            <a:endParaRPr lang="en-US" b="1" dirty="0"/>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022600" y="647700"/>
            <a:ext cx="2514600" cy="2923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84200" y="3617774"/>
            <a:ext cx="8915400" cy="1754326"/>
          </a:xfrm>
          <a:prstGeom prst="rect">
            <a:avLst/>
          </a:prstGeom>
        </p:spPr>
        <p:txBody>
          <a:bodyPr wrap="square">
            <a:spAutoFit/>
          </a:bodyPr>
          <a:lstStyle/>
          <a:p>
            <a:r>
              <a:rPr lang="en-US" b="1" dirty="0"/>
              <a:t>21  Which one of the following statements explains why the shaded area marked J is densely populated?</a:t>
            </a:r>
          </a:p>
          <a:p>
            <a:r>
              <a:rPr lang="en-US" b="1" dirty="0"/>
              <a:t>A.	The area has sufficient land for settlement</a:t>
            </a:r>
          </a:p>
          <a:p>
            <a:r>
              <a:rPr lang="en-US" b="1" dirty="0"/>
              <a:t>B.	The area receives high rainfall </a:t>
            </a:r>
            <a:r>
              <a:rPr lang="en-US" b="1" dirty="0"/>
              <a:t>which encourages </a:t>
            </a:r>
            <a:r>
              <a:rPr lang="en-US" b="1" dirty="0"/>
              <a:t>farming.</a:t>
            </a:r>
          </a:p>
          <a:p>
            <a:r>
              <a:rPr lang="en-US" b="1" dirty="0"/>
              <a:t>C.	The area has volcanic soils suitable for </a:t>
            </a:r>
            <a:r>
              <a:rPr lang="en-US" b="1" dirty="0"/>
              <a:t>growing a </a:t>
            </a:r>
            <a:r>
              <a:rPr lang="en-US" b="1" dirty="0"/>
              <a:t>variety of crops.</a:t>
            </a:r>
          </a:p>
          <a:p>
            <a:r>
              <a:rPr lang="en-US" b="1" dirty="0"/>
              <a:t>D.	The area experiences cool climate suitable </a:t>
            </a:r>
            <a:r>
              <a:rPr lang="en-US" b="1" dirty="0"/>
              <a:t>for settlement</a:t>
            </a:r>
            <a:r>
              <a:rPr lang="en-US" b="1" dirty="0"/>
              <a:t>.</a:t>
            </a:r>
          </a:p>
        </p:txBody>
      </p:sp>
      <p:sp>
        <p:nvSpPr>
          <p:cNvPr id="7" name="TextBox 6"/>
          <p:cNvSpPr txBox="1"/>
          <p:nvPr/>
        </p:nvSpPr>
        <p:spPr>
          <a:xfrm>
            <a:off x="3327400" y="2019301"/>
            <a:ext cx="152400" cy="461665"/>
          </a:xfrm>
          <a:prstGeom prst="rect">
            <a:avLst/>
          </a:prstGeom>
          <a:noFill/>
        </p:spPr>
        <p:txBody>
          <a:bodyPr wrap="square" rtlCol="0">
            <a:spAutoFit/>
          </a:bodyPr>
          <a:lstStyle/>
          <a:p>
            <a:r>
              <a:rPr lang="en-US" sz="2400" b="1" dirty="0"/>
              <a:t>J</a:t>
            </a:r>
            <a:endParaRPr lang="en-US" sz="2400" b="1" dirty="0"/>
          </a:p>
        </p:txBody>
      </p:sp>
    </p:spTree>
    <p:extLst>
      <p:ext uri="{BB962C8B-B14F-4D97-AF65-F5344CB8AC3E}">
        <p14:creationId xmlns:p14="http://schemas.microsoft.com/office/powerpoint/2010/main" val="3674770015"/>
      </p:ext>
    </p:extLst>
  </p:cSld>
  <p:clrMapOvr>
    <a:masterClrMapping/>
  </p:clrMapOvr>
  <p:transition spd="slow">
    <p:cove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90500"/>
            <a:ext cx="8839200" cy="1938992"/>
          </a:xfrm>
          <a:prstGeom prst="rect">
            <a:avLst/>
          </a:prstGeom>
        </p:spPr>
        <p:txBody>
          <a:bodyPr wrap="square">
            <a:spAutoFit/>
          </a:bodyPr>
          <a:lstStyle/>
          <a:p>
            <a:r>
              <a:rPr lang="en-US" sz="2000" b="1" dirty="0"/>
              <a:t>(Yr. 2008)</a:t>
            </a:r>
          </a:p>
          <a:p>
            <a:r>
              <a:rPr lang="en-US" sz="2000" b="1" dirty="0"/>
              <a:t>22. Nairobi is cooler than Mombasa because</a:t>
            </a:r>
          </a:p>
          <a:p>
            <a:r>
              <a:rPr lang="en-US" sz="2000" b="1" dirty="0"/>
              <a:t>A.	Mombasa is far from the equator.</a:t>
            </a:r>
          </a:p>
          <a:p>
            <a:r>
              <a:rPr lang="en-US" sz="2000" b="1" dirty="0"/>
              <a:t>B.	Nairobi is far from the sea.</a:t>
            </a:r>
          </a:p>
          <a:p>
            <a:r>
              <a:rPr lang="en-US" sz="2000" b="1" dirty="0"/>
              <a:t>C.	Mombasa experiences sea breezes.</a:t>
            </a:r>
          </a:p>
          <a:p>
            <a:r>
              <a:rPr lang="en-US" sz="2000" b="1" dirty="0"/>
              <a:t>D.	Nairobi is higher above sea level.</a:t>
            </a:r>
          </a:p>
        </p:txBody>
      </p:sp>
      <p:sp>
        <p:nvSpPr>
          <p:cNvPr id="3" name="Rectangle 2"/>
          <p:cNvSpPr/>
          <p:nvPr/>
        </p:nvSpPr>
        <p:spPr>
          <a:xfrm>
            <a:off x="660400" y="2324100"/>
            <a:ext cx="8839200" cy="2862322"/>
          </a:xfrm>
          <a:prstGeom prst="rect">
            <a:avLst/>
          </a:prstGeom>
        </p:spPr>
        <p:txBody>
          <a:bodyPr wrap="square">
            <a:spAutoFit/>
          </a:bodyPr>
          <a:lstStyle/>
          <a:p>
            <a:r>
              <a:rPr lang="en-US" sz="2000" b="1" dirty="0"/>
              <a:t>23.</a:t>
            </a:r>
            <a:r>
              <a:rPr lang="en-US" sz="2000" b="1" dirty="0"/>
              <a:t>	Below arc characteristics of a type of climate </a:t>
            </a:r>
            <a:r>
              <a:rPr lang="en-US" sz="2000" b="1" dirty="0"/>
              <a:t>in Africa</a:t>
            </a:r>
            <a:r>
              <a:rPr lang="en-US" sz="2000" b="1" dirty="0"/>
              <a:t>.</a:t>
            </a:r>
          </a:p>
          <a:p>
            <a:r>
              <a:rPr lang="en-US" sz="2000" b="1" dirty="0"/>
              <a:t>(i)	Rain occurs mainly in the afternoon.</a:t>
            </a:r>
          </a:p>
          <a:p>
            <a:r>
              <a:rPr lang="en-US" sz="2000" b="1" dirty="0"/>
              <a:t>(ii)	Annual range of temperature is low.</a:t>
            </a:r>
          </a:p>
          <a:p>
            <a:r>
              <a:rPr lang="en-US" sz="2000" b="1" dirty="0"/>
              <a:t>(iii)	Rainfall is high throughout the year.</a:t>
            </a:r>
          </a:p>
          <a:p>
            <a:r>
              <a:rPr lang="en-US" sz="2000" b="1" dirty="0"/>
              <a:t>(iv)	Temperatures are high throughout the year.</a:t>
            </a:r>
          </a:p>
          <a:p>
            <a:endParaRPr lang="en-US" sz="2000" b="1" dirty="0"/>
          </a:p>
          <a:p>
            <a:r>
              <a:rPr lang="en-US" sz="2000" b="1" dirty="0"/>
              <a:t>The </a:t>
            </a:r>
            <a:r>
              <a:rPr lang="en-US" sz="2000" b="1" dirty="0"/>
              <a:t>climate described above is</a:t>
            </a:r>
          </a:p>
          <a:p>
            <a:pPr marL="457200" indent="-457200">
              <a:buAutoNum type="alphaUcPeriod"/>
            </a:pPr>
            <a:r>
              <a:rPr lang="en-US" sz="2000" b="1" dirty="0"/>
              <a:t>desert </a:t>
            </a:r>
            <a:r>
              <a:rPr lang="en-US" sz="2000" b="1" dirty="0"/>
              <a:t>climate        </a:t>
            </a:r>
            <a:r>
              <a:rPr lang="en-US" sz="2000" b="1" dirty="0"/>
              <a:t>	B</a:t>
            </a:r>
            <a:r>
              <a:rPr lang="en-US" sz="2000" b="1" dirty="0"/>
              <a:t>. Equatorial climate </a:t>
            </a:r>
            <a:endParaRPr lang="en-US" sz="2000" b="1" dirty="0"/>
          </a:p>
          <a:p>
            <a:r>
              <a:rPr lang="en-US" sz="2000" b="1" dirty="0"/>
              <a:t>C</a:t>
            </a:r>
            <a:r>
              <a:rPr lang="en-US" sz="2000" b="1" dirty="0"/>
              <a:t>. </a:t>
            </a:r>
            <a:r>
              <a:rPr lang="en-US" sz="2000" b="1" dirty="0"/>
              <a:t>   Tropical </a:t>
            </a:r>
            <a:r>
              <a:rPr lang="en-US" sz="2000" b="1" dirty="0"/>
              <a:t>climate.     </a:t>
            </a:r>
            <a:r>
              <a:rPr lang="en-US" sz="2000" b="1" dirty="0"/>
              <a:t>	D</a:t>
            </a:r>
            <a:r>
              <a:rPr lang="en-US" sz="2000" b="1" dirty="0"/>
              <a:t>. Mediterranean </a:t>
            </a:r>
            <a:r>
              <a:rPr lang="en-US" sz="2000" b="1" dirty="0" err="1"/>
              <a:t>cimate</a:t>
            </a:r>
            <a:r>
              <a:rPr lang="en-US" sz="2000" b="1" dirty="0"/>
              <a:t> </a:t>
            </a:r>
          </a:p>
        </p:txBody>
      </p:sp>
    </p:spTree>
    <p:extLst>
      <p:ext uri="{BB962C8B-B14F-4D97-AF65-F5344CB8AC3E}">
        <p14:creationId xmlns:p14="http://schemas.microsoft.com/office/powerpoint/2010/main" val="3825666489"/>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067800" cy="609600"/>
          </a:xfrm>
        </p:spPr>
        <p:txBody>
          <a:bodyPr>
            <a:normAutofit/>
          </a:bodyPr>
          <a:lstStyle/>
          <a:p>
            <a:r>
              <a:rPr lang="en-US" b="1" u="sng" dirty="0">
                <a:solidFill>
                  <a:srgbClr val="FF0000"/>
                </a:solidFill>
                <a:latin typeface="Arial Rounded MT Bold" pitchFamily="34" charset="0"/>
              </a:rPr>
              <a:t>THE RELIEF REGIONS OF </a:t>
            </a:r>
            <a:r>
              <a:rPr lang="en-US" b="1" u="sng" dirty="0" smtClean="0">
                <a:solidFill>
                  <a:srgbClr val="FF0000"/>
                </a:solidFill>
                <a:latin typeface="Arial Rounded MT Bold" pitchFamily="34" charset="0"/>
              </a:rPr>
              <a:t>KENYA </a:t>
            </a:r>
            <a:endParaRPr lang="en-US" dirty="0">
              <a:solidFill>
                <a:srgbClr val="FF0000"/>
              </a:solidFill>
              <a:latin typeface="Arial Rounded MT Bold" pitchFamily="34" charset="0"/>
            </a:endParaRPr>
          </a:p>
        </p:txBody>
      </p:sp>
      <p:pic>
        <p:nvPicPr>
          <p:cNvPr id="2050"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184400" y="647701"/>
            <a:ext cx="4495800" cy="487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266316"/>
      </p:ext>
    </p:extLst>
  </p:cSld>
  <p:clrMapOvr>
    <a:masterClrMapping/>
  </p:clrMapOvr>
  <p:transition spd="slow" advTm="60000">
    <p:cove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9111" y="38100"/>
            <a:ext cx="8915400" cy="400110"/>
          </a:xfrm>
          <a:prstGeom prst="rect">
            <a:avLst/>
          </a:prstGeom>
        </p:spPr>
        <p:txBody>
          <a:bodyPr wrap="square">
            <a:spAutoFit/>
          </a:bodyPr>
          <a:lstStyle/>
          <a:p>
            <a:r>
              <a:rPr lang="en-US" sz="2000" b="1" u="sng" dirty="0"/>
              <a:t>Use the map of Africa below to answer question 24</a:t>
            </a:r>
          </a:p>
        </p:txBody>
      </p:sp>
      <p:pic>
        <p:nvPicPr>
          <p:cNvPr id="512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327400" y="514410"/>
            <a:ext cx="3200400" cy="334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49112" y="3943172"/>
            <a:ext cx="8915399" cy="1015663"/>
          </a:xfrm>
          <a:prstGeom prst="rect">
            <a:avLst/>
          </a:prstGeom>
        </p:spPr>
        <p:txBody>
          <a:bodyPr wrap="square">
            <a:spAutoFit/>
          </a:bodyPr>
          <a:lstStyle/>
          <a:p>
            <a:r>
              <a:rPr lang="en-US" sz="2000" b="1" dirty="0"/>
              <a:t>24. The </a:t>
            </a:r>
            <a:r>
              <a:rPr lang="en-US" sz="2000" b="1" dirty="0"/>
              <a:t>ocean current that influences the climate of </a:t>
            </a:r>
            <a:r>
              <a:rPr lang="en-US" sz="2000" b="1" dirty="0"/>
              <a:t>the area </a:t>
            </a:r>
            <a:r>
              <a:rPr lang="en-US" sz="2000" b="1" dirty="0"/>
              <a:t>marked Q is</a:t>
            </a:r>
          </a:p>
          <a:p>
            <a:r>
              <a:rPr lang="en-US" sz="2000" b="1" dirty="0"/>
              <a:t>	A</a:t>
            </a:r>
            <a:r>
              <a:rPr lang="en-US" sz="2000" b="1" dirty="0"/>
              <a:t>. Canary	</a:t>
            </a:r>
            <a:r>
              <a:rPr lang="en-US" sz="2000" b="1" dirty="0"/>
              <a:t>	B</a:t>
            </a:r>
            <a:r>
              <a:rPr lang="en-US" sz="2000" b="1" dirty="0"/>
              <a:t>. Guinea</a:t>
            </a:r>
          </a:p>
          <a:p>
            <a:r>
              <a:rPr lang="en-US" sz="2000" b="1" dirty="0"/>
              <a:t>	C</a:t>
            </a:r>
            <a:r>
              <a:rPr lang="en-US" sz="2000" b="1" dirty="0"/>
              <a:t>. Mozambique	</a:t>
            </a:r>
            <a:r>
              <a:rPr lang="en-US" sz="2000" b="1" dirty="0"/>
              <a:t>	D</a:t>
            </a:r>
            <a:r>
              <a:rPr lang="en-US" sz="2000" b="1" dirty="0"/>
              <a:t>. </a:t>
            </a:r>
            <a:r>
              <a:rPr lang="en-US" sz="2000" b="1" dirty="0" err="1"/>
              <a:t>Benguela</a:t>
            </a:r>
            <a:endParaRPr lang="en-US" sz="2000" b="1" dirty="0"/>
          </a:p>
        </p:txBody>
      </p:sp>
    </p:spTree>
    <p:extLst>
      <p:ext uri="{BB962C8B-B14F-4D97-AF65-F5344CB8AC3E}">
        <p14:creationId xmlns:p14="http://schemas.microsoft.com/office/powerpoint/2010/main" val="1884121407"/>
      </p:ext>
    </p:extLst>
  </p:cSld>
  <p:clrMapOvr>
    <a:masterClrMapping/>
  </p:clrMapOvr>
  <p:transition spd="slow">
    <p:cove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1133" y="190500"/>
            <a:ext cx="8915400" cy="400110"/>
          </a:xfrm>
          <a:prstGeom prst="rect">
            <a:avLst/>
          </a:prstGeom>
        </p:spPr>
        <p:txBody>
          <a:bodyPr wrap="square">
            <a:spAutoFit/>
          </a:bodyPr>
          <a:lstStyle/>
          <a:p>
            <a:r>
              <a:rPr lang="en-US" sz="2000" b="1" dirty="0"/>
              <a:t>25.	</a:t>
            </a:r>
            <a:r>
              <a:rPr lang="en-US" sz="2000" b="1" u="sng" dirty="0"/>
              <a:t>The graph below represents the climate of a town </a:t>
            </a:r>
            <a:r>
              <a:rPr lang="en-US" sz="2000" b="1" u="sng" dirty="0"/>
              <a:t>in Africa</a:t>
            </a:r>
            <a:r>
              <a:rPr lang="en-US" sz="2000" b="1" u="sng" dirty="0"/>
              <a:t>.</a:t>
            </a:r>
          </a:p>
        </p:txBody>
      </p:sp>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727200" y="614600"/>
            <a:ext cx="5769248" cy="28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13644" y="3664684"/>
            <a:ext cx="9062156" cy="1631216"/>
          </a:xfrm>
          <a:prstGeom prst="rect">
            <a:avLst/>
          </a:prstGeom>
        </p:spPr>
        <p:txBody>
          <a:bodyPr wrap="square">
            <a:spAutoFit/>
          </a:bodyPr>
          <a:lstStyle/>
          <a:p>
            <a:r>
              <a:rPr lang="en-US" sz="2000" b="1" dirty="0"/>
              <a:t>Which one of the following statements correctly describes the climate of the town?</a:t>
            </a:r>
          </a:p>
          <a:p>
            <a:r>
              <a:rPr lang="en-US" sz="2000" b="1" dirty="0"/>
              <a:t>A.	There is rainfall throughout the year.</a:t>
            </a:r>
          </a:p>
          <a:p>
            <a:r>
              <a:rPr lang="en-US" sz="2000" b="1" dirty="0"/>
              <a:t>B.	The town has one dry season.</a:t>
            </a:r>
          </a:p>
          <a:p>
            <a:r>
              <a:rPr lang="en-US" sz="2000" b="1" dirty="0"/>
              <a:t>C.	Temperatures are high throughout the year.</a:t>
            </a:r>
          </a:p>
          <a:p>
            <a:r>
              <a:rPr lang="en-US" sz="2000" b="1" dirty="0"/>
              <a:t>D.	The town has two wet seasons.</a:t>
            </a:r>
          </a:p>
        </p:txBody>
      </p:sp>
    </p:spTree>
    <p:extLst>
      <p:ext uri="{BB962C8B-B14F-4D97-AF65-F5344CB8AC3E}">
        <p14:creationId xmlns:p14="http://schemas.microsoft.com/office/powerpoint/2010/main" val="71719198"/>
      </p:ext>
    </p:extLst>
  </p:cSld>
  <p:clrMapOvr>
    <a:masterClrMapping/>
  </p:clrMapOvr>
  <p:transition spd="slow">
    <p:cove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41174"/>
            <a:ext cx="8991600" cy="1754326"/>
          </a:xfrm>
          <a:prstGeom prst="rect">
            <a:avLst/>
          </a:prstGeom>
        </p:spPr>
        <p:txBody>
          <a:bodyPr wrap="square">
            <a:spAutoFit/>
          </a:bodyPr>
          <a:lstStyle/>
          <a:p>
            <a:r>
              <a:rPr lang="en-US" b="1" dirty="0"/>
              <a:t>26. Which </a:t>
            </a:r>
            <a:r>
              <a:rPr lang="en-US" b="1" dirty="0"/>
              <a:t>one of the following statements is true </a:t>
            </a:r>
            <a:r>
              <a:rPr lang="en-US" b="1" dirty="0"/>
              <a:t>about the </a:t>
            </a:r>
            <a:r>
              <a:rPr lang="en-US" b="1" dirty="0"/>
              <a:t>geographical position of Kenya?</a:t>
            </a:r>
          </a:p>
          <a:p>
            <a:r>
              <a:rPr lang="en-US" b="1" dirty="0"/>
              <a:t>A.	It borders the Atlantic Ocean.</a:t>
            </a:r>
          </a:p>
          <a:p>
            <a:r>
              <a:rPr lang="en-US" b="1" dirty="0"/>
              <a:t>B.	It lies south of Sudan.</a:t>
            </a:r>
          </a:p>
          <a:p>
            <a:r>
              <a:rPr lang="en-US" b="1" dirty="0"/>
              <a:t>C.	It is found to the east of Somalia.</a:t>
            </a:r>
          </a:p>
          <a:p>
            <a:r>
              <a:rPr lang="en-US" b="1" dirty="0"/>
              <a:t>D.	It lies to the west of the prime meridian</a:t>
            </a:r>
          </a:p>
          <a:p>
            <a:endParaRPr lang="en-US" b="1" dirty="0"/>
          </a:p>
        </p:txBody>
      </p:sp>
      <p:sp>
        <p:nvSpPr>
          <p:cNvPr id="3" name="Rectangle 2"/>
          <p:cNvSpPr/>
          <p:nvPr/>
        </p:nvSpPr>
        <p:spPr>
          <a:xfrm>
            <a:off x="660400" y="2004180"/>
            <a:ext cx="8915400" cy="3139321"/>
          </a:xfrm>
          <a:prstGeom prst="rect">
            <a:avLst/>
          </a:prstGeom>
        </p:spPr>
        <p:txBody>
          <a:bodyPr wrap="square">
            <a:spAutoFit/>
          </a:bodyPr>
          <a:lstStyle/>
          <a:p>
            <a:r>
              <a:rPr lang="en-US" b="1" dirty="0"/>
              <a:t>28. Below </a:t>
            </a:r>
            <a:r>
              <a:rPr lang="en-US" b="1" dirty="0"/>
              <a:t>are some characteristics of a type of </a:t>
            </a:r>
            <a:r>
              <a:rPr lang="en-US" b="1" dirty="0"/>
              <a:t>climate experienced </a:t>
            </a:r>
            <a:r>
              <a:rPr lang="en-US" b="1" dirty="0"/>
              <a:t>in Africa?</a:t>
            </a:r>
          </a:p>
          <a:p>
            <a:r>
              <a:rPr lang="en-US" b="1" dirty="0"/>
              <a:t>(i)	Day temperatures are very high.</a:t>
            </a:r>
          </a:p>
          <a:p>
            <a:r>
              <a:rPr lang="en-US" b="1" dirty="0"/>
              <a:t>(ii)	The annual rainfall received is between 250 </a:t>
            </a:r>
            <a:r>
              <a:rPr lang="en-US" b="1" dirty="0"/>
              <a:t>mm and </a:t>
            </a:r>
            <a:r>
              <a:rPr lang="en-US" b="1" dirty="0"/>
              <a:t>450 mm.</a:t>
            </a:r>
          </a:p>
          <a:p>
            <a:r>
              <a:rPr lang="en-US" b="1" dirty="0"/>
              <a:t>(iii)	Skies are cloudless during the night</a:t>
            </a:r>
          </a:p>
          <a:p>
            <a:r>
              <a:rPr lang="en-US" b="1" dirty="0"/>
              <a:t>(iv)	Most of the winds experienced are </a:t>
            </a:r>
            <a:r>
              <a:rPr lang="en-US" b="1" dirty="0"/>
              <a:t>generally dry</a:t>
            </a:r>
            <a:r>
              <a:rPr lang="en-US" b="1" dirty="0"/>
              <a:t>.</a:t>
            </a:r>
          </a:p>
          <a:p>
            <a:endParaRPr lang="en-US" b="1" dirty="0"/>
          </a:p>
          <a:p>
            <a:r>
              <a:rPr lang="en-US" b="1" dirty="0"/>
              <a:t>The </a:t>
            </a:r>
            <a:r>
              <a:rPr lang="en-US" b="1" dirty="0"/>
              <a:t>type of climate described above is</a:t>
            </a:r>
          </a:p>
          <a:p>
            <a:r>
              <a:rPr lang="en-US" b="1" dirty="0"/>
              <a:t>A.	Tropical continental climate.</a:t>
            </a:r>
          </a:p>
          <a:p>
            <a:r>
              <a:rPr lang="en-US" b="1" dirty="0"/>
              <a:t>B.	Mediterranean climate.</a:t>
            </a:r>
          </a:p>
          <a:p>
            <a:r>
              <a:rPr lang="en-US" b="1" dirty="0"/>
              <a:t>C.	Semi-desert climate.</a:t>
            </a:r>
          </a:p>
          <a:p>
            <a:r>
              <a:rPr lang="en-US" b="1" dirty="0"/>
              <a:t>D.	Warm temperature climate</a:t>
            </a:r>
          </a:p>
        </p:txBody>
      </p:sp>
    </p:spTree>
    <p:extLst>
      <p:ext uri="{BB962C8B-B14F-4D97-AF65-F5344CB8AC3E}">
        <p14:creationId xmlns:p14="http://schemas.microsoft.com/office/powerpoint/2010/main" val="222530736"/>
      </p:ext>
    </p:extLst>
  </p:cSld>
  <p:clrMapOvr>
    <a:masterClrMapping/>
  </p:clrMapOvr>
  <p:transition spd="slow">
    <p:cove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0"/>
            <a:ext cx="8991600" cy="707886"/>
          </a:xfrm>
          <a:prstGeom prst="rect">
            <a:avLst/>
          </a:prstGeom>
        </p:spPr>
        <p:txBody>
          <a:bodyPr wrap="square">
            <a:spAutoFit/>
          </a:bodyPr>
          <a:lstStyle/>
          <a:p>
            <a:r>
              <a:rPr lang="en-US" sz="2000" b="1" dirty="0"/>
              <a:t>29.The </a:t>
            </a:r>
            <a:r>
              <a:rPr lang="en-US" sz="2000" b="1" dirty="0"/>
              <a:t>table below represents rainfall and </a:t>
            </a:r>
            <a:r>
              <a:rPr lang="en-US" sz="2000" b="1" dirty="0"/>
              <a:t>temperature figures </a:t>
            </a:r>
            <a:r>
              <a:rPr lang="en-US" sz="2000" b="1" dirty="0"/>
              <a:t>for a station in Africa. Use it to answer the question </a:t>
            </a:r>
            <a:r>
              <a:rPr lang="en-US" sz="2000" b="1" dirty="0"/>
              <a:t>below</a:t>
            </a:r>
            <a:endParaRPr lang="en-US" sz="2000" b="1" dirty="0"/>
          </a:p>
        </p:txBody>
      </p:sp>
      <p:graphicFrame>
        <p:nvGraphicFramePr>
          <p:cNvPr id="6" name="Table 5"/>
          <p:cNvGraphicFramePr>
            <a:graphicFrameLocks noGrp="1"/>
          </p:cNvGraphicFramePr>
          <p:nvPr>
            <p:extLst>
              <p:ext uri="{D42A27DB-BD31-4B8C-83A1-F6EECF244321}">
                <p14:modId xmlns:p14="http://schemas.microsoft.com/office/powerpoint/2010/main" val="4223676164"/>
              </p:ext>
            </p:extLst>
          </p:nvPr>
        </p:nvGraphicFramePr>
        <p:xfrm>
          <a:off x="741662" y="993140"/>
          <a:ext cx="8605538" cy="1407160"/>
        </p:xfrm>
        <a:graphic>
          <a:graphicData uri="http://schemas.openxmlformats.org/drawingml/2006/table">
            <a:tbl>
              <a:tblPr firstRow="1" bandRow="1">
                <a:tableStyleId>{5940675A-B579-460E-94D1-54222C63F5DA}</a:tableStyleId>
              </a:tblPr>
              <a:tblGrid>
                <a:gridCol w="1426730">
                  <a:extLst>
                    <a:ext uri="{9D8B030D-6E8A-4147-A177-3AD203B41FA5}">
                      <a16:colId xmlns:a16="http://schemas.microsoft.com/office/drawing/2014/main" val="20000"/>
                    </a:ext>
                  </a:extLst>
                </a:gridCol>
                <a:gridCol w="554476">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671830">
                  <a:extLst>
                    <a:ext uri="{9D8B030D-6E8A-4147-A177-3AD203B41FA5}">
                      <a16:colId xmlns:a16="http://schemas.microsoft.com/office/drawing/2014/main" val="20003"/>
                    </a:ext>
                  </a:extLst>
                </a:gridCol>
                <a:gridCol w="619443">
                  <a:extLst>
                    <a:ext uri="{9D8B030D-6E8A-4147-A177-3AD203B41FA5}">
                      <a16:colId xmlns:a16="http://schemas.microsoft.com/office/drawing/2014/main" val="20004"/>
                    </a:ext>
                  </a:extLst>
                </a:gridCol>
                <a:gridCol w="624192">
                  <a:extLst>
                    <a:ext uri="{9D8B030D-6E8A-4147-A177-3AD203B41FA5}">
                      <a16:colId xmlns:a16="http://schemas.microsoft.com/office/drawing/2014/main" val="20005"/>
                    </a:ext>
                  </a:extLst>
                </a:gridCol>
                <a:gridCol w="535021">
                  <a:extLst>
                    <a:ext uri="{9D8B030D-6E8A-4147-A177-3AD203B41FA5}">
                      <a16:colId xmlns:a16="http://schemas.microsoft.com/office/drawing/2014/main" val="20006"/>
                    </a:ext>
                  </a:extLst>
                </a:gridCol>
                <a:gridCol w="535021">
                  <a:extLst>
                    <a:ext uri="{9D8B030D-6E8A-4147-A177-3AD203B41FA5}">
                      <a16:colId xmlns:a16="http://schemas.microsoft.com/office/drawing/2014/main" val="20007"/>
                    </a:ext>
                  </a:extLst>
                </a:gridCol>
                <a:gridCol w="648018">
                  <a:extLst>
                    <a:ext uri="{9D8B030D-6E8A-4147-A177-3AD203B41FA5}">
                      <a16:colId xmlns:a16="http://schemas.microsoft.com/office/drawing/2014/main" val="20008"/>
                    </a:ext>
                  </a:extLst>
                </a:gridCol>
                <a:gridCol w="535021">
                  <a:extLst>
                    <a:ext uri="{9D8B030D-6E8A-4147-A177-3AD203B41FA5}">
                      <a16:colId xmlns:a16="http://schemas.microsoft.com/office/drawing/2014/main" val="20009"/>
                    </a:ext>
                  </a:extLst>
                </a:gridCol>
                <a:gridCol w="624192">
                  <a:extLst>
                    <a:ext uri="{9D8B030D-6E8A-4147-A177-3AD203B41FA5}">
                      <a16:colId xmlns:a16="http://schemas.microsoft.com/office/drawing/2014/main" val="20010"/>
                    </a:ext>
                  </a:extLst>
                </a:gridCol>
                <a:gridCol w="658114">
                  <a:extLst>
                    <a:ext uri="{9D8B030D-6E8A-4147-A177-3AD203B41FA5}">
                      <a16:colId xmlns:a16="http://schemas.microsoft.com/office/drawing/2014/main" val="20011"/>
                    </a:ext>
                  </a:extLst>
                </a:gridCol>
                <a:gridCol w="640080">
                  <a:extLst>
                    <a:ext uri="{9D8B030D-6E8A-4147-A177-3AD203B41FA5}">
                      <a16:colId xmlns:a16="http://schemas.microsoft.com/office/drawing/2014/main" val="20012"/>
                    </a:ext>
                  </a:extLst>
                </a:gridCol>
              </a:tblGrid>
              <a:tr h="370840">
                <a:tc>
                  <a:txBody>
                    <a:bodyPr/>
                    <a:lstStyle/>
                    <a:p>
                      <a:r>
                        <a:rPr lang="en-US" dirty="0" smtClean="0"/>
                        <a:t>Month</a:t>
                      </a:r>
                      <a:endParaRPr lang="en-US" dirty="0"/>
                    </a:p>
                  </a:txBody>
                  <a:tcPr/>
                </a:tc>
                <a:tc>
                  <a:txBody>
                    <a:bodyPr/>
                    <a:lstStyle/>
                    <a:p>
                      <a:r>
                        <a:rPr lang="en-US" b="1" dirty="0" smtClean="0"/>
                        <a:t>Jan </a:t>
                      </a:r>
                      <a:endParaRPr lang="en-US" b="1" dirty="0"/>
                    </a:p>
                  </a:txBody>
                  <a:tcPr/>
                </a:tc>
                <a:tc>
                  <a:txBody>
                    <a:bodyPr/>
                    <a:lstStyle/>
                    <a:p>
                      <a:r>
                        <a:rPr lang="en-US" b="1" dirty="0" smtClean="0"/>
                        <a:t>Feb </a:t>
                      </a:r>
                      <a:endParaRPr lang="en-US" b="1" dirty="0"/>
                    </a:p>
                  </a:txBody>
                  <a:tcPr/>
                </a:tc>
                <a:tc>
                  <a:txBody>
                    <a:bodyPr/>
                    <a:lstStyle/>
                    <a:p>
                      <a:r>
                        <a:rPr lang="en-US" b="1" dirty="0" smtClean="0"/>
                        <a:t>Mar </a:t>
                      </a:r>
                      <a:endParaRPr lang="en-US" b="1" dirty="0"/>
                    </a:p>
                  </a:txBody>
                  <a:tcPr/>
                </a:tc>
                <a:tc>
                  <a:txBody>
                    <a:bodyPr/>
                    <a:lstStyle/>
                    <a:p>
                      <a:r>
                        <a:rPr lang="en-US" b="1" dirty="0" smtClean="0"/>
                        <a:t>Apr </a:t>
                      </a:r>
                      <a:endParaRPr lang="en-US" b="1" dirty="0"/>
                    </a:p>
                  </a:txBody>
                  <a:tcPr/>
                </a:tc>
                <a:tc>
                  <a:txBody>
                    <a:bodyPr/>
                    <a:lstStyle/>
                    <a:p>
                      <a:r>
                        <a:rPr lang="en-US" b="1" dirty="0" smtClean="0"/>
                        <a:t>May </a:t>
                      </a:r>
                      <a:endParaRPr lang="en-US" b="1" dirty="0"/>
                    </a:p>
                  </a:txBody>
                  <a:tcPr/>
                </a:tc>
                <a:tc>
                  <a:txBody>
                    <a:bodyPr/>
                    <a:lstStyle/>
                    <a:p>
                      <a:r>
                        <a:rPr lang="en-US" b="1" dirty="0" smtClean="0"/>
                        <a:t>Jun </a:t>
                      </a:r>
                      <a:endParaRPr lang="en-US" b="1" dirty="0"/>
                    </a:p>
                  </a:txBody>
                  <a:tcPr/>
                </a:tc>
                <a:tc>
                  <a:txBody>
                    <a:bodyPr/>
                    <a:lstStyle/>
                    <a:p>
                      <a:r>
                        <a:rPr lang="en-US" b="1" dirty="0" smtClean="0"/>
                        <a:t>Jul </a:t>
                      </a:r>
                      <a:endParaRPr lang="en-US" b="1" dirty="0"/>
                    </a:p>
                  </a:txBody>
                  <a:tcPr/>
                </a:tc>
                <a:tc>
                  <a:txBody>
                    <a:bodyPr/>
                    <a:lstStyle/>
                    <a:p>
                      <a:r>
                        <a:rPr lang="en-US" b="1" dirty="0" smtClean="0"/>
                        <a:t>Aug </a:t>
                      </a:r>
                      <a:endParaRPr lang="en-US" b="1" dirty="0"/>
                    </a:p>
                  </a:txBody>
                  <a:tcPr/>
                </a:tc>
                <a:tc>
                  <a:txBody>
                    <a:bodyPr/>
                    <a:lstStyle/>
                    <a:p>
                      <a:r>
                        <a:rPr lang="en-US" b="1" dirty="0" smtClean="0"/>
                        <a:t>Sep </a:t>
                      </a:r>
                      <a:endParaRPr lang="en-US" b="1" dirty="0"/>
                    </a:p>
                  </a:txBody>
                  <a:tcPr/>
                </a:tc>
                <a:tc>
                  <a:txBody>
                    <a:bodyPr/>
                    <a:lstStyle/>
                    <a:p>
                      <a:r>
                        <a:rPr lang="en-US" b="1" dirty="0" smtClean="0"/>
                        <a:t>Oct </a:t>
                      </a:r>
                      <a:endParaRPr lang="en-US" b="1" dirty="0"/>
                    </a:p>
                  </a:txBody>
                  <a:tcPr/>
                </a:tc>
                <a:tc>
                  <a:txBody>
                    <a:bodyPr/>
                    <a:lstStyle/>
                    <a:p>
                      <a:r>
                        <a:rPr lang="en-US" b="1" dirty="0" smtClean="0"/>
                        <a:t>Nov </a:t>
                      </a:r>
                      <a:endParaRPr lang="en-US" b="1" dirty="0"/>
                    </a:p>
                  </a:txBody>
                  <a:tcPr/>
                </a:tc>
                <a:tc>
                  <a:txBody>
                    <a:bodyPr/>
                    <a:lstStyle/>
                    <a:p>
                      <a:r>
                        <a:rPr lang="en-US" b="1" dirty="0" smtClean="0"/>
                        <a:t>Dec </a:t>
                      </a:r>
                      <a:endParaRPr lang="en-US" b="1" dirty="0"/>
                    </a:p>
                  </a:txBody>
                  <a:tcPr/>
                </a:tc>
                <a:extLst>
                  <a:ext uri="{0D108BD9-81ED-4DB2-BD59-A6C34878D82A}">
                    <a16:rowId xmlns:a16="http://schemas.microsoft.com/office/drawing/2014/main" val="10000"/>
                  </a:ext>
                </a:extLst>
              </a:tr>
              <a:tr h="370840">
                <a:tc>
                  <a:txBody>
                    <a:bodyPr/>
                    <a:lstStyle/>
                    <a:p>
                      <a:r>
                        <a:rPr lang="en-US" dirty="0" smtClean="0"/>
                        <a:t>Temp in </a:t>
                      </a:r>
                      <a:r>
                        <a:rPr lang="en-US" sz="1100" dirty="0" smtClean="0"/>
                        <a:t>0</a:t>
                      </a:r>
                      <a:r>
                        <a:rPr lang="en-US" sz="2000" dirty="0" smtClean="0"/>
                        <a:t>c</a:t>
                      </a:r>
                      <a:endParaRPr lang="en-US" dirty="0"/>
                    </a:p>
                  </a:txBody>
                  <a:tcPr/>
                </a:tc>
                <a:tc>
                  <a:txBody>
                    <a:bodyPr/>
                    <a:lstStyle/>
                    <a:p>
                      <a:r>
                        <a:rPr lang="en-US" dirty="0" smtClean="0"/>
                        <a:t>28</a:t>
                      </a:r>
                      <a:endParaRPr lang="en-US" dirty="0"/>
                    </a:p>
                  </a:txBody>
                  <a:tcPr/>
                </a:tc>
                <a:tc>
                  <a:txBody>
                    <a:bodyPr/>
                    <a:lstStyle/>
                    <a:p>
                      <a:r>
                        <a:rPr lang="en-US" dirty="0" smtClean="0"/>
                        <a:t>28</a:t>
                      </a:r>
                      <a:endParaRPr lang="en-US" dirty="0"/>
                    </a:p>
                  </a:txBody>
                  <a:tcPr/>
                </a:tc>
                <a:tc>
                  <a:txBody>
                    <a:bodyPr/>
                    <a:lstStyle/>
                    <a:p>
                      <a:r>
                        <a:rPr lang="en-US" dirty="0" smtClean="0"/>
                        <a:t>28</a:t>
                      </a:r>
                      <a:endParaRPr lang="en-US" dirty="0"/>
                    </a:p>
                  </a:txBody>
                  <a:tcPr/>
                </a:tc>
                <a:tc>
                  <a:txBody>
                    <a:bodyPr/>
                    <a:lstStyle/>
                    <a:p>
                      <a:r>
                        <a:rPr lang="en-US" dirty="0" smtClean="0"/>
                        <a:t>27</a:t>
                      </a:r>
                      <a:endParaRPr lang="en-US" dirty="0"/>
                    </a:p>
                  </a:txBody>
                  <a:tcPr/>
                </a:tc>
                <a:tc>
                  <a:txBody>
                    <a:bodyPr/>
                    <a:lstStyle/>
                    <a:p>
                      <a:r>
                        <a:rPr lang="en-US" dirty="0" smtClean="0"/>
                        <a:t>27</a:t>
                      </a:r>
                      <a:endParaRPr lang="en-US" dirty="0"/>
                    </a:p>
                  </a:txBody>
                  <a:tcPr/>
                </a:tc>
                <a:tc>
                  <a:txBody>
                    <a:bodyPr/>
                    <a:lstStyle/>
                    <a:p>
                      <a:r>
                        <a:rPr lang="en-US" dirty="0" smtClean="0"/>
                        <a:t>26</a:t>
                      </a:r>
                      <a:endParaRPr lang="en-US" dirty="0"/>
                    </a:p>
                  </a:txBody>
                  <a:tcPr/>
                </a:tc>
                <a:tc>
                  <a:txBody>
                    <a:bodyPr/>
                    <a:lstStyle/>
                    <a:p>
                      <a:r>
                        <a:rPr lang="en-US" dirty="0" smtClean="0"/>
                        <a:t>26</a:t>
                      </a:r>
                      <a:endParaRPr lang="en-US" dirty="0"/>
                    </a:p>
                  </a:txBody>
                  <a:tcPr/>
                </a:tc>
                <a:tc>
                  <a:txBody>
                    <a:bodyPr/>
                    <a:lstStyle/>
                    <a:p>
                      <a:r>
                        <a:rPr lang="en-US" dirty="0" smtClean="0"/>
                        <a:t>27</a:t>
                      </a:r>
                      <a:endParaRPr lang="en-US" dirty="0"/>
                    </a:p>
                  </a:txBody>
                  <a:tcPr/>
                </a:tc>
                <a:tc>
                  <a:txBody>
                    <a:bodyPr/>
                    <a:lstStyle/>
                    <a:p>
                      <a:r>
                        <a:rPr lang="en-US" dirty="0" smtClean="0"/>
                        <a:t>27</a:t>
                      </a:r>
                      <a:endParaRPr lang="en-US" dirty="0"/>
                    </a:p>
                  </a:txBody>
                  <a:tcPr/>
                </a:tc>
                <a:tc>
                  <a:txBody>
                    <a:bodyPr/>
                    <a:lstStyle/>
                    <a:p>
                      <a:r>
                        <a:rPr lang="en-US" dirty="0" smtClean="0"/>
                        <a:t>27</a:t>
                      </a:r>
                      <a:endParaRPr lang="en-US" dirty="0"/>
                    </a:p>
                  </a:txBody>
                  <a:tcPr/>
                </a:tc>
                <a:tc>
                  <a:txBody>
                    <a:bodyPr/>
                    <a:lstStyle/>
                    <a:p>
                      <a:r>
                        <a:rPr lang="en-US" dirty="0" smtClean="0"/>
                        <a:t>27</a:t>
                      </a:r>
                      <a:endParaRPr lang="en-US" dirty="0"/>
                    </a:p>
                  </a:txBody>
                  <a:tcPr/>
                </a:tc>
                <a:tc>
                  <a:txBody>
                    <a:bodyPr/>
                    <a:lstStyle/>
                    <a:p>
                      <a:r>
                        <a:rPr lang="en-US" dirty="0" smtClean="0"/>
                        <a:t>28</a:t>
                      </a:r>
                      <a:endParaRPr lang="en-US" dirty="0"/>
                    </a:p>
                  </a:txBody>
                  <a:tcPr/>
                </a:tc>
                <a:extLst>
                  <a:ext uri="{0D108BD9-81ED-4DB2-BD59-A6C34878D82A}">
                    <a16:rowId xmlns:a16="http://schemas.microsoft.com/office/drawing/2014/main" val="10001"/>
                  </a:ext>
                </a:extLst>
              </a:tr>
              <a:tr h="370840">
                <a:tc>
                  <a:txBody>
                    <a:bodyPr/>
                    <a:lstStyle/>
                    <a:p>
                      <a:r>
                        <a:rPr lang="en-US" dirty="0" smtClean="0"/>
                        <a:t>Rainfall in mm</a:t>
                      </a:r>
                      <a:endParaRPr lang="en-US" dirty="0"/>
                    </a:p>
                  </a:txBody>
                  <a:tcPr/>
                </a:tc>
                <a:tc>
                  <a:txBody>
                    <a:bodyPr/>
                    <a:lstStyle/>
                    <a:p>
                      <a:r>
                        <a:rPr lang="en-US" dirty="0" smtClean="0"/>
                        <a:t>41</a:t>
                      </a:r>
                      <a:endParaRPr lang="en-US" dirty="0"/>
                    </a:p>
                  </a:txBody>
                  <a:tcPr/>
                </a:tc>
                <a:tc>
                  <a:txBody>
                    <a:bodyPr/>
                    <a:lstStyle/>
                    <a:p>
                      <a:r>
                        <a:rPr lang="en-US" dirty="0" smtClean="0"/>
                        <a:t>69</a:t>
                      </a:r>
                      <a:endParaRPr lang="en-US" dirty="0"/>
                    </a:p>
                  </a:txBody>
                  <a:tcPr/>
                </a:tc>
                <a:tc>
                  <a:txBody>
                    <a:bodyPr/>
                    <a:lstStyle/>
                    <a:p>
                      <a:r>
                        <a:rPr lang="en-US" dirty="0" smtClean="0"/>
                        <a:t>150</a:t>
                      </a:r>
                      <a:endParaRPr lang="en-US" dirty="0"/>
                    </a:p>
                  </a:txBody>
                  <a:tcPr/>
                </a:tc>
                <a:tc>
                  <a:txBody>
                    <a:bodyPr/>
                    <a:lstStyle/>
                    <a:p>
                      <a:r>
                        <a:rPr lang="en-US" dirty="0" smtClean="0"/>
                        <a:t>201</a:t>
                      </a:r>
                      <a:endParaRPr lang="en-US" dirty="0"/>
                    </a:p>
                  </a:txBody>
                  <a:tcPr/>
                </a:tc>
                <a:tc>
                  <a:txBody>
                    <a:bodyPr/>
                    <a:lstStyle/>
                    <a:p>
                      <a:r>
                        <a:rPr lang="en-US" dirty="0" smtClean="0"/>
                        <a:t>206</a:t>
                      </a:r>
                      <a:endParaRPr lang="en-US" dirty="0"/>
                    </a:p>
                  </a:txBody>
                  <a:tcPr/>
                </a:tc>
                <a:tc>
                  <a:txBody>
                    <a:bodyPr/>
                    <a:lstStyle/>
                    <a:p>
                      <a:r>
                        <a:rPr lang="en-US" dirty="0" smtClean="0"/>
                        <a:t>114</a:t>
                      </a:r>
                      <a:endParaRPr lang="en-US" dirty="0"/>
                    </a:p>
                  </a:txBody>
                  <a:tcPr/>
                </a:tc>
                <a:tc>
                  <a:txBody>
                    <a:bodyPr/>
                    <a:lstStyle/>
                    <a:p>
                      <a:r>
                        <a:rPr lang="en-US" dirty="0" smtClean="0"/>
                        <a:t>66</a:t>
                      </a:r>
                      <a:endParaRPr lang="en-US" dirty="0"/>
                    </a:p>
                  </a:txBody>
                  <a:tcPr/>
                </a:tc>
                <a:tc>
                  <a:txBody>
                    <a:bodyPr/>
                    <a:lstStyle/>
                    <a:p>
                      <a:r>
                        <a:rPr lang="en-US" dirty="0" smtClean="0"/>
                        <a:t>84</a:t>
                      </a:r>
                      <a:endParaRPr lang="en-US" dirty="0"/>
                    </a:p>
                  </a:txBody>
                  <a:tcPr/>
                </a:tc>
                <a:tc>
                  <a:txBody>
                    <a:bodyPr/>
                    <a:lstStyle/>
                    <a:p>
                      <a:r>
                        <a:rPr lang="en-US" dirty="0" smtClean="0"/>
                        <a:t>193</a:t>
                      </a:r>
                      <a:endParaRPr lang="en-US" dirty="0"/>
                    </a:p>
                  </a:txBody>
                  <a:tcPr/>
                </a:tc>
                <a:tc>
                  <a:txBody>
                    <a:bodyPr/>
                    <a:lstStyle/>
                    <a:p>
                      <a:r>
                        <a:rPr lang="en-US" dirty="0" smtClean="0"/>
                        <a:t>226</a:t>
                      </a:r>
                      <a:endParaRPr lang="en-US" dirty="0"/>
                    </a:p>
                  </a:txBody>
                  <a:tcPr/>
                </a:tc>
                <a:tc>
                  <a:txBody>
                    <a:bodyPr/>
                    <a:lstStyle/>
                    <a:p>
                      <a:r>
                        <a:rPr lang="en-US" dirty="0" smtClean="0"/>
                        <a:t>140</a:t>
                      </a:r>
                      <a:endParaRPr lang="en-US" dirty="0"/>
                    </a:p>
                  </a:txBody>
                  <a:tcPr/>
                </a:tc>
                <a:tc>
                  <a:txBody>
                    <a:bodyPr/>
                    <a:lstStyle/>
                    <a:p>
                      <a:r>
                        <a:rPr lang="en-US" dirty="0" smtClean="0"/>
                        <a:t>40</a:t>
                      </a:r>
                      <a:endParaRPr lang="en-US" dirty="0"/>
                    </a:p>
                  </a:txBody>
                  <a:tcPr/>
                </a:tc>
                <a:extLst>
                  <a:ext uri="{0D108BD9-81ED-4DB2-BD59-A6C34878D82A}">
                    <a16:rowId xmlns:a16="http://schemas.microsoft.com/office/drawing/2014/main" val="10002"/>
                  </a:ext>
                </a:extLst>
              </a:tr>
            </a:tbl>
          </a:graphicData>
        </a:graphic>
      </p:graphicFrame>
      <p:sp>
        <p:nvSpPr>
          <p:cNvPr id="7" name="Rectangle 6"/>
          <p:cNvSpPr/>
          <p:nvPr/>
        </p:nvSpPr>
        <p:spPr>
          <a:xfrm>
            <a:off x="777522" y="2933700"/>
            <a:ext cx="8763000" cy="1938992"/>
          </a:xfrm>
          <a:prstGeom prst="rect">
            <a:avLst/>
          </a:prstGeom>
        </p:spPr>
        <p:txBody>
          <a:bodyPr wrap="square">
            <a:spAutoFit/>
          </a:bodyPr>
          <a:lstStyle/>
          <a:p>
            <a:r>
              <a:rPr lang="en-US" sz="2000" b="1" dirty="0"/>
              <a:t>Which   of   the   following   statements   correctly describes the climate of the station? </a:t>
            </a:r>
            <a:endParaRPr lang="en-US" sz="2000" b="1" dirty="0"/>
          </a:p>
          <a:p>
            <a:pPr marL="457200" indent="-457200">
              <a:buAutoNum type="alphaUcPeriod"/>
            </a:pPr>
            <a:r>
              <a:rPr lang="en-US" sz="2000" b="1" dirty="0"/>
              <a:t>The </a:t>
            </a:r>
            <a:r>
              <a:rPr lang="en-US" sz="2000" b="1" dirty="0"/>
              <a:t>station is hot and wet throughout the year. </a:t>
            </a:r>
            <a:endParaRPr lang="en-US" sz="2000" b="1" dirty="0"/>
          </a:p>
          <a:p>
            <a:pPr marL="457200" indent="-457200">
              <a:buAutoNum type="alphaUcPeriod"/>
            </a:pPr>
            <a:r>
              <a:rPr lang="en-US" sz="2000" b="1" dirty="0"/>
              <a:t>The </a:t>
            </a:r>
            <a:r>
              <a:rPr lang="en-US" sz="2000" b="1" dirty="0"/>
              <a:t>station has one wet season and one dry season.</a:t>
            </a:r>
          </a:p>
          <a:p>
            <a:pPr marL="457200" indent="-457200">
              <a:buAutoNum type="alphaUcPeriod" startAt="3"/>
            </a:pPr>
            <a:r>
              <a:rPr lang="en-US" sz="2000" b="1" dirty="0"/>
              <a:t>The </a:t>
            </a:r>
            <a:r>
              <a:rPr lang="en-US" sz="2000" b="1" dirty="0"/>
              <a:t>station is cold throughout the year. </a:t>
            </a:r>
            <a:endParaRPr lang="en-US" sz="2000" b="1" dirty="0"/>
          </a:p>
          <a:p>
            <a:pPr marL="457200" indent="-457200">
              <a:buAutoNum type="alphaUcPeriod" startAt="3"/>
            </a:pPr>
            <a:r>
              <a:rPr lang="en-US" sz="2000" b="1" dirty="0"/>
              <a:t>The </a:t>
            </a:r>
            <a:r>
              <a:rPr lang="en-US" sz="2000" b="1" dirty="0"/>
              <a:t>station receives most of the rains at the beginning of the year. </a:t>
            </a:r>
          </a:p>
        </p:txBody>
      </p:sp>
    </p:spTree>
    <p:extLst>
      <p:ext uri="{BB962C8B-B14F-4D97-AF65-F5344CB8AC3E}">
        <p14:creationId xmlns:p14="http://schemas.microsoft.com/office/powerpoint/2010/main" val="4060842689"/>
      </p:ext>
    </p:extLst>
  </p:cSld>
  <p:clrMapOvr>
    <a:masterClrMapping/>
  </p:clrMapOvr>
  <p:transition spd="slow">
    <p:cove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90500"/>
            <a:ext cx="8915400" cy="5355312"/>
          </a:xfrm>
          <a:prstGeom prst="rect">
            <a:avLst/>
          </a:prstGeom>
        </p:spPr>
        <p:txBody>
          <a:bodyPr wrap="square">
            <a:spAutoFit/>
          </a:bodyPr>
          <a:lstStyle/>
          <a:p>
            <a:r>
              <a:rPr lang="en-US" b="1" dirty="0"/>
              <a:t>30. </a:t>
            </a:r>
            <a:r>
              <a:rPr lang="en-US" b="1" dirty="0"/>
              <a:t>The highland areas of Kenya have high population density because</a:t>
            </a:r>
          </a:p>
          <a:p>
            <a:r>
              <a:rPr lang="en-US" b="1" dirty="0"/>
              <a:t>A.	there is enough pasture for livestock.</a:t>
            </a:r>
          </a:p>
          <a:p>
            <a:r>
              <a:rPr lang="en-US" b="1" dirty="0"/>
              <a:t>B.	there is enough space for settlement.</a:t>
            </a:r>
          </a:p>
          <a:p>
            <a:r>
              <a:rPr lang="en-US" b="1" dirty="0"/>
              <a:t>C.	the climate is warm.</a:t>
            </a:r>
          </a:p>
          <a:p>
            <a:r>
              <a:rPr lang="en-US" b="1" dirty="0"/>
              <a:t>D.	the soils are fertile</a:t>
            </a:r>
          </a:p>
          <a:p>
            <a:endParaRPr lang="en-US" b="1" dirty="0"/>
          </a:p>
          <a:p>
            <a:r>
              <a:rPr lang="en-US" b="1" dirty="0"/>
              <a:t>31</a:t>
            </a:r>
            <a:r>
              <a:rPr lang="en-US" b="1" dirty="0"/>
              <a:t>. The diagram below represents an instrument that is used to measure an element of </a:t>
            </a:r>
            <a:r>
              <a:rPr lang="en-US" b="1" dirty="0"/>
              <a:t>weather</a:t>
            </a:r>
          </a:p>
          <a:p>
            <a:endParaRPr lang="en-US" b="1" dirty="0"/>
          </a:p>
          <a:p>
            <a:endParaRPr lang="en-US" b="1" dirty="0"/>
          </a:p>
          <a:p>
            <a:endParaRPr lang="en-US" b="1" dirty="0"/>
          </a:p>
          <a:p>
            <a:endParaRPr lang="en-US" b="1" dirty="0"/>
          </a:p>
          <a:p>
            <a:endParaRPr lang="en-US" b="1" dirty="0"/>
          </a:p>
          <a:p>
            <a:endParaRPr lang="en-US" b="1" dirty="0"/>
          </a:p>
          <a:p>
            <a:r>
              <a:rPr lang="en-US" b="1" dirty="0"/>
              <a:t> </a:t>
            </a:r>
          </a:p>
          <a:p>
            <a:r>
              <a:rPr lang="en-US" b="1" dirty="0"/>
              <a:t>Which one of the following elements of weather is measured using the instrument shown in the diagram?</a:t>
            </a:r>
          </a:p>
          <a:p>
            <a:r>
              <a:rPr lang="en-US" b="1" dirty="0"/>
              <a:t>	A</a:t>
            </a:r>
            <a:r>
              <a:rPr lang="en-US" b="1" dirty="0"/>
              <a:t>. Air pressure	</a:t>
            </a:r>
            <a:r>
              <a:rPr lang="en-US" b="1" dirty="0"/>
              <a:t>	B</a:t>
            </a:r>
            <a:r>
              <a:rPr lang="en-US" b="1" dirty="0"/>
              <a:t>. Temperature</a:t>
            </a:r>
          </a:p>
          <a:p>
            <a:r>
              <a:rPr lang="en-US" b="1" dirty="0"/>
              <a:t>	C</a:t>
            </a:r>
            <a:r>
              <a:rPr lang="en-US" b="1" dirty="0"/>
              <a:t>. Wind direction	</a:t>
            </a:r>
            <a:r>
              <a:rPr lang="en-US" b="1" dirty="0"/>
              <a:t>	D</a:t>
            </a:r>
            <a:r>
              <a:rPr lang="en-US" b="1" dirty="0"/>
              <a:t>. Rainfall.</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200" y="2196163"/>
            <a:ext cx="2133104" cy="210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3093609"/>
      </p:ext>
    </p:extLst>
  </p:cSld>
  <p:clrMapOvr>
    <a:masterClrMapping/>
  </p:clrMapOvr>
  <p:transition spd="slow">
    <p:cove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0"/>
            <a:ext cx="8991600" cy="4201150"/>
          </a:xfrm>
          <a:prstGeom prst="rect">
            <a:avLst/>
          </a:prstGeom>
        </p:spPr>
        <p:txBody>
          <a:bodyPr wrap="square">
            <a:spAutoFit/>
          </a:bodyPr>
          <a:lstStyle/>
          <a:p>
            <a:r>
              <a:rPr lang="en-US" sz="1600" b="1" dirty="0"/>
              <a:t>(Yr. 2003)</a:t>
            </a:r>
          </a:p>
          <a:p>
            <a:r>
              <a:rPr lang="en-US" sz="1600" b="1" dirty="0"/>
              <a:t>32. Which </a:t>
            </a:r>
            <a:r>
              <a:rPr lang="en-US" sz="1600" b="1" dirty="0"/>
              <a:t>one of the following physical regions </a:t>
            </a:r>
            <a:r>
              <a:rPr lang="en-US" sz="1600" b="1" dirty="0"/>
              <a:t>of Kenya </a:t>
            </a:r>
            <a:r>
              <a:rPr lang="en-US" sz="1600" b="1" dirty="0"/>
              <a:t>is correctly matched with its </a:t>
            </a:r>
            <a:r>
              <a:rPr lang="en-US" sz="1600" b="1" dirty="0"/>
              <a:t>climatic conditions</a:t>
            </a:r>
            <a:r>
              <a:rPr lang="en-US" sz="1600" b="1" dirty="0"/>
              <a:t>?</a:t>
            </a:r>
          </a:p>
          <a:p>
            <a:r>
              <a:rPr lang="en-US" sz="1600" b="1" dirty="0"/>
              <a:t>	</a:t>
            </a:r>
            <a:r>
              <a:rPr lang="en-US" sz="1600" b="1" u="sng" dirty="0"/>
              <a:t>Physical </a:t>
            </a:r>
            <a:r>
              <a:rPr lang="en-US" sz="1600" b="1" u="sng" dirty="0"/>
              <a:t>Region </a:t>
            </a:r>
            <a:r>
              <a:rPr lang="en-US" sz="1600" b="1" dirty="0"/>
              <a:t>       </a:t>
            </a:r>
            <a:r>
              <a:rPr lang="en-US" sz="1600" b="1" dirty="0"/>
              <a:t>	</a:t>
            </a:r>
            <a:r>
              <a:rPr lang="en-US" sz="1600" b="1" u="sng" dirty="0"/>
              <a:t>Climatic </a:t>
            </a:r>
            <a:r>
              <a:rPr lang="en-US" sz="1600" b="1" u="sng" dirty="0"/>
              <a:t>Condition</a:t>
            </a:r>
          </a:p>
          <a:p>
            <a:r>
              <a:rPr lang="en-US" sz="1600" b="1" dirty="0"/>
              <a:t>A.	</a:t>
            </a:r>
            <a:r>
              <a:rPr lang="en-US" sz="1600" b="1" dirty="0" err="1"/>
              <a:t>Nyika</a:t>
            </a:r>
            <a:r>
              <a:rPr lang="en-US" sz="1600" b="1" dirty="0"/>
              <a:t> </a:t>
            </a:r>
            <a:r>
              <a:rPr lang="en-US" sz="1600" b="1" dirty="0" err="1"/>
              <a:t>piateau</a:t>
            </a:r>
            <a:r>
              <a:rPr lang="en-US" sz="1600" b="1" dirty="0"/>
              <a:t>       </a:t>
            </a:r>
            <a:r>
              <a:rPr lang="en-US" sz="1600" b="1" dirty="0"/>
              <a:t>		hot </a:t>
            </a:r>
            <a:r>
              <a:rPr lang="en-US" sz="1600" b="1" dirty="0"/>
              <a:t>and wet</a:t>
            </a:r>
          </a:p>
          <a:p>
            <a:r>
              <a:rPr lang="en-US" sz="1600" b="1" dirty="0"/>
              <a:t>B.	coastal plain        </a:t>
            </a:r>
            <a:r>
              <a:rPr lang="en-US" sz="1600" b="1" dirty="0"/>
              <a:t>		cool </a:t>
            </a:r>
            <a:r>
              <a:rPr lang="en-US" sz="1600" b="1" dirty="0"/>
              <a:t>and dry</a:t>
            </a:r>
          </a:p>
          <a:p>
            <a:r>
              <a:rPr lang="en-US" sz="1600" b="1" dirty="0"/>
              <a:t>C.	highland region     </a:t>
            </a:r>
            <a:r>
              <a:rPr lang="en-US" sz="1600" b="1" dirty="0"/>
              <a:t>		cool </a:t>
            </a:r>
            <a:r>
              <a:rPr lang="en-US" sz="1600" b="1" dirty="0"/>
              <a:t>and wet</a:t>
            </a:r>
          </a:p>
          <a:p>
            <a:r>
              <a:rPr lang="en-US" sz="1600" b="1" dirty="0"/>
              <a:t>D.	lake region	</a:t>
            </a:r>
            <a:r>
              <a:rPr lang="en-US" sz="1600" b="1" dirty="0"/>
              <a:t>	hot </a:t>
            </a:r>
            <a:r>
              <a:rPr lang="en-US" sz="1600" b="1" dirty="0"/>
              <a:t>and dry</a:t>
            </a:r>
          </a:p>
          <a:p>
            <a:endParaRPr lang="en-US" sz="1100" b="1" dirty="0"/>
          </a:p>
          <a:p>
            <a:r>
              <a:rPr lang="en-US" sz="1600" b="1" dirty="0"/>
              <a:t>(</a:t>
            </a:r>
            <a:r>
              <a:rPr lang="en-US" sz="1600" b="1" dirty="0"/>
              <a:t>Yr. 2002)</a:t>
            </a:r>
          </a:p>
          <a:p>
            <a:r>
              <a:rPr lang="en-US" sz="1600" b="1" dirty="0"/>
              <a:t>33. The </a:t>
            </a:r>
            <a:r>
              <a:rPr lang="en-US" sz="1600" b="1" dirty="0"/>
              <a:t>diagram below represents an instrument that </a:t>
            </a:r>
            <a:r>
              <a:rPr lang="en-US" sz="1600" b="1" dirty="0"/>
              <a:t>is used </a:t>
            </a:r>
            <a:r>
              <a:rPr lang="en-US" sz="1600" b="1" dirty="0"/>
              <a:t>to measure an element of weather.</a:t>
            </a:r>
          </a:p>
          <a:p>
            <a:endParaRPr lang="en-US" sz="1600" b="1" dirty="0"/>
          </a:p>
          <a:p>
            <a:r>
              <a:rPr lang="en-US" sz="1600" b="1" dirty="0"/>
              <a:t> </a:t>
            </a:r>
          </a:p>
          <a:p>
            <a:endParaRPr lang="en-US" sz="1600" b="1" dirty="0"/>
          </a:p>
          <a:p>
            <a:endParaRPr lang="en-US" sz="1600" b="1" dirty="0"/>
          </a:p>
          <a:p>
            <a:endParaRPr lang="en-US" sz="1600" b="1" dirty="0"/>
          </a:p>
          <a:p>
            <a:endParaRPr lang="en-US" sz="1600"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2744350"/>
            <a:ext cx="3271838" cy="2608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313238" y="3238500"/>
            <a:ext cx="5262562" cy="1477328"/>
          </a:xfrm>
          <a:prstGeom prst="rect">
            <a:avLst/>
          </a:prstGeom>
        </p:spPr>
        <p:txBody>
          <a:bodyPr wrap="square">
            <a:spAutoFit/>
          </a:bodyPr>
          <a:lstStyle/>
          <a:p>
            <a:r>
              <a:rPr lang="en-US" b="1" dirty="0"/>
              <a:t>The instrument is used to measure </a:t>
            </a:r>
          </a:p>
          <a:p>
            <a:pPr marL="342900" indent="-342900">
              <a:buFont typeface="+mj-lt"/>
              <a:buAutoNum type="alphaUcPeriod"/>
            </a:pPr>
            <a:r>
              <a:rPr lang="en-US" b="1" dirty="0"/>
              <a:t>direction of the wind    </a:t>
            </a:r>
          </a:p>
          <a:p>
            <a:pPr marL="342900" indent="-342900">
              <a:buFont typeface="+mj-lt"/>
              <a:buAutoNum type="alphaUcPeriod"/>
            </a:pPr>
            <a:r>
              <a:rPr lang="en-US" b="1" dirty="0"/>
              <a:t>amount of rainfall </a:t>
            </a:r>
          </a:p>
          <a:p>
            <a:pPr marL="342900" indent="-342900">
              <a:buFont typeface="+mj-lt"/>
              <a:buAutoNum type="alphaUcPeriod"/>
            </a:pPr>
            <a:r>
              <a:rPr lang="en-US" b="1" dirty="0"/>
              <a:t>atmospheric pressure   </a:t>
            </a:r>
          </a:p>
          <a:p>
            <a:pPr marL="342900" indent="-342900">
              <a:buFont typeface="+mj-lt"/>
              <a:buAutoNum type="alphaUcPeriod"/>
            </a:pPr>
            <a:r>
              <a:rPr lang="en-US" b="1" dirty="0"/>
              <a:t>temperature. </a:t>
            </a:r>
          </a:p>
        </p:txBody>
      </p:sp>
    </p:spTree>
    <p:extLst>
      <p:ext uri="{BB962C8B-B14F-4D97-AF65-F5344CB8AC3E}">
        <p14:creationId xmlns:p14="http://schemas.microsoft.com/office/powerpoint/2010/main" val="3754240146"/>
      </p:ext>
    </p:extLst>
  </p:cSld>
  <p:clrMapOvr>
    <a:masterClrMapping/>
  </p:clrMapOvr>
  <p:transition spd="slow">
    <p:cove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0"/>
            <a:ext cx="9067800" cy="400110"/>
          </a:xfrm>
          <a:prstGeom prst="rect">
            <a:avLst/>
          </a:prstGeom>
        </p:spPr>
        <p:txBody>
          <a:bodyPr wrap="square">
            <a:spAutoFit/>
          </a:bodyPr>
          <a:lstStyle/>
          <a:p>
            <a:r>
              <a:rPr lang="en-US" sz="2000" b="1" dirty="0"/>
              <a:t>34. The </a:t>
            </a:r>
            <a:r>
              <a:rPr lang="en-US" sz="2000" b="1" dirty="0"/>
              <a:t>diagram below shows an area where relief rainfall is experienced</a:t>
            </a:r>
          </a:p>
        </p:txBody>
      </p:sp>
      <p:pic>
        <p:nvPicPr>
          <p:cNvPr id="1024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9014"/>
          <a:stretch/>
        </p:blipFill>
        <p:spPr bwMode="auto">
          <a:xfrm>
            <a:off x="1346200" y="483632"/>
            <a:ext cx="6289170" cy="3745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60400" y="4381500"/>
            <a:ext cx="8915400" cy="400110"/>
          </a:xfrm>
          <a:prstGeom prst="rect">
            <a:avLst/>
          </a:prstGeom>
        </p:spPr>
        <p:txBody>
          <a:bodyPr wrap="square">
            <a:spAutoFit/>
          </a:bodyPr>
          <a:lstStyle/>
          <a:p>
            <a:r>
              <a:rPr lang="en-US" sz="2000" b="1" dirty="0"/>
              <a:t>Which one of the areas marked A</a:t>
            </a:r>
            <a:r>
              <a:rPr lang="en-US" sz="2000" b="1" dirty="0"/>
              <a:t>, B, C and D is </a:t>
            </a:r>
            <a:r>
              <a:rPr lang="en-US" sz="2000" b="1" dirty="0"/>
              <a:t>the rain </a:t>
            </a:r>
            <a:r>
              <a:rPr lang="en-US" sz="2000" b="1" dirty="0"/>
              <a:t>shadow?</a:t>
            </a:r>
            <a:endParaRPr lang="en-US" sz="2000" b="1" dirty="0"/>
          </a:p>
        </p:txBody>
      </p:sp>
    </p:spTree>
    <p:extLst>
      <p:ext uri="{BB962C8B-B14F-4D97-AF65-F5344CB8AC3E}">
        <p14:creationId xmlns:p14="http://schemas.microsoft.com/office/powerpoint/2010/main" val="2740788463"/>
      </p:ext>
    </p:extLst>
  </p:cSld>
  <p:clrMapOvr>
    <a:masterClrMapping/>
  </p:clrMapOvr>
  <p:transition spd="slow">
    <p:cove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0578" y="46127"/>
            <a:ext cx="8839200" cy="5324535"/>
          </a:xfrm>
          <a:prstGeom prst="rect">
            <a:avLst/>
          </a:prstGeom>
        </p:spPr>
        <p:txBody>
          <a:bodyPr wrap="square">
            <a:spAutoFit/>
          </a:bodyPr>
          <a:lstStyle/>
          <a:p>
            <a:r>
              <a:rPr lang="en-US" sz="2000" b="1" dirty="0"/>
              <a:t>(</a:t>
            </a:r>
            <a:r>
              <a:rPr lang="en-US" sz="2000" b="1" dirty="0"/>
              <a:t>Yr. 201 5) </a:t>
            </a:r>
            <a:endParaRPr lang="en-US" sz="2000" b="1" dirty="0"/>
          </a:p>
          <a:p>
            <a:r>
              <a:rPr lang="en-US" sz="2000" b="1" u="sng" dirty="0"/>
              <a:t>Use </a:t>
            </a:r>
            <a:r>
              <a:rPr lang="en-US" sz="2000" b="1" u="sng" dirty="0"/>
              <a:t>the map to answer question </a:t>
            </a:r>
            <a:r>
              <a:rPr lang="en-US" sz="2000" b="1" u="sng" dirty="0"/>
              <a:t>1</a:t>
            </a:r>
          </a:p>
          <a:p>
            <a:endParaRPr lang="en-US" sz="2000" b="1" dirty="0"/>
          </a:p>
          <a:p>
            <a:endParaRPr lang="en-US" sz="2000" b="1" dirty="0"/>
          </a:p>
          <a:p>
            <a:endParaRPr lang="en-US" sz="2000" b="1" dirty="0"/>
          </a:p>
          <a:p>
            <a:r>
              <a:rPr lang="en-US" sz="2000" b="1" dirty="0"/>
              <a:t> </a:t>
            </a:r>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r>
              <a:rPr lang="en-US" sz="2000" b="1" dirty="0"/>
              <a:t>	1</a:t>
            </a:r>
            <a:r>
              <a:rPr lang="en-US" sz="2000" b="1" dirty="0"/>
              <a:t>.	The lake marked Y is</a:t>
            </a:r>
          </a:p>
          <a:p>
            <a:r>
              <a:rPr lang="en-US" sz="2000" b="1" dirty="0"/>
              <a:t>			A</a:t>
            </a:r>
            <a:r>
              <a:rPr lang="en-US" sz="2000" b="1" dirty="0"/>
              <a:t>.	Kivu	</a:t>
            </a:r>
            <a:r>
              <a:rPr lang="en-US" sz="2000" b="1" dirty="0"/>
              <a:t>	B</a:t>
            </a:r>
            <a:r>
              <a:rPr lang="en-US" sz="2000" b="1" dirty="0"/>
              <a:t>. Albert</a:t>
            </a:r>
          </a:p>
          <a:p>
            <a:r>
              <a:rPr lang="en-US" sz="2000" b="1" dirty="0"/>
              <a:t>			B</a:t>
            </a:r>
            <a:r>
              <a:rPr lang="en-US" sz="2000" b="1" dirty="0"/>
              <a:t>.	C. Edward	D. Kyoga</a:t>
            </a:r>
          </a:p>
        </p:txBody>
      </p:sp>
      <p:pic>
        <p:nvPicPr>
          <p:cNvPr id="11268" name="Picture 4"/>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270001" y="723900"/>
            <a:ext cx="2733089"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838888"/>
      </p:ext>
    </p:extLst>
  </p:cSld>
  <p:clrMapOvr>
    <a:masterClrMapping/>
  </p:clrMapOvr>
  <p:transition spd="slow">
    <p:cove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5244" y="114301"/>
            <a:ext cx="8991600" cy="2246769"/>
          </a:xfrm>
          <a:prstGeom prst="rect">
            <a:avLst/>
          </a:prstGeom>
        </p:spPr>
        <p:txBody>
          <a:bodyPr wrap="square">
            <a:spAutoFit/>
          </a:bodyPr>
          <a:lstStyle/>
          <a:p>
            <a:r>
              <a:rPr lang="en-US" sz="2000" b="1" dirty="0"/>
              <a:t>2.Which </a:t>
            </a:r>
            <a:r>
              <a:rPr lang="en-US" sz="2000" b="1" dirty="0"/>
              <a:t>one of the following statements is true </a:t>
            </a:r>
            <a:r>
              <a:rPr lang="en-US" sz="2000" b="1" dirty="0"/>
              <a:t>about the </a:t>
            </a:r>
            <a:r>
              <a:rPr lang="en-US" sz="2000" b="1" dirty="0"/>
              <a:t>Rift Valley region in Kenya?</a:t>
            </a:r>
          </a:p>
          <a:p>
            <a:pPr marL="342900" indent="-342900">
              <a:buAutoNum type="alphaUcPeriod"/>
            </a:pPr>
            <a:r>
              <a:rPr lang="en-US" sz="2000" b="1" dirty="0"/>
              <a:t>It </a:t>
            </a:r>
            <a:r>
              <a:rPr lang="en-US" sz="2000" b="1" dirty="0"/>
              <a:t>has several </a:t>
            </a:r>
            <a:r>
              <a:rPr lang="en-US" sz="2000" b="1" dirty="0" err="1"/>
              <a:t>inselbergs</a:t>
            </a:r>
            <a:endParaRPr lang="en-US" sz="2000" b="1" dirty="0"/>
          </a:p>
          <a:p>
            <a:pPr marL="342900" indent="-342900">
              <a:buAutoNum type="alphaUcPeriod"/>
            </a:pPr>
            <a:r>
              <a:rPr lang="en-US" sz="2000" b="1" dirty="0"/>
              <a:t>It </a:t>
            </a:r>
            <a:r>
              <a:rPr lang="en-US" sz="2000" b="1" dirty="0"/>
              <a:t>lies between 1000 </a:t>
            </a:r>
            <a:r>
              <a:rPr lang="en-US" sz="2000" b="1" dirty="0" err="1"/>
              <a:t>metres</a:t>
            </a:r>
            <a:r>
              <a:rPr lang="en-US" sz="2000" b="1" dirty="0"/>
              <a:t> and 3000 </a:t>
            </a:r>
            <a:r>
              <a:rPr lang="en-US" sz="2000" b="1" dirty="0" err="1"/>
              <a:t>metres</a:t>
            </a:r>
            <a:r>
              <a:rPr lang="en-US" sz="2000" b="1" dirty="0"/>
              <a:t> above </a:t>
            </a:r>
            <a:r>
              <a:rPr lang="en-US" sz="2000" b="1" dirty="0"/>
              <a:t>sea level.</a:t>
            </a:r>
          </a:p>
          <a:p>
            <a:r>
              <a:rPr lang="en-US" sz="2000" b="1" dirty="0"/>
              <a:t>C.   It </a:t>
            </a:r>
            <a:r>
              <a:rPr lang="en-US" sz="2000" b="1" dirty="0"/>
              <a:t>has an extensive gently sloping depression.</a:t>
            </a:r>
          </a:p>
          <a:p>
            <a:r>
              <a:rPr lang="en-US" sz="2000" b="1" dirty="0"/>
              <a:t>D.  It </a:t>
            </a:r>
            <a:r>
              <a:rPr lang="en-US" sz="2000" b="1" dirty="0"/>
              <a:t>is generally dry land.</a:t>
            </a:r>
          </a:p>
          <a:p>
            <a:endParaRPr lang="en-US" sz="2000" b="1" dirty="0"/>
          </a:p>
        </p:txBody>
      </p:sp>
      <p:sp>
        <p:nvSpPr>
          <p:cNvPr id="3" name="Rectangle 2"/>
          <p:cNvSpPr/>
          <p:nvPr/>
        </p:nvSpPr>
        <p:spPr>
          <a:xfrm>
            <a:off x="615244" y="2281178"/>
            <a:ext cx="8991600" cy="2862322"/>
          </a:xfrm>
          <a:prstGeom prst="rect">
            <a:avLst/>
          </a:prstGeom>
        </p:spPr>
        <p:txBody>
          <a:bodyPr wrap="square">
            <a:spAutoFit/>
          </a:bodyPr>
          <a:lstStyle/>
          <a:p>
            <a:r>
              <a:rPr lang="en-US" sz="2000" b="1" dirty="0"/>
              <a:t>(Yr. 2014)</a:t>
            </a:r>
          </a:p>
          <a:p>
            <a:r>
              <a:rPr lang="en-US" sz="2000" b="1" dirty="0"/>
              <a:t>3. </a:t>
            </a:r>
            <a:r>
              <a:rPr lang="en-US" sz="2000" b="1" dirty="0" err="1"/>
              <a:t>Quattara</a:t>
            </a:r>
            <a:r>
              <a:rPr lang="en-US" sz="2000" b="1" dirty="0"/>
              <a:t> depression in Egypt was formed as a result of</a:t>
            </a:r>
          </a:p>
          <a:p>
            <a:r>
              <a:rPr lang="en-US" sz="2000" b="1" dirty="0"/>
              <a:t>A.   Volcanic action.	B. Human activities.</a:t>
            </a:r>
          </a:p>
          <a:p>
            <a:pPr marL="342900" indent="-342900">
              <a:buAutoNum type="alphaUcPeriod" startAt="3"/>
            </a:pPr>
            <a:r>
              <a:rPr lang="en-US" sz="2000" b="1" dirty="0"/>
              <a:t>Wind </a:t>
            </a:r>
            <a:r>
              <a:rPr lang="en-US" sz="2000" b="1" dirty="0"/>
              <a:t>action.	</a:t>
            </a:r>
            <a:r>
              <a:rPr lang="en-US" sz="2000" b="1" dirty="0"/>
              <a:t>	D</a:t>
            </a:r>
            <a:r>
              <a:rPr lang="en-US" sz="2000" b="1" dirty="0"/>
              <a:t>. Down warping</a:t>
            </a:r>
            <a:r>
              <a:rPr lang="en-US" sz="2000" b="1" dirty="0"/>
              <a:t>.</a:t>
            </a:r>
          </a:p>
          <a:p>
            <a:endParaRPr lang="en-US" sz="2000" b="1" dirty="0"/>
          </a:p>
          <a:p>
            <a:r>
              <a:rPr lang="en-US" sz="2000" b="1" dirty="0"/>
              <a:t>(Yr. 2013)</a:t>
            </a:r>
          </a:p>
          <a:p>
            <a:r>
              <a:rPr lang="en-US" sz="2000" b="1" dirty="0"/>
              <a:t>A. Lakes found in the Great Rift Valley were formed as a result of </a:t>
            </a:r>
          </a:p>
          <a:p>
            <a:r>
              <a:rPr lang="en-US" sz="2000" b="1" dirty="0"/>
              <a:t>A.  deposition	</a:t>
            </a:r>
            <a:r>
              <a:rPr lang="en-US" sz="2000" b="1" dirty="0"/>
              <a:t>	B</a:t>
            </a:r>
            <a:r>
              <a:rPr lang="en-US" sz="2000" b="1" dirty="0"/>
              <a:t>.   faulting</a:t>
            </a:r>
          </a:p>
          <a:p>
            <a:r>
              <a:rPr lang="en-US" sz="2000" b="1" dirty="0"/>
              <a:t>C.   human activities        </a:t>
            </a:r>
            <a:r>
              <a:rPr lang="en-US" sz="2000" b="1" dirty="0"/>
              <a:t>	D</a:t>
            </a:r>
            <a:r>
              <a:rPr lang="en-US" sz="2000" b="1" dirty="0"/>
              <a:t>.  volcanic activities</a:t>
            </a:r>
          </a:p>
        </p:txBody>
      </p:sp>
    </p:spTree>
    <p:extLst>
      <p:ext uri="{BB962C8B-B14F-4D97-AF65-F5344CB8AC3E}">
        <p14:creationId xmlns:p14="http://schemas.microsoft.com/office/powerpoint/2010/main" val="1802014587"/>
      </p:ext>
    </p:extLst>
  </p:cSld>
  <p:clrMapOvr>
    <a:masterClrMapping/>
  </p:clrMapOvr>
  <p:transition spd="slow">
    <p:cove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14300"/>
            <a:ext cx="8991600" cy="1477328"/>
          </a:xfrm>
          <a:prstGeom prst="rect">
            <a:avLst/>
          </a:prstGeom>
        </p:spPr>
        <p:txBody>
          <a:bodyPr wrap="square">
            <a:spAutoFit/>
          </a:bodyPr>
          <a:lstStyle/>
          <a:p>
            <a:r>
              <a:rPr lang="en-US" b="1" dirty="0"/>
              <a:t>7. River </a:t>
            </a:r>
            <a:r>
              <a:rPr lang="en-US" b="1" dirty="0"/>
              <a:t>Nile and river Niger have a </a:t>
            </a:r>
            <a:r>
              <a:rPr lang="en-US" b="1" dirty="0"/>
              <a:t>common characteristic</a:t>
            </a:r>
            <a:r>
              <a:rPr lang="en-US" b="1" dirty="0"/>
              <a:t>. It is that both rivers</a:t>
            </a:r>
          </a:p>
          <a:p>
            <a:r>
              <a:rPr lang="en-US" b="1" dirty="0"/>
              <a:t>A.	originate from the same highlands</a:t>
            </a:r>
          </a:p>
          <a:p>
            <a:r>
              <a:rPr lang="en-US" b="1" dirty="0"/>
              <a:t>B.	end in the Mediterranean sea</a:t>
            </a:r>
          </a:p>
          <a:p>
            <a:r>
              <a:rPr lang="en-US" b="1" dirty="0"/>
              <a:t>C.	are navigable throughout the course</a:t>
            </a:r>
          </a:p>
          <a:p>
            <a:r>
              <a:rPr lang="en-US" b="1" dirty="0"/>
              <a:t>D.	have a delta at the mouth</a:t>
            </a:r>
          </a:p>
        </p:txBody>
      </p:sp>
      <p:sp>
        <p:nvSpPr>
          <p:cNvPr id="3" name="Rectangle 2"/>
          <p:cNvSpPr/>
          <p:nvPr/>
        </p:nvSpPr>
        <p:spPr>
          <a:xfrm>
            <a:off x="584200" y="1616797"/>
            <a:ext cx="8915400" cy="646331"/>
          </a:xfrm>
          <a:prstGeom prst="rect">
            <a:avLst/>
          </a:prstGeom>
        </p:spPr>
        <p:txBody>
          <a:bodyPr wrap="square">
            <a:spAutoFit/>
          </a:bodyPr>
          <a:lstStyle/>
          <a:p>
            <a:r>
              <a:rPr lang="en-US" b="1" dirty="0"/>
              <a:t>(Yr. 2009)</a:t>
            </a:r>
          </a:p>
          <a:p>
            <a:r>
              <a:rPr lang="en-US" b="1" dirty="0"/>
              <a:t>Use </a:t>
            </a:r>
            <a:r>
              <a:rPr lang="en-US" b="1" dirty="0"/>
              <a:t>the map below to answer question </a:t>
            </a:r>
            <a:endParaRPr lang="en-US" b="1" dirty="0"/>
          </a:p>
        </p:txBody>
      </p:sp>
      <p:pic>
        <p:nvPicPr>
          <p:cNvPr id="1331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12800" y="2171700"/>
            <a:ext cx="3886200" cy="3303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99000" y="2946172"/>
            <a:ext cx="4876800" cy="1754326"/>
          </a:xfrm>
          <a:prstGeom prst="rect">
            <a:avLst/>
          </a:prstGeom>
        </p:spPr>
        <p:txBody>
          <a:bodyPr wrap="square">
            <a:spAutoFit/>
          </a:bodyPr>
          <a:lstStyle/>
          <a:p>
            <a:r>
              <a:rPr lang="en-US" b="1" dirty="0"/>
              <a:t>8.   Which one of the following statements is true about the river marked L?</a:t>
            </a:r>
          </a:p>
          <a:p>
            <a:r>
              <a:rPr lang="en-US" b="1" dirty="0"/>
              <a:t>A.	It originates from Mau Hills</a:t>
            </a:r>
          </a:p>
          <a:p>
            <a:r>
              <a:rPr lang="en-US" b="1" dirty="0"/>
              <a:t>B.	It crosses five provinces</a:t>
            </a:r>
          </a:p>
          <a:p>
            <a:r>
              <a:rPr lang="en-US" b="1" dirty="0"/>
              <a:t>C.	It supplies water for irrigation</a:t>
            </a:r>
          </a:p>
          <a:p>
            <a:r>
              <a:rPr lang="en-US" b="1" dirty="0"/>
              <a:t>D.	It is seasonal</a:t>
            </a:r>
          </a:p>
        </p:txBody>
      </p:sp>
    </p:spTree>
    <p:extLst>
      <p:ext uri="{BB962C8B-B14F-4D97-AF65-F5344CB8AC3E}">
        <p14:creationId xmlns:p14="http://schemas.microsoft.com/office/powerpoint/2010/main" val="2987873141"/>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lstStyle/>
          <a:p>
            <a:r>
              <a:rPr lang="en-US" b="1" u="sng" dirty="0" smtClean="0">
                <a:solidFill>
                  <a:srgbClr val="FF0000"/>
                </a:solidFill>
                <a:latin typeface="Arial Rounded MT Bold" pitchFamily="34" charset="0"/>
              </a:rPr>
              <a:t>The Coastal Lowland</a:t>
            </a:r>
            <a:endParaRPr lang="en-US" b="1" u="sng"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915400" cy="3771900"/>
          </a:xfrm>
          <a:prstGeom prst="rect">
            <a:avLst/>
          </a:prstGeom>
        </p:spPr>
        <p:txBody>
          <a:bodyPr>
            <a:normAutofit/>
          </a:bodyPr>
          <a:lstStyle/>
          <a:p>
            <a:pPr>
              <a:buFont typeface="Wingdings" panose="05000000000000000000" pitchFamily="2" charset="2"/>
              <a:buChar char="§"/>
            </a:pPr>
            <a:r>
              <a:rPr lang="en-US" dirty="0" smtClean="0">
                <a:latin typeface="Arial Rounded MT Bold" pitchFamily="34" charset="0"/>
              </a:rPr>
              <a:t>Rises to an altitude of 300 </a:t>
            </a:r>
            <a:r>
              <a:rPr lang="en-US" dirty="0" err="1" smtClean="0">
                <a:latin typeface="Arial Rounded MT Bold" pitchFamily="34" charset="0"/>
              </a:rPr>
              <a:t>metres</a:t>
            </a:r>
            <a:r>
              <a:rPr lang="en-US" dirty="0" smtClean="0">
                <a:latin typeface="Arial Rounded MT Bold" pitchFamily="34" charset="0"/>
              </a:rPr>
              <a:t> above the sea level.</a:t>
            </a:r>
          </a:p>
          <a:p>
            <a:pPr>
              <a:buFont typeface="Wingdings" panose="05000000000000000000" pitchFamily="2" charset="2"/>
              <a:buChar char="§"/>
            </a:pPr>
            <a:r>
              <a:rPr lang="en-US" dirty="0" smtClean="0">
                <a:latin typeface="Arial Rounded MT Bold" pitchFamily="34" charset="0"/>
              </a:rPr>
              <a:t>Has few </a:t>
            </a:r>
            <a:r>
              <a:rPr lang="en-US" dirty="0" err="1" smtClean="0">
                <a:latin typeface="Arial Rounded MT Bold" pitchFamily="34" charset="0"/>
              </a:rPr>
              <a:t>scatered</a:t>
            </a:r>
            <a:r>
              <a:rPr lang="en-US" dirty="0" smtClean="0">
                <a:latin typeface="Arial Rounded MT Bold" pitchFamily="34" charset="0"/>
              </a:rPr>
              <a:t> hills such as </a:t>
            </a:r>
            <a:r>
              <a:rPr lang="en-US" dirty="0" err="1" smtClean="0">
                <a:latin typeface="Arial Rounded MT Bold" pitchFamily="34" charset="0"/>
              </a:rPr>
              <a:t>Shimba</a:t>
            </a:r>
            <a:r>
              <a:rPr lang="en-US" dirty="0" smtClean="0">
                <a:latin typeface="Arial Rounded MT Bold" pitchFamily="34" charset="0"/>
              </a:rPr>
              <a:t> Hill, </a:t>
            </a:r>
            <a:r>
              <a:rPr lang="en-US" dirty="0" err="1" smtClean="0">
                <a:latin typeface="Arial Rounded MT Bold" pitchFamily="34" charset="0"/>
              </a:rPr>
              <a:t>Lasamba</a:t>
            </a:r>
            <a:r>
              <a:rPr lang="en-US" dirty="0" smtClean="0">
                <a:latin typeface="Arial Rounded MT Bold" pitchFamily="34" charset="0"/>
              </a:rPr>
              <a:t> and </a:t>
            </a:r>
            <a:r>
              <a:rPr lang="en-US" dirty="0" err="1" smtClean="0">
                <a:latin typeface="Arial Rounded MT Bold" pitchFamily="34" charset="0"/>
              </a:rPr>
              <a:t>Chonyi</a:t>
            </a:r>
            <a:r>
              <a:rPr lang="en-US" dirty="0" smtClean="0">
                <a:latin typeface="Arial Rounded MT Bold" pitchFamily="34" charset="0"/>
              </a:rPr>
              <a:t>.</a:t>
            </a:r>
          </a:p>
          <a:p>
            <a:pPr>
              <a:buFont typeface="Wingdings" panose="05000000000000000000" pitchFamily="2" charset="2"/>
              <a:buChar char="§"/>
            </a:pPr>
            <a:r>
              <a:rPr lang="en-US" dirty="0" smtClean="0">
                <a:latin typeface="Arial Rounded MT Bold" pitchFamily="34" charset="0"/>
              </a:rPr>
              <a:t>The region experiences two rainy seasons influenced by the </a:t>
            </a:r>
            <a:r>
              <a:rPr lang="en-US" b="1" dirty="0" smtClean="0">
                <a:latin typeface="Arial Rounded MT Bold" pitchFamily="34" charset="0"/>
              </a:rPr>
              <a:t>monsoon winds.</a:t>
            </a:r>
            <a:endParaRPr lang="en-US" dirty="0">
              <a:latin typeface="Arial Rounded MT Bold" pitchFamily="34" charset="0"/>
            </a:endParaRPr>
          </a:p>
          <a:p>
            <a:pPr>
              <a:buFont typeface="Wingdings" panose="05000000000000000000" pitchFamily="2" charset="2"/>
              <a:buChar char="§"/>
            </a:pPr>
            <a:r>
              <a:rPr lang="en-US" b="1" dirty="0" smtClean="0">
                <a:latin typeface="Arial Rounded MT Bold" pitchFamily="34" charset="0"/>
              </a:rPr>
              <a:t>Temperatures are generally high throughout the year.</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3822939349"/>
      </p:ext>
    </p:extLst>
  </p:cSld>
  <p:clrMapOvr>
    <a:masterClrMapping/>
  </p:clrMapOvr>
  <p:transition spd="slow" advTm="60000">
    <p:cove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90500"/>
            <a:ext cx="8763000" cy="369332"/>
          </a:xfrm>
          <a:prstGeom prst="rect">
            <a:avLst/>
          </a:prstGeom>
        </p:spPr>
        <p:txBody>
          <a:bodyPr wrap="square">
            <a:spAutoFit/>
          </a:bodyPr>
          <a:lstStyle/>
          <a:p>
            <a:r>
              <a:rPr lang="en-US" b="1" dirty="0"/>
              <a:t>Use the map below to answer question 9.</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559832"/>
            <a:ext cx="4243233" cy="366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5800" y="4448770"/>
            <a:ext cx="8763000" cy="923330"/>
          </a:xfrm>
          <a:prstGeom prst="rect">
            <a:avLst/>
          </a:prstGeom>
        </p:spPr>
        <p:txBody>
          <a:bodyPr wrap="square">
            <a:spAutoFit/>
          </a:bodyPr>
          <a:lstStyle/>
          <a:p>
            <a:r>
              <a:rPr lang="en-US" b="1" dirty="0"/>
              <a:t>9.The </a:t>
            </a:r>
            <a:r>
              <a:rPr lang="en-US" b="1" dirty="0"/>
              <a:t>island marked T is</a:t>
            </a:r>
          </a:p>
          <a:p>
            <a:r>
              <a:rPr lang="en-US" b="1" dirty="0"/>
              <a:t>	A</a:t>
            </a:r>
            <a:r>
              <a:rPr lang="en-US" b="1" dirty="0"/>
              <a:t>. Mauritius	B. Zanzibar</a:t>
            </a:r>
          </a:p>
          <a:p>
            <a:r>
              <a:rPr lang="en-US" b="1" dirty="0"/>
              <a:t>	C</a:t>
            </a:r>
            <a:r>
              <a:rPr lang="en-US" b="1" dirty="0"/>
              <a:t>. Madagascar	D. Comoros</a:t>
            </a:r>
          </a:p>
        </p:txBody>
      </p:sp>
    </p:spTree>
    <p:extLst>
      <p:ext uri="{BB962C8B-B14F-4D97-AF65-F5344CB8AC3E}">
        <p14:creationId xmlns:p14="http://schemas.microsoft.com/office/powerpoint/2010/main" val="423680939"/>
      </p:ext>
    </p:extLst>
  </p:cSld>
  <p:clrMapOvr>
    <a:masterClrMapping/>
  </p:clrMapOvr>
  <p:transition spd="slow">
    <p:cove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29550"/>
            <a:ext cx="8915400" cy="1754326"/>
          </a:xfrm>
          <a:prstGeom prst="rect">
            <a:avLst/>
          </a:prstGeom>
        </p:spPr>
        <p:txBody>
          <a:bodyPr wrap="square">
            <a:spAutoFit/>
          </a:bodyPr>
          <a:lstStyle/>
          <a:p>
            <a:r>
              <a:rPr lang="en-US" b="1" dirty="0"/>
              <a:t>(Yr. 2006)</a:t>
            </a:r>
          </a:p>
          <a:p>
            <a:r>
              <a:rPr lang="en-US" b="1" dirty="0"/>
              <a:t>10.	Which one of the following is the least </a:t>
            </a:r>
            <a:r>
              <a:rPr lang="en-US" b="1" dirty="0"/>
              <a:t>important benefit </a:t>
            </a:r>
            <a:r>
              <a:rPr lang="en-US" b="1" dirty="0"/>
              <a:t>of Mt. Kenya?</a:t>
            </a:r>
          </a:p>
          <a:p>
            <a:r>
              <a:rPr lang="en-US" b="1" dirty="0"/>
              <a:t>A.	it provides stones for building houses</a:t>
            </a:r>
          </a:p>
          <a:p>
            <a:r>
              <a:rPr lang="en-US" b="1" dirty="0"/>
              <a:t>B.	its slopes have fertile soil for farming.</a:t>
            </a:r>
          </a:p>
          <a:p>
            <a:r>
              <a:rPr lang="en-US" b="1" dirty="0"/>
              <a:t>C.	It helps in the formation of relief rainfall</a:t>
            </a:r>
          </a:p>
          <a:p>
            <a:r>
              <a:rPr lang="en-US" b="1" dirty="0"/>
              <a:t>D.	It is a tourist attraction</a:t>
            </a:r>
          </a:p>
        </p:txBody>
      </p:sp>
      <p:pic>
        <p:nvPicPr>
          <p:cNvPr id="1536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70000" y="2324101"/>
            <a:ext cx="3352800" cy="298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84200" y="1943100"/>
            <a:ext cx="8915400" cy="369332"/>
          </a:xfrm>
          <a:prstGeom prst="rect">
            <a:avLst/>
          </a:prstGeom>
        </p:spPr>
        <p:txBody>
          <a:bodyPr wrap="square">
            <a:spAutoFit/>
          </a:bodyPr>
          <a:lstStyle/>
          <a:p>
            <a:r>
              <a:rPr lang="en-US" b="1" u="sng" dirty="0"/>
              <a:t>Use the map of Eastern Africa to answer question 11</a:t>
            </a:r>
          </a:p>
        </p:txBody>
      </p:sp>
      <p:sp>
        <p:nvSpPr>
          <p:cNvPr id="4" name="Rectangle 3"/>
          <p:cNvSpPr/>
          <p:nvPr/>
        </p:nvSpPr>
        <p:spPr>
          <a:xfrm>
            <a:off x="4927600" y="3162300"/>
            <a:ext cx="4457700" cy="923330"/>
          </a:xfrm>
          <a:prstGeom prst="rect">
            <a:avLst/>
          </a:prstGeom>
        </p:spPr>
        <p:txBody>
          <a:bodyPr wrap="square">
            <a:spAutoFit/>
          </a:bodyPr>
          <a:lstStyle/>
          <a:p>
            <a:r>
              <a:rPr lang="en-US" b="1" dirty="0"/>
              <a:t>11    The lake marked L is</a:t>
            </a:r>
          </a:p>
          <a:p>
            <a:r>
              <a:rPr lang="en-US" b="1" dirty="0"/>
              <a:t>A. Lake Kyoga	</a:t>
            </a:r>
            <a:r>
              <a:rPr lang="en-US" b="1" dirty="0"/>
              <a:t>	B</a:t>
            </a:r>
            <a:r>
              <a:rPr lang="en-US" b="1" dirty="0"/>
              <a:t>. Lake Albert</a:t>
            </a:r>
          </a:p>
          <a:p>
            <a:r>
              <a:rPr lang="en-US" b="1" dirty="0"/>
              <a:t>C. </a:t>
            </a:r>
            <a:r>
              <a:rPr lang="en-US" b="1" dirty="0" err="1"/>
              <a:t>LakeTanganyika</a:t>
            </a:r>
            <a:r>
              <a:rPr lang="en-US" b="1" dirty="0"/>
              <a:t>	</a:t>
            </a:r>
            <a:r>
              <a:rPr lang="en-US" b="1" dirty="0"/>
              <a:t>	D</a:t>
            </a:r>
            <a:r>
              <a:rPr lang="en-US" b="1" dirty="0"/>
              <a:t>. Lake Malawi</a:t>
            </a:r>
          </a:p>
        </p:txBody>
      </p:sp>
      <p:sp>
        <p:nvSpPr>
          <p:cNvPr id="8" name="TextBox 7"/>
          <p:cNvSpPr txBox="1"/>
          <p:nvPr/>
        </p:nvSpPr>
        <p:spPr>
          <a:xfrm>
            <a:off x="1651000" y="3814346"/>
            <a:ext cx="228600" cy="338554"/>
          </a:xfrm>
          <a:prstGeom prst="rect">
            <a:avLst/>
          </a:prstGeom>
          <a:noFill/>
        </p:spPr>
        <p:txBody>
          <a:bodyPr wrap="square" rtlCol="0">
            <a:spAutoFit/>
          </a:bodyPr>
          <a:lstStyle/>
          <a:p>
            <a:r>
              <a:rPr lang="en-US" sz="1600" b="1" dirty="0"/>
              <a:t>L</a:t>
            </a:r>
            <a:endParaRPr lang="en-US" sz="1600" b="1" dirty="0"/>
          </a:p>
        </p:txBody>
      </p:sp>
    </p:spTree>
    <p:extLst>
      <p:ext uri="{BB962C8B-B14F-4D97-AF65-F5344CB8AC3E}">
        <p14:creationId xmlns:p14="http://schemas.microsoft.com/office/powerpoint/2010/main" val="3112751658"/>
      </p:ext>
    </p:extLst>
  </p:cSld>
  <p:clrMapOvr>
    <a:masterClrMapping/>
  </p:clrMapOvr>
  <p:transition spd="slow">
    <p:cove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41346"/>
            <a:ext cx="8839200" cy="5324535"/>
          </a:xfrm>
          <a:prstGeom prst="rect">
            <a:avLst/>
          </a:prstGeom>
        </p:spPr>
        <p:txBody>
          <a:bodyPr wrap="square">
            <a:spAutoFit/>
          </a:bodyPr>
          <a:lstStyle/>
          <a:p>
            <a:r>
              <a:rPr lang="en-US" sz="2000" b="1" dirty="0"/>
              <a:t>(Yr. 2004)</a:t>
            </a:r>
          </a:p>
          <a:p>
            <a:r>
              <a:rPr lang="en-US" sz="2000" b="1" dirty="0"/>
              <a:t>14.	Below are statements about a river in Africa</a:t>
            </a:r>
          </a:p>
          <a:p>
            <a:r>
              <a:rPr lang="en-US" sz="2000" b="1" dirty="0"/>
              <a:t>i)	it is navigable for some distance</a:t>
            </a:r>
          </a:p>
          <a:p>
            <a:r>
              <a:rPr lang="en-US" sz="2000" b="1" dirty="0"/>
              <a:t>ii)	it enters the Atlantic Ocean</a:t>
            </a:r>
          </a:p>
          <a:p>
            <a:r>
              <a:rPr lang="en-US" sz="2000" b="1" dirty="0"/>
              <a:t>iii)	it has many tributaries</a:t>
            </a:r>
          </a:p>
          <a:p>
            <a:r>
              <a:rPr lang="en-US" sz="2000" b="1" dirty="0"/>
              <a:t>iv)	it forms a boundary between two countries</a:t>
            </a:r>
          </a:p>
          <a:p>
            <a:r>
              <a:rPr lang="en-US" sz="2000" b="1" dirty="0"/>
              <a:t>The river described above is</a:t>
            </a:r>
          </a:p>
          <a:p>
            <a:r>
              <a:rPr lang="en-US" sz="2000" b="1" dirty="0"/>
              <a:t>	</a:t>
            </a:r>
            <a:r>
              <a:rPr lang="en-US" sz="2000" b="1" dirty="0" err="1"/>
              <a:t>A.River</a:t>
            </a:r>
            <a:r>
              <a:rPr lang="en-US" sz="2000" b="1" dirty="0"/>
              <a:t> </a:t>
            </a:r>
            <a:r>
              <a:rPr lang="en-US" sz="2000" b="1" dirty="0"/>
              <a:t>Zambezi	</a:t>
            </a:r>
            <a:r>
              <a:rPr lang="en-US" sz="2000" b="1" dirty="0"/>
              <a:t>	</a:t>
            </a:r>
            <a:r>
              <a:rPr lang="en-US" sz="2000" b="1" dirty="0" err="1"/>
              <a:t>B.River</a:t>
            </a:r>
            <a:r>
              <a:rPr lang="en-US" sz="2000" b="1" dirty="0"/>
              <a:t> </a:t>
            </a:r>
            <a:r>
              <a:rPr lang="en-US" sz="2000" b="1" dirty="0"/>
              <a:t>Nile</a:t>
            </a:r>
          </a:p>
          <a:p>
            <a:r>
              <a:rPr lang="en-US" sz="2000" b="1" dirty="0"/>
              <a:t>	</a:t>
            </a:r>
            <a:r>
              <a:rPr lang="en-US" sz="2000" b="1" dirty="0" err="1"/>
              <a:t>C.River</a:t>
            </a:r>
            <a:r>
              <a:rPr lang="en-US" sz="2000" b="1" dirty="0"/>
              <a:t> </a:t>
            </a:r>
            <a:r>
              <a:rPr lang="en-US" sz="2000" b="1" dirty="0"/>
              <a:t>Senegal	</a:t>
            </a:r>
            <a:r>
              <a:rPr lang="en-US" sz="2000" b="1" dirty="0"/>
              <a:t>	</a:t>
            </a:r>
            <a:r>
              <a:rPr lang="en-US" sz="2000" b="1" dirty="0" err="1"/>
              <a:t>D.River</a:t>
            </a:r>
            <a:r>
              <a:rPr lang="en-US" sz="2000" b="1" dirty="0"/>
              <a:t> </a:t>
            </a:r>
            <a:r>
              <a:rPr lang="en-US" sz="2000" b="1" dirty="0"/>
              <a:t>Congo</a:t>
            </a:r>
          </a:p>
          <a:p>
            <a:endParaRPr lang="en-US" sz="2000" b="1" dirty="0"/>
          </a:p>
          <a:p>
            <a:r>
              <a:rPr lang="en-US" sz="2000" b="1" dirty="0"/>
              <a:t>(</a:t>
            </a:r>
            <a:r>
              <a:rPr lang="en-US" sz="2000" b="1" dirty="0"/>
              <a:t>Yr. 2002)</a:t>
            </a:r>
          </a:p>
          <a:p>
            <a:r>
              <a:rPr lang="en-US" sz="2000" b="1" dirty="0"/>
              <a:t>15.	Below are statements about a lake in Kenya</a:t>
            </a:r>
          </a:p>
          <a:p>
            <a:r>
              <a:rPr lang="en-US" sz="2000" b="1" dirty="0"/>
              <a:t>i)	it is a fresh water lake</a:t>
            </a:r>
          </a:p>
          <a:p>
            <a:r>
              <a:rPr lang="en-US" sz="2000" b="1" dirty="0"/>
              <a:t>ii)	it is a source of a river</a:t>
            </a:r>
          </a:p>
          <a:p>
            <a:r>
              <a:rPr lang="en-US" sz="2000" b="1" dirty="0"/>
              <a:t>iii)	it is a major source of fish</a:t>
            </a:r>
          </a:p>
          <a:p>
            <a:r>
              <a:rPr lang="en-US" sz="2000" b="1" dirty="0"/>
              <a:t>The </a:t>
            </a:r>
            <a:r>
              <a:rPr lang="en-US" sz="2000" b="1" dirty="0"/>
              <a:t>lake described above is</a:t>
            </a:r>
          </a:p>
          <a:p>
            <a:r>
              <a:rPr lang="en-US" sz="2000" b="1" dirty="0"/>
              <a:t>A</a:t>
            </a:r>
            <a:r>
              <a:rPr lang="en-US" sz="2000" b="1" dirty="0"/>
              <a:t>. Lake Victoria       B. Lake </a:t>
            </a:r>
            <a:r>
              <a:rPr lang="en-US" sz="2000" b="1" dirty="0" err="1"/>
              <a:t>Magadi</a:t>
            </a:r>
            <a:r>
              <a:rPr lang="en-US" sz="2000" b="1" dirty="0"/>
              <a:t> C. Lake Turkana       D. Lake </a:t>
            </a:r>
            <a:r>
              <a:rPr lang="en-US" sz="2000" b="1" dirty="0" err="1"/>
              <a:t>Naivasha</a:t>
            </a:r>
            <a:endParaRPr lang="en-US" sz="2000" b="1" dirty="0"/>
          </a:p>
        </p:txBody>
      </p:sp>
    </p:spTree>
    <p:extLst>
      <p:ext uri="{BB962C8B-B14F-4D97-AF65-F5344CB8AC3E}">
        <p14:creationId xmlns:p14="http://schemas.microsoft.com/office/powerpoint/2010/main" val="1367758447"/>
      </p:ext>
    </p:extLst>
  </p:cSld>
  <p:clrMapOvr>
    <a:masterClrMapping/>
  </p:clrMapOvr>
  <p:transition spd="slow">
    <p:cove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200" y="49768"/>
            <a:ext cx="8915400" cy="5355312"/>
          </a:xfrm>
          <a:prstGeom prst="rect">
            <a:avLst/>
          </a:prstGeom>
          <a:noFill/>
        </p:spPr>
        <p:txBody>
          <a:bodyPr wrap="square" rtlCol="0">
            <a:spAutoFit/>
          </a:bodyPr>
          <a:lstStyle/>
          <a:p>
            <a:r>
              <a:rPr lang="en-US" b="1" dirty="0"/>
              <a:t>YR 2015</a:t>
            </a:r>
          </a:p>
          <a:p>
            <a:r>
              <a:rPr lang="en-US" b="1" dirty="0"/>
              <a:t>1. Which one of the following group of mountains were formed as a result of folding?</a:t>
            </a:r>
          </a:p>
          <a:p>
            <a:pPr marL="342900" indent="-342900">
              <a:buFont typeface="+mj-lt"/>
              <a:buAutoNum type="alphaUcPeriod"/>
            </a:pPr>
            <a:r>
              <a:rPr lang="en-US" b="1" dirty="0"/>
              <a:t>Ruwenzori and </a:t>
            </a:r>
            <a:r>
              <a:rPr lang="en-US" b="1" dirty="0" err="1"/>
              <a:t>Usambara</a:t>
            </a:r>
            <a:endParaRPr lang="en-US" b="1" dirty="0"/>
          </a:p>
          <a:p>
            <a:pPr marL="342900" indent="-342900">
              <a:buFont typeface="+mj-lt"/>
              <a:buAutoNum type="alphaUcPeriod"/>
            </a:pPr>
            <a:r>
              <a:rPr lang="en-US" b="1" dirty="0"/>
              <a:t>Elgon and Kilimanjaro</a:t>
            </a:r>
          </a:p>
          <a:p>
            <a:pPr marL="342900" indent="-342900">
              <a:buFont typeface="+mj-lt"/>
              <a:buAutoNum type="alphaUcPeriod"/>
            </a:pPr>
            <a:r>
              <a:rPr lang="en-US" b="1" dirty="0" err="1"/>
              <a:t>Tibesti</a:t>
            </a:r>
            <a:r>
              <a:rPr lang="en-US" b="1" dirty="0"/>
              <a:t> and </a:t>
            </a:r>
            <a:r>
              <a:rPr lang="en-US" b="1" dirty="0" err="1"/>
              <a:t>Draknsburg</a:t>
            </a:r>
            <a:endParaRPr lang="en-US" b="1" dirty="0"/>
          </a:p>
          <a:p>
            <a:pPr marL="342900" indent="-342900">
              <a:buFont typeface="+mj-lt"/>
              <a:buAutoNum type="alphaUcPeriod"/>
            </a:pPr>
            <a:r>
              <a:rPr lang="en-US" b="1" dirty="0"/>
              <a:t>Atlas and Cape Ranges</a:t>
            </a:r>
          </a:p>
          <a:p>
            <a:endParaRPr lang="en-US" b="1" dirty="0"/>
          </a:p>
          <a:p>
            <a:r>
              <a:rPr lang="en-US" b="1" dirty="0"/>
              <a:t>2. The diagram below shows the structure of a type of mountain. Us it to answer the question that follows:		</a:t>
            </a:r>
            <a:r>
              <a:rPr lang="en-US" sz="1400" b="1" dirty="0"/>
              <a:t>crater </a:t>
            </a:r>
          </a:p>
          <a:p>
            <a:endParaRPr lang="en-US" b="1" dirty="0"/>
          </a:p>
          <a:p>
            <a:r>
              <a:rPr lang="en-US" b="1" dirty="0"/>
              <a:t>				</a:t>
            </a:r>
            <a:r>
              <a:rPr lang="en-US" sz="1400" b="1" dirty="0"/>
              <a:t>vent</a:t>
            </a:r>
          </a:p>
          <a:p>
            <a:r>
              <a:rPr lang="en-US" b="1" dirty="0"/>
              <a:t>					</a:t>
            </a:r>
            <a:endParaRPr lang="en-US" b="1" dirty="0"/>
          </a:p>
          <a:p>
            <a:r>
              <a:rPr lang="en-US" b="1" dirty="0"/>
              <a:t>			            </a:t>
            </a:r>
            <a:r>
              <a:rPr lang="en-US" sz="1400" b="1" dirty="0"/>
              <a:t>magma</a:t>
            </a:r>
          </a:p>
          <a:p>
            <a:endParaRPr lang="en-US" b="1" dirty="0"/>
          </a:p>
          <a:p>
            <a:r>
              <a:rPr lang="en-US" b="1" dirty="0"/>
              <a:t>The type of mountain shown in the diagram was formed as a result of</a:t>
            </a:r>
          </a:p>
          <a:p>
            <a:pPr marL="342900" indent="-342900">
              <a:buFont typeface="+mj-lt"/>
              <a:buAutoNum type="alphaUcPeriod"/>
            </a:pPr>
            <a:r>
              <a:rPr lang="en-US" b="1" dirty="0"/>
              <a:t>Faulting of rocks</a:t>
            </a:r>
          </a:p>
          <a:p>
            <a:pPr marL="342900" indent="-342900">
              <a:buFont typeface="+mj-lt"/>
              <a:buAutoNum type="alphaUcPeriod"/>
            </a:pPr>
            <a:r>
              <a:rPr lang="en-US" b="1" dirty="0"/>
              <a:t>Folding of rocks</a:t>
            </a:r>
          </a:p>
          <a:p>
            <a:pPr marL="342900" indent="-342900">
              <a:buFont typeface="+mj-lt"/>
              <a:buAutoNum type="alphaUcPeriod"/>
            </a:pPr>
            <a:r>
              <a:rPr lang="en-US" b="1" dirty="0"/>
              <a:t>Deposition of eroded materials</a:t>
            </a:r>
          </a:p>
          <a:p>
            <a:pPr marL="342900" indent="-342900">
              <a:buFont typeface="+mj-lt"/>
              <a:buAutoNum type="alphaUcPeriod"/>
            </a:pPr>
            <a:r>
              <a:rPr lang="en-US" b="1" dirty="0"/>
              <a:t>Accumulation of lava on the earth’s surface</a:t>
            </a:r>
            <a:endParaRPr lang="en-US" b="1"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2628900"/>
            <a:ext cx="30416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2336800" y="2476500"/>
            <a:ext cx="1981200" cy="152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336800" y="2933700"/>
            <a:ext cx="19812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543617"/>
      </p:ext>
    </p:extLst>
  </p:cSld>
  <p:clrMapOvr>
    <a:masterClrMapping/>
  </p:clrMapOvr>
  <p:transition spd="slow">
    <p:cove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200" y="76200"/>
            <a:ext cx="8915400" cy="5016758"/>
          </a:xfrm>
          <a:prstGeom prst="rect">
            <a:avLst/>
          </a:prstGeom>
          <a:noFill/>
        </p:spPr>
        <p:txBody>
          <a:bodyPr wrap="square" rtlCol="0">
            <a:spAutoFit/>
          </a:bodyPr>
          <a:lstStyle/>
          <a:p>
            <a:r>
              <a:rPr lang="en-US" sz="2000" b="1" u="sng" dirty="0"/>
              <a:t>3. Use the map of Africa below to answer question 3 </a:t>
            </a:r>
          </a:p>
          <a:p>
            <a:endParaRPr lang="en-US" sz="2000" b="1" u="sng" dirty="0"/>
          </a:p>
          <a:p>
            <a:endParaRPr lang="en-US" sz="2000" b="1" u="sng" dirty="0"/>
          </a:p>
          <a:p>
            <a:endParaRPr lang="en-US" sz="2000" b="1" u="sng" dirty="0"/>
          </a:p>
          <a:p>
            <a:endParaRPr lang="en-US" sz="2000" b="1" u="sng" dirty="0"/>
          </a:p>
          <a:p>
            <a:endParaRPr lang="en-US" sz="2000" b="1" u="sng" dirty="0"/>
          </a:p>
          <a:p>
            <a:endParaRPr lang="en-US" sz="2000" b="1" u="sng" dirty="0"/>
          </a:p>
          <a:p>
            <a:endParaRPr lang="en-US" sz="2000" b="1" u="sng" dirty="0"/>
          </a:p>
          <a:p>
            <a:endParaRPr lang="en-US" sz="2000" b="1" u="sng" dirty="0"/>
          </a:p>
          <a:p>
            <a:endParaRPr lang="en-US" sz="2000" b="1" u="sng" dirty="0"/>
          </a:p>
          <a:p>
            <a:endParaRPr lang="en-US" sz="2000" b="1" u="sng" dirty="0"/>
          </a:p>
          <a:p>
            <a:endParaRPr lang="en-US" sz="2000" b="1" u="sng" dirty="0"/>
          </a:p>
          <a:p>
            <a:endParaRPr lang="en-US" sz="2000" b="1" u="sng" dirty="0"/>
          </a:p>
          <a:p>
            <a:r>
              <a:rPr lang="en-US" sz="2000" b="1" dirty="0"/>
              <a:t>The relief feature marked J is</a:t>
            </a:r>
          </a:p>
          <a:p>
            <a:r>
              <a:rPr lang="en-US" sz="2000" b="1" dirty="0"/>
              <a:t>A. </a:t>
            </a:r>
            <a:r>
              <a:rPr lang="en-US" sz="2000" b="1" dirty="0" err="1"/>
              <a:t>Ahaggar</a:t>
            </a:r>
            <a:r>
              <a:rPr lang="en-US" sz="2000" b="1" dirty="0"/>
              <a:t> plateau		B. Adamawa highlands</a:t>
            </a:r>
          </a:p>
          <a:p>
            <a:r>
              <a:rPr lang="en-US" sz="2000" b="1" dirty="0"/>
              <a:t>C. Atlas mountains		D. </a:t>
            </a:r>
            <a:r>
              <a:rPr lang="en-US" sz="2000" b="1" dirty="0" err="1"/>
              <a:t>Tibesti</a:t>
            </a:r>
            <a:r>
              <a:rPr lang="en-US" sz="2000" b="1" dirty="0"/>
              <a:t> mountains</a:t>
            </a:r>
            <a:endParaRPr lang="en-US" sz="2000" b="1"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1" y="476310"/>
            <a:ext cx="4243387"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013200" y="3162300"/>
            <a:ext cx="1066800" cy="762000"/>
          </a:xfrm>
          <a:prstGeom prst="rect">
            <a:avLst/>
          </a:prstGeom>
          <a:solidFill>
            <a:schemeClr val="bg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Oval 3"/>
          <p:cNvSpPr/>
          <p:nvPr/>
        </p:nvSpPr>
        <p:spPr>
          <a:xfrm>
            <a:off x="2032000" y="1638300"/>
            <a:ext cx="1143000" cy="381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14" y="3610063"/>
            <a:ext cx="1284287"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601" y="2855119"/>
            <a:ext cx="776287" cy="459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601" y="2019301"/>
            <a:ext cx="914400" cy="68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Block Arc 4"/>
          <p:cNvSpPr/>
          <p:nvPr/>
        </p:nvSpPr>
        <p:spPr>
          <a:xfrm rot="20719561">
            <a:off x="1896101" y="683687"/>
            <a:ext cx="829212" cy="396971"/>
          </a:xfrm>
          <a:prstGeom prst="blockArc">
            <a:avLst>
              <a:gd name="adj1" fmla="val 10690836"/>
              <a:gd name="adj2" fmla="val 0"/>
              <a:gd name="adj3" fmla="val 25000"/>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2300112" y="800100"/>
            <a:ext cx="381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J</a:t>
            </a:r>
            <a:endParaRPr lang="en-US" b="1" dirty="0">
              <a:solidFill>
                <a:schemeClr val="tx1"/>
              </a:solidFill>
            </a:endParaRPr>
          </a:p>
        </p:txBody>
      </p:sp>
      <p:cxnSp>
        <p:nvCxnSpPr>
          <p:cNvPr id="8" name="Straight Connector 7"/>
          <p:cNvCxnSpPr>
            <a:stCxn id="17410" idx="1"/>
            <a:endCxn id="17410" idx="3"/>
          </p:cNvCxnSpPr>
          <p:nvPr/>
        </p:nvCxnSpPr>
        <p:spPr>
          <a:xfrm>
            <a:off x="1422401" y="2311460"/>
            <a:ext cx="42433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490110"/>
      </p:ext>
    </p:extLst>
  </p:cSld>
  <p:clrMapOvr>
    <a:masterClrMapping/>
  </p:clrMapOvr>
  <p:transition spd="slow">
    <p:cove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6600" y="107624"/>
            <a:ext cx="8763000" cy="3970318"/>
          </a:xfrm>
          <a:prstGeom prst="rect">
            <a:avLst/>
          </a:prstGeom>
          <a:noFill/>
        </p:spPr>
        <p:txBody>
          <a:bodyPr wrap="square" rtlCol="0">
            <a:spAutoFit/>
          </a:bodyPr>
          <a:lstStyle/>
          <a:p>
            <a:r>
              <a:rPr lang="en-US" b="1" dirty="0"/>
              <a:t>YR 2010</a:t>
            </a:r>
          </a:p>
          <a:p>
            <a:r>
              <a:rPr lang="en-US" b="1" dirty="0"/>
              <a:t>4. Which one of the following mountains in Africa was formed as a result of faulting?</a:t>
            </a:r>
          </a:p>
          <a:p>
            <a:pPr marL="342900" indent="-342900">
              <a:buFont typeface="+mj-lt"/>
              <a:buAutoNum type="alphaUcPeriod"/>
            </a:pPr>
            <a:r>
              <a:rPr lang="en-US" b="1" dirty="0"/>
              <a:t>Mt. Kenya </a:t>
            </a:r>
          </a:p>
          <a:p>
            <a:pPr marL="342900" indent="-342900">
              <a:buFont typeface="+mj-lt"/>
              <a:buAutoNum type="alphaUcPeriod"/>
            </a:pPr>
            <a:r>
              <a:rPr lang="en-US" b="1" dirty="0"/>
              <a:t>Mt. Kilimanjaro</a:t>
            </a:r>
          </a:p>
          <a:p>
            <a:pPr marL="342900" indent="-342900">
              <a:buFont typeface="+mj-lt"/>
              <a:buAutoNum type="alphaUcPeriod"/>
            </a:pPr>
            <a:r>
              <a:rPr lang="en-US" b="1" dirty="0"/>
              <a:t>The Atlas Mountains</a:t>
            </a:r>
          </a:p>
          <a:p>
            <a:pPr marL="342900" indent="-342900">
              <a:buFont typeface="+mj-lt"/>
              <a:buAutoNum type="alphaUcPeriod"/>
            </a:pPr>
            <a:r>
              <a:rPr lang="en-US" b="1" dirty="0"/>
              <a:t>The Ruwenzori Mountains</a:t>
            </a:r>
          </a:p>
          <a:p>
            <a:endParaRPr lang="en-US" b="1" dirty="0"/>
          </a:p>
          <a:p>
            <a:r>
              <a:rPr lang="en-US" b="1" dirty="0"/>
              <a:t>YR 2009</a:t>
            </a:r>
          </a:p>
          <a:p>
            <a:r>
              <a:rPr lang="en-US" b="1" dirty="0"/>
              <a:t>The diagram below represents a physical feature. Use it to answer the question that follow</a:t>
            </a:r>
          </a:p>
          <a:p>
            <a:endParaRPr lang="en-US" b="1" dirty="0"/>
          </a:p>
          <a:p>
            <a:endParaRPr lang="en-US" b="1" dirty="0"/>
          </a:p>
          <a:p>
            <a:endParaRPr lang="en-US" b="1" dirty="0"/>
          </a:p>
          <a:p>
            <a:endParaRPr lang="en-US" b="1" dirty="0"/>
          </a:p>
          <a:p>
            <a:endParaRPr lang="en-US" b="1"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711" y="2705100"/>
            <a:ext cx="291650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36600" y="4152901"/>
            <a:ext cx="6019800" cy="1200329"/>
          </a:xfrm>
          <a:prstGeom prst="rect">
            <a:avLst/>
          </a:prstGeom>
        </p:spPr>
        <p:txBody>
          <a:bodyPr wrap="square">
            <a:spAutoFit/>
          </a:bodyPr>
          <a:lstStyle/>
          <a:p>
            <a:endParaRPr lang="en-US" b="1" dirty="0"/>
          </a:p>
          <a:p>
            <a:r>
              <a:rPr lang="en-US" b="1" dirty="0"/>
              <a:t>The feature marked X is</a:t>
            </a:r>
          </a:p>
          <a:p>
            <a:r>
              <a:rPr lang="en-US" b="1" dirty="0"/>
              <a:t>A. a block mountain	B. a rift valley</a:t>
            </a:r>
          </a:p>
          <a:p>
            <a:r>
              <a:rPr lang="en-US" b="1" dirty="0"/>
              <a:t>C. an escarpment	</a:t>
            </a:r>
            <a:r>
              <a:rPr lang="en-US" b="1" dirty="0"/>
              <a:t>	D</a:t>
            </a:r>
            <a:r>
              <a:rPr lang="en-US" b="1" dirty="0"/>
              <a:t>. a crater</a:t>
            </a:r>
          </a:p>
        </p:txBody>
      </p:sp>
    </p:spTree>
    <p:extLst>
      <p:ext uri="{BB962C8B-B14F-4D97-AF65-F5344CB8AC3E}">
        <p14:creationId xmlns:p14="http://schemas.microsoft.com/office/powerpoint/2010/main" val="604744734"/>
      </p:ext>
    </p:extLst>
  </p:cSld>
  <p:clrMapOvr>
    <a:masterClrMapping/>
  </p:clrMapOvr>
  <p:transition spd="slow">
    <p:cover/>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2980"/>
            <a:ext cx="8686800" cy="3139321"/>
          </a:xfrm>
          <a:prstGeom prst="rect">
            <a:avLst/>
          </a:prstGeom>
        </p:spPr>
        <p:txBody>
          <a:bodyPr wrap="square">
            <a:spAutoFit/>
          </a:bodyPr>
          <a:lstStyle/>
          <a:p>
            <a:r>
              <a:rPr lang="en-US" b="1" dirty="0"/>
              <a:t>{Yr. 2008)</a:t>
            </a:r>
          </a:p>
          <a:p>
            <a:r>
              <a:rPr lang="en-US" b="1" dirty="0"/>
              <a:t>6. Which </a:t>
            </a:r>
            <a:r>
              <a:rPr lang="en-US" b="1" dirty="0"/>
              <a:t>one of the following groups of mountains </a:t>
            </a:r>
            <a:r>
              <a:rPr lang="en-US" b="1" dirty="0"/>
              <a:t>in Africa </a:t>
            </a:r>
            <a:r>
              <a:rPr lang="en-US" b="1" dirty="0"/>
              <a:t>are Block Mountains?</a:t>
            </a:r>
          </a:p>
          <a:p>
            <a:r>
              <a:rPr lang="en-US" b="1" dirty="0"/>
              <a:t>A.	Atlas, Ruwenzori and Pare.</a:t>
            </a:r>
          </a:p>
          <a:p>
            <a:r>
              <a:rPr lang="en-US" b="1" dirty="0"/>
              <a:t>B.	Ruwenzori, Drakensburg and </a:t>
            </a:r>
            <a:r>
              <a:rPr lang="en-US" b="1" dirty="0" err="1"/>
              <a:t>Usambara</a:t>
            </a:r>
            <a:r>
              <a:rPr lang="en-US" b="1" dirty="0"/>
              <a:t>.</a:t>
            </a:r>
          </a:p>
          <a:p>
            <a:r>
              <a:rPr lang="en-US" b="1" dirty="0"/>
              <a:t>C.	Atlas, Pare and Drakensburg.</a:t>
            </a:r>
          </a:p>
          <a:p>
            <a:r>
              <a:rPr lang="en-US" b="1" dirty="0"/>
              <a:t>D.	Pare, </a:t>
            </a:r>
            <a:r>
              <a:rPr lang="en-US" b="1" dirty="0" err="1"/>
              <a:t>Usambara</a:t>
            </a:r>
            <a:r>
              <a:rPr lang="en-US" b="1" dirty="0"/>
              <a:t> and Ruwenzori.</a:t>
            </a:r>
          </a:p>
          <a:p>
            <a:endParaRPr lang="en-US" sz="1050" b="1" dirty="0"/>
          </a:p>
          <a:p>
            <a:r>
              <a:rPr lang="en-US" b="1" dirty="0"/>
              <a:t>{</a:t>
            </a:r>
            <a:r>
              <a:rPr lang="en-US" b="1" dirty="0"/>
              <a:t>Yr. 2007)</a:t>
            </a:r>
          </a:p>
          <a:p>
            <a:r>
              <a:rPr lang="en-US" b="1" dirty="0"/>
              <a:t>7. Atlas </a:t>
            </a:r>
            <a:r>
              <a:rPr lang="en-US" b="1" dirty="0"/>
              <a:t>Mountains were formed as a result of.</a:t>
            </a:r>
          </a:p>
          <a:p>
            <a:r>
              <a:rPr lang="en-US" b="1" dirty="0"/>
              <a:t>A. Faulting	</a:t>
            </a:r>
            <a:r>
              <a:rPr lang="en-US" b="1" dirty="0"/>
              <a:t>	B</a:t>
            </a:r>
            <a:r>
              <a:rPr lang="en-US" b="1" dirty="0"/>
              <a:t>. Erosion</a:t>
            </a:r>
          </a:p>
          <a:p>
            <a:r>
              <a:rPr lang="en-US" b="1" dirty="0"/>
              <a:t>C. Folding	</a:t>
            </a:r>
            <a:r>
              <a:rPr lang="en-US" b="1" dirty="0"/>
              <a:t>	D</a:t>
            </a:r>
            <a:r>
              <a:rPr lang="en-US" b="1" dirty="0"/>
              <a:t>. </a:t>
            </a:r>
            <a:r>
              <a:rPr lang="en-US" b="1" dirty="0" err="1"/>
              <a:t>Volcanicity</a:t>
            </a:r>
            <a:endParaRPr lang="en-US" b="1" dirty="0"/>
          </a:p>
        </p:txBody>
      </p:sp>
      <p:sp>
        <p:nvSpPr>
          <p:cNvPr id="3" name="Rectangle 2"/>
          <p:cNvSpPr/>
          <p:nvPr/>
        </p:nvSpPr>
        <p:spPr>
          <a:xfrm>
            <a:off x="660400" y="3086100"/>
            <a:ext cx="8686800" cy="2308324"/>
          </a:xfrm>
          <a:prstGeom prst="rect">
            <a:avLst/>
          </a:prstGeom>
        </p:spPr>
        <p:txBody>
          <a:bodyPr wrap="square">
            <a:spAutoFit/>
          </a:bodyPr>
          <a:lstStyle/>
          <a:p>
            <a:r>
              <a:rPr lang="en-US" b="1" dirty="0"/>
              <a:t>{Yr. 2006)</a:t>
            </a:r>
          </a:p>
          <a:p>
            <a:r>
              <a:rPr lang="en-US" b="1" dirty="0"/>
              <a:t>8.	Below are statements about a mountain in Africa</a:t>
            </a:r>
          </a:p>
          <a:p>
            <a:r>
              <a:rPr lang="en-US" b="1" dirty="0"/>
              <a:t>(i)	it was formed as a result of volcanic activity</a:t>
            </a:r>
          </a:p>
          <a:p>
            <a:r>
              <a:rPr lang="en-US" b="1" dirty="0"/>
              <a:t>(ii)	it is located near the boundary of  </a:t>
            </a:r>
            <a:r>
              <a:rPr lang="en-US" b="1" dirty="0"/>
              <a:t>two countries</a:t>
            </a:r>
            <a:r>
              <a:rPr lang="en-US" b="1" dirty="0"/>
              <a:t>.</a:t>
            </a:r>
          </a:p>
          <a:p>
            <a:r>
              <a:rPr lang="en-US" b="1" dirty="0"/>
              <a:t>(iii)	it is covered by snow at the peak</a:t>
            </a:r>
          </a:p>
          <a:p>
            <a:r>
              <a:rPr lang="en-US" b="1" dirty="0"/>
              <a:t>The mountain described above is</a:t>
            </a:r>
          </a:p>
          <a:p>
            <a:r>
              <a:rPr lang="en-US" b="1" dirty="0"/>
              <a:t>A</a:t>
            </a:r>
            <a:r>
              <a:rPr lang="en-US" b="1" dirty="0"/>
              <a:t>. </a:t>
            </a:r>
            <a:r>
              <a:rPr lang="en-US" b="1" dirty="0" err="1"/>
              <a:t>EIgon</a:t>
            </a:r>
            <a:r>
              <a:rPr lang="en-US" b="1" dirty="0"/>
              <a:t>	</a:t>
            </a:r>
            <a:r>
              <a:rPr lang="en-US" b="1" dirty="0"/>
              <a:t>	B</a:t>
            </a:r>
            <a:r>
              <a:rPr lang="en-US" b="1" dirty="0"/>
              <a:t>. Drakensburg</a:t>
            </a:r>
          </a:p>
          <a:p>
            <a:r>
              <a:rPr lang="en-US" b="1" dirty="0"/>
              <a:t>C</a:t>
            </a:r>
            <a:r>
              <a:rPr lang="en-US" b="1" dirty="0"/>
              <a:t>. Kilimanjaro</a:t>
            </a:r>
            <a:r>
              <a:rPr lang="en-US" b="1" dirty="0"/>
              <a:t>	D</a:t>
            </a:r>
            <a:r>
              <a:rPr lang="en-US" b="1" dirty="0"/>
              <a:t>. Atlas</a:t>
            </a:r>
            <a:endParaRPr lang="en-US" b="1" dirty="0"/>
          </a:p>
        </p:txBody>
      </p:sp>
    </p:spTree>
    <p:extLst>
      <p:ext uri="{BB962C8B-B14F-4D97-AF65-F5344CB8AC3E}">
        <p14:creationId xmlns:p14="http://schemas.microsoft.com/office/powerpoint/2010/main" val="3703660562"/>
      </p:ext>
    </p:extLst>
  </p:cSld>
  <p:clrMapOvr>
    <a:masterClrMapping/>
  </p:clrMapOvr>
  <p:transition spd="slow">
    <p:cover/>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114301"/>
            <a:ext cx="8763000" cy="1200329"/>
          </a:xfrm>
          <a:prstGeom prst="rect">
            <a:avLst/>
          </a:prstGeom>
        </p:spPr>
        <p:txBody>
          <a:bodyPr wrap="square">
            <a:spAutoFit/>
          </a:bodyPr>
          <a:lstStyle/>
          <a:p>
            <a:r>
              <a:rPr lang="en-US" b="1" dirty="0"/>
              <a:t>(</a:t>
            </a:r>
            <a:r>
              <a:rPr lang="en-US" b="1" dirty="0" err="1"/>
              <a:t>Yr</a:t>
            </a:r>
            <a:r>
              <a:rPr lang="en-US" b="1" dirty="0"/>
              <a:t> 2004)</a:t>
            </a:r>
          </a:p>
          <a:p>
            <a:r>
              <a:rPr lang="en-US" b="1" dirty="0"/>
              <a:t>9. Which </a:t>
            </a:r>
            <a:r>
              <a:rPr lang="en-US" b="1" dirty="0"/>
              <a:t>one of the following mountains was </a:t>
            </a:r>
            <a:r>
              <a:rPr lang="en-US" b="1" dirty="0"/>
              <a:t>formed as </a:t>
            </a:r>
            <a:r>
              <a:rPr lang="en-US" b="1" dirty="0"/>
              <a:t>a result of faulting.</a:t>
            </a:r>
          </a:p>
          <a:p>
            <a:r>
              <a:rPr lang="en-US" b="1" dirty="0"/>
              <a:t>A. Mt Kenya	</a:t>
            </a:r>
            <a:r>
              <a:rPr lang="en-US" b="1" dirty="0"/>
              <a:t>	B</a:t>
            </a:r>
            <a:r>
              <a:rPr lang="en-US" b="1" dirty="0"/>
              <a:t>. Mt Kilimanjaro</a:t>
            </a:r>
          </a:p>
          <a:p>
            <a:r>
              <a:rPr lang="en-US" b="1" dirty="0"/>
              <a:t>C. Atlas Mounts       </a:t>
            </a:r>
            <a:r>
              <a:rPr lang="en-US" b="1" dirty="0"/>
              <a:t>	D</a:t>
            </a:r>
            <a:r>
              <a:rPr lang="en-US" b="1" dirty="0"/>
              <a:t>. Ruwenzori </a:t>
            </a:r>
            <a:r>
              <a:rPr lang="en-US" b="1" dirty="0"/>
              <a:t>Mountains</a:t>
            </a:r>
            <a:endParaRPr lang="en-US" b="1" dirty="0"/>
          </a:p>
        </p:txBody>
      </p:sp>
      <p:sp>
        <p:nvSpPr>
          <p:cNvPr id="3" name="Rectangle 2"/>
          <p:cNvSpPr/>
          <p:nvPr/>
        </p:nvSpPr>
        <p:spPr>
          <a:xfrm>
            <a:off x="635000" y="1333500"/>
            <a:ext cx="8763000" cy="369332"/>
          </a:xfrm>
          <a:prstGeom prst="rect">
            <a:avLst/>
          </a:prstGeom>
        </p:spPr>
        <p:txBody>
          <a:bodyPr wrap="square">
            <a:spAutoFit/>
          </a:bodyPr>
          <a:lstStyle/>
          <a:p>
            <a:r>
              <a:rPr lang="en-US" b="1" u="sng" dirty="0"/>
              <a:t>1.   The diagram below shows the vegetation zones on a mountain.</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600" y="1934696"/>
            <a:ext cx="2019300" cy="198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13001" y="1688911"/>
            <a:ext cx="1768369" cy="276999"/>
          </a:xfrm>
          <a:prstGeom prst="rect">
            <a:avLst/>
          </a:prstGeom>
        </p:spPr>
        <p:txBody>
          <a:bodyPr wrap="none">
            <a:spAutoFit/>
          </a:bodyPr>
          <a:lstStyle/>
          <a:p>
            <a:r>
              <a:rPr lang="en-US" sz="1200" b="1" dirty="0"/>
              <a:t>MOUNTAIN VEGETATION</a:t>
            </a:r>
          </a:p>
        </p:txBody>
      </p:sp>
      <p:sp>
        <p:nvSpPr>
          <p:cNvPr id="5" name="Rectangle 4"/>
          <p:cNvSpPr/>
          <p:nvPr/>
        </p:nvSpPr>
        <p:spPr>
          <a:xfrm>
            <a:off x="635000" y="3924300"/>
            <a:ext cx="8763000" cy="1477328"/>
          </a:xfrm>
          <a:prstGeom prst="rect">
            <a:avLst/>
          </a:prstGeom>
        </p:spPr>
        <p:txBody>
          <a:bodyPr wrap="square">
            <a:spAutoFit/>
          </a:bodyPr>
          <a:lstStyle/>
          <a:p>
            <a:r>
              <a:rPr lang="en-US" b="1" dirty="0"/>
              <a:t>The vegetation zone marked K represents</a:t>
            </a:r>
          </a:p>
          <a:p>
            <a:r>
              <a:rPr lang="en-US" b="1" dirty="0"/>
              <a:t>A.	</a:t>
            </a:r>
            <a:r>
              <a:rPr lang="en-US" b="1" dirty="0" err="1"/>
              <a:t>Bushland</a:t>
            </a:r>
            <a:r>
              <a:rPr lang="en-US" b="1" dirty="0"/>
              <a:t> and thicket.</a:t>
            </a:r>
          </a:p>
          <a:p>
            <a:r>
              <a:rPr lang="en-US" b="1" dirty="0"/>
              <a:t>B.	Heath and moorland.</a:t>
            </a:r>
          </a:p>
          <a:p>
            <a:r>
              <a:rPr lang="en-US" b="1" dirty="0"/>
              <a:t>C.	Bamboo forest.</a:t>
            </a:r>
          </a:p>
          <a:p>
            <a:r>
              <a:rPr lang="en-US" b="1" dirty="0"/>
              <a:t>D.	Rainforest.</a:t>
            </a:r>
          </a:p>
        </p:txBody>
      </p:sp>
    </p:spTree>
    <p:extLst>
      <p:ext uri="{BB962C8B-B14F-4D97-AF65-F5344CB8AC3E}">
        <p14:creationId xmlns:p14="http://schemas.microsoft.com/office/powerpoint/2010/main" val="4213227361"/>
      </p:ext>
    </p:extLst>
  </p:cSld>
  <p:clrMapOvr>
    <a:masterClrMapping/>
  </p:clrMapOvr>
  <p:transition spd="slow">
    <p:cover/>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0400" y="38101"/>
            <a:ext cx="8839200" cy="2031325"/>
          </a:xfrm>
          <a:prstGeom prst="rect">
            <a:avLst/>
          </a:prstGeom>
        </p:spPr>
        <p:txBody>
          <a:bodyPr wrap="square">
            <a:spAutoFit/>
          </a:bodyPr>
          <a:lstStyle/>
          <a:p>
            <a:r>
              <a:rPr lang="en-US" b="1" dirty="0"/>
              <a:t>Yr. 2012)</a:t>
            </a:r>
          </a:p>
          <a:p>
            <a:r>
              <a:rPr lang="en-US" b="1" dirty="0"/>
              <a:t>3.	Below are characteristics of a type of </a:t>
            </a:r>
            <a:r>
              <a:rPr lang="en-US" b="1" dirty="0"/>
              <a:t>vegetation found </a:t>
            </a:r>
            <a:r>
              <a:rPr lang="en-US" b="1" dirty="0"/>
              <a:t>in Africa.</a:t>
            </a:r>
          </a:p>
          <a:p>
            <a:r>
              <a:rPr lang="en-US" b="1" dirty="0"/>
              <a:t>(i)	Trees are tall and near each other.</a:t>
            </a:r>
          </a:p>
          <a:p>
            <a:r>
              <a:rPr lang="en-US" b="1" dirty="0"/>
              <a:t>(ii)	There are creepers on trees.</a:t>
            </a:r>
          </a:p>
          <a:p>
            <a:r>
              <a:rPr lang="en-US" b="1" dirty="0"/>
              <a:t>(iii)	Trees are evergreen.</a:t>
            </a:r>
          </a:p>
          <a:p>
            <a:r>
              <a:rPr lang="en-US" b="1" dirty="0"/>
              <a:t>(iv)	Tree branches form a canopy.</a:t>
            </a:r>
          </a:p>
          <a:p>
            <a:r>
              <a:rPr lang="en-US" b="1" dirty="0"/>
              <a:t>The type of vegetation described above is the</a:t>
            </a:r>
          </a:p>
        </p:txBody>
      </p:sp>
      <p:sp>
        <p:nvSpPr>
          <p:cNvPr id="4" name="Rectangle 3"/>
          <p:cNvSpPr/>
          <p:nvPr/>
        </p:nvSpPr>
        <p:spPr>
          <a:xfrm>
            <a:off x="736600" y="1943101"/>
            <a:ext cx="2514600" cy="646331"/>
          </a:xfrm>
          <a:prstGeom prst="rect">
            <a:avLst/>
          </a:prstGeom>
        </p:spPr>
        <p:txBody>
          <a:bodyPr wrap="square">
            <a:spAutoFit/>
          </a:bodyPr>
          <a:lstStyle/>
          <a:p>
            <a:r>
              <a:rPr lang="en-US" b="1" dirty="0"/>
              <a:t>A. Bamboo forest </a:t>
            </a:r>
          </a:p>
          <a:p>
            <a:r>
              <a:rPr lang="en-US" b="1" dirty="0"/>
              <a:t>C. Savanna grassland </a:t>
            </a:r>
          </a:p>
        </p:txBody>
      </p:sp>
      <p:sp>
        <p:nvSpPr>
          <p:cNvPr id="5" name="Rectangle 4"/>
          <p:cNvSpPr/>
          <p:nvPr/>
        </p:nvSpPr>
        <p:spPr>
          <a:xfrm>
            <a:off x="3327400" y="2019301"/>
            <a:ext cx="4572000" cy="646331"/>
          </a:xfrm>
          <a:prstGeom prst="rect">
            <a:avLst/>
          </a:prstGeom>
        </p:spPr>
        <p:txBody>
          <a:bodyPr>
            <a:spAutoFit/>
          </a:bodyPr>
          <a:lstStyle/>
          <a:p>
            <a:r>
              <a:rPr lang="en-US" b="1" dirty="0"/>
              <a:t>B. Savanna woodland </a:t>
            </a:r>
          </a:p>
          <a:p>
            <a:r>
              <a:rPr lang="en-US" b="1" dirty="0"/>
              <a:t>D. Tropical rain forest.</a:t>
            </a:r>
          </a:p>
        </p:txBody>
      </p:sp>
      <p:sp>
        <p:nvSpPr>
          <p:cNvPr id="6" name="Rectangle 5"/>
          <p:cNvSpPr/>
          <p:nvPr/>
        </p:nvSpPr>
        <p:spPr>
          <a:xfrm>
            <a:off x="626533" y="2564368"/>
            <a:ext cx="8839200" cy="369332"/>
          </a:xfrm>
          <a:prstGeom prst="rect">
            <a:avLst/>
          </a:prstGeom>
        </p:spPr>
        <p:txBody>
          <a:bodyPr wrap="square">
            <a:spAutoFit/>
          </a:bodyPr>
          <a:lstStyle/>
          <a:p>
            <a:r>
              <a:rPr lang="en-US" b="1" dirty="0"/>
              <a:t>4.   Which group of characteristics shown </a:t>
            </a:r>
            <a:r>
              <a:rPr lang="en-US" b="1" dirty="0"/>
              <a:t>below describes </a:t>
            </a:r>
            <a:r>
              <a:rPr lang="en-US" b="1" dirty="0"/>
              <a:t>the equatorial vegetation?</a:t>
            </a:r>
          </a:p>
        </p:txBody>
      </p:sp>
      <p:sp>
        <p:nvSpPr>
          <p:cNvPr id="7" name="Rectangle 6"/>
          <p:cNvSpPr/>
          <p:nvPr/>
        </p:nvSpPr>
        <p:spPr>
          <a:xfrm>
            <a:off x="965200" y="2876372"/>
            <a:ext cx="2743200" cy="1200329"/>
          </a:xfrm>
          <a:prstGeom prst="rect">
            <a:avLst/>
          </a:prstGeom>
          <a:ln w="19050">
            <a:solidFill>
              <a:srgbClr val="000000"/>
            </a:solidFill>
          </a:ln>
        </p:spPr>
        <p:txBody>
          <a:bodyPr wrap="square">
            <a:spAutoFit/>
          </a:bodyPr>
          <a:lstStyle/>
          <a:p>
            <a:pPr algn="ctr"/>
            <a:r>
              <a:rPr lang="en-US" b="1" dirty="0"/>
              <a:t>A</a:t>
            </a:r>
          </a:p>
          <a:p>
            <a:r>
              <a:rPr lang="en-US" b="1" dirty="0"/>
              <a:t>Scattered trees</a:t>
            </a:r>
          </a:p>
          <a:p>
            <a:r>
              <a:rPr lang="en-US" b="1" dirty="0"/>
              <a:t> </a:t>
            </a:r>
            <a:r>
              <a:rPr lang="en-US" b="1" dirty="0"/>
              <a:t>Umbrella shaped trees Tall grass</a:t>
            </a:r>
          </a:p>
        </p:txBody>
      </p:sp>
      <p:sp>
        <p:nvSpPr>
          <p:cNvPr id="8" name="Rectangle 7"/>
          <p:cNvSpPr/>
          <p:nvPr/>
        </p:nvSpPr>
        <p:spPr>
          <a:xfrm>
            <a:off x="5156200" y="2876372"/>
            <a:ext cx="2667000" cy="1200329"/>
          </a:xfrm>
          <a:prstGeom prst="rect">
            <a:avLst/>
          </a:prstGeom>
          <a:ln w="19050">
            <a:solidFill>
              <a:schemeClr val="tx1"/>
            </a:solidFill>
          </a:ln>
        </p:spPr>
        <p:txBody>
          <a:bodyPr wrap="square">
            <a:spAutoFit/>
          </a:bodyPr>
          <a:lstStyle/>
          <a:p>
            <a:r>
              <a:rPr lang="en-US" b="1" dirty="0"/>
              <a:t>	B</a:t>
            </a:r>
          </a:p>
          <a:p>
            <a:r>
              <a:rPr lang="en-US" b="1" dirty="0"/>
              <a:t>Very </a:t>
            </a:r>
            <a:r>
              <a:rPr lang="en-US" b="1" dirty="0"/>
              <a:t>tall trees </a:t>
            </a:r>
          </a:p>
          <a:p>
            <a:r>
              <a:rPr lang="en-US" b="1" dirty="0"/>
              <a:t>Trees with straight trunks </a:t>
            </a:r>
          </a:p>
          <a:p>
            <a:r>
              <a:rPr lang="en-US" b="1" dirty="0"/>
              <a:t>Numerous climbing plants</a:t>
            </a:r>
          </a:p>
        </p:txBody>
      </p:sp>
      <p:sp>
        <p:nvSpPr>
          <p:cNvPr id="9" name="Rectangle 8"/>
          <p:cNvSpPr/>
          <p:nvPr/>
        </p:nvSpPr>
        <p:spPr>
          <a:xfrm>
            <a:off x="965200" y="4305301"/>
            <a:ext cx="2743200" cy="1200329"/>
          </a:xfrm>
          <a:prstGeom prst="rect">
            <a:avLst/>
          </a:prstGeom>
          <a:ln w="19050">
            <a:solidFill>
              <a:schemeClr val="tx1"/>
            </a:solidFill>
          </a:ln>
        </p:spPr>
        <p:txBody>
          <a:bodyPr wrap="square">
            <a:spAutoFit/>
          </a:bodyPr>
          <a:lstStyle/>
          <a:p>
            <a:r>
              <a:rPr lang="en-US" b="1" dirty="0"/>
              <a:t>	C</a:t>
            </a:r>
          </a:p>
          <a:p>
            <a:r>
              <a:rPr lang="en-US" b="1" dirty="0"/>
              <a:t>Tiny </a:t>
            </a:r>
            <a:r>
              <a:rPr lang="en-US" b="1" dirty="0"/>
              <a:t>thorny bushes </a:t>
            </a:r>
            <a:endParaRPr lang="en-US" b="1" dirty="0"/>
          </a:p>
          <a:p>
            <a:r>
              <a:rPr lang="en-US" b="1" dirty="0"/>
              <a:t>Plants </a:t>
            </a:r>
            <a:r>
              <a:rPr lang="en-US" b="1" dirty="0"/>
              <a:t>with thick barks Plants with long tap roots</a:t>
            </a:r>
          </a:p>
        </p:txBody>
      </p:sp>
      <p:sp>
        <p:nvSpPr>
          <p:cNvPr id="10" name="Rectangle 9"/>
          <p:cNvSpPr/>
          <p:nvPr/>
        </p:nvSpPr>
        <p:spPr>
          <a:xfrm>
            <a:off x="5159022" y="4305301"/>
            <a:ext cx="2664178" cy="1200329"/>
          </a:xfrm>
          <a:prstGeom prst="rect">
            <a:avLst/>
          </a:prstGeom>
          <a:ln w="28575">
            <a:solidFill>
              <a:schemeClr val="tx1"/>
            </a:solidFill>
          </a:ln>
        </p:spPr>
        <p:txBody>
          <a:bodyPr wrap="square">
            <a:spAutoFit/>
          </a:bodyPr>
          <a:lstStyle/>
          <a:p>
            <a:r>
              <a:rPr lang="en-US" b="1" dirty="0"/>
              <a:t>	D</a:t>
            </a:r>
          </a:p>
          <a:p>
            <a:r>
              <a:rPr lang="en-US" b="1" dirty="0"/>
              <a:t>Short </a:t>
            </a:r>
            <a:r>
              <a:rPr lang="en-US" b="1" dirty="0"/>
              <a:t>grass </a:t>
            </a:r>
            <a:endParaRPr lang="en-US" b="1" dirty="0"/>
          </a:p>
          <a:p>
            <a:r>
              <a:rPr lang="en-US" b="1" dirty="0"/>
              <a:t>Heath </a:t>
            </a:r>
            <a:r>
              <a:rPr lang="en-US" b="1" dirty="0"/>
              <a:t>and moorland Bamboo trees</a:t>
            </a:r>
          </a:p>
        </p:txBody>
      </p:sp>
    </p:spTree>
    <p:extLst>
      <p:ext uri="{BB962C8B-B14F-4D97-AF65-F5344CB8AC3E}">
        <p14:creationId xmlns:p14="http://schemas.microsoft.com/office/powerpoint/2010/main" val="832223440"/>
      </p:ext>
    </p:extLst>
  </p:cSld>
  <p:clrMapOvr>
    <a:masterClrMapping/>
  </p:clrMapOvr>
  <p:transition spd="slow">
    <p:cover/>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7822" y="49937"/>
            <a:ext cx="8763000" cy="923330"/>
          </a:xfrm>
          <a:prstGeom prst="rect">
            <a:avLst/>
          </a:prstGeom>
        </p:spPr>
        <p:txBody>
          <a:bodyPr wrap="square">
            <a:spAutoFit/>
          </a:bodyPr>
          <a:lstStyle/>
          <a:p>
            <a:r>
              <a:rPr lang="en-US" b="1" dirty="0"/>
              <a:t>7. Which </a:t>
            </a:r>
            <a:r>
              <a:rPr lang="en-US" b="1" dirty="0"/>
              <a:t>of the following regions in Kenya has </a:t>
            </a:r>
            <a:r>
              <a:rPr lang="en-US" b="1" dirty="0"/>
              <a:t>the largest </a:t>
            </a:r>
            <a:r>
              <a:rPr lang="en-US" b="1" dirty="0"/>
              <a:t>area under forest</a:t>
            </a:r>
          </a:p>
          <a:p>
            <a:r>
              <a:rPr lang="en-US" b="1" dirty="0"/>
              <a:t>A. the central highlands </a:t>
            </a:r>
            <a:r>
              <a:rPr lang="en-US" b="1" dirty="0"/>
              <a:t>	B</a:t>
            </a:r>
            <a:r>
              <a:rPr lang="en-US" b="1" dirty="0"/>
              <a:t>. the coastal highlands</a:t>
            </a:r>
          </a:p>
          <a:p>
            <a:r>
              <a:rPr lang="en-US" b="1" dirty="0"/>
              <a:t>C. the lake region	</a:t>
            </a:r>
            <a:r>
              <a:rPr lang="en-US" b="1" dirty="0"/>
              <a:t>	D</a:t>
            </a:r>
            <a:r>
              <a:rPr lang="en-US" b="1" dirty="0"/>
              <a:t>. the </a:t>
            </a:r>
            <a:r>
              <a:rPr lang="en-US" b="1" dirty="0" err="1"/>
              <a:t>Nyika</a:t>
            </a:r>
            <a:r>
              <a:rPr lang="en-US" b="1" dirty="0"/>
              <a:t> plateau</a:t>
            </a:r>
          </a:p>
        </p:txBody>
      </p:sp>
      <p:sp>
        <p:nvSpPr>
          <p:cNvPr id="3" name="Rectangle 2"/>
          <p:cNvSpPr/>
          <p:nvPr/>
        </p:nvSpPr>
        <p:spPr>
          <a:xfrm>
            <a:off x="637822" y="1104900"/>
            <a:ext cx="8763000" cy="2308324"/>
          </a:xfrm>
          <a:prstGeom prst="rect">
            <a:avLst/>
          </a:prstGeom>
        </p:spPr>
        <p:txBody>
          <a:bodyPr wrap="square">
            <a:spAutoFit/>
          </a:bodyPr>
          <a:lstStyle/>
          <a:p>
            <a:r>
              <a:rPr lang="en-US" b="1" dirty="0"/>
              <a:t>(Yr. 2015</a:t>
            </a:r>
            <a:r>
              <a:rPr lang="en-US" b="1" dirty="0"/>
              <a:t>)</a:t>
            </a:r>
          </a:p>
          <a:p>
            <a:r>
              <a:rPr lang="en-US" b="1" dirty="0"/>
              <a:t>1. Below </a:t>
            </a:r>
            <a:r>
              <a:rPr lang="en-US" b="1" dirty="0"/>
              <a:t>are some characteristics of a type of soil.</a:t>
            </a:r>
          </a:p>
          <a:p>
            <a:r>
              <a:rPr lang="en-US" b="1" dirty="0"/>
              <a:t>(i)	it has grains of medium size.</a:t>
            </a:r>
          </a:p>
          <a:p>
            <a:r>
              <a:rPr lang="en-US" b="1" dirty="0"/>
              <a:t>(ii)	it has medium size air spaces.</a:t>
            </a:r>
          </a:p>
          <a:p>
            <a:r>
              <a:rPr lang="en-US" b="1" dirty="0"/>
              <a:t>(iii)	It has good water retention</a:t>
            </a:r>
          </a:p>
          <a:p>
            <a:r>
              <a:rPr lang="en-US" b="1" dirty="0"/>
              <a:t>The type of soil described above </a:t>
            </a:r>
            <a:r>
              <a:rPr lang="en-US" b="1" dirty="0"/>
              <a:t>is</a:t>
            </a:r>
          </a:p>
          <a:p>
            <a:r>
              <a:rPr lang="en-US" b="1" dirty="0"/>
              <a:t>A.   black cotton		B. loamy</a:t>
            </a:r>
          </a:p>
          <a:p>
            <a:r>
              <a:rPr lang="en-US" b="1" dirty="0"/>
              <a:t>C</a:t>
            </a:r>
            <a:r>
              <a:rPr lang="en-US" b="1" dirty="0"/>
              <a:t>. </a:t>
            </a:r>
            <a:r>
              <a:rPr lang="en-US" b="1" dirty="0"/>
              <a:t>Alluvial	</a:t>
            </a:r>
            <a:r>
              <a:rPr lang="en-US" b="1" dirty="0"/>
              <a:t>	D. Sandy</a:t>
            </a:r>
          </a:p>
        </p:txBody>
      </p:sp>
      <p:sp>
        <p:nvSpPr>
          <p:cNvPr id="4" name="Rectangle 3"/>
          <p:cNvSpPr/>
          <p:nvPr/>
        </p:nvSpPr>
        <p:spPr>
          <a:xfrm>
            <a:off x="637822" y="3467100"/>
            <a:ext cx="8763000" cy="1754326"/>
          </a:xfrm>
          <a:prstGeom prst="rect">
            <a:avLst/>
          </a:prstGeom>
        </p:spPr>
        <p:txBody>
          <a:bodyPr wrap="square">
            <a:spAutoFit/>
          </a:bodyPr>
          <a:lstStyle/>
          <a:p>
            <a:r>
              <a:rPr lang="en-US" b="1" dirty="0"/>
              <a:t>(Yr. 2012)</a:t>
            </a:r>
          </a:p>
          <a:p>
            <a:r>
              <a:rPr lang="en-US" b="1" dirty="0"/>
              <a:t>2. Which </a:t>
            </a:r>
            <a:r>
              <a:rPr lang="en-US" b="1" dirty="0"/>
              <a:t>one of the following soil </a:t>
            </a:r>
            <a:r>
              <a:rPr lang="en-US" b="1" dirty="0"/>
              <a:t>conservation methods </a:t>
            </a:r>
            <a:r>
              <a:rPr lang="en-US" b="1" dirty="0"/>
              <a:t>is used to control gully erosion?</a:t>
            </a:r>
          </a:p>
          <a:p>
            <a:r>
              <a:rPr lang="en-US" b="1" dirty="0"/>
              <a:t>A.	Constructing terraces.</a:t>
            </a:r>
          </a:p>
          <a:p>
            <a:r>
              <a:rPr lang="en-US" b="1" dirty="0"/>
              <a:t>B.	Planting cover crops.</a:t>
            </a:r>
          </a:p>
          <a:p>
            <a:r>
              <a:rPr lang="en-US" b="1" dirty="0"/>
              <a:t>C.	Building gabions.</a:t>
            </a:r>
          </a:p>
          <a:p>
            <a:r>
              <a:rPr lang="en-US" b="1" dirty="0"/>
              <a:t>D.	Contour </a:t>
            </a:r>
            <a:r>
              <a:rPr lang="en-US" b="1" dirty="0" err="1"/>
              <a:t>ploughing</a:t>
            </a:r>
            <a:r>
              <a:rPr lang="en-US" b="1" dirty="0"/>
              <a:t>.</a:t>
            </a:r>
          </a:p>
        </p:txBody>
      </p:sp>
    </p:spTree>
    <p:extLst>
      <p:ext uri="{BB962C8B-B14F-4D97-AF65-F5344CB8AC3E}">
        <p14:creationId xmlns:p14="http://schemas.microsoft.com/office/powerpoint/2010/main" val="677275336"/>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90500"/>
            <a:ext cx="8229600" cy="952500"/>
          </a:xfrm>
        </p:spPr>
        <p:txBody>
          <a:bodyPr/>
          <a:lstStyle/>
          <a:p>
            <a:r>
              <a:rPr lang="en-US" b="1" u="sng" dirty="0" smtClean="0">
                <a:solidFill>
                  <a:srgbClr val="FF0000"/>
                </a:solidFill>
                <a:latin typeface="Arial Rounded MT Bold" pitchFamily="34" charset="0"/>
              </a:rPr>
              <a:t>The </a:t>
            </a:r>
            <a:r>
              <a:rPr lang="en-US" b="1" u="sng" dirty="0" err="1" smtClean="0">
                <a:solidFill>
                  <a:srgbClr val="FF0000"/>
                </a:solidFill>
                <a:latin typeface="Arial Rounded MT Bold" pitchFamily="34" charset="0"/>
              </a:rPr>
              <a:t>Nyika</a:t>
            </a:r>
            <a:r>
              <a:rPr lang="en-US" b="1" u="sng" dirty="0" smtClean="0">
                <a:solidFill>
                  <a:srgbClr val="FF0000"/>
                </a:solidFill>
                <a:latin typeface="Arial Rounded MT Bold" pitchFamily="34" charset="0"/>
              </a:rPr>
              <a:t> Region</a:t>
            </a:r>
            <a:endParaRPr lang="en-US" b="1" u="sng"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a:buFont typeface="Wingdings" panose="05000000000000000000" pitchFamily="2" charset="2"/>
              <a:buChar char="§"/>
            </a:pPr>
            <a:r>
              <a:rPr lang="en-US" dirty="0" smtClean="0">
                <a:latin typeface="Arial Rounded MT Bold" pitchFamily="34" charset="0"/>
              </a:rPr>
              <a:t>Covers </a:t>
            </a:r>
            <a:r>
              <a:rPr lang="en-US" dirty="0">
                <a:latin typeface="Arial Rounded MT Bold" pitchFamily="34" charset="0"/>
              </a:rPr>
              <a:t>the largest part in Kenya.</a:t>
            </a:r>
          </a:p>
          <a:p>
            <a:pPr>
              <a:buFont typeface="Wingdings" panose="05000000000000000000" pitchFamily="2" charset="2"/>
              <a:buChar char="§"/>
            </a:pPr>
            <a:r>
              <a:rPr lang="en-US" dirty="0">
                <a:latin typeface="Arial Rounded MT Bold" pitchFamily="34" charset="0"/>
              </a:rPr>
              <a:t>Comes immediately after Coastal lowlands.</a:t>
            </a:r>
          </a:p>
          <a:p>
            <a:pPr>
              <a:buFont typeface="Wingdings" panose="05000000000000000000" pitchFamily="2" charset="2"/>
              <a:buChar char="§"/>
            </a:pPr>
            <a:r>
              <a:rPr lang="en-US" dirty="0">
                <a:latin typeface="Arial Rounded MT Bold" pitchFamily="34" charset="0"/>
              </a:rPr>
              <a:t>Rises from 300 </a:t>
            </a:r>
            <a:r>
              <a:rPr lang="en-US" dirty="0" err="1">
                <a:latin typeface="Arial Rounded MT Bold" pitchFamily="34" charset="0"/>
              </a:rPr>
              <a:t>metres</a:t>
            </a:r>
            <a:r>
              <a:rPr lang="en-US" dirty="0">
                <a:latin typeface="Arial Rounded MT Bold" pitchFamily="34" charset="0"/>
              </a:rPr>
              <a:t> to 1500 </a:t>
            </a:r>
            <a:r>
              <a:rPr lang="en-US" dirty="0" err="1">
                <a:latin typeface="Arial Rounded MT Bold" pitchFamily="34" charset="0"/>
              </a:rPr>
              <a:t>metres</a:t>
            </a:r>
            <a:r>
              <a:rPr lang="en-US" dirty="0">
                <a:latin typeface="Arial Rounded MT Bold" pitchFamily="34" charset="0"/>
              </a:rPr>
              <a:t> above sea level.</a:t>
            </a:r>
          </a:p>
          <a:p>
            <a:pPr>
              <a:buFont typeface="Wingdings" panose="05000000000000000000" pitchFamily="2" charset="2"/>
              <a:buChar char="§"/>
            </a:pPr>
            <a:r>
              <a:rPr lang="en-US" dirty="0">
                <a:latin typeface="Arial Rounded MT Bold" pitchFamily="34" charset="0"/>
              </a:rPr>
              <a:t>Within the region are found plains of Eastern North Eastern and </a:t>
            </a:r>
            <a:r>
              <a:rPr lang="en-US" dirty="0" err="1">
                <a:latin typeface="Arial Rounded MT Bold" pitchFamily="34" charset="0"/>
              </a:rPr>
              <a:t>Nothern</a:t>
            </a:r>
            <a:r>
              <a:rPr lang="en-US" dirty="0">
                <a:latin typeface="Arial Rounded MT Bold" pitchFamily="34" charset="0"/>
              </a:rPr>
              <a:t> Kenya.</a:t>
            </a:r>
          </a:p>
          <a:p>
            <a:pPr>
              <a:buFont typeface="Wingdings" panose="05000000000000000000" pitchFamily="2" charset="2"/>
              <a:buChar char="§"/>
            </a:pPr>
            <a:r>
              <a:rPr lang="en-US" dirty="0">
                <a:latin typeface="Arial Rounded MT Bold" pitchFamily="34" charset="0"/>
              </a:rPr>
              <a:t>There are isolated hills that have resisted erosion called </a:t>
            </a:r>
            <a:r>
              <a:rPr lang="en-US" b="1" dirty="0" err="1" smtClean="0">
                <a:latin typeface="Arial Rounded MT Bold" pitchFamily="34" charset="0"/>
              </a:rPr>
              <a:t>inselbergs</a:t>
            </a:r>
            <a:r>
              <a:rPr lang="en-US" b="1" dirty="0" smtClean="0">
                <a:latin typeface="Arial Rounded MT Bold" pitchFamily="34" charset="0"/>
              </a:rPr>
              <a:t>.</a:t>
            </a:r>
          </a:p>
          <a:p>
            <a:pPr>
              <a:buFont typeface="Wingdings" panose="05000000000000000000" pitchFamily="2" charset="2"/>
              <a:buChar char="§"/>
            </a:pPr>
            <a:r>
              <a:rPr lang="en-US" b="1" dirty="0" smtClean="0">
                <a:latin typeface="Arial Rounded MT Bold" pitchFamily="34" charset="0"/>
              </a:rPr>
              <a:t>The area receives little rainfall.</a:t>
            </a:r>
          </a:p>
          <a:p>
            <a:pPr>
              <a:buFont typeface="Wingdings" panose="05000000000000000000" pitchFamily="2" charset="2"/>
              <a:buChar char="§"/>
            </a:pPr>
            <a:endParaRPr lang="en-US" b="1" dirty="0">
              <a:latin typeface="Arial Rounded MT Bold" pitchFamily="34" charset="0"/>
            </a:endParaRPr>
          </a:p>
        </p:txBody>
      </p:sp>
    </p:spTree>
    <p:extLst>
      <p:ext uri="{BB962C8B-B14F-4D97-AF65-F5344CB8AC3E}">
        <p14:creationId xmlns:p14="http://schemas.microsoft.com/office/powerpoint/2010/main" val="2199374531"/>
      </p:ext>
    </p:extLst>
  </p:cSld>
  <p:clrMapOvr>
    <a:masterClrMapping/>
  </p:clrMapOvr>
  <p:transition spd="slow" advTm="60000">
    <p:cover/>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419100"/>
            <a:ext cx="8839200" cy="4678204"/>
          </a:xfrm>
          <a:prstGeom prst="rect">
            <a:avLst/>
          </a:prstGeom>
        </p:spPr>
        <p:txBody>
          <a:bodyPr wrap="square">
            <a:spAutoFit/>
          </a:bodyPr>
          <a:lstStyle/>
          <a:p>
            <a:r>
              <a:rPr lang="en-US" sz="2000" b="1" dirty="0"/>
              <a:t>(Yr. 2011)</a:t>
            </a:r>
          </a:p>
          <a:p>
            <a:r>
              <a:rPr lang="en-US" sz="2000" b="1" dirty="0"/>
              <a:t>3. One </a:t>
            </a:r>
            <a:r>
              <a:rPr lang="en-US" sz="2000" b="1" dirty="0"/>
              <a:t>of the causes of soil erosion is</a:t>
            </a:r>
          </a:p>
          <a:p>
            <a:r>
              <a:rPr lang="en-US" sz="2000" b="1" dirty="0"/>
              <a:t>A.   Terracing	</a:t>
            </a:r>
            <a:r>
              <a:rPr lang="en-US" sz="2000" b="1" dirty="0"/>
              <a:t>	B</a:t>
            </a:r>
            <a:r>
              <a:rPr lang="en-US" sz="2000" b="1" dirty="0"/>
              <a:t>. Contour </a:t>
            </a:r>
            <a:r>
              <a:rPr lang="en-US" sz="2000" b="1" dirty="0" err="1"/>
              <a:t>ploughing</a:t>
            </a:r>
            <a:endParaRPr lang="en-US" sz="2000" b="1" dirty="0"/>
          </a:p>
          <a:p>
            <a:pPr marL="342900" indent="-342900">
              <a:buAutoNum type="alphaUcPeriod" startAt="3"/>
            </a:pPr>
            <a:r>
              <a:rPr lang="en-US" sz="2000" b="1" dirty="0"/>
              <a:t>Crop </a:t>
            </a:r>
            <a:r>
              <a:rPr lang="en-US" sz="2000" b="1" dirty="0"/>
              <a:t>rotation	</a:t>
            </a:r>
            <a:r>
              <a:rPr lang="en-US" sz="2000" b="1" dirty="0"/>
              <a:t>	D</a:t>
            </a:r>
            <a:r>
              <a:rPr lang="en-US" sz="2000" b="1" dirty="0"/>
              <a:t>. </a:t>
            </a:r>
            <a:r>
              <a:rPr lang="en-US" sz="2000" b="1" dirty="0" err="1"/>
              <a:t>Monocroping</a:t>
            </a:r>
            <a:endParaRPr lang="en-US" sz="2000" b="1" dirty="0"/>
          </a:p>
          <a:p>
            <a:endParaRPr lang="en-US" sz="2000" b="1" dirty="0"/>
          </a:p>
          <a:p>
            <a:r>
              <a:rPr lang="en-US" sz="2000" b="1" dirty="0"/>
              <a:t>(Yr. 2011)</a:t>
            </a:r>
          </a:p>
          <a:p>
            <a:r>
              <a:rPr lang="en-US" sz="2000" b="1" dirty="0"/>
              <a:t>4.	Below are some uses of soil</a:t>
            </a:r>
          </a:p>
          <a:p>
            <a:r>
              <a:rPr lang="en-US" sz="2000" b="1" dirty="0"/>
              <a:t>i.	Brick making</a:t>
            </a:r>
          </a:p>
          <a:p>
            <a:r>
              <a:rPr lang="en-US" sz="2000" b="1" dirty="0"/>
              <a:t>ii.	Pottery making</a:t>
            </a:r>
          </a:p>
          <a:p>
            <a:r>
              <a:rPr lang="en-US" sz="2000" b="1" dirty="0"/>
              <a:t>iii.	Building terraces</a:t>
            </a:r>
          </a:p>
          <a:p>
            <a:r>
              <a:rPr lang="en-US" sz="2000" b="1" dirty="0"/>
              <a:t>iv.	Decorating walls</a:t>
            </a:r>
          </a:p>
          <a:p>
            <a:r>
              <a:rPr lang="en-US" sz="2000" b="1" dirty="0"/>
              <a:t>v.	Decorating bodies</a:t>
            </a:r>
          </a:p>
          <a:p>
            <a:r>
              <a:rPr lang="en-US" sz="2000" b="1" dirty="0"/>
              <a:t>Which one of the following combinations gives the traditional uses of soil?</a:t>
            </a:r>
          </a:p>
          <a:p>
            <a:r>
              <a:rPr lang="en-US" sz="2000" b="1" dirty="0"/>
              <a:t>A.   (i), (ii) and (iv)	B. (i), (iii) and (iv)</a:t>
            </a:r>
          </a:p>
          <a:p>
            <a:r>
              <a:rPr lang="en-US" sz="2000" b="1" dirty="0"/>
              <a:t>C.   (ii), (iii) and (v)	D. (ii), (iv) and (v)</a:t>
            </a:r>
          </a:p>
        </p:txBody>
      </p:sp>
    </p:spTree>
    <p:extLst>
      <p:ext uri="{BB962C8B-B14F-4D97-AF65-F5344CB8AC3E}">
        <p14:creationId xmlns:p14="http://schemas.microsoft.com/office/powerpoint/2010/main" val="338407513"/>
      </p:ext>
    </p:extLst>
  </p:cSld>
  <p:clrMapOvr>
    <a:masterClrMapping/>
  </p:clrMapOvr>
  <p:transition spd="slow">
    <p:cove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671689" y="159795"/>
            <a:ext cx="8839200" cy="4780169"/>
            <a:chOff x="163689" y="159794"/>
            <a:chExt cx="8839200" cy="4780169"/>
          </a:xfrm>
        </p:grpSpPr>
        <p:sp>
          <p:nvSpPr>
            <p:cNvPr id="2" name="Rectangle 1"/>
            <p:cNvSpPr/>
            <p:nvPr/>
          </p:nvSpPr>
          <p:spPr>
            <a:xfrm>
              <a:off x="163689" y="159794"/>
              <a:ext cx="8839200" cy="1938992"/>
            </a:xfrm>
            <a:prstGeom prst="rect">
              <a:avLst/>
            </a:prstGeom>
          </p:spPr>
          <p:txBody>
            <a:bodyPr wrap="square">
              <a:spAutoFit/>
            </a:bodyPr>
            <a:lstStyle/>
            <a:p>
              <a:r>
                <a:rPr lang="en-US" sz="2000" b="1" dirty="0" err="1"/>
                <a:t>Yr</a:t>
              </a:r>
              <a:r>
                <a:rPr lang="en-US" sz="2000" b="1" dirty="0"/>
                <a:t> 2010</a:t>
              </a:r>
            </a:p>
            <a:p>
              <a:r>
                <a:rPr lang="en-US" sz="2000" b="1" dirty="0"/>
                <a:t>5. Three </a:t>
              </a:r>
              <a:r>
                <a:rPr lang="en-US" sz="2000" b="1" dirty="0"/>
                <a:t>of the following are soil </a:t>
              </a:r>
              <a:r>
                <a:rPr lang="en-US" sz="2000" b="1" dirty="0"/>
                <a:t>conservation measures</a:t>
              </a:r>
              <a:r>
                <a:rPr lang="en-US" sz="2000" b="1" dirty="0"/>
                <a:t>. Which one is not?</a:t>
              </a:r>
            </a:p>
            <a:p>
              <a:r>
                <a:rPr lang="en-US" sz="2000" b="1" dirty="0"/>
                <a:t>A.   Mono-cropping	</a:t>
              </a:r>
              <a:r>
                <a:rPr lang="en-US" sz="2000" b="1" dirty="0"/>
                <a:t>	B</a:t>
              </a:r>
              <a:r>
                <a:rPr lang="en-US" sz="2000" b="1" dirty="0"/>
                <a:t>. Crop rotation</a:t>
              </a:r>
            </a:p>
            <a:p>
              <a:r>
                <a:rPr lang="en-US" sz="2000" b="1" dirty="0"/>
                <a:t>C. Contour </a:t>
              </a:r>
              <a:r>
                <a:rPr lang="en-US" sz="2000" b="1" dirty="0" err="1"/>
                <a:t>ploughing</a:t>
              </a:r>
              <a:r>
                <a:rPr lang="en-US" sz="2000" b="1" dirty="0"/>
                <a:t> </a:t>
              </a:r>
              <a:r>
                <a:rPr lang="en-US" sz="2000" b="1" dirty="0"/>
                <a:t>	D</a:t>
              </a:r>
              <a:r>
                <a:rPr lang="en-US" sz="2000" b="1" dirty="0"/>
                <a:t>. Building of gabions </a:t>
              </a:r>
              <a:endParaRPr lang="en-US" sz="2000" b="1" dirty="0"/>
            </a:p>
            <a:p>
              <a:endParaRPr lang="en-US" sz="1600" b="1" dirty="0"/>
            </a:p>
            <a:p>
              <a:r>
                <a:rPr lang="en-US" sz="2000" b="1" dirty="0"/>
                <a:t>Yr</a:t>
              </a:r>
              <a:r>
                <a:rPr lang="en-US" sz="2000" b="1" dirty="0"/>
                <a:t>. 2009</a:t>
              </a:r>
            </a:p>
          </p:txBody>
        </p:sp>
        <p:sp>
          <p:nvSpPr>
            <p:cNvPr id="3" name="Rectangle 2"/>
            <p:cNvSpPr/>
            <p:nvPr/>
          </p:nvSpPr>
          <p:spPr>
            <a:xfrm>
              <a:off x="163689" y="1802368"/>
              <a:ext cx="8839199" cy="400110"/>
            </a:xfrm>
            <a:prstGeom prst="rect">
              <a:avLst/>
            </a:prstGeom>
          </p:spPr>
          <p:txBody>
            <a:bodyPr wrap="square">
              <a:spAutoFit/>
            </a:bodyPr>
            <a:lstStyle/>
            <a:p>
              <a:r>
                <a:rPr lang="en-US" sz="2000" b="1" dirty="0"/>
                <a:t>6. The </a:t>
              </a:r>
              <a:r>
                <a:rPr lang="en-US" sz="2000" b="1" dirty="0"/>
                <a:t>diagram below represents a method used </a:t>
              </a:r>
              <a:r>
                <a:rPr lang="en-US" sz="2000" b="1" dirty="0"/>
                <a:t>to conserve </a:t>
              </a:r>
              <a:r>
                <a:rPr lang="en-US" sz="2000" b="1" dirty="0"/>
                <a:t>soil.</a:t>
              </a:r>
            </a:p>
          </p:txBody>
        </p:sp>
        <p:cxnSp>
          <p:nvCxnSpPr>
            <p:cNvPr id="5" name="Straight Connector 4"/>
            <p:cNvCxnSpPr/>
            <p:nvPr/>
          </p:nvCxnSpPr>
          <p:spPr>
            <a:xfrm>
              <a:off x="685800" y="3543300"/>
              <a:ext cx="990600" cy="15240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676400" y="3009900"/>
              <a:ext cx="1905000" cy="68580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581400" y="2171700"/>
              <a:ext cx="0" cy="83820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1648178" y="2201333"/>
              <a:ext cx="1896576" cy="1490134"/>
            </a:xfrm>
            <a:custGeom>
              <a:avLst/>
              <a:gdLst>
                <a:gd name="connsiteX0" fmla="*/ 0 w 1896576"/>
                <a:gd name="connsiteY0" fmla="*/ 1490134 h 1490134"/>
                <a:gd name="connsiteX1" fmla="*/ 56444 w 1896576"/>
                <a:gd name="connsiteY1" fmla="*/ 1467556 h 1490134"/>
                <a:gd name="connsiteX2" fmla="*/ 135466 w 1896576"/>
                <a:gd name="connsiteY2" fmla="*/ 1365956 h 1490134"/>
                <a:gd name="connsiteX3" fmla="*/ 158044 w 1896576"/>
                <a:gd name="connsiteY3" fmla="*/ 1332089 h 1490134"/>
                <a:gd name="connsiteX4" fmla="*/ 180622 w 1896576"/>
                <a:gd name="connsiteY4" fmla="*/ 1264356 h 1490134"/>
                <a:gd name="connsiteX5" fmla="*/ 191911 w 1896576"/>
                <a:gd name="connsiteY5" fmla="*/ 1230489 h 1490134"/>
                <a:gd name="connsiteX6" fmla="*/ 203200 w 1896576"/>
                <a:gd name="connsiteY6" fmla="*/ 1151467 h 1490134"/>
                <a:gd name="connsiteX7" fmla="*/ 214489 w 1896576"/>
                <a:gd name="connsiteY7" fmla="*/ 1117600 h 1490134"/>
                <a:gd name="connsiteX8" fmla="*/ 282222 w 1896576"/>
                <a:gd name="connsiteY8" fmla="*/ 1083734 h 1490134"/>
                <a:gd name="connsiteX9" fmla="*/ 316089 w 1896576"/>
                <a:gd name="connsiteY9" fmla="*/ 1061156 h 1490134"/>
                <a:gd name="connsiteX10" fmla="*/ 383822 w 1896576"/>
                <a:gd name="connsiteY10" fmla="*/ 1038578 h 1490134"/>
                <a:gd name="connsiteX11" fmla="*/ 417689 w 1896576"/>
                <a:gd name="connsiteY11" fmla="*/ 1016000 h 1490134"/>
                <a:gd name="connsiteX12" fmla="*/ 451555 w 1896576"/>
                <a:gd name="connsiteY12" fmla="*/ 1004711 h 1490134"/>
                <a:gd name="connsiteX13" fmla="*/ 519289 w 1896576"/>
                <a:gd name="connsiteY13" fmla="*/ 959556 h 1490134"/>
                <a:gd name="connsiteX14" fmla="*/ 541866 w 1896576"/>
                <a:gd name="connsiteY14" fmla="*/ 925689 h 1490134"/>
                <a:gd name="connsiteX15" fmla="*/ 598311 w 1896576"/>
                <a:gd name="connsiteY15" fmla="*/ 869245 h 1490134"/>
                <a:gd name="connsiteX16" fmla="*/ 632178 w 1896576"/>
                <a:gd name="connsiteY16" fmla="*/ 801511 h 1490134"/>
                <a:gd name="connsiteX17" fmla="*/ 699911 w 1896576"/>
                <a:gd name="connsiteY17" fmla="*/ 733778 h 1490134"/>
                <a:gd name="connsiteX18" fmla="*/ 767644 w 1896576"/>
                <a:gd name="connsiteY18" fmla="*/ 620889 h 1490134"/>
                <a:gd name="connsiteX19" fmla="*/ 801511 w 1896576"/>
                <a:gd name="connsiteY19" fmla="*/ 598311 h 1490134"/>
                <a:gd name="connsiteX20" fmla="*/ 835378 w 1896576"/>
                <a:gd name="connsiteY20" fmla="*/ 587023 h 1490134"/>
                <a:gd name="connsiteX21" fmla="*/ 1016000 w 1896576"/>
                <a:gd name="connsiteY21" fmla="*/ 575734 h 1490134"/>
                <a:gd name="connsiteX22" fmla="*/ 1083733 w 1896576"/>
                <a:gd name="connsiteY22" fmla="*/ 564445 h 1490134"/>
                <a:gd name="connsiteX23" fmla="*/ 1140178 w 1896576"/>
                <a:gd name="connsiteY23" fmla="*/ 508000 h 1490134"/>
                <a:gd name="connsiteX24" fmla="*/ 1174044 w 1896576"/>
                <a:gd name="connsiteY24" fmla="*/ 474134 h 1490134"/>
                <a:gd name="connsiteX25" fmla="*/ 1253066 w 1896576"/>
                <a:gd name="connsiteY25" fmla="*/ 383823 h 1490134"/>
                <a:gd name="connsiteX26" fmla="*/ 1275644 w 1896576"/>
                <a:gd name="connsiteY26" fmla="*/ 349956 h 1490134"/>
                <a:gd name="connsiteX27" fmla="*/ 1343378 w 1896576"/>
                <a:gd name="connsiteY27" fmla="*/ 304800 h 1490134"/>
                <a:gd name="connsiteX28" fmla="*/ 1377244 w 1896576"/>
                <a:gd name="connsiteY28" fmla="*/ 282223 h 1490134"/>
                <a:gd name="connsiteX29" fmla="*/ 1569155 w 1896576"/>
                <a:gd name="connsiteY29" fmla="*/ 259645 h 1490134"/>
                <a:gd name="connsiteX30" fmla="*/ 1603022 w 1896576"/>
                <a:gd name="connsiteY30" fmla="*/ 237067 h 1490134"/>
                <a:gd name="connsiteX31" fmla="*/ 1636889 w 1896576"/>
                <a:gd name="connsiteY31" fmla="*/ 225778 h 1490134"/>
                <a:gd name="connsiteX32" fmla="*/ 1659466 w 1896576"/>
                <a:gd name="connsiteY32" fmla="*/ 191911 h 1490134"/>
                <a:gd name="connsiteX33" fmla="*/ 1693333 w 1896576"/>
                <a:gd name="connsiteY33" fmla="*/ 169334 h 1490134"/>
                <a:gd name="connsiteX34" fmla="*/ 1772355 w 1896576"/>
                <a:gd name="connsiteY34" fmla="*/ 90311 h 1490134"/>
                <a:gd name="connsiteX35" fmla="*/ 1806222 w 1896576"/>
                <a:gd name="connsiteY35" fmla="*/ 67734 h 1490134"/>
                <a:gd name="connsiteX36" fmla="*/ 1873955 w 1896576"/>
                <a:gd name="connsiteY36" fmla="*/ 45156 h 1490134"/>
                <a:gd name="connsiteX37" fmla="*/ 1896533 w 1896576"/>
                <a:gd name="connsiteY37" fmla="*/ 0 h 149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96576" h="1490134">
                  <a:moveTo>
                    <a:pt x="0" y="1490134"/>
                  </a:moveTo>
                  <a:cubicBezTo>
                    <a:pt x="18815" y="1482608"/>
                    <a:pt x="39260" y="1478296"/>
                    <a:pt x="56444" y="1467556"/>
                  </a:cubicBezTo>
                  <a:cubicBezTo>
                    <a:pt x="86761" y="1448607"/>
                    <a:pt x="120100" y="1389005"/>
                    <a:pt x="135466" y="1365956"/>
                  </a:cubicBezTo>
                  <a:cubicBezTo>
                    <a:pt x="142992" y="1354667"/>
                    <a:pt x="153753" y="1344960"/>
                    <a:pt x="158044" y="1332089"/>
                  </a:cubicBezTo>
                  <a:lnTo>
                    <a:pt x="180622" y="1264356"/>
                  </a:lnTo>
                  <a:lnTo>
                    <a:pt x="191911" y="1230489"/>
                  </a:lnTo>
                  <a:cubicBezTo>
                    <a:pt x="195674" y="1204148"/>
                    <a:pt x="197982" y="1177558"/>
                    <a:pt x="203200" y="1151467"/>
                  </a:cubicBezTo>
                  <a:cubicBezTo>
                    <a:pt x="205534" y="1139798"/>
                    <a:pt x="207055" y="1126892"/>
                    <a:pt x="214489" y="1117600"/>
                  </a:cubicBezTo>
                  <a:cubicBezTo>
                    <a:pt x="236056" y="1090641"/>
                    <a:pt x="254955" y="1097367"/>
                    <a:pt x="282222" y="1083734"/>
                  </a:cubicBezTo>
                  <a:cubicBezTo>
                    <a:pt x="294357" y="1077666"/>
                    <a:pt x="303691" y="1066666"/>
                    <a:pt x="316089" y="1061156"/>
                  </a:cubicBezTo>
                  <a:cubicBezTo>
                    <a:pt x="337837" y="1051490"/>
                    <a:pt x="364020" y="1051779"/>
                    <a:pt x="383822" y="1038578"/>
                  </a:cubicBezTo>
                  <a:cubicBezTo>
                    <a:pt x="395111" y="1031052"/>
                    <a:pt x="405554" y="1022068"/>
                    <a:pt x="417689" y="1016000"/>
                  </a:cubicBezTo>
                  <a:cubicBezTo>
                    <a:pt x="428332" y="1010678"/>
                    <a:pt x="441153" y="1010490"/>
                    <a:pt x="451555" y="1004711"/>
                  </a:cubicBezTo>
                  <a:cubicBezTo>
                    <a:pt x="475275" y="991533"/>
                    <a:pt x="519289" y="959556"/>
                    <a:pt x="519289" y="959556"/>
                  </a:cubicBezTo>
                  <a:cubicBezTo>
                    <a:pt x="526815" y="948267"/>
                    <a:pt x="532272" y="935283"/>
                    <a:pt x="541866" y="925689"/>
                  </a:cubicBezTo>
                  <a:cubicBezTo>
                    <a:pt x="617131" y="850423"/>
                    <a:pt x="538098" y="959561"/>
                    <a:pt x="598311" y="869245"/>
                  </a:cubicBezTo>
                  <a:cubicBezTo>
                    <a:pt x="608772" y="837861"/>
                    <a:pt x="608835" y="827772"/>
                    <a:pt x="632178" y="801511"/>
                  </a:cubicBezTo>
                  <a:cubicBezTo>
                    <a:pt x="653391" y="777646"/>
                    <a:pt x="685631" y="762337"/>
                    <a:pt x="699911" y="733778"/>
                  </a:cubicBezTo>
                  <a:cubicBezTo>
                    <a:pt x="713503" y="706596"/>
                    <a:pt x="747213" y="634510"/>
                    <a:pt x="767644" y="620889"/>
                  </a:cubicBezTo>
                  <a:cubicBezTo>
                    <a:pt x="778933" y="613363"/>
                    <a:pt x="789376" y="604379"/>
                    <a:pt x="801511" y="598311"/>
                  </a:cubicBezTo>
                  <a:cubicBezTo>
                    <a:pt x="812154" y="592989"/>
                    <a:pt x="823544" y="588269"/>
                    <a:pt x="835378" y="587023"/>
                  </a:cubicBezTo>
                  <a:cubicBezTo>
                    <a:pt x="895371" y="580708"/>
                    <a:pt x="955793" y="579497"/>
                    <a:pt x="1016000" y="575734"/>
                  </a:cubicBezTo>
                  <a:cubicBezTo>
                    <a:pt x="1038578" y="571971"/>
                    <a:pt x="1062019" y="571683"/>
                    <a:pt x="1083733" y="564445"/>
                  </a:cubicBezTo>
                  <a:cubicBezTo>
                    <a:pt x="1121942" y="551709"/>
                    <a:pt x="1117021" y="535788"/>
                    <a:pt x="1140178" y="508000"/>
                  </a:cubicBezTo>
                  <a:cubicBezTo>
                    <a:pt x="1150398" y="495736"/>
                    <a:pt x="1164243" y="486736"/>
                    <a:pt x="1174044" y="474134"/>
                  </a:cubicBezTo>
                  <a:cubicBezTo>
                    <a:pt x="1244961" y="382955"/>
                    <a:pt x="1187505" y="427530"/>
                    <a:pt x="1253066" y="383823"/>
                  </a:cubicBezTo>
                  <a:cubicBezTo>
                    <a:pt x="1260592" y="372534"/>
                    <a:pt x="1265433" y="358890"/>
                    <a:pt x="1275644" y="349956"/>
                  </a:cubicBezTo>
                  <a:cubicBezTo>
                    <a:pt x="1296065" y="332087"/>
                    <a:pt x="1320800" y="319852"/>
                    <a:pt x="1343378" y="304800"/>
                  </a:cubicBezTo>
                  <a:cubicBezTo>
                    <a:pt x="1354667" y="297274"/>
                    <a:pt x="1363940" y="284884"/>
                    <a:pt x="1377244" y="282223"/>
                  </a:cubicBezTo>
                  <a:cubicBezTo>
                    <a:pt x="1478121" y="262048"/>
                    <a:pt x="1414568" y="272527"/>
                    <a:pt x="1569155" y="259645"/>
                  </a:cubicBezTo>
                  <a:cubicBezTo>
                    <a:pt x="1580444" y="252119"/>
                    <a:pt x="1590887" y="243135"/>
                    <a:pt x="1603022" y="237067"/>
                  </a:cubicBezTo>
                  <a:cubicBezTo>
                    <a:pt x="1613665" y="231745"/>
                    <a:pt x="1627597" y="233212"/>
                    <a:pt x="1636889" y="225778"/>
                  </a:cubicBezTo>
                  <a:cubicBezTo>
                    <a:pt x="1647483" y="217302"/>
                    <a:pt x="1649872" y="201505"/>
                    <a:pt x="1659466" y="191911"/>
                  </a:cubicBezTo>
                  <a:cubicBezTo>
                    <a:pt x="1669060" y="182317"/>
                    <a:pt x="1682044" y="176860"/>
                    <a:pt x="1693333" y="169334"/>
                  </a:cubicBezTo>
                  <a:cubicBezTo>
                    <a:pt x="1713203" y="109725"/>
                    <a:pt x="1694721" y="142066"/>
                    <a:pt x="1772355" y="90311"/>
                  </a:cubicBezTo>
                  <a:cubicBezTo>
                    <a:pt x="1783644" y="82785"/>
                    <a:pt x="1793351" y="72024"/>
                    <a:pt x="1806222" y="67734"/>
                  </a:cubicBezTo>
                  <a:lnTo>
                    <a:pt x="1873955" y="45156"/>
                  </a:lnTo>
                  <a:cubicBezTo>
                    <a:pt x="1898620" y="8158"/>
                    <a:pt x="1896533" y="24857"/>
                    <a:pt x="1896533" y="0"/>
                  </a:cubicBezTo>
                </a:path>
              </a:pathLst>
            </a:custGeom>
            <a:ln>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4" name="Freeform 13"/>
            <p:cNvSpPr/>
            <p:nvPr/>
          </p:nvSpPr>
          <p:spPr>
            <a:xfrm>
              <a:off x="699911" y="2201333"/>
              <a:ext cx="1885336" cy="1332089"/>
            </a:xfrm>
            <a:custGeom>
              <a:avLst/>
              <a:gdLst>
                <a:gd name="connsiteX0" fmla="*/ 0 w 1885336"/>
                <a:gd name="connsiteY0" fmla="*/ 1332089 h 1332089"/>
                <a:gd name="connsiteX1" fmla="*/ 56445 w 1885336"/>
                <a:gd name="connsiteY1" fmla="*/ 1298223 h 1332089"/>
                <a:gd name="connsiteX2" fmla="*/ 135467 w 1885336"/>
                <a:gd name="connsiteY2" fmla="*/ 1241778 h 1332089"/>
                <a:gd name="connsiteX3" fmla="*/ 180622 w 1885336"/>
                <a:gd name="connsiteY3" fmla="*/ 1219200 h 1332089"/>
                <a:gd name="connsiteX4" fmla="*/ 248356 w 1885336"/>
                <a:gd name="connsiteY4" fmla="*/ 1174045 h 1332089"/>
                <a:gd name="connsiteX5" fmla="*/ 282222 w 1885336"/>
                <a:gd name="connsiteY5" fmla="*/ 1151467 h 1332089"/>
                <a:gd name="connsiteX6" fmla="*/ 361245 w 1885336"/>
                <a:gd name="connsiteY6" fmla="*/ 1128889 h 1332089"/>
                <a:gd name="connsiteX7" fmla="*/ 417689 w 1885336"/>
                <a:gd name="connsiteY7" fmla="*/ 1117600 h 1332089"/>
                <a:gd name="connsiteX8" fmla="*/ 485422 w 1885336"/>
                <a:gd name="connsiteY8" fmla="*/ 1095023 h 1332089"/>
                <a:gd name="connsiteX9" fmla="*/ 553156 w 1885336"/>
                <a:gd name="connsiteY9" fmla="*/ 993423 h 1332089"/>
                <a:gd name="connsiteX10" fmla="*/ 575733 w 1885336"/>
                <a:gd name="connsiteY10" fmla="*/ 959556 h 1332089"/>
                <a:gd name="connsiteX11" fmla="*/ 609600 w 1885336"/>
                <a:gd name="connsiteY11" fmla="*/ 948267 h 1332089"/>
                <a:gd name="connsiteX12" fmla="*/ 699911 w 1885336"/>
                <a:gd name="connsiteY12" fmla="*/ 869245 h 1332089"/>
                <a:gd name="connsiteX13" fmla="*/ 733778 w 1885336"/>
                <a:gd name="connsiteY13" fmla="*/ 846667 h 1332089"/>
                <a:gd name="connsiteX14" fmla="*/ 812800 w 1885336"/>
                <a:gd name="connsiteY14" fmla="*/ 824089 h 1332089"/>
                <a:gd name="connsiteX15" fmla="*/ 846667 w 1885336"/>
                <a:gd name="connsiteY15" fmla="*/ 801511 h 1332089"/>
                <a:gd name="connsiteX16" fmla="*/ 925689 w 1885336"/>
                <a:gd name="connsiteY16" fmla="*/ 699911 h 1332089"/>
                <a:gd name="connsiteX17" fmla="*/ 959556 w 1885336"/>
                <a:gd name="connsiteY17" fmla="*/ 688623 h 1332089"/>
                <a:gd name="connsiteX18" fmla="*/ 1038578 w 1885336"/>
                <a:gd name="connsiteY18" fmla="*/ 643467 h 1332089"/>
                <a:gd name="connsiteX19" fmla="*/ 1095022 w 1885336"/>
                <a:gd name="connsiteY19" fmla="*/ 632178 h 1332089"/>
                <a:gd name="connsiteX20" fmla="*/ 1128889 w 1885336"/>
                <a:gd name="connsiteY20" fmla="*/ 609600 h 1332089"/>
                <a:gd name="connsiteX21" fmla="*/ 1196622 w 1885336"/>
                <a:gd name="connsiteY21" fmla="*/ 575734 h 1332089"/>
                <a:gd name="connsiteX22" fmla="*/ 1219200 w 1885336"/>
                <a:gd name="connsiteY22" fmla="*/ 541867 h 1332089"/>
                <a:gd name="connsiteX23" fmla="*/ 1241778 w 1885336"/>
                <a:gd name="connsiteY23" fmla="*/ 462845 h 1332089"/>
                <a:gd name="connsiteX24" fmla="*/ 1309511 w 1885336"/>
                <a:gd name="connsiteY24" fmla="*/ 406400 h 1332089"/>
                <a:gd name="connsiteX25" fmla="*/ 1332089 w 1885336"/>
                <a:gd name="connsiteY25" fmla="*/ 372534 h 1332089"/>
                <a:gd name="connsiteX26" fmla="*/ 1365956 w 1885336"/>
                <a:gd name="connsiteY26" fmla="*/ 361245 h 1332089"/>
                <a:gd name="connsiteX27" fmla="*/ 1433689 w 1885336"/>
                <a:gd name="connsiteY27" fmla="*/ 327378 h 1332089"/>
                <a:gd name="connsiteX28" fmla="*/ 1490133 w 1885336"/>
                <a:gd name="connsiteY28" fmla="*/ 282223 h 1332089"/>
                <a:gd name="connsiteX29" fmla="*/ 1512711 w 1885336"/>
                <a:gd name="connsiteY29" fmla="*/ 248356 h 1332089"/>
                <a:gd name="connsiteX30" fmla="*/ 1580445 w 1885336"/>
                <a:gd name="connsiteY30" fmla="*/ 203200 h 1332089"/>
                <a:gd name="connsiteX31" fmla="*/ 1614311 w 1885336"/>
                <a:gd name="connsiteY31" fmla="*/ 180623 h 1332089"/>
                <a:gd name="connsiteX32" fmla="*/ 1693333 w 1885336"/>
                <a:gd name="connsiteY32" fmla="*/ 90311 h 1332089"/>
                <a:gd name="connsiteX33" fmla="*/ 1817511 w 1885336"/>
                <a:gd name="connsiteY33" fmla="*/ 45156 h 1332089"/>
                <a:gd name="connsiteX34" fmla="*/ 1851378 w 1885336"/>
                <a:gd name="connsiteY34" fmla="*/ 22578 h 1332089"/>
                <a:gd name="connsiteX35" fmla="*/ 1885245 w 1885336"/>
                <a:gd name="connsiteY35" fmla="*/ 0 h 133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85336" h="1332089">
                  <a:moveTo>
                    <a:pt x="0" y="1332089"/>
                  </a:moveTo>
                  <a:cubicBezTo>
                    <a:pt x="18815" y="1320800"/>
                    <a:pt x="38188" y="1310394"/>
                    <a:pt x="56445" y="1298223"/>
                  </a:cubicBezTo>
                  <a:cubicBezTo>
                    <a:pt x="83379" y="1280267"/>
                    <a:pt x="108158" y="1259157"/>
                    <a:pt x="135467" y="1241778"/>
                  </a:cubicBezTo>
                  <a:cubicBezTo>
                    <a:pt x="149664" y="1232743"/>
                    <a:pt x="166192" y="1227858"/>
                    <a:pt x="180622" y="1219200"/>
                  </a:cubicBezTo>
                  <a:cubicBezTo>
                    <a:pt x="203890" y="1205239"/>
                    <a:pt x="225778" y="1189097"/>
                    <a:pt x="248356" y="1174045"/>
                  </a:cubicBezTo>
                  <a:cubicBezTo>
                    <a:pt x="259645" y="1166519"/>
                    <a:pt x="269351" y="1155757"/>
                    <a:pt x="282222" y="1151467"/>
                  </a:cubicBezTo>
                  <a:cubicBezTo>
                    <a:pt x="319937" y="1138895"/>
                    <a:pt x="318719" y="1138339"/>
                    <a:pt x="361245" y="1128889"/>
                  </a:cubicBezTo>
                  <a:cubicBezTo>
                    <a:pt x="379975" y="1124727"/>
                    <a:pt x="399178" y="1122648"/>
                    <a:pt x="417689" y="1117600"/>
                  </a:cubicBezTo>
                  <a:cubicBezTo>
                    <a:pt x="440649" y="1111338"/>
                    <a:pt x="485422" y="1095023"/>
                    <a:pt x="485422" y="1095023"/>
                  </a:cubicBezTo>
                  <a:lnTo>
                    <a:pt x="553156" y="993423"/>
                  </a:lnTo>
                  <a:cubicBezTo>
                    <a:pt x="560682" y="982134"/>
                    <a:pt x="562862" y="963846"/>
                    <a:pt x="575733" y="959556"/>
                  </a:cubicBezTo>
                  <a:lnTo>
                    <a:pt x="609600" y="948267"/>
                  </a:lnTo>
                  <a:cubicBezTo>
                    <a:pt x="647230" y="891822"/>
                    <a:pt x="620889" y="921926"/>
                    <a:pt x="699911" y="869245"/>
                  </a:cubicBezTo>
                  <a:cubicBezTo>
                    <a:pt x="711200" y="861719"/>
                    <a:pt x="720615" y="849958"/>
                    <a:pt x="733778" y="846667"/>
                  </a:cubicBezTo>
                  <a:cubicBezTo>
                    <a:pt x="748245" y="843050"/>
                    <a:pt x="796605" y="832186"/>
                    <a:pt x="812800" y="824089"/>
                  </a:cubicBezTo>
                  <a:cubicBezTo>
                    <a:pt x="824935" y="818021"/>
                    <a:pt x="835378" y="809037"/>
                    <a:pt x="846667" y="801511"/>
                  </a:cubicBezTo>
                  <a:cubicBezTo>
                    <a:pt x="864608" y="774599"/>
                    <a:pt x="893857" y="721132"/>
                    <a:pt x="925689" y="699911"/>
                  </a:cubicBezTo>
                  <a:cubicBezTo>
                    <a:pt x="935590" y="693310"/>
                    <a:pt x="948267" y="692386"/>
                    <a:pt x="959556" y="688623"/>
                  </a:cubicBezTo>
                  <a:cubicBezTo>
                    <a:pt x="984331" y="672106"/>
                    <a:pt x="1009930" y="653016"/>
                    <a:pt x="1038578" y="643467"/>
                  </a:cubicBezTo>
                  <a:cubicBezTo>
                    <a:pt x="1056781" y="637399"/>
                    <a:pt x="1076207" y="635941"/>
                    <a:pt x="1095022" y="632178"/>
                  </a:cubicBezTo>
                  <a:cubicBezTo>
                    <a:pt x="1106311" y="624652"/>
                    <a:pt x="1116754" y="615668"/>
                    <a:pt x="1128889" y="609600"/>
                  </a:cubicBezTo>
                  <a:cubicBezTo>
                    <a:pt x="1222368" y="562861"/>
                    <a:pt x="1099564" y="640438"/>
                    <a:pt x="1196622" y="575734"/>
                  </a:cubicBezTo>
                  <a:cubicBezTo>
                    <a:pt x="1204148" y="564445"/>
                    <a:pt x="1213855" y="554338"/>
                    <a:pt x="1219200" y="541867"/>
                  </a:cubicBezTo>
                  <a:cubicBezTo>
                    <a:pt x="1223717" y="531328"/>
                    <a:pt x="1232990" y="476027"/>
                    <a:pt x="1241778" y="462845"/>
                  </a:cubicBezTo>
                  <a:cubicBezTo>
                    <a:pt x="1259162" y="436769"/>
                    <a:pt x="1284522" y="423060"/>
                    <a:pt x="1309511" y="406400"/>
                  </a:cubicBezTo>
                  <a:cubicBezTo>
                    <a:pt x="1317037" y="395111"/>
                    <a:pt x="1321495" y="381009"/>
                    <a:pt x="1332089" y="372534"/>
                  </a:cubicBezTo>
                  <a:cubicBezTo>
                    <a:pt x="1341381" y="365100"/>
                    <a:pt x="1355313" y="366567"/>
                    <a:pt x="1365956" y="361245"/>
                  </a:cubicBezTo>
                  <a:cubicBezTo>
                    <a:pt x="1453491" y="317477"/>
                    <a:pt x="1348563" y="355753"/>
                    <a:pt x="1433689" y="327378"/>
                  </a:cubicBezTo>
                  <a:cubicBezTo>
                    <a:pt x="1498396" y="230318"/>
                    <a:pt x="1412236" y="344540"/>
                    <a:pt x="1490133" y="282223"/>
                  </a:cubicBezTo>
                  <a:cubicBezTo>
                    <a:pt x="1500728" y="273747"/>
                    <a:pt x="1502500" y="257290"/>
                    <a:pt x="1512711" y="248356"/>
                  </a:cubicBezTo>
                  <a:cubicBezTo>
                    <a:pt x="1533132" y="230487"/>
                    <a:pt x="1557867" y="218252"/>
                    <a:pt x="1580445" y="203200"/>
                  </a:cubicBezTo>
                  <a:lnTo>
                    <a:pt x="1614311" y="180623"/>
                  </a:lnTo>
                  <a:cubicBezTo>
                    <a:pt x="1666993" y="101600"/>
                    <a:pt x="1636889" y="127941"/>
                    <a:pt x="1693333" y="90311"/>
                  </a:cubicBezTo>
                  <a:cubicBezTo>
                    <a:pt x="1739904" y="20456"/>
                    <a:pt x="1689639" y="77124"/>
                    <a:pt x="1817511" y="45156"/>
                  </a:cubicBezTo>
                  <a:cubicBezTo>
                    <a:pt x="1830674" y="41865"/>
                    <a:pt x="1839243" y="28646"/>
                    <a:pt x="1851378" y="22578"/>
                  </a:cubicBezTo>
                  <a:cubicBezTo>
                    <a:pt x="1888815" y="3860"/>
                    <a:pt x="1885245" y="25162"/>
                    <a:pt x="1885245" y="0"/>
                  </a:cubicBezTo>
                </a:path>
              </a:pathLst>
            </a:custGeom>
            <a:ln>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n>
                  <a:solidFill>
                    <a:sysClr val="windowText" lastClr="000000"/>
                  </a:solidFill>
                </a:ln>
              </a:endParaRPr>
            </a:p>
          </p:txBody>
        </p:sp>
        <p:sp>
          <p:nvSpPr>
            <p:cNvPr id="15" name="Freeform 14"/>
            <p:cNvSpPr/>
            <p:nvPr/>
          </p:nvSpPr>
          <p:spPr>
            <a:xfrm>
              <a:off x="2585156" y="2178756"/>
              <a:ext cx="970844" cy="101600"/>
            </a:xfrm>
            <a:custGeom>
              <a:avLst/>
              <a:gdLst>
                <a:gd name="connsiteX0" fmla="*/ 0 w 970844"/>
                <a:gd name="connsiteY0" fmla="*/ 33866 h 101600"/>
                <a:gd name="connsiteX1" fmla="*/ 316088 w 970844"/>
                <a:gd name="connsiteY1" fmla="*/ 0 h 101600"/>
                <a:gd name="connsiteX2" fmla="*/ 462844 w 970844"/>
                <a:gd name="connsiteY2" fmla="*/ 11288 h 101600"/>
                <a:gd name="connsiteX3" fmla="*/ 496711 w 970844"/>
                <a:gd name="connsiteY3" fmla="*/ 22577 h 101600"/>
                <a:gd name="connsiteX4" fmla="*/ 541866 w 970844"/>
                <a:gd name="connsiteY4" fmla="*/ 79022 h 101600"/>
                <a:gd name="connsiteX5" fmla="*/ 654755 w 970844"/>
                <a:gd name="connsiteY5" fmla="*/ 101600 h 101600"/>
                <a:gd name="connsiteX6" fmla="*/ 824088 w 970844"/>
                <a:gd name="connsiteY6" fmla="*/ 90311 h 101600"/>
                <a:gd name="connsiteX7" fmla="*/ 891822 w 970844"/>
                <a:gd name="connsiteY7" fmla="*/ 56444 h 101600"/>
                <a:gd name="connsiteX8" fmla="*/ 970844 w 970844"/>
                <a:gd name="connsiteY8" fmla="*/ 56444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0844" h="101600">
                  <a:moveTo>
                    <a:pt x="0" y="33866"/>
                  </a:moveTo>
                  <a:cubicBezTo>
                    <a:pt x="119752" y="15442"/>
                    <a:pt x="192140" y="0"/>
                    <a:pt x="316088" y="0"/>
                  </a:cubicBezTo>
                  <a:cubicBezTo>
                    <a:pt x="365151" y="0"/>
                    <a:pt x="413925" y="7525"/>
                    <a:pt x="462844" y="11288"/>
                  </a:cubicBezTo>
                  <a:cubicBezTo>
                    <a:pt x="474133" y="15051"/>
                    <a:pt x="488297" y="14163"/>
                    <a:pt x="496711" y="22577"/>
                  </a:cubicBezTo>
                  <a:cubicBezTo>
                    <a:pt x="561812" y="87678"/>
                    <a:pt x="441637" y="28907"/>
                    <a:pt x="541866" y="79022"/>
                  </a:cubicBezTo>
                  <a:cubicBezTo>
                    <a:pt x="573390" y="94784"/>
                    <a:pt x="625635" y="97440"/>
                    <a:pt x="654755" y="101600"/>
                  </a:cubicBezTo>
                  <a:cubicBezTo>
                    <a:pt x="711199" y="97837"/>
                    <a:pt x="767864" y="96558"/>
                    <a:pt x="824088" y="90311"/>
                  </a:cubicBezTo>
                  <a:cubicBezTo>
                    <a:pt x="955512" y="75708"/>
                    <a:pt x="751497" y="84509"/>
                    <a:pt x="891822" y="56444"/>
                  </a:cubicBezTo>
                  <a:cubicBezTo>
                    <a:pt x="917651" y="51278"/>
                    <a:pt x="944503" y="56444"/>
                    <a:pt x="970844" y="56444"/>
                  </a:cubicBezTo>
                </a:path>
              </a:pathLst>
            </a:custGeom>
            <a:ln>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cxnSp>
          <p:nvCxnSpPr>
            <p:cNvPr id="17" name="Straight Connector 16"/>
            <p:cNvCxnSpPr>
              <a:stCxn id="13" idx="4"/>
            </p:cNvCxnSpPr>
            <p:nvPr/>
          </p:nvCxnSpPr>
          <p:spPr>
            <a:xfrm flipH="1" flipV="1">
              <a:off x="1066800" y="3352801"/>
              <a:ext cx="762000" cy="112888"/>
            </a:xfrm>
            <a:prstGeom prst="line">
              <a:avLst/>
            </a:prstGeom>
            <a:ln>
              <a:solidFill>
                <a:srgbClr val="000000"/>
              </a:solidFill>
              <a:prstDash val="dash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14"/>
              <a:endCxn id="13" idx="13"/>
            </p:cNvCxnSpPr>
            <p:nvPr/>
          </p:nvCxnSpPr>
          <p:spPr>
            <a:xfrm>
              <a:off x="1512711" y="3025422"/>
              <a:ext cx="654756" cy="135467"/>
            </a:xfrm>
            <a:prstGeom prst="line">
              <a:avLst/>
            </a:prstGeom>
            <a:ln>
              <a:solidFill>
                <a:srgbClr val="000000"/>
              </a:solidFill>
              <a:prstDash val="dash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23"/>
              <a:endCxn id="13" idx="19"/>
            </p:cNvCxnSpPr>
            <p:nvPr/>
          </p:nvCxnSpPr>
          <p:spPr>
            <a:xfrm>
              <a:off x="1941689" y="2664178"/>
              <a:ext cx="508000" cy="135466"/>
            </a:xfrm>
            <a:prstGeom prst="line">
              <a:avLst/>
            </a:prstGeom>
            <a:ln>
              <a:solidFill>
                <a:srgbClr val="000000"/>
              </a:solidFill>
              <a:prstDash val="dash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4" idx="32"/>
              <a:endCxn id="13" idx="28"/>
            </p:cNvCxnSpPr>
            <p:nvPr/>
          </p:nvCxnSpPr>
          <p:spPr>
            <a:xfrm>
              <a:off x="2393244" y="2291644"/>
              <a:ext cx="632178" cy="191912"/>
            </a:xfrm>
            <a:prstGeom prst="line">
              <a:avLst/>
            </a:prstGeom>
            <a:ln>
              <a:solidFill>
                <a:srgbClr val="000000"/>
              </a:solidFill>
              <a:prstDash val="dashDot"/>
            </a:ln>
          </p:spPr>
          <p:style>
            <a:lnRef idx="1">
              <a:schemeClr val="accent1"/>
            </a:lnRef>
            <a:fillRef idx="0">
              <a:schemeClr val="accent1"/>
            </a:fillRef>
            <a:effectRef idx="0">
              <a:schemeClr val="accent1"/>
            </a:effectRef>
            <a:fontRef idx="minor">
              <a:schemeClr val="tx1"/>
            </a:fontRef>
          </p:style>
        </p:cxnSp>
        <p:sp>
          <p:nvSpPr>
            <p:cNvPr id="26" name="Explosion 2 25"/>
            <p:cNvSpPr/>
            <p:nvPr/>
          </p:nvSpPr>
          <p:spPr>
            <a:xfrm>
              <a:off x="2122312" y="2387600"/>
              <a:ext cx="45719" cy="203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1" name="Explosion 2 30"/>
            <p:cNvSpPr/>
            <p:nvPr/>
          </p:nvSpPr>
          <p:spPr>
            <a:xfrm>
              <a:off x="2347525" y="2314222"/>
              <a:ext cx="45719" cy="203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Explosion 2 31"/>
            <p:cNvSpPr/>
            <p:nvPr/>
          </p:nvSpPr>
          <p:spPr>
            <a:xfrm>
              <a:off x="2528240" y="2444044"/>
              <a:ext cx="45719" cy="203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Explosion 2 32"/>
            <p:cNvSpPr/>
            <p:nvPr/>
          </p:nvSpPr>
          <p:spPr>
            <a:xfrm>
              <a:off x="2714978" y="2472267"/>
              <a:ext cx="45719" cy="203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Explosion 2 27"/>
            <p:cNvSpPr/>
            <p:nvPr/>
          </p:nvSpPr>
          <p:spPr>
            <a:xfrm>
              <a:off x="2760697" y="2106978"/>
              <a:ext cx="45719" cy="2933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Explosion 2 35"/>
            <p:cNvSpPr/>
            <p:nvPr/>
          </p:nvSpPr>
          <p:spPr>
            <a:xfrm>
              <a:off x="2913097" y="2259378"/>
              <a:ext cx="45719" cy="2933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7" name="Explosion 2 36"/>
            <p:cNvSpPr/>
            <p:nvPr/>
          </p:nvSpPr>
          <p:spPr>
            <a:xfrm>
              <a:off x="2628900" y="2150722"/>
              <a:ext cx="45719" cy="2933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8" name="Explosion 2 37"/>
            <p:cNvSpPr/>
            <p:nvPr/>
          </p:nvSpPr>
          <p:spPr>
            <a:xfrm>
              <a:off x="3070578" y="2150722"/>
              <a:ext cx="45719" cy="2933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 name="Explosion 2 38"/>
            <p:cNvSpPr/>
            <p:nvPr/>
          </p:nvSpPr>
          <p:spPr>
            <a:xfrm>
              <a:off x="2426829" y="2500583"/>
              <a:ext cx="45719" cy="2933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Explosion 2 39"/>
            <p:cNvSpPr/>
            <p:nvPr/>
          </p:nvSpPr>
          <p:spPr>
            <a:xfrm>
              <a:off x="3276600" y="2106978"/>
              <a:ext cx="45719" cy="2933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Explosion 2 40"/>
            <p:cNvSpPr/>
            <p:nvPr/>
          </p:nvSpPr>
          <p:spPr>
            <a:xfrm>
              <a:off x="2240281" y="2400300"/>
              <a:ext cx="45719" cy="29332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Rectangle 28"/>
            <p:cNvSpPr/>
            <p:nvPr/>
          </p:nvSpPr>
          <p:spPr>
            <a:xfrm>
              <a:off x="228601" y="3924300"/>
              <a:ext cx="8774288" cy="1015663"/>
            </a:xfrm>
            <a:prstGeom prst="rect">
              <a:avLst/>
            </a:prstGeom>
          </p:spPr>
          <p:txBody>
            <a:bodyPr wrap="square">
              <a:spAutoFit/>
            </a:bodyPr>
            <a:lstStyle/>
            <a:p>
              <a:r>
                <a:rPr lang="en-US" sz="2000" b="1" dirty="0"/>
                <a:t>The method represented in the diagram above is </a:t>
              </a:r>
              <a:endParaRPr lang="en-US" sz="2000" b="1" dirty="0"/>
            </a:p>
            <a:p>
              <a:r>
                <a:rPr lang="en-US" sz="2000" b="1" dirty="0"/>
                <a:t>A. Contour </a:t>
              </a:r>
              <a:r>
                <a:rPr lang="en-US" sz="2000" b="1" dirty="0" err="1"/>
                <a:t>ploughing</a:t>
              </a:r>
              <a:r>
                <a:rPr lang="en-US" sz="2000" b="1" dirty="0"/>
                <a:t>	B. Strip cropping</a:t>
              </a:r>
            </a:p>
            <a:p>
              <a:r>
                <a:rPr lang="en-US" sz="2000" b="1" dirty="0"/>
                <a:t>C. Gabion building       </a:t>
              </a:r>
              <a:r>
                <a:rPr lang="en-US" sz="2000" b="1" dirty="0"/>
                <a:t> 	D</a:t>
              </a:r>
              <a:r>
                <a:rPr lang="en-US" sz="2000" b="1" dirty="0"/>
                <a:t>. Terracing </a:t>
              </a:r>
            </a:p>
          </p:txBody>
        </p:sp>
      </p:grpSp>
    </p:spTree>
    <p:extLst>
      <p:ext uri="{BB962C8B-B14F-4D97-AF65-F5344CB8AC3E}">
        <p14:creationId xmlns:p14="http://schemas.microsoft.com/office/powerpoint/2010/main" val="1412580063"/>
      </p:ext>
    </p:extLst>
  </p:cSld>
  <p:clrMapOvr>
    <a:masterClrMapping/>
  </p:clrMapOvr>
  <p:transition spd="slow">
    <p:cover/>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90501"/>
            <a:ext cx="8915400" cy="2031325"/>
          </a:xfrm>
          <a:prstGeom prst="rect">
            <a:avLst/>
          </a:prstGeom>
        </p:spPr>
        <p:txBody>
          <a:bodyPr wrap="square">
            <a:spAutoFit/>
          </a:bodyPr>
          <a:lstStyle/>
          <a:p>
            <a:r>
              <a:rPr lang="en-US" b="1" dirty="0"/>
              <a:t>7 . Which one of the following types of soil erosion is correctly matched with the area where it commonly </a:t>
            </a:r>
            <a:r>
              <a:rPr lang="en-US" b="1" dirty="0"/>
              <a:t>occurs? 	</a:t>
            </a:r>
          </a:p>
          <a:p>
            <a:r>
              <a:rPr lang="en-US" b="1" dirty="0"/>
              <a:t>	</a:t>
            </a:r>
            <a:r>
              <a:rPr lang="en-US" b="1" u="sng" dirty="0"/>
              <a:t>Type </a:t>
            </a:r>
            <a:r>
              <a:rPr lang="en-US" b="1" u="sng" dirty="0"/>
              <a:t>of erosion   </a:t>
            </a:r>
            <a:r>
              <a:rPr lang="en-US" b="1" dirty="0"/>
              <a:t>		</a:t>
            </a:r>
            <a:r>
              <a:rPr lang="en-US" b="1" u="sng" dirty="0"/>
              <a:t>Area</a:t>
            </a:r>
            <a:endParaRPr lang="en-US" b="1" u="sng" dirty="0"/>
          </a:p>
          <a:p>
            <a:r>
              <a:rPr lang="en-US" b="1" dirty="0"/>
              <a:t>A.	Gully erosion		steep slopes </a:t>
            </a:r>
          </a:p>
          <a:p>
            <a:r>
              <a:rPr lang="en-US" b="1" dirty="0"/>
              <a:t>B.	Rill erosion		flat ground </a:t>
            </a:r>
          </a:p>
          <a:p>
            <a:r>
              <a:rPr lang="en-US" b="1" dirty="0"/>
              <a:t>C.	Sheet erosion		hill tops </a:t>
            </a:r>
          </a:p>
          <a:p>
            <a:r>
              <a:rPr lang="en-US" b="1" dirty="0"/>
              <a:t>D.	Splash </a:t>
            </a:r>
            <a:r>
              <a:rPr lang="en-US" b="1" dirty="0"/>
              <a:t>erosion	</a:t>
            </a:r>
            <a:r>
              <a:rPr lang="en-US" b="1" dirty="0"/>
              <a:t>	gentle slopes</a:t>
            </a:r>
            <a:r>
              <a:rPr lang="en-US" b="1" dirty="0"/>
              <a:t>.</a:t>
            </a:r>
            <a:endParaRPr lang="en-US" b="1" dirty="0"/>
          </a:p>
        </p:txBody>
      </p:sp>
      <p:sp>
        <p:nvSpPr>
          <p:cNvPr id="4" name="Rectangle 3"/>
          <p:cNvSpPr/>
          <p:nvPr/>
        </p:nvSpPr>
        <p:spPr>
          <a:xfrm>
            <a:off x="548922" y="2221825"/>
            <a:ext cx="1081258" cy="369332"/>
          </a:xfrm>
          <a:prstGeom prst="rect">
            <a:avLst/>
          </a:prstGeom>
        </p:spPr>
        <p:txBody>
          <a:bodyPr wrap="none">
            <a:spAutoFit/>
          </a:bodyPr>
          <a:lstStyle/>
          <a:p>
            <a:r>
              <a:rPr lang="en-US" b="1" dirty="0"/>
              <a:t>(Yr. 2015)</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2555879"/>
            <a:ext cx="2590800" cy="309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013200" y="2860091"/>
            <a:ext cx="5029200" cy="923330"/>
          </a:xfrm>
          <a:prstGeom prst="rect">
            <a:avLst/>
          </a:prstGeom>
        </p:spPr>
        <p:txBody>
          <a:bodyPr wrap="square">
            <a:spAutoFit/>
          </a:bodyPr>
          <a:lstStyle/>
          <a:p>
            <a:r>
              <a:rPr lang="en-US" b="1" dirty="0"/>
              <a:t>The country marked W is</a:t>
            </a:r>
          </a:p>
          <a:p>
            <a:r>
              <a:rPr lang="en-US" b="1" dirty="0"/>
              <a:t>A.   Djibouti	B. Ethiopia</a:t>
            </a:r>
          </a:p>
          <a:p>
            <a:r>
              <a:rPr lang="en-US" b="1" dirty="0"/>
              <a:t>C.   Eritrea	D. Somalia</a:t>
            </a:r>
          </a:p>
        </p:txBody>
      </p:sp>
    </p:spTree>
    <p:extLst>
      <p:ext uri="{BB962C8B-B14F-4D97-AF65-F5344CB8AC3E}">
        <p14:creationId xmlns:p14="http://schemas.microsoft.com/office/powerpoint/2010/main" val="8495934"/>
      </p:ext>
    </p:extLst>
  </p:cSld>
  <p:clrMapOvr>
    <a:masterClrMapping/>
  </p:clrMapOvr>
  <p:transition spd="slow">
    <p:cover/>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66701"/>
            <a:ext cx="8763000" cy="4708981"/>
          </a:xfrm>
          <a:prstGeom prst="rect">
            <a:avLst/>
          </a:prstGeom>
        </p:spPr>
        <p:txBody>
          <a:bodyPr wrap="square">
            <a:spAutoFit/>
          </a:bodyPr>
          <a:lstStyle/>
          <a:p>
            <a:r>
              <a:rPr lang="en-US" sz="2000" b="1" dirty="0"/>
              <a:t>(Yr. 2014)</a:t>
            </a:r>
          </a:p>
          <a:p>
            <a:r>
              <a:rPr lang="en-US" sz="2000" b="1" dirty="0"/>
              <a:t>2. Below </a:t>
            </a:r>
            <a:r>
              <a:rPr lang="en-US" sz="2000" b="1" dirty="0"/>
              <a:t>are statements about a country in </a:t>
            </a:r>
            <a:r>
              <a:rPr lang="en-US" sz="2000" b="1" dirty="0"/>
              <a:t>eastern Africa</a:t>
            </a:r>
            <a:r>
              <a:rPr lang="en-US" sz="2000" b="1" dirty="0"/>
              <a:t>.</a:t>
            </a:r>
          </a:p>
          <a:p>
            <a:r>
              <a:rPr lang="en-US" sz="2000" b="1" dirty="0"/>
              <a:t>(i)	It is landlocked.</a:t>
            </a:r>
          </a:p>
          <a:p>
            <a:r>
              <a:rPr lang="en-US" sz="2000" b="1" dirty="0"/>
              <a:t>(ii)	It lies to the North of the equator.</a:t>
            </a:r>
          </a:p>
          <a:p>
            <a:r>
              <a:rPr lang="en-US" sz="2000" b="1" dirty="0"/>
              <a:t>(iii)	It is a source of Blue Nile.</a:t>
            </a:r>
          </a:p>
          <a:p>
            <a:endParaRPr lang="en-US" sz="2000" b="1" dirty="0"/>
          </a:p>
          <a:p>
            <a:r>
              <a:rPr lang="en-US" sz="2000" b="1" dirty="0"/>
              <a:t>The </a:t>
            </a:r>
            <a:r>
              <a:rPr lang="en-US" sz="2000" b="1" dirty="0"/>
              <a:t>country described above is</a:t>
            </a:r>
          </a:p>
          <a:p>
            <a:r>
              <a:rPr lang="en-US" sz="2000" b="1" dirty="0"/>
              <a:t>A.   Eritrea	B. Uganda</a:t>
            </a:r>
          </a:p>
          <a:p>
            <a:r>
              <a:rPr lang="en-US" sz="2000" b="1" dirty="0"/>
              <a:t>C. Rwanda	D. Ethiopia</a:t>
            </a:r>
          </a:p>
          <a:p>
            <a:endParaRPr lang="en-US" sz="2000" b="1" dirty="0"/>
          </a:p>
          <a:p>
            <a:endParaRPr lang="en-US" sz="2000" b="1" dirty="0"/>
          </a:p>
          <a:p>
            <a:r>
              <a:rPr lang="en-US" sz="2000" b="1" dirty="0"/>
              <a:t>(</a:t>
            </a:r>
            <a:r>
              <a:rPr lang="en-US" sz="2000" b="1" dirty="0"/>
              <a:t>Yr. 2013)</a:t>
            </a:r>
          </a:p>
          <a:p>
            <a:r>
              <a:rPr lang="en-US" sz="2000" b="1" dirty="0"/>
              <a:t>3. The </a:t>
            </a:r>
            <a:r>
              <a:rPr lang="en-US" sz="2000" b="1" dirty="0"/>
              <a:t>country that borders Kenya to the east is</a:t>
            </a:r>
          </a:p>
          <a:p>
            <a:r>
              <a:rPr lang="en-US" sz="2000" b="1" dirty="0"/>
              <a:t>A. </a:t>
            </a:r>
            <a:r>
              <a:rPr lang="en-US" sz="2000" b="1" dirty="0"/>
              <a:t>Ethiopia</a:t>
            </a:r>
            <a:r>
              <a:rPr lang="en-US" sz="2000" b="1" dirty="0"/>
              <a:t>	B. Somalia</a:t>
            </a:r>
          </a:p>
          <a:p>
            <a:r>
              <a:rPr lang="en-US" sz="2000" b="1" dirty="0"/>
              <a:t>C. Tanzania	D. </a:t>
            </a:r>
            <a:r>
              <a:rPr lang="en-US" sz="2000" b="1" dirty="0"/>
              <a:t>Uganda</a:t>
            </a:r>
            <a:endParaRPr lang="en-US" sz="2000" b="1" dirty="0"/>
          </a:p>
        </p:txBody>
      </p:sp>
    </p:spTree>
    <p:extLst>
      <p:ext uri="{BB962C8B-B14F-4D97-AF65-F5344CB8AC3E}">
        <p14:creationId xmlns:p14="http://schemas.microsoft.com/office/powerpoint/2010/main" val="1549557748"/>
      </p:ext>
    </p:extLst>
  </p:cSld>
  <p:clrMapOvr>
    <a:masterClrMapping/>
  </p:clrMapOvr>
  <p:transition spd="slow">
    <p:cover/>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3711" y="114300"/>
            <a:ext cx="8839200" cy="707886"/>
          </a:xfrm>
          <a:prstGeom prst="rect">
            <a:avLst/>
          </a:prstGeom>
        </p:spPr>
        <p:txBody>
          <a:bodyPr wrap="square">
            <a:spAutoFit/>
          </a:bodyPr>
          <a:lstStyle/>
          <a:p>
            <a:r>
              <a:rPr lang="en-US" sz="2000" b="1" dirty="0"/>
              <a:t>(Yr. 2012)</a:t>
            </a:r>
          </a:p>
          <a:p>
            <a:r>
              <a:rPr lang="en-US" sz="2000" b="1" dirty="0"/>
              <a:t>Use the map of Africa below to answer questions 4</a:t>
            </a:r>
          </a:p>
        </p:txBody>
      </p:sp>
      <p:pic>
        <p:nvPicPr>
          <p:cNvPr id="2355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955800" y="760632"/>
            <a:ext cx="3759498" cy="3544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37824" y="4435614"/>
            <a:ext cx="8839199" cy="707886"/>
          </a:xfrm>
          <a:prstGeom prst="rect">
            <a:avLst/>
          </a:prstGeom>
        </p:spPr>
        <p:txBody>
          <a:bodyPr wrap="square">
            <a:spAutoFit/>
          </a:bodyPr>
          <a:lstStyle/>
          <a:p>
            <a:r>
              <a:rPr lang="en-US" sz="2000" b="1" dirty="0"/>
              <a:t>4. If </a:t>
            </a:r>
            <a:r>
              <a:rPr lang="en-US" sz="2000" b="1" dirty="0"/>
              <a:t>the time at Accra is 9.00 a.m., what is the </a:t>
            </a:r>
            <a:r>
              <a:rPr lang="en-US" sz="2000" b="1" dirty="0"/>
              <a:t>time at </a:t>
            </a:r>
            <a:r>
              <a:rPr lang="en-US" sz="2000" b="1" dirty="0"/>
              <a:t>Kigali?</a:t>
            </a:r>
          </a:p>
          <a:p>
            <a:r>
              <a:rPr lang="en-US" sz="2000" b="1" dirty="0"/>
              <a:t>	A</a:t>
            </a:r>
            <a:r>
              <a:rPr lang="en-US" sz="2000" b="1" dirty="0"/>
              <a:t>. 11.00a.m. </a:t>
            </a:r>
            <a:r>
              <a:rPr lang="en-US" sz="2000" b="1" dirty="0"/>
              <a:t>	B.11.00 </a:t>
            </a:r>
            <a:r>
              <a:rPr lang="en-US" sz="2000" b="1" dirty="0"/>
              <a:t>p.m. </a:t>
            </a:r>
            <a:r>
              <a:rPr lang="en-US" sz="2000" b="1" dirty="0"/>
              <a:t>	C.7.00a.m</a:t>
            </a:r>
            <a:r>
              <a:rPr lang="en-US" sz="2000" b="1" dirty="0"/>
              <a:t>. </a:t>
            </a:r>
            <a:r>
              <a:rPr lang="en-US" sz="2000" b="1" dirty="0"/>
              <a:t>	D</a:t>
            </a:r>
            <a:r>
              <a:rPr lang="en-US" sz="2000" b="1" dirty="0"/>
              <a:t>. 7.00p.m. </a:t>
            </a:r>
          </a:p>
        </p:txBody>
      </p:sp>
    </p:spTree>
    <p:extLst>
      <p:ext uri="{BB962C8B-B14F-4D97-AF65-F5344CB8AC3E}">
        <p14:creationId xmlns:p14="http://schemas.microsoft.com/office/powerpoint/2010/main" val="168690529"/>
      </p:ext>
    </p:extLst>
  </p:cSld>
  <p:clrMapOvr>
    <a:masterClrMapping/>
  </p:clrMapOvr>
  <p:transition spd="slow">
    <p:cover/>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041400" y="329377"/>
            <a:ext cx="3200400" cy="3926228"/>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4" y="4381501"/>
            <a:ext cx="8828087"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3400" y="32456"/>
            <a:ext cx="8305800" cy="381000"/>
          </a:xfrm>
          <a:prstGeom prst="rect">
            <a:avLst/>
          </a:prstGeom>
          <a:noFill/>
        </p:spPr>
        <p:txBody>
          <a:bodyPr wrap="square" rtlCol="0">
            <a:spAutoFit/>
          </a:bodyPr>
          <a:lstStyle/>
          <a:p>
            <a:r>
              <a:rPr lang="en-US" b="1" u="sng" dirty="0"/>
              <a:t>Use the map below to answer question 4</a:t>
            </a:r>
            <a:endParaRPr lang="en-US" b="1" u="sng" dirty="0"/>
          </a:p>
        </p:txBody>
      </p:sp>
    </p:spTree>
    <p:extLst>
      <p:ext uri="{BB962C8B-B14F-4D97-AF65-F5344CB8AC3E}">
        <p14:creationId xmlns:p14="http://schemas.microsoft.com/office/powerpoint/2010/main" val="1800204215"/>
      </p:ext>
    </p:extLst>
  </p:cSld>
  <p:clrMapOvr>
    <a:masterClrMapping/>
  </p:clrMapOvr>
  <p:transition spd="slow">
    <p:cover/>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8311" y="114300"/>
            <a:ext cx="8839200" cy="1754326"/>
          </a:xfrm>
          <a:prstGeom prst="rect">
            <a:avLst/>
          </a:prstGeom>
        </p:spPr>
        <p:txBody>
          <a:bodyPr wrap="square">
            <a:spAutoFit/>
          </a:bodyPr>
          <a:lstStyle/>
          <a:p>
            <a:r>
              <a:rPr lang="en-US" b="1" dirty="0"/>
              <a:t>7. Which </a:t>
            </a:r>
            <a:r>
              <a:rPr lang="en-US" b="1" dirty="0"/>
              <a:t>one of the following countries is </a:t>
            </a:r>
            <a:r>
              <a:rPr lang="en-US" b="1" dirty="0"/>
              <a:t>correctly matched </a:t>
            </a:r>
            <a:r>
              <a:rPr lang="en-US" b="1" dirty="0"/>
              <a:t>with its capital city?</a:t>
            </a:r>
          </a:p>
          <a:p>
            <a:r>
              <a:rPr lang="en-US" b="1" dirty="0"/>
              <a:t>	</a:t>
            </a:r>
            <a:r>
              <a:rPr lang="en-US" b="1" u="sng" dirty="0"/>
              <a:t>Country</a:t>
            </a:r>
            <a:r>
              <a:rPr lang="en-US" b="1" u="sng" dirty="0"/>
              <a:t>	</a:t>
            </a:r>
            <a:r>
              <a:rPr lang="en-US" b="1" dirty="0"/>
              <a:t>	</a:t>
            </a:r>
            <a:r>
              <a:rPr lang="en-US" b="1" u="sng" dirty="0"/>
              <a:t>Capital </a:t>
            </a:r>
            <a:r>
              <a:rPr lang="en-US" b="1" u="sng" dirty="0"/>
              <a:t>city</a:t>
            </a:r>
          </a:p>
          <a:p>
            <a:r>
              <a:rPr lang="en-US" b="1" dirty="0"/>
              <a:t>A.	Mali       </a:t>
            </a:r>
            <a:r>
              <a:rPr lang="en-US" b="1" dirty="0"/>
              <a:t>	 </a:t>
            </a:r>
            <a:r>
              <a:rPr lang="en-US" b="1" dirty="0"/>
              <a:t>-	Bamako</a:t>
            </a:r>
          </a:p>
          <a:p>
            <a:r>
              <a:rPr lang="en-US" b="1" dirty="0"/>
              <a:t>B.	Ghana     -	Dakar</a:t>
            </a:r>
          </a:p>
          <a:p>
            <a:r>
              <a:rPr lang="en-US" b="1" dirty="0"/>
              <a:t>C.	Senegal   -	Ndjamena</a:t>
            </a:r>
          </a:p>
          <a:p>
            <a:r>
              <a:rPr lang="en-US" b="1" dirty="0"/>
              <a:t>D.	Chad      </a:t>
            </a:r>
            <a:r>
              <a:rPr lang="en-US" b="1" dirty="0"/>
              <a:t>	-</a:t>
            </a:r>
            <a:r>
              <a:rPr lang="en-US" b="1" dirty="0"/>
              <a:t>	Accra</a:t>
            </a:r>
          </a:p>
        </p:txBody>
      </p:sp>
      <p:sp>
        <p:nvSpPr>
          <p:cNvPr id="3" name="Rectangle 2"/>
          <p:cNvSpPr/>
          <p:nvPr/>
        </p:nvSpPr>
        <p:spPr>
          <a:xfrm>
            <a:off x="598313" y="1790701"/>
            <a:ext cx="8839199" cy="3693319"/>
          </a:xfrm>
          <a:prstGeom prst="rect">
            <a:avLst/>
          </a:prstGeom>
        </p:spPr>
        <p:txBody>
          <a:bodyPr wrap="square">
            <a:spAutoFit/>
          </a:bodyPr>
          <a:lstStyle/>
          <a:p>
            <a:r>
              <a:rPr lang="en-US" b="1" dirty="0"/>
              <a:t>(Yr. 2004)</a:t>
            </a:r>
          </a:p>
          <a:p>
            <a:r>
              <a:rPr lang="en-US" b="1" dirty="0"/>
              <a:t>10. In </a:t>
            </a:r>
            <a:r>
              <a:rPr lang="en-US" b="1" dirty="0"/>
              <a:t>which two of the following months is the </a:t>
            </a:r>
            <a:r>
              <a:rPr lang="en-US" b="1" dirty="0"/>
              <a:t>sun overhead </a:t>
            </a:r>
            <a:r>
              <a:rPr lang="en-US" b="1" dirty="0"/>
              <a:t>at the Equator</a:t>
            </a:r>
          </a:p>
          <a:p>
            <a:r>
              <a:rPr lang="en-US" b="1" dirty="0" err="1"/>
              <a:t>A.Dec</a:t>
            </a:r>
            <a:r>
              <a:rPr lang="en-US" b="1" dirty="0"/>
              <a:t>, and May       </a:t>
            </a:r>
            <a:endParaRPr lang="en-US" b="1" dirty="0"/>
          </a:p>
          <a:p>
            <a:r>
              <a:rPr lang="en-US" b="1" dirty="0" err="1"/>
              <a:t>B.June</a:t>
            </a:r>
            <a:r>
              <a:rPr lang="en-US" b="1" dirty="0"/>
              <a:t> </a:t>
            </a:r>
            <a:r>
              <a:rPr lang="en-US" b="1" dirty="0"/>
              <a:t>and November </a:t>
            </a:r>
            <a:endParaRPr lang="en-US" b="1" dirty="0"/>
          </a:p>
          <a:p>
            <a:r>
              <a:rPr lang="en-US" b="1" dirty="0" err="1"/>
              <a:t>C.March</a:t>
            </a:r>
            <a:r>
              <a:rPr lang="en-US" b="1" dirty="0"/>
              <a:t> </a:t>
            </a:r>
            <a:r>
              <a:rPr lang="en-US" b="1" dirty="0"/>
              <a:t>and Sept.    </a:t>
            </a:r>
            <a:endParaRPr lang="en-US" b="1" dirty="0"/>
          </a:p>
          <a:p>
            <a:r>
              <a:rPr lang="en-US" b="1" dirty="0" err="1"/>
              <a:t>D.June</a:t>
            </a:r>
            <a:r>
              <a:rPr lang="en-US" b="1" dirty="0"/>
              <a:t> </a:t>
            </a:r>
            <a:r>
              <a:rPr lang="en-US" b="1" dirty="0"/>
              <a:t>and Dec. </a:t>
            </a:r>
            <a:endParaRPr lang="en-US" b="1" dirty="0"/>
          </a:p>
          <a:p>
            <a:endParaRPr lang="en-US" b="1" dirty="0"/>
          </a:p>
          <a:p>
            <a:r>
              <a:rPr lang="en-US" b="1" dirty="0"/>
              <a:t>(</a:t>
            </a:r>
            <a:r>
              <a:rPr lang="en-US" b="1" dirty="0" err="1"/>
              <a:t>Yr</a:t>
            </a:r>
            <a:r>
              <a:rPr lang="en-US" b="1" dirty="0"/>
              <a:t> 2003)</a:t>
            </a:r>
          </a:p>
          <a:p>
            <a:r>
              <a:rPr lang="en-US" b="1" dirty="0"/>
              <a:t>11. What </a:t>
            </a:r>
            <a:r>
              <a:rPr lang="en-US" b="1" dirty="0"/>
              <a:t>is the time in Kigali on Longitude 30°E </a:t>
            </a:r>
            <a:r>
              <a:rPr lang="en-US" b="1" dirty="0"/>
              <a:t>when it </a:t>
            </a:r>
            <a:r>
              <a:rPr lang="en-US" b="1" dirty="0"/>
              <a:t>is 10 am in Accra on longitude 0°?</a:t>
            </a:r>
          </a:p>
          <a:p>
            <a:pPr marL="342900" indent="-342900">
              <a:buAutoNum type="alphaUcPeriod"/>
            </a:pPr>
            <a:r>
              <a:rPr lang="en-US" b="1" dirty="0"/>
              <a:t>8 </a:t>
            </a:r>
            <a:r>
              <a:rPr lang="en-US" b="1" dirty="0"/>
              <a:t>am       </a:t>
            </a:r>
            <a:endParaRPr lang="en-US" b="1" dirty="0"/>
          </a:p>
          <a:p>
            <a:pPr marL="342900" indent="-342900">
              <a:buAutoNum type="alphaUcPeriod"/>
            </a:pPr>
            <a:r>
              <a:rPr lang="en-US" b="1" dirty="0"/>
              <a:t>B</a:t>
            </a:r>
            <a:r>
              <a:rPr lang="en-US" b="1" dirty="0"/>
              <a:t>. 6am     </a:t>
            </a:r>
            <a:endParaRPr lang="en-US" b="1" dirty="0"/>
          </a:p>
          <a:p>
            <a:pPr marL="342900" indent="-342900">
              <a:buAutoNum type="alphaUcPeriod"/>
            </a:pPr>
            <a:r>
              <a:rPr lang="en-US" b="1" dirty="0"/>
              <a:t>C</a:t>
            </a:r>
            <a:r>
              <a:rPr lang="en-US" b="1" dirty="0"/>
              <a:t>. 2 pm     </a:t>
            </a:r>
            <a:endParaRPr lang="en-US" b="1" dirty="0"/>
          </a:p>
          <a:p>
            <a:pPr marL="342900" indent="-342900">
              <a:buAutoNum type="alphaUcPeriod"/>
            </a:pPr>
            <a:r>
              <a:rPr lang="en-US" b="1" dirty="0"/>
              <a:t>D</a:t>
            </a:r>
            <a:r>
              <a:rPr lang="en-US" b="1" dirty="0"/>
              <a:t>. 12 </a:t>
            </a:r>
            <a:r>
              <a:rPr lang="en-US" b="1" dirty="0"/>
              <a:t>noon</a:t>
            </a:r>
            <a:endParaRPr lang="en-US" b="1" dirty="0"/>
          </a:p>
        </p:txBody>
      </p:sp>
    </p:spTree>
    <p:extLst>
      <p:ext uri="{BB962C8B-B14F-4D97-AF65-F5344CB8AC3E}">
        <p14:creationId xmlns:p14="http://schemas.microsoft.com/office/powerpoint/2010/main" val="3859332172"/>
      </p:ext>
    </p:extLst>
  </p:cSld>
  <p:clrMapOvr>
    <a:masterClrMapping/>
  </p:clrMapOvr>
  <p:transition spd="slow">
    <p:cover/>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242650"/>
            <a:ext cx="8991600" cy="4062651"/>
          </a:xfrm>
          <a:prstGeom prst="rect">
            <a:avLst/>
          </a:prstGeom>
        </p:spPr>
        <p:txBody>
          <a:bodyPr wrap="square">
            <a:spAutoFit/>
          </a:bodyPr>
          <a:lstStyle/>
          <a:p>
            <a:r>
              <a:rPr lang="en-US" sz="2000" b="1" dirty="0"/>
              <a:t>(</a:t>
            </a:r>
            <a:r>
              <a:rPr lang="en-US" sz="2000" b="1" dirty="0" err="1"/>
              <a:t>Yr</a:t>
            </a:r>
            <a:r>
              <a:rPr lang="en-US" sz="2000" b="1" dirty="0"/>
              <a:t> 2002</a:t>
            </a:r>
            <a:r>
              <a:rPr lang="en-US" sz="2000" b="1" dirty="0"/>
              <a:t>)</a:t>
            </a:r>
          </a:p>
          <a:p>
            <a:r>
              <a:rPr lang="en-US" sz="2000" b="1" dirty="0"/>
              <a:t>12. Which </a:t>
            </a:r>
            <a:r>
              <a:rPr lang="en-US" sz="2000" b="1" dirty="0"/>
              <a:t>one of the following statements is true </a:t>
            </a:r>
            <a:r>
              <a:rPr lang="en-US" sz="2000" b="1" dirty="0"/>
              <a:t>about the </a:t>
            </a:r>
            <a:r>
              <a:rPr lang="en-US" sz="2000" b="1" dirty="0"/>
              <a:t>position of Kenya?</a:t>
            </a:r>
          </a:p>
          <a:p>
            <a:r>
              <a:rPr lang="en-US" sz="2000" b="1" dirty="0"/>
              <a:t>A.	it is south of the Equator</a:t>
            </a:r>
          </a:p>
          <a:p>
            <a:r>
              <a:rPr lang="en-US" sz="2000" b="1" dirty="0"/>
              <a:t>B.	it is to the East of the Meridian</a:t>
            </a:r>
          </a:p>
          <a:p>
            <a:r>
              <a:rPr lang="en-US" sz="2000" b="1" dirty="0"/>
              <a:t>C.	It is to the North of Uganda</a:t>
            </a:r>
          </a:p>
          <a:p>
            <a:r>
              <a:rPr lang="en-US" sz="2000" b="1" dirty="0"/>
              <a:t>D.	It is to the West of Ethiopia.</a:t>
            </a:r>
          </a:p>
          <a:p>
            <a:endParaRPr lang="en-US" sz="2000" b="1" dirty="0"/>
          </a:p>
          <a:p>
            <a:r>
              <a:rPr lang="en-US" sz="2000" b="1" dirty="0"/>
              <a:t>(</a:t>
            </a:r>
            <a:r>
              <a:rPr lang="en-US" sz="2000" b="1" dirty="0" err="1"/>
              <a:t>Yr</a:t>
            </a:r>
            <a:r>
              <a:rPr lang="en-US" sz="2000" b="1" dirty="0"/>
              <a:t> 2004)</a:t>
            </a:r>
          </a:p>
          <a:p>
            <a:r>
              <a:rPr lang="en-US" sz="2000" b="1" dirty="0"/>
              <a:t>13. Which </a:t>
            </a:r>
            <a:r>
              <a:rPr lang="en-US" sz="2000" b="1" dirty="0"/>
              <a:t>one of the following describes the position </a:t>
            </a:r>
            <a:r>
              <a:rPr lang="en-US" sz="2000" b="1" dirty="0"/>
              <a:t>of the </a:t>
            </a:r>
            <a:r>
              <a:rPr lang="en-US" sz="2000" b="1" dirty="0"/>
              <a:t>Old Ghana Kingdom?</a:t>
            </a:r>
          </a:p>
          <a:p>
            <a:r>
              <a:rPr lang="en-US" sz="2000" b="1" dirty="0"/>
              <a:t>A.  </a:t>
            </a:r>
            <a:r>
              <a:rPr lang="en-US" sz="2000" b="1" dirty="0"/>
              <a:t>	it </a:t>
            </a:r>
            <a:r>
              <a:rPr lang="en-US" sz="2000" b="1" dirty="0"/>
              <a:t>lay between Rivers Senegal and Niger</a:t>
            </a:r>
          </a:p>
          <a:p>
            <a:r>
              <a:rPr lang="en-US" sz="2000" b="1" dirty="0"/>
              <a:t>B.	it was located to the East of Lake Chad</a:t>
            </a:r>
            <a:r>
              <a:rPr lang="en-US" sz="2000" b="1" dirty="0"/>
              <a:t>.</a:t>
            </a:r>
            <a:endParaRPr lang="en-US" sz="2000" b="1" dirty="0"/>
          </a:p>
          <a:p>
            <a:r>
              <a:rPr lang="en-US" sz="2000" b="1" dirty="0"/>
              <a:t>C.	It lay between Rivers Gambia and Senegal.</a:t>
            </a:r>
          </a:p>
          <a:p>
            <a:r>
              <a:rPr lang="en-US" sz="2000" b="1" dirty="0"/>
              <a:t>D.	It extended from the interior to the </a:t>
            </a:r>
            <a:r>
              <a:rPr lang="en-US" sz="2000" b="1" dirty="0"/>
              <a:t>Atlantic Ocean</a:t>
            </a:r>
            <a:r>
              <a:rPr lang="en-US" sz="2000" b="1" dirty="0"/>
              <a:t>.</a:t>
            </a:r>
          </a:p>
        </p:txBody>
      </p:sp>
    </p:spTree>
    <p:extLst>
      <p:ext uri="{BB962C8B-B14F-4D97-AF65-F5344CB8AC3E}">
        <p14:creationId xmlns:p14="http://schemas.microsoft.com/office/powerpoint/2010/main" val="2170089811"/>
      </p:ext>
    </p:extLst>
  </p:cSld>
  <p:clrMapOvr>
    <a:masterClrMapping/>
  </p:clrMapOvr>
  <p:transition spd="slow">
    <p:cover/>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1200" y="190500"/>
            <a:ext cx="8763000" cy="3416320"/>
          </a:xfrm>
          <a:prstGeom prst="rect">
            <a:avLst/>
          </a:prstGeom>
        </p:spPr>
        <p:txBody>
          <a:bodyPr wrap="square">
            <a:spAutoFit/>
          </a:bodyPr>
          <a:lstStyle/>
          <a:p>
            <a:r>
              <a:rPr lang="en-US" b="1" dirty="0"/>
              <a:t>1.The </a:t>
            </a:r>
            <a:r>
              <a:rPr lang="en-US" b="1" dirty="0"/>
              <a:t>revolution of the earth causes</a:t>
            </a:r>
          </a:p>
          <a:p>
            <a:pPr marL="342900" indent="-342900">
              <a:buAutoNum type="alphaUcPeriod"/>
            </a:pPr>
            <a:r>
              <a:rPr lang="en-US" b="1" dirty="0"/>
              <a:t>the </a:t>
            </a:r>
            <a:r>
              <a:rPr lang="en-US" b="1" dirty="0"/>
              <a:t>four seasons      </a:t>
            </a:r>
            <a:endParaRPr lang="en-US" b="1" dirty="0"/>
          </a:p>
          <a:p>
            <a:pPr marL="342900" indent="-342900">
              <a:buAutoNum type="alphaUcPeriod"/>
            </a:pPr>
            <a:r>
              <a:rPr lang="en-US" b="1" dirty="0"/>
              <a:t>B</a:t>
            </a:r>
            <a:r>
              <a:rPr lang="en-US" b="1" dirty="0"/>
              <a:t>. day and night </a:t>
            </a:r>
            <a:endParaRPr lang="en-US" b="1" dirty="0"/>
          </a:p>
          <a:p>
            <a:pPr marL="342900" indent="-342900">
              <a:buAutoNum type="alphaUcPeriod"/>
            </a:pPr>
            <a:r>
              <a:rPr lang="en-US" b="1" dirty="0"/>
              <a:t>C</a:t>
            </a:r>
            <a:r>
              <a:rPr lang="en-US" b="1" dirty="0"/>
              <a:t>.  deflection of winds  </a:t>
            </a:r>
            <a:endParaRPr lang="en-US" b="1" dirty="0"/>
          </a:p>
          <a:p>
            <a:pPr marL="342900" indent="-342900">
              <a:buAutoNum type="alphaUcPeriod"/>
            </a:pPr>
            <a:r>
              <a:rPr lang="en-US" b="1" dirty="0"/>
              <a:t>D</a:t>
            </a:r>
            <a:r>
              <a:rPr lang="en-US" b="1" dirty="0"/>
              <a:t>. the rise and fall of tides. </a:t>
            </a:r>
            <a:endParaRPr lang="en-US" b="1" dirty="0"/>
          </a:p>
          <a:p>
            <a:endParaRPr lang="en-US" b="1" dirty="0"/>
          </a:p>
          <a:p>
            <a:r>
              <a:rPr lang="en-US" b="1" dirty="0"/>
              <a:t>(</a:t>
            </a:r>
            <a:r>
              <a:rPr lang="en-US" b="1" dirty="0"/>
              <a:t>Yr. 2011)</a:t>
            </a:r>
          </a:p>
          <a:p>
            <a:r>
              <a:rPr lang="en-US" b="1" dirty="0"/>
              <a:t>2.	The revolution of the earth causes</a:t>
            </a:r>
          </a:p>
          <a:p>
            <a:r>
              <a:rPr lang="en-US" b="1" dirty="0"/>
              <a:t>A.	Changes in the direction of wind</a:t>
            </a:r>
          </a:p>
          <a:p>
            <a:r>
              <a:rPr lang="en-US" b="1" dirty="0"/>
              <a:t>B.	Day and night</a:t>
            </a:r>
          </a:p>
          <a:p>
            <a:r>
              <a:rPr lang="en-US" b="1" dirty="0"/>
              <a:t>C.	Formation of clouds</a:t>
            </a:r>
          </a:p>
          <a:p>
            <a:r>
              <a:rPr lang="en-US" b="1" dirty="0"/>
              <a:t>D.	The four seasons</a:t>
            </a:r>
          </a:p>
        </p:txBody>
      </p:sp>
      <p:sp>
        <p:nvSpPr>
          <p:cNvPr id="3" name="Rectangle 2"/>
          <p:cNvSpPr/>
          <p:nvPr/>
        </p:nvSpPr>
        <p:spPr>
          <a:xfrm>
            <a:off x="711200" y="3606820"/>
            <a:ext cx="8813800" cy="1754326"/>
          </a:xfrm>
          <a:prstGeom prst="rect">
            <a:avLst/>
          </a:prstGeom>
        </p:spPr>
        <p:txBody>
          <a:bodyPr wrap="square">
            <a:spAutoFit/>
          </a:bodyPr>
          <a:lstStyle/>
          <a:p>
            <a:r>
              <a:rPr lang="en-US" b="1" dirty="0"/>
              <a:t>3. Different </a:t>
            </a:r>
            <a:r>
              <a:rPr lang="en-US" b="1" dirty="0"/>
              <a:t>parts of the earth experience day </a:t>
            </a:r>
            <a:r>
              <a:rPr lang="en-US" b="1" dirty="0"/>
              <a:t>and night </a:t>
            </a:r>
            <a:r>
              <a:rPr lang="en-US" b="1" dirty="0"/>
              <a:t>at different times. This is caused by?</a:t>
            </a:r>
          </a:p>
          <a:p>
            <a:r>
              <a:rPr lang="en-US" b="1" dirty="0"/>
              <a:t>A.	Movement of the moon around the earth</a:t>
            </a:r>
          </a:p>
          <a:p>
            <a:r>
              <a:rPr lang="en-US" b="1" dirty="0"/>
              <a:t>B.	The revolution of the earth around the sun</a:t>
            </a:r>
          </a:p>
          <a:p>
            <a:r>
              <a:rPr lang="en-US" b="1" dirty="0"/>
              <a:t>C.	The movements of the sun from east to west</a:t>
            </a:r>
          </a:p>
          <a:p>
            <a:r>
              <a:rPr lang="en-US" b="1" dirty="0"/>
              <a:t>D.	The rotation of the earth on its axis</a:t>
            </a:r>
          </a:p>
        </p:txBody>
      </p:sp>
    </p:spTree>
    <p:extLst>
      <p:ext uri="{BB962C8B-B14F-4D97-AF65-F5344CB8AC3E}">
        <p14:creationId xmlns:p14="http://schemas.microsoft.com/office/powerpoint/2010/main" val="4153175908"/>
      </p:ext>
    </p:extLst>
  </p:cSld>
  <p:clrMapOvr>
    <a:masterClrMapping/>
  </p:clrMapOvr>
  <p:transition spd="slow">
    <p:cove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18345"/>
            <a:ext cx="8915400" cy="4893647"/>
          </a:xfrm>
          <a:prstGeom prst="rect">
            <a:avLst/>
          </a:prstGeom>
        </p:spPr>
        <p:txBody>
          <a:bodyPr wrap="square">
            <a:spAutoFit/>
          </a:bodyPr>
          <a:lstStyle/>
          <a:p>
            <a:r>
              <a:rPr lang="en-US" sz="2400" b="1" dirty="0"/>
              <a:t>4. Countries </a:t>
            </a:r>
            <a:r>
              <a:rPr lang="en-US" sz="2400" b="1" dirty="0"/>
              <a:t>in North Africa experience winter </a:t>
            </a:r>
            <a:r>
              <a:rPr lang="en-US" sz="2400" b="1" dirty="0"/>
              <a:t>season during </a:t>
            </a:r>
            <a:r>
              <a:rPr lang="en-US" sz="2400" b="1" dirty="0"/>
              <a:t>the months of</a:t>
            </a:r>
          </a:p>
          <a:p>
            <a:r>
              <a:rPr lang="en-US" sz="2400" b="1" dirty="0"/>
              <a:t>A.	December to February</a:t>
            </a:r>
          </a:p>
          <a:p>
            <a:r>
              <a:rPr lang="en-US" sz="2400" b="1" dirty="0"/>
              <a:t>B.	March to May</a:t>
            </a:r>
          </a:p>
          <a:p>
            <a:r>
              <a:rPr lang="en-US" sz="2400" b="1" dirty="0"/>
              <a:t>C.	June to August</a:t>
            </a:r>
          </a:p>
          <a:p>
            <a:r>
              <a:rPr lang="en-US" sz="2400" b="1" dirty="0"/>
              <a:t>D.	September to November</a:t>
            </a:r>
          </a:p>
          <a:p>
            <a:endParaRPr lang="en-US" sz="2400" b="1" dirty="0"/>
          </a:p>
          <a:p>
            <a:r>
              <a:rPr lang="en-US" sz="2400" b="1" dirty="0"/>
              <a:t>(</a:t>
            </a:r>
            <a:r>
              <a:rPr lang="en-US" sz="2400" b="1" dirty="0"/>
              <a:t>Yr. 2002)</a:t>
            </a:r>
          </a:p>
          <a:p>
            <a:r>
              <a:rPr lang="en-US" sz="2400" b="1" dirty="0"/>
              <a:t>6. Day </a:t>
            </a:r>
            <a:r>
              <a:rPr lang="en-US" sz="2400" b="1" dirty="0"/>
              <a:t>and Night are caused by</a:t>
            </a:r>
          </a:p>
          <a:p>
            <a:r>
              <a:rPr lang="en-US" sz="2400" b="1" dirty="0" err="1"/>
              <a:t>A.revolution</a:t>
            </a:r>
            <a:r>
              <a:rPr lang="en-US" sz="2400" b="1" dirty="0"/>
              <a:t> of the earth</a:t>
            </a:r>
          </a:p>
          <a:p>
            <a:r>
              <a:rPr lang="en-US" sz="2400" b="1" dirty="0" err="1"/>
              <a:t>B.movement</a:t>
            </a:r>
            <a:r>
              <a:rPr lang="en-US" sz="2400" b="1" dirty="0"/>
              <a:t> of the moon </a:t>
            </a:r>
            <a:endParaRPr lang="en-US" sz="2400" b="1" dirty="0"/>
          </a:p>
          <a:p>
            <a:r>
              <a:rPr lang="en-US" sz="2400" b="1" dirty="0" err="1"/>
              <a:t>C.movement</a:t>
            </a:r>
            <a:r>
              <a:rPr lang="en-US" sz="2400" b="1" dirty="0"/>
              <a:t> </a:t>
            </a:r>
            <a:r>
              <a:rPr lang="en-US" sz="2400" b="1" dirty="0"/>
              <a:t>of the sun </a:t>
            </a:r>
            <a:endParaRPr lang="en-US" sz="2400" b="1" dirty="0"/>
          </a:p>
          <a:p>
            <a:r>
              <a:rPr lang="en-US" sz="2400" b="1" dirty="0" err="1"/>
              <a:t>D.rotation</a:t>
            </a:r>
            <a:r>
              <a:rPr lang="en-US" sz="2400" b="1" dirty="0"/>
              <a:t> </a:t>
            </a:r>
            <a:r>
              <a:rPr lang="en-US" sz="2400" b="1" dirty="0"/>
              <a:t>of the earth</a:t>
            </a:r>
          </a:p>
        </p:txBody>
      </p:sp>
    </p:spTree>
    <p:extLst>
      <p:ext uri="{BB962C8B-B14F-4D97-AF65-F5344CB8AC3E}">
        <p14:creationId xmlns:p14="http://schemas.microsoft.com/office/powerpoint/2010/main" val="3044013687"/>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723900"/>
          </a:xfrm>
        </p:spPr>
        <p:txBody>
          <a:bodyPr>
            <a:normAutofit/>
          </a:bodyPr>
          <a:lstStyle/>
          <a:p>
            <a:r>
              <a:rPr lang="en-US" b="1" u="sng" dirty="0" smtClean="0">
                <a:solidFill>
                  <a:srgbClr val="FF0000"/>
                </a:solidFill>
                <a:latin typeface="Arial Rounded MT Bold" pitchFamily="34" charset="0"/>
              </a:rPr>
              <a:t>The Highlands</a:t>
            </a:r>
            <a:endParaRPr lang="en-US" b="1" u="sng"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723900"/>
            <a:ext cx="9144000" cy="3771900"/>
          </a:xfrm>
          <a:prstGeom prst="rect">
            <a:avLst/>
          </a:prstGeom>
        </p:spPr>
        <p:txBody>
          <a:bodyPr>
            <a:noAutofit/>
          </a:bodyPr>
          <a:lstStyle/>
          <a:p>
            <a:pPr>
              <a:lnSpc>
                <a:spcPct val="160000"/>
              </a:lnSpc>
              <a:buFont typeface="Wingdings" panose="05000000000000000000" pitchFamily="2" charset="2"/>
              <a:buChar char="§"/>
            </a:pPr>
            <a:r>
              <a:rPr lang="en-US" sz="2400" dirty="0">
                <a:latin typeface="Arial Rounded MT Bold" pitchFamily="34" charset="0"/>
              </a:rPr>
              <a:t>Found on both sides of the Rift Valley.</a:t>
            </a:r>
          </a:p>
          <a:p>
            <a:pPr>
              <a:lnSpc>
                <a:spcPct val="160000"/>
              </a:lnSpc>
              <a:buFont typeface="Wingdings" panose="05000000000000000000" pitchFamily="2" charset="2"/>
              <a:buChar char="§"/>
            </a:pPr>
            <a:r>
              <a:rPr lang="en-US" sz="2400" dirty="0">
                <a:latin typeface="Arial Rounded MT Bold" pitchFamily="34" charset="0"/>
              </a:rPr>
              <a:t>Found between 1700 </a:t>
            </a:r>
            <a:r>
              <a:rPr lang="en-US" sz="2400" dirty="0" err="1">
                <a:latin typeface="Arial Rounded MT Bold" pitchFamily="34" charset="0"/>
              </a:rPr>
              <a:t>metres</a:t>
            </a:r>
            <a:r>
              <a:rPr lang="en-US" sz="2400" dirty="0">
                <a:latin typeface="Arial Rounded MT Bold" pitchFamily="34" charset="0"/>
              </a:rPr>
              <a:t> to over 5000 </a:t>
            </a:r>
            <a:r>
              <a:rPr lang="en-US" sz="2400" dirty="0" err="1">
                <a:latin typeface="Arial Rounded MT Bold" pitchFamily="34" charset="0"/>
              </a:rPr>
              <a:t>metres</a:t>
            </a:r>
            <a:r>
              <a:rPr lang="en-US" sz="2400" dirty="0">
                <a:latin typeface="Arial Rounded MT Bold" pitchFamily="34" charset="0"/>
              </a:rPr>
              <a:t> above sea level. Western Highlands include Mt Elgon, </a:t>
            </a:r>
            <a:r>
              <a:rPr lang="en-US" sz="2400" dirty="0" err="1">
                <a:latin typeface="Arial Rounded MT Bold" pitchFamily="34" charset="0"/>
              </a:rPr>
              <a:t>Cherangani</a:t>
            </a:r>
            <a:r>
              <a:rPr lang="en-US" sz="2400" dirty="0">
                <a:latin typeface="Arial Rounded MT Bold" pitchFamily="34" charset="0"/>
              </a:rPr>
              <a:t> hills, Nandi hills and </a:t>
            </a:r>
            <a:r>
              <a:rPr lang="en-US" sz="2400" dirty="0" err="1">
                <a:latin typeface="Arial Rounded MT Bold" pitchFamily="34" charset="0"/>
              </a:rPr>
              <a:t>Kisii</a:t>
            </a:r>
            <a:r>
              <a:rPr lang="en-US" sz="2400" dirty="0">
                <a:latin typeface="Arial Rounded MT Bold" pitchFamily="34" charset="0"/>
              </a:rPr>
              <a:t> highlands while Eastern highlands include Mt Kenya, </a:t>
            </a:r>
            <a:r>
              <a:rPr lang="en-US" sz="2400" dirty="0" err="1">
                <a:latin typeface="Arial Rounded MT Bold" pitchFamily="34" charset="0"/>
              </a:rPr>
              <a:t>Aberdare</a:t>
            </a:r>
            <a:r>
              <a:rPr lang="en-US" sz="2400" dirty="0">
                <a:latin typeface="Arial Rounded MT Bold" pitchFamily="34" charset="0"/>
              </a:rPr>
              <a:t> ranges.</a:t>
            </a:r>
          </a:p>
          <a:p>
            <a:pPr>
              <a:lnSpc>
                <a:spcPct val="160000"/>
              </a:lnSpc>
              <a:buFont typeface="Wingdings" panose="05000000000000000000" pitchFamily="2" charset="2"/>
              <a:buChar char="§"/>
            </a:pPr>
            <a:r>
              <a:rPr lang="en-US" sz="2400" dirty="0">
                <a:latin typeface="Arial Rounded MT Bold" pitchFamily="34" charset="0"/>
              </a:rPr>
              <a:t>The area receives very low temperatures with high rainfall especially on the Wind Ward side of the mountains.</a:t>
            </a:r>
          </a:p>
          <a:p>
            <a:pPr marL="0" indent="0">
              <a:lnSpc>
                <a:spcPct val="160000"/>
              </a:lnSpc>
              <a:buNone/>
            </a:pPr>
            <a:r>
              <a:rPr lang="en-US" sz="2400" dirty="0">
                <a:latin typeface="Arial Rounded MT Bold" pitchFamily="34" charset="0"/>
              </a:rPr>
              <a:t> </a:t>
            </a:r>
            <a:endParaRPr lang="en-US" sz="2400" dirty="0">
              <a:latin typeface="Arial Rounded MT Bold" pitchFamily="34" charset="0"/>
            </a:endParaRPr>
          </a:p>
        </p:txBody>
      </p:sp>
    </p:spTree>
    <p:extLst>
      <p:ext uri="{BB962C8B-B14F-4D97-AF65-F5344CB8AC3E}">
        <p14:creationId xmlns:p14="http://schemas.microsoft.com/office/powerpoint/2010/main" val="1425625856"/>
      </p:ext>
    </p:extLst>
  </p:cSld>
  <p:clrMapOvr>
    <a:masterClrMapping/>
  </p:clrMapOvr>
  <p:transition spd="slow" advTm="60000">
    <p:cove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41346"/>
            <a:ext cx="9144000" cy="5632311"/>
          </a:xfrm>
          <a:prstGeom prst="rect">
            <a:avLst/>
          </a:prstGeom>
        </p:spPr>
        <p:txBody>
          <a:bodyPr wrap="square">
            <a:spAutoFit/>
          </a:bodyPr>
          <a:lstStyle/>
          <a:p>
            <a:r>
              <a:rPr lang="en-US" sz="2400" b="1" dirty="0"/>
              <a:t>(Yr. 2015)</a:t>
            </a:r>
          </a:p>
          <a:p>
            <a:r>
              <a:rPr lang="en-US" sz="2400" b="1" dirty="0"/>
              <a:t>1.In </a:t>
            </a:r>
            <a:r>
              <a:rPr lang="en-US" sz="2400" b="1" dirty="0"/>
              <a:t>Kenya natural forests are preserved mainly to</a:t>
            </a:r>
          </a:p>
          <a:p>
            <a:r>
              <a:rPr lang="en-US" sz="2400" b="1" dirty="0"/>
              <a:t>A.	make the environment beautiful</a:t>
            </a:r>
          </a:p>
          <a:p>
            <a:r>
              <a:rPr lang="en-US" sz="2400" b="1" dirty="0"/>
              <a:t>B.	increase production of timber</a:t>
            </a:r>
          </a:p>
          <a:p>
            <a:r>
              <a:rPr lang="en-US" sz="2400" b="1" dirty="0"/>
              <a:t>C.	protect water catchment areas</a:t>
            </a:r>
          </a:p>
          <a:p>
            <a:r>
              <a:rPr lang="en-US" sz="2400" b="1" dirty="0"/>
              <a:t>D.	provide habitat for wild animals.</a:t>
            </a:r>
          </a:p>
          <a:p>
            <a:endParaRPr lang="en-US" sz="1200" b="1" dirty="0"/>
          </a:p>
          <a:p>
            <a:r>
              <a:rPr lang="en-US" sz="2400" b="1" dirty="0"/>
              <a:t>(</a:t>
            </a:r>
            <a:r>
              <a:rPr lang="en-US" sz="2400" b="1" dirty="0"/>
              <a:t>Yr. 2012)</a:t>
            </a:r>
          </a:p>
          <a:p>
            <a:r>
              <a:rPr lang="en-US" sz="2400" b="1" dirty="0"/>
              <a:t>2.The </a:t>
            </a:r>
            <a:r>
              <a:rPr lang="en-US" sz="2400" b="1" dirty="0"/>
              <a:t>areas under forests in Kenya have </a:t>
            </a:r>
            <a:r>
              <a:rPr lang="en-US" sz="2400" b="1" dirty="0"/>
              <a:t>been reducing </a:t>
            </a:r>
            <a:r>
              <a:rPr lang="en-US" sz="2400" b="1" dirty="0"/>
              <a:t>at a fast rate due to human activities. The main action the government should take to control the destruction is to</a:t>
            </a:r>
          </a:p>
          <a:p>
            <a:r>
              <a:rPr lang="en-US" sz="2400" b="1" dirty="0"/>
              <a:t>A.	punish those found cutting down forest trees</a:t>
            </a:r>
          </a:p>
          <a:p>
            <a:r>
              <a:rPr lang="en-US" sz="2400" b="1" dirty="0"/>
              <a:t>B.	encourage people to use paraffin instead </a:t>
            </a:r>
            <a:r>
              <a:rPr lang="en-US" sz="2400" b="1" dirty="0"/>
              <a:t>of wood </a:t>
            </a:r>
            <a:r>
              <a:rPr lang="en-US" sz="2400" b="1" dirty="0"/>
              <a:t>for cooking</a:t>
            </a:r>
          </a:p>
          <a:p>
            <a:r>
              <a:rPr lang="en-US" sz="2400" b="1" dirty="0"/>
              <a:t>C.	educate people on the importance </a:t>
            </a:r>
            <a:r>
              <a:rPr lang="en-US" sz="2400" b="1" dirty="0"/>
              <a:t>of conserving </a:t>
            </a:r>
            <a:r>
              <a:rPr lang="en-US" sz="2400" b="1" dirty="0"/>
              <a:t>forests.</a:t>
            </a:r>
          </a:p>
          <a:p>
            <a:r>
              <a:rPr lang="en-US" sz="2400" b="1" dirty="0"/>
              <a:t>D.	increases the price of timber.</a:t>
            </a:r>
          </a:p>
        </p:txBody>
      </p:sp>
    </p:spTree>
    <p:extLst>
      <p:ext uri="{BB962C8B-B14F-4D97-AF65-F5344CB8AC3E}">
        <p14:creationId xmlns:p14="http://schemas.microsoft.com/office/powerpoint/2010/main" val="2055267391"/>
      </p:ext>
    </p:extLst>
  </p:cSld>
  <p:clrMapOvr>
    <a:masterClrMapping/>
  </p:clrMapOvr>
  <p:transition spd="slow">
    <p:cover/>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1" y="1"/>
            <a:ext cx="1376915" cy="461665"/>
          </a:xfrm>
          <a:prstGeom prst="rect">
            <a:avLst/>
          </a:prstGeom>
        </p:spPr>
        <p:txBody>
          <a:bodyPr wrap="none">
            <a:spAutoFit/>
          </a:bodyPr>
          <a:lstStyle/>
          <a:p>
            <a:r>
              <a:rPr lang="en-US" sz="2400" b="1" dirty="0"/>
              <a:t>(Yr. 2010)</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7469"/>
          <a:stretch/>
        </p:blipFill>
        <p:spPr bwMode="auto">
          <a:xfrm>
            <a:off x="531751" y="461666"/>
            <a:ext cx="3938649" cy="473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470399" y="1562100"/>
            <a:ext cx="5029201" cy="1938992"/>
          </a:xfrm>
          <a:prstGeom prst="rect">
            <a:avLst/>
          </a:prstGeom>
        </p:spPr>
        <p:txBody>
          <a:bodyPr wrap="square">
            <a:spAutoFit/>
          </a:bodyPr>
          <a:lstStyle/>
          <a:p>
            <a:r>
              <a:rPr lang="en-US" sz="2000" b="1" dirty="0"/>
              <a:t>3.Which </a:t>
            </a:r>
            <a:r>
              <a:rPr lang="en-US" sz="2000" b="1" dirty="0"/>
              <a:t>two types of forests are found in the </a:t>
            </a:r>
            <a:r>
              <a:rPr lang="en-US" sz="2000" b="1" dirty="0"/>
              <a:t>area marked </a:t>
            </a:r>
            <a:r>
              <a:rPr lang="en-US" sz="2000" b="1" dirty="0"/>
              <a:t>T?</a:t>
            </a:r>
          </a:p>
          <a:p>
            <a:r>
              <a:rPr lang="en-US" sz="2000" b="1" dirty="0"/>
              <a:t>A.	Temperate and Bamboo forests</a:t>
            </a:r>
          </a:p>
          <a:p>
            <a:r>
              <a:rPr lang="en-US" sz="2000" b="1" dirty="0"/>
              <a:t>B.	Tropical and Mangrove forests</a:t>
            </a:r>
          </a:p>
          <a:p>
            <a:r>
              <a:rPr lang="en-US" sz="2000" b="1" dirty="0"/>
              <a:t>C.	Temperate and Mangrove forests</a:t>
            </a:r>
          </a:p>
          <a:p>
            <a:r>
              <a:rPr lang="en-US" sz="2000" b="1" dirty="0"/>
              <a:t>D.	Tropical and Bamboo forests</a:t>
            </a:r>
          </a:p>
        </p:txBody>
      </p:sp>
      <p:sp>
        <p:nvSpPr>
          <p:cNvPr id="7" name="TextBox 6"/>
          <p:cNvSpPr txBox="1"/>
          <p:nvPr/>
        </p:nvSpPr>
        <p:spPr>
          <a:xfrm>
            <a:off x="3175000" y="4209990"/>
            <a:ext cx="152400" cy="400110"/>
          </a:xfrm>
          <a:prstGeom prst="rect">
            <a:avLst/>
          </a:prstGeom>
          <a:noFill/>
        </p:spPr>
        <p:txBody>
          <a:bodyPr wrap="square" rtlCol="0">
            <a:spAutoFit/>
          </a:bodyPr>
          <a:lstStyle/>
          <a:p>
            <a:r>
              <a:rPr lang="en-US" sz="2000" b="1" dirty="0"/>
              <a:t>T</a:t>
            </a:r>
            <a:endParaRPr lang="en-US" sz="2000" b="1" dirty="0"/>
          </a:p>
        </p:txBody>
      </p:sp>
    </p:spTree>
    <p:extLst>
      <p:ext uri="{BB962C8B-B14F-4D97-AF65-F5344CB8AC3E}">
        <p14:creationId xmlns:p14="http://schemas.microsoft.com/office/powerpoint/2010/main" val="42727726"/>
      </p:ext>
    </p:extLst>
  </p:cSld>
  <p:clrMapOvr>
    <a:masterClrMapping/>
  </p:clrMapOvr>
  <p:transition spd="slow">
    <p:cover/>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38101"/>
            <a:ext cx="8839200" cy="5632311"/>
          </a:xfrm>
          <a:prstGeom prst="rect">
            <a:avLst/>
          </a:prstGeom>
        </p:spPr>
        <p:txBody>
          <a:bodyPr wrap="square">
            <a:spAutoFit/>
          </a:bodyPr>
          <a:lstStyle/>
          <a:p>
            <a:r>
              <a:rPr lang="en-US" sz="2400" b="1" dirty="0"/>
              <a:t>(Yr. 2008)</a:t>
            </a:r>
          </a:p>
          <a:p>
            <a:r>
              <a:rPr lang="en-US" sz="2400" b="1" dirty="0"/>
              <a:t>6.Which </a:t>
            </a:r>
            <a:r>
              <a:rPr lang="en-US" sz="2400" b="1" dirty="0"/>
              <a:t>one of the following is the main effect of destruction of forests on the slopes of Mt. Kenya?</a:t>
            </a:r>
          </a:p>
          <a:p>
            <a:r>
              <a:rPr lang="en-US" sz="2400" b="1" dirty="0"/>
              <a:t>A.	Reduced supply of firewood.</a:t>
            </a:r>
          </a:p>
          <a:p>
            <a:r>
              <a:rPr lang="en-US" sz="2400" b="1" dirty="0"/>
              <a:t>B.	Reduced volume of water in rivers.</a:t>
            </a:r>
          </a:p>
          <a:p>
            <a:r>
              <a:rPr lang="en-US" sz="2400" b="1" dirty="0"/>
              <a:t>C.	Shortage of timber for building.</a:t>
            </a:r>
          </a:p>
          <a:p>
            <a:r>
              <a:rPr lang="en-US" sz="2400" b="1" dirty="0"/>
              <a:t>D.	Shortage of herbal medicine.</a:t>
            </a:r>
          </a:p>
          <a:p>
            <a:endParaRPr lang="en-US" sz="1100" b="1" dirty="0"/>
          </a:p>
          <a:p>
            <a:r>
              <a:rPr lang="en-US" sz="2400" b="1" dirty="0"/>
              <a:t>(</a:t>
            </a:r>
            <a:r>
              <a:rPr lang="en-US" sz="2400" b="1" dirty="0"/>
              <a:t>Yr. 2005)</a:t>
            </a:r>
          </a:p>
          <a:p>
            <a:r>
              <a:rPr lang="en-US" sz="2400" b="1" dirty="0"/>
              <a:t>7.In </a:t>
            </a:r>
            <a:r>
              <a:rPr lang="en-US" sz="2400" b="1" dirty="0"/>
              <a:t>which one of the following areas in Kenya an mangrove forests found?</a:t>
            </a:r>
          </a:p>
          <a:p>
            <a:r>
              <a:rPr lang="en-US" sz="2400" b="1" dirty="0"/>
              <a:t>A.	At the foot of mountains.</a:t>
            </a:r>
          </a:p>
          <a:p>
            <a:r>
              <a:rPr lang="en-US" sz="2400" b="1" dirty="0"/>
              <a:t>B.	In the coastal lowlands.</a:t>
            </a:r>
          </a:p>
          <a:p>
            <a:r>
              <a:rPr lang="en-US" sz="2400" b="1" dirty="0"/>
              <a:t>C.	In the lake Victoria basin.</a:t>
            </a:r>
          </a:p>
          <a:p>
            <a:r>
              <a:rPr lang="en-US" sz="2400" b="1" dirty="0"/>
              <a:t>D.	On the floor of the rift valley.</a:t>
            </a:r>
          </a:p>
        </p:txBody>
      </p:sp>
    </p:spTree>
    <p:extLst>
      <p:ext uri="{BB962C8B-B14F-4D97-AF65-F5344CB8AC3E}">
        <p14:creationId xmlns:p14="http://schemas.microsoft.com/office/powerpoint/2010/main" val="1688776927"/>
      </p:ext>
    </p:extLst>
  </p:cSld>
  <p:clrMapOvr>
    <a:masterClrMapping/>
  </p:clrMapOvr>
  <p:transition spd="slow">
    <p:cover/>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114301"/>
            <a:ext cx="8763000" cy="5262979"/>
          </a:xfrm>
          <a:prstGeom prst="rect">
            <a:avLst/>
          </a:prstGeom>
        </p:spPr>
        <p:txBody>
          <a:bodyPr wrap="square">
            <a:spAutoFit/>
          </a:bodyPr>
          <a:lstStyle/>
          <a:p>
            <a:r>
              <a:rPr lang="en-US" sz="2400" b="1" dirty="0"/>
              <a:t>(YR 2001</a:t>
            </a:r>
            <a:r>
              <a:rPr lang="en-US" sz="2400" b="1" dirty="0"/>
              <a:t>)</a:t>
            </a:r>
          </a:p>
          <a:p>
            <a:r>
              <a:rPr lang="en-US" sz="2400" b="1" dirty="0"/>
              <a:t>1. The </a:t>
            </a:r>
            <a:r>
              <a:rPr lang="en-US" sz="2400" b="1" dirty="0"/>
              <a:t>government is conserving mangrove forests mainly to</a:t>
            </a:r>
          </a:p>
          <a:p>
            <a:r>
              <a:rPr lang="en-US" sz="2400" b="1" dirty="0"/>
              <a:t>A.	protect indigenous species of trees</a:t>
            </a:r>
          </a:p>
          <a:p>
            <a:r>
              <a:rPr lang="en-US" sz="2400" b="1" dirty="0"/>
              <a:t>B.	protect trees for their beauty</a:t>
            </a:r>
          </a:p>
          <a:p>
            <a:r>
              <a:rPr lang="en-US" sz="2400" b="1" dirty="0"/>
              <a:t>C.	protect soil from erosion</a:t>
            </a:r>
          </a:p>
          <a:p>
            <a:r>
              <a:rPr lang="en-US" sz="2400" b="1" dirty="0"/>
              <a:t>D.	protect habitat for wildlife</a:t>
            </a:r>
          </a:p>
          <a:p>
            <a:endParaRPr lang="en-US" sz="2400" b="1" dirty="0"/>
          </a:p>
          <a:p>
            <a:r>
              <a:rPr lang="en-US" sz="2400" b="1" dirty="0"/>
              <a:t>(YR 2004</a:t>
            </a:r>
            <a:r>
              <a:rPr lang="en-US" sz="2400" b="1" dirty="0"/>
              <a:t>).</a:t>
            </a:r>
          </a:p>
          <a:p>
            <a:r>
              <a:rPr lang="en-US" sz="2400" b="1" dirty="0"/>
              <a:t>2. Which </a:t>
            </a:r>
            <a:r>
              <a:rPr lang="en-US" sz="2400" b="1" dirty="0"/>
              <a:t>one of the following statements is not true about planted forests in Kenya.</a:t>
            </a:r>
          </a:p>
          <a:p>
            <a:r>
              <a:rPr lang="en-US" sz="2400" b="1" dirty="0"/>
              <a:t>A.	They provide raw materials for making paper.</a:t>
            </a:r>
          </a:p>
          <a:p>
            <a:r>
              <a:rPr lang="en-US" sz="2400" b="1" dirty="0"/>
              <a:t>B.	They have straight trunks.</a:t>
            </a:r>
          </a:p>
          <a:p>
            <a:r>
              <a:rPr lang="en-US" sz="2400" b="1" dirty="0"/>
              <a:t>C.	They are widespread in dry areas.</a:t>
            </a:r>
          </a:p>
          <a:p>
            <a:r>
              <a:rPr lang="en-US" sz="2400" b="1" dirty="0"/>
              <a:t>D.	They provide timber</a:t>
            </a:r>
          </a:p>
        </p:txBody>
      </p:sp>
    </p:spTree>
    <p:extLst>
      <p:ext uri="{BB962C8B-B14F-4D97-AF65-F5344CB8AC3E}">
        <p14:creationId xmlns:p14="http://schemas.microsoft.com/office/powerpoint/2010/main" val="4099528971"/>
      </p:ext>
    </p:extLst>
  </p:cSld>
  <p:clrMapOvr>
    <a:masterClrMapping/>
  </p:clrMapOvr>
  <p:transition spd="slow">
    <p:cover/>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38100"/>
            <a:ext cx="8839200" cy="5632311"/>
          </a:xfrm>
          <a:prstGeom prst="rect">
            <a:avLst/>
          </a:prstGeom>
        </p:spPr>
        <p:txBody>
          <a:bodyPr wrap="square">
            <a:spAutoFit/>
          </a:bodyPr>
          <a:lstStyle/>
          <a:p>
            <a:r>
              <a:rPr lang="en-US" sz="2400" b="1" dirty="0"/>
              <a:t>YR </a:t>
            </a:r>
            <a:r>
              <a:rPr lang="en-US" sz="2400" b="1" dirty="0"/>
              <a:t>2002</a:t>
            </a:r>
          </a:p>
          <a:p>
            <a:r>
              <a:rPr lang="en-US" sz="2400" b="1" dirty="0"/>
              <a:t>3.Conservation </a:t>
            </a:r>
            <a:r>
              <a:rPr lang="en-US" sz="2400" b="1" dirty="0"/>
              <a:t>of forests in Kenya is important mainly because it</a:t>
            </a:r>
          </a:p>
          <a:p>
            <a:r>
              <a:rPr lang="en-US" sz="2400" b="1" dirty="0"/>
              <a:t>A.	Makes the environment beautiful</a:t>
            </a:r>
          </a:p>
          <a:p>
            <a:r>
              <a:rPr lang="en-US" sz="2400" b="1" dirty="0"/>
              <a:t>B.	Provides sources of herbal medicine</a:t>
            </a:r>
          </a:p>
          <a:p>
            <a:r>
              <a:rPr lang="en-US" sz="2400" b="1" dirty="0"/>
              <a:t>C.	Protects water catchment areas</a:t>
            </a:r>
          </a:p>
          <a:p>
            <a:r>
              <a:rPr lang="en-US" sz="2400" b="1" dirty="0"/>
              <a:t>D.	Provides a raw material for the paper industry</a:t>
            </a:r>
          </a:p>
          <a:p>
            <a:endParaRPr lang="en-US" sz="1200" b="1" dirty="0"/>
          </a:p>
          <a:p>
            <a:r>
              <a:rPr lang="en-US" sz="2400" b="1" dirty="0"/>
              <a:t>YR </a:t>
            </a:r>
            <a:r>
              <a:rPr lang="en-US" sz="2400" b="1" dirty="0"/>
              <a:t>2002</a:t>
            </a:r>
          </a:p>
          <a:p>
            <a:r>
              <a:rPr lang="en-US" sz="2400" b="1" dirty="0"/>
              <a:t>4.Which </a:t>
            </a:r>
            <a:r>
              <a:rPr lang="en-US" sz="2400" b="1" dirty="0"/>
              <a:t>one of the following is a way of making arid areas on Kenya productive?</a:t>
            </a:r>
          </a:p>
          <a:p>
            <a:r>
              <a:rPr lang="en-US" sz="2400" b="1" dirty="0"/>
              <a:t>A.	By moving people from those areas</a:t>
            </a:r>
          </a:p>
          <a:p>
            <a:r>
              <a:rPr lang="en-US" sz="2400" b="1" dirty="0"/>
              <a:t>B.	By constructing roads in those areas</a:t>
            </a:r>
          </a:p>
          <a:p>
            <a:r>
              <a:rPr lang="en-US" sz="2400" b="1" dirty="0"/>
              <a:t>C.	By encouraging people to plant trees in </a:t>
            </a:r>
            <a:r>
              <a:rPr lang="en-US" sz="2400" b="1" dirty="0"/>
              <a:t>those areas</a:t>
            </a:r>
            <a:endParaRPr lang="en-US" sz="2400" b="1" dirty="0"/>
          </a:p>
          <a:p>
            <a:r>
              <a:rPr lang="en-US" sz="2400" b="1" dirty="0"/>
              <a:t>D.	By encouraging people who live in </a:t>
            </a:r>
            <a:r>
              <a:rPr lang="en-US" sz="2400" b="1" dirty="0"/>
              <a:t>those areas </a:t>
            </a:r>
            <a:r>
              <a:rPr lang="en-US" sz="2400" b="1" dirty="0"/>
              <a:t>to practice </a:t>
            </a:r>
            <a:r>
              <a:rPr lang="en-US" sz="2400" b="1" dirty="0"/>
              <a:t>	shifting </a:t>
            </a:r>
            <a:r>
              <a:rPr lang="en-US" sz="2400" b="1" dirty="0"/>
              <a:t>cultivation</a:t>
            </a:r>
          </a:p>
        </p:txBody>
      </p:sp>
    </p:spTree>
    <p:extLst>
      <p:ext uri="{BB962C8B-B14F-4D97-AF65-F5344CB8AC3E}">
        <p14:creationId xmlns:p14="http://schemas.microsoft.com/office/powerpoint/2010/main" val="4088169520"/>
      </p:ext>
    </p:extLst>
  </p:cSld>
  <p:clrMapOvr>
    <a:masterClrMapping/>
  </p:clrMapOvr>
  <p:transition spd="slow">
    <p:cover/>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38101"/>
            <a:ext cx="8915400" cy="830997"/>
          </a:xfrm>
          <a:prstGeom prst="rect">
            <a:avLst/>
          </a:prstGeom>
        </p:spPr>
        <p:txBody>
          <a:bodyPr wrap="square">
            <a:spAutoFit/>
          </a:bodyPr>
          <a:lstStyle/>
          <a:p>
            <a:r>
              <a:rPr lang="en-US" sz="2400" b="1" dirty="0"/>
              <a:t>(Yr. 2014)</a:t>
            </a:r>
          </a:p>
          <a:p>
            <a:r>
              <a:rPr lang="en-US" sz="2400" b="1" u="sng" dirty="0"/>
              <a:t>Study the' map of Africa below and use it to </a:t>
            </a:r>
            <a:r>
              <a:rPr lang="en-US" sz="2400" b="1" u="sng" dirty="0"/>
              <a:t>answer questions </a:t>
            </a:r>
            <a:r>
              <a:rPr lang="en-US" sz="2400" b="1" u="sng" dirty="0"/>
              <a:t>1</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6650"/>
          <a:stretch/>
        </p:blipFill>
        <p:spPr bwMode="auto">
          <a:xfrm>
            <a:off x="965201" y="983259"/>
            <a:ext cx="4495799" cy="42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613400" y="1832908"/>
            <a:ext cx="3733800" cy="1938992"/>
          </a:xfrm>
          <a:prstGeom prst="rect">
            <a:avLst/>
          </a:prstGeom>
        </p:spPr>
        <p:txBody>
          <a:bodyPr wrap="square">
            <a:spAutoFit/>
          </a:bodyPr>
          <a:lstStyle/>
          <a:p>
            <a:r>
              <a:rPr lang="en-US" sz="2400" b="1" dirty="0"/>
              <a:t>1.   The town marked Q is</a:t>
            </a:r>
          </a:p>
          <a:p>
            <a:pPr marL="457200" indent="-457200">
              <a:buAutoNum type="alphaUcPeriod"/>
            </a:pPr>
            <a:r>
              <a:rPr lang="en-US" sz="2400" b="1" dirty="0"/>
              <a:t>Tunis</a:t>
            </a:r>
            <a:r>
              <a:rPr lang="en-US" sz="2400" b="1" dirty="0"/>
              <a:t>	</a:t>
            </a:r>
            <a:endParaRPr lang="en-US" sz="2400" b="1" dirty="0"/>
          </a:p>
          <a:p>
            <a:pPr marL="457200" indent="-457200">
              <a:buAutoNum type="alphaUcPeriod"/>
            </a:pPr>
            <a:r>
              <a:rPr lang="en-US" sz="2400" b="1" dirty="0"/>
              <a:t>Cairo</a:t>
            </a:r>
            <a:endParaRPr lang="en-US" sz="2400" b="1" dirty="0"/>
          </a:p>
          <a:p>
            <a:pPr marL="457200" indent="-457200">
              <a:buAutoNum type="alphaUcPeriod" startAt="3"/>
            </a:pPr>
            <a:r>
              <a:rPr lang="en-US" sz="2400" b="1" dirty="0"/>
              <a:t>Tripoli</a:t>
            </a:r>
            <a:r>
              <a:rPr lang="en-US" sz="2400" b="1" dirty="0"/>
              <a:t>	</a:t>
            </a:r>
            <a:endParaRPr lang="en-US" sz="2400" b="1" dirty="0"/>
          </a:p>
          <a:p>
            <a:pPr marL="457200" indent="-457200">
              <a:buAutoNum type="alphaUcPeriod" startAt="3"/>
            </a:pPr>
            <a:r>
              <a:rPr lang="en-US" sz="2400" b="1" dirty="0"/>
              <a:t>Algiers</a:t>
            </a:r>
            <a:endParaRPr lang="en-US" sz="2400" b="1" dirty="0"/>
          </a:p>
        </p:txBody>
      </p:sp>
      <p:sp>
        <p:nvSpPr>
          <p:cNvPr id="7" name="TextBox 6"/>
          <p:cNvSpPr txBox="1"/>
          <p:nvPr/>
        </p:nvSpPr>
        <p:spPr>
          <a:xfrm>
            <a:off x="2717800" y="983259"/>
            <a:ext cx="196424" cy="369332"/>
          </a:xfrm>
          <a:prstGeom prst="rect">
            <a:avLst/>
          </a:prstGeom>
          <a:noFill/>
        </p:spPr>
        <p:txBody>
          <a:bodyPr wrap="square" rtlCol="0">
            <a:spAutoFit/>
          </a:bodyPr>
          <a:lstStyle/>
          <a:p>
            <a:r>
              <a:rPr lang="en-US" b="1" dirty="0"/>
              <a:t>Q</a:t>
            </a:r>
            <a:endParaRPr lang="en-US" b="1" dirty="0"/>
          </a:p>
        </p:txBody>
      </p:sp>
    </p:spTree>
    <p:extLst>
      <p:ext uri="{BB962C8B-B14F-4D97-AF65-F5344CB8AC3E}">
        <p14:creationId xmlns:p14="http://schemas.microsoft.com/office/powerpoint/2010/main" val="3693845102"/>
      </p:ext>
    </p:extLst>
  </p:cSld>
  <p:clrMapOvr>
    <a:masterClrMapping/>
  </p:clrMapOvr>
  <p:transition spd="slow">
    <p:cover/>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266701"/>
            <a:ext cx="8839200" cy="4893647"/>
          </a:xfrm>
          <a:prstGeom prst="rect">
            <a:avLst/>
          </a:prstGeom>
        </p:spPr>
        <p:txBody>
          <a:bodyPr wrap="square">
            <a:spAutoFit/>
          </a:bodyPr>
          <a:lstStyle/>
          <a:p>
            <a:r>
              <a:rPr lang="en-US" sz="2400" b="1" dirty="0"/>
              <a:t>2.Most </a:t>
            </a:r>
            <a:r>
              <a:rPr lang="en-US" sz="2400" b="1" dirty="0"/>
              <a:t>urban </a:t>
            </a:r>
            <a:r>
              <a:rPr lang="en-US" sz="2400" b="1" dirty="0" err="1"/>
              <a:t>centres</a:t>
            </a:r>
            <a:r>
              <a:rPr lang="en-US" sz="2400" b="1" dirty="0"/>
              <a:t> in Kenya are overcrowded. </a:t>
            </a:r>
            <a:r>
              <a:rPr lang="en-US" sz="2400" b="1" dirty="0"/>
              <a:t>The government </a:t>
            </a:r>
            <a:r>
              <a:rPr lang="en-US" sz="2400" b="1" dirty="0"/>
              <a:t>can reduce this problem by</a:t>
            </a:r>
          </a:p>
          <a:p>
            <a:r>
              <a:rPr lang="en-US" sz="2400" b="1" dirty="0"/>
              <a:t>A.	Establishing new towns	</a:t>
            </a:r>
          </a:p>
          <a:p>
            <a:r>
              <a:rPr lang="en-US" sz="2400" b="1" dirty="0"/>
              <a:t>B.	Establishing more schools in rural areas</a:t>
            </a:r>
          </a:p>
          <a:p>
            <a:r>
              <a:rPr lang="en-US" sz="2400" b="1" dirty="0"/>
              <a:t>C.	</a:t>
            </a:r>
            <a:r>
              <a:rPr lang="en-US" sz="2400" b="1" dirty="0"/>
              <a:t>building </a:t>
            </a:r>
            <a:r>
              <a:rPr lang="en-US" sz="2400" b="1" dirty="0"/>
              <a:t>more houses in urban areas</a:t>
            </a:r>
          </a:p>
          <a:p>
            <a:r>
              <a:rPr lang="en-US" sz="2400" b="1" dirty="0"/>
              <a:t>D.	Encouraging setting up of industries in </a:t>
            </a:r>
            <a:r>
              <a:rPr lang="en-US" sz="2400" b="1" dirty="0"/>
              <a:t>rural areas</a:t>
            </a:r>
            <a:endParaRPr lang="en-US" sz="2400" b="1" dirty="0"/>
          </a:p>
          <a:p>
            <a:endParaRPr lang="en-US" sz="2400" b="1" dirty="0"/>
          </a:p>
          <a:p>
            <a:r>
              <a:rPr lang="en-US" sz="2400" b="1" dirty="0"/>
              <a:t>(</a:t>
            </a:r>
            <a:r>
              <a:rPr lang="en-US" sz="2400" b="1" dirty="0"/>
              <a:t>Yr. 2013)</a:t>
            </a:r>
          </a:p>
          <a:p>
            <a:r>
              <a:rPr lang="en-US" sz="2400" b="1" dirty="0"/>
              <a:t>3.Urbanization </a:t>
            </a:r>
            <a:r>
              <a:rPr lang="en-US" sz="2400" b="1" dirty="0"/>
              <a:t>can be described as the</a:t>
            </a:r>
          </a:p>
          <a:p>
            <a:r>
              <a:rPr lang="en-US" sz="2400" b="1" dirty="0"/>
              <a:t>A.	making of towns beautiful</a:t>
            </a:r>
          </a:p>
          <a:p>
            <a:r>
              <a:rPr lang="en-US" sz="2400" b="1" dirty="0"/>
              <a:t>B.	creation of counties</a:t>
            </a:r>
          </a:p>
          <a:p>
            <a:r>
              <a:rPr lang="en-US" sz="2400" b="1" dirty="0"/>
              <a:t>C.	building of permanent houses</a:t>
            </a:r>
          </a:p>
          <a:p>
            <a:r>
              <a:rPr lang="en-US" sz="2400" b="1" dirty="0"/>
              <a:t>D.	growth of towns,</a:t>
            </a:r>
          </a:p>
        </p:txBody>
      </p:sp>
    </p:spTree>
    <p:extLst>
      <p:ext uri="{BB962C8B-B14F-4D97-AF65-F5344CB8AC3E}">
        <p14:creationId xmlns:p14="http://schemas.microsoft.com/office/powerpoint/2010/main" val="4218860813"/>
      </p:ext>
    </p:extLst>
  </p:cSld>
  <p:clrMapOvr>
    <a:masterClrMapping/>
  </p:clrMapOvr>
  <p:transition spd="slow">
    <p:cover/>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1" y="114301"/>
            <a:ext cx="1376915" cy="461665"/>
          </a:xfrm>
          <a:prstGeom prst="rect">
            <a:avLst/>
          </a:prstGeom>
        </p:spPr>
        <p:txBody>
          <a:bodyPr wrap="none">
            <a:spAutoFit/>
          </a:bodyPr>
          <a:lstStyle/>
          <a:p>
            <a:r>
              <a:rPr lang="en-US" sz="2400" b="1" dirty="0"/>
              <a:t>(Yr. 2013)</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575965"/>
            <a:ext cx="4505477" cy="456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623076" y="1936401"/>
            <a:ext cx="4028924" cy="1938992"/>
          </a:xfrm>
          <a:prstGeom prst="rect">
            <a:avLst/>
          </a:prstGeom>
        </p:spPr>
        <p:txBody>
          <a:bodyPr wrap="square">
            <a:spAutoFit/>
          </a:bodyPr>
          <a:lstStyle/>
          <a:p>
            <a:r>
              <a:rPr lang="en-US" sz="2400" b="1" dirty="0"/>
              <a:t>4.The </a:t>
            </a:r>
            <a:r>
              <a:rPr lang="en-US" sz="2400" b="1" dirty="0"/>
              <a:t>town marked R is</a:t>
            </a:r>
          </a:p>
          <a:p>
            <a:pPr marL="342900" indent="-342900">
              <a:buAutoNum type="alphaUcPeriod"/>
            </a:pPr>
            <a:r>
              <a:rPr lang="en-US" sz="2400" b="1" dirty="0"/>
              <a:t>Kinshasa</a:t>
            </a:r>
            <a:r>
              <a:rPr lang="en-US" sz="2400" b="1" dirty="0"/>
              <a:t>	</a:t>
            </a:r>
            <a:endParaRPr lang="en-US" sz="2400" b="1" dirty="0"/>
          </a:p>
          <a:p>
            <a:pPr marL="342900" indent="-342900">
              <a:buAutoNum type="alphaUcPeriod"/>
            </a:pPr>
            <a:r>
              <a:rPr lang="en-US" sz="2400" b="1" dirty="0"/>
              <a:t>Libreville</a:t>
            </a:r>
            <a:endParaRPr lang="en-US" sz="2400" b="1" dirty="0"/>
          </a:p>
          <a:p>
            <a:pPr marL="342900" indent="-342900">
              <a:buAutoNum type="alphaUcPeriod" startAt="3"/>
            </a:pPr>
            <a:r>
              <a:rPr lang="en-US" sz="2400" b="1" dirty="0"/>
              <a:t>Brazzaville</a:t>
            </a:r>
            <a:r>
              <a:rPr lang="en-US" sz="2400" b="1" dirty="0"/>
              <a:t>	</a:t>
            </a:r>
            <a:endParaRPr lang="en-US" sz="2400" b="1" dirty="0"/>
          </a:p>
          <a:p>
            <a:pPr marL="342900" indent="-342900">
              <a:buAutoNum type="alphaUcPeriod" startAt="3"/>
            </a:pPr>
            <a:r>
              <a:rPr lang="en-US" sz="2400" b="1" dirty="0"/>
              <a:t>Luanda</a:t>
            </a:r>
            <a:endParaRPr lang="en-US" sz="2400" b="1" dirty="0"/>
          </a:p>
        </p:txBody>
      </p:sp>
      <p:sp>
        <p:nvSpPr>
          <p:cNvPr id="7" name="TextBox 6"/>
          <p:cNvSpPr txBox="1"/>
          <p:nvPr/>
        </p:nvSpPr>
        <p:spPr>
          <a:xfrm>
            <a:off x="2489200" y="3009900"/>
            <a:ext cx="228600" cy="381000"/>
          </a:xfrm>
          <a:prstGeom prst="rect">
            <a:avLst/>
          </a:prstGeom>
          <a:noFill/>
        </p:spPr>
        <p:txBody>
          <a:bodyPr wrap="square" rtlCol="0">
            <a:spAutoFit/>
          </a:bodyPr>
          <a:lstStyle/>
          <a:p>
            <a:r>
              <a:rPr lang="en-US" b="1" dirty="0"/>
              <a:t>R</a:t>
            </a:r>
            <a:endParaRPr lang="en-US" b="1" dirty="0"/>
          </a:p>
        </p:txBody>
      </p:sp>
    </p:spTree>
    <p:extLst>
      <p:ext uri="{BB962C8B-B14F-4D97-AF65-F5344CB8AC3E}">
        <p14:creationId xmlns:p14="http://schemas.microsoft.com/office/powerpoint/2010/main" val="1921897641"/>
      </p:ext>
    </p:extLst>
  </p:cSld>
  <p:clrMapOvr>
    <a:masterClrMapping/>
  </p:clrMapOvr>
  <p:transition spd="slow">
    <p:cover/>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2587" y="40793"/>
            <a:ext cx="8839200" cy="2677656"/>
          </a:xfrm>
          <a:prstGeom prst="rect">
            <a:avLst/>
          </a:prstGeom>
        </p:spPr>
        <p:txBody>
          <a:bodyPr wrap="square">
            <a:spAutoFit/>
          </a:bodyPr>
          <a:lstStyle/>
          <a:p>
            <a:r>
              <a:rPr lang="en-US" sz="2400" b="1" dirty="0"/>
              <a:t>(Yr. 2013)</a:t>
            </a:r>
          </a:p>
          <a:p>
            <a:r>
              <a:rPr lang="en-US" sz="2400" b="1" dirty="0"/>
              <a:t>5.Below </a:t>
            </a:r>
            <a:r>
              <a:rPr lang="en-US" sz="2400" b="1" dirty="0"/>
              <a:t>are functions of a town in Kenya.</a:t>
            </a:r>
          </a:p>
          <a:p>
            <a:r>
              <a:rPr lang="en-US" sz="2400" b="1" dirty="0"/>
              <a:t>(i)	It is an industrial </a:t>
            </a:r>
            <a:r>
              <a:rPr lang="en-US" sz="2400" b="1" dirty="0" err="1"/>
              <a:t>centre</a:t>
            </a:r>
            <a:r>
              <a:rPr lang="en-US" sz="2400" b="1" dirty="0"/>
              <a:t>,</a:t>
            </a:r>
          </a:p>
          <a:p>
            <a:r>
              <a:rPr lang="en-US" sz="2400" b="1" dirty="0"/>
              <a:t>(ii)	It is a cultural </a:t>
            </a:r>
            <a:r>
              <a:rPr lang="en-US" sz="2400" b="1" dirty="0" err="1"/>
              <a:t>centre</a:t>
            </a:r>
            <a:r>
              <a:rPr lang="en-US" sz="2400" b="1" dirty="0"/>
              <a:t>.</a:t>
            </a:r>
          </a:p>
          <a:p>
            <a:r>
              <a:rPr lang="en-US" sz="2400" b="1" dirty="0"/>
              <a:t>(iii)	It is a transport terminus.</a:t>
            </a:r>
          </a:p>
          <a:p>
            <a:r>
              <a:rPr lang="en-US" sz="2400" b="1" dirty="0"/>
              <a:t>(iv)	It has a container depot.</a:t>
            </a:r>
          </a:p>
          <a:p>
            <a:r>
              <a:rPr lang="en-US" sz="2400" b="1" dirty="0"/>
              <a:t>The town whose functions are listed above </a:t>
            </a:r>
            <a:r>
              <a:rPr lang="en-US" sz="2400" b="1" dirty="0"/>
              <a:t>is</a:t>
            </a:r>
            <a:endParaRPr lang="en-US" sz="2400" b="1" dirty="0"/>
          </a:p>
        </p:txBody>
      </p:sp>
      <p:sp>
        <p:nvSpPr>
          <p:cNvPr id="6" name="Rectangle 5"/>
          <p:cNvSpPr/>
          <p:nvPr/>
        </p:nvSpPr>
        <p:spPr>
          <a:xfrm>
            <a:off x="642588" y="2606577"/>
            <a:ext cx="8839199" cy="2923877"/>
          </a:xfrm>
          <a:prstGeom prst="rect">
            <a:avLst/>
          </a:prstGeom>
        </p:spPr>
        <p:txBody>
          <a:bodyPr wrap="square">
            <a:spAutoFit/>
          </a:bodyPr>
          <a:lstStyle/>
          <a:p>
            <a:r>
              <a:rPr lang="en-US" sz="2400" b="1" dirty="0"/>
              <a:t>A.  </a:t>
            </a:r>
            <a:r>
              <a:rPr lang="en-US" sz="2400" b="1" dirty="0" err="1"/>
              <a:t>Thika</a:t>
            </a:r>
            <a:r>
              <a:rPr lang="en-US" sz="2400" b="1" dirty="0"/>
              <a:t>	</a:t>
            </a:r>
            <a:r>
              <a:rPr lang="en-US" sz="2400" b="1" dirty="0"/>
              <a:t> 	B</a:t>
            </a:r>
            <a:r>
              <a:rPr lang="en-US" sz="2400" b="1" dirty="0"/>
              <a:t>.  </a:t>
            </a:r>
            <a:r>
              <a:rPr lang="en-US" sz="2400" b="1" dirty="0" err="1"/>
              <a:t>Nakuru</a:t>
            </a:r>
            <a:endParaRPr lang="en-US" sz="2400" b="1" dirty="0"/>
          </a:p>
          <a:p>
            <a:r>
              <a:rPr lang="en-US" sz="2400" b="1" dirty="0"/>
              <a:t>C.   </a:t>
            </a:r>
            <a:r>
              <a:rPr lang="en-US" sz="2400" b="1" dirty="0" err="1"/>
              <a:t>Eldoret</a:t>
            </a:r>
            <a:r>
              <a:rPr lang="en-US" sz="2400" b="1" dirty="0"/>
              <a:t>	</a:t>
            </a:r>
            <a:r>
              <a:rPr lang="en-US" sz="2400" b="1" dirty="0"/>
              <a:t>	D</a:t>
            </a:r>
            <a:r>
              <a:rPr lang="en-US" sz="2400" b="1" dirty="0"/>
              <a:t>.  </a:t>
            </a:r>
            <a:r>
              <a:rPr lang="en-US" sz="2400" b="1" dirty="0"/>
              <a:t>Mombasa</a:t>
            </a:r>
            <a:endParaRPr lang="en-US" sz="2400" b="1" dirty="0"/>
          </a:p>
          <a:p>
            <a:endParaRPr lang="en-US" sz="1200" b="1" dirty="0"/>
          </a:p>
          <a:p>
            <a:r>
              <a:rPr lang="en-US" sz="2400" b="1" dirty="0"/>
              <a:t>(</a:t>
            </a:r>
            <a:r>
              <a:rPr lang="en-US" sz="2400" b="1" dirty="0"/>
              <a:t>Yr. 2012)</a:t>
            </a:r>
          </a:p>
          <a:p>
            <a:r>
              <a:rPr lang="en-US" sz="2400" b="1" dirty="0"/>
              <a:t>6.Which </a:t>
            </a:r>
            <a:r>
              <a:rPr lang="en-US" sz="2400" b="1" dirty="0"/>
              <a:t>one of the following towns in Kenya is an</a:t>
            </a:r>
          </a:p>
          <a:p>
            <a:r>
              <a:rPr lang="en-US" sz="2400" b="1" dirty="0"/>
              <a:t>agricultural collection </a:t>
            </a:r>
            <a:r>
              <a:rPr lang="en-US" sz="2400" b="1" dirty="0" err="1"/>
              <a:t>centre</a:t>
            </a:r>
            <a:r>
              <a:rPr lang="en-US" sz="2400" b="1" dirty="0"/>
              <a:t>?</a:t>
            </a:r>
          </a:p>
          <a:p>
            <a:r>
              <a:rPr lang="en-US" sz="2400" b="1" dirty="0"/>
              <a:t>A. </a:t>
            </a:r>
            <a:r>
              <a:rPr lang="en-US" sz="2400" b="1" dirty="0" err="1"/>
              <a:t>Thika</a:t>
            </a:r>
            <a:r>
              <a:rPr lang="en-US" sz="2400" b="1" dirty="0"/>
              <a:t>	</a:t>
            </a:r>
            <a:r>
              <a:rPr lang="en-US" sz="2400" b="1" dirty="0"/>
              <a:t>	B</a:t>
            </a:r>
            <a:r>
              <a:rPr lang="en-US" sz="2400" b="1" dirty="0"/>
              <a:t>. </a:t>
            </a:r>
            <a:r>
              <a:rPr lang="en-US" sz="2400" b="1" dirty="0" err="1"/>
              <a:t>Malindi</a:t>
            </a:r>
            <a:endParaRPr lang="en-US" sz="2400" b="1" dirty="0"/>
          </a:p>
          <a:p>
            <a:r>
              <a:rPr lang="en-US" sz="2400" b="1" dirty="0"/>
              <a:t>C. Kisumu	</a:t>
            </a:r>
            <a:r>
              <a:rPr lang="en-US" sz="2400" b="1" dirty="0"/>
              <a:t>	D</a:t>
            </a:r>
            <a:r>
              <a:rPr lang="en-US" sz="2400" b="1" dirty="0"/>
              <a:t>. </a:t>
            </a:r>
            <a:r>
              <a:rPr lang="en-US" sz="2400" b="1" dirty="0" err="1"/>
              <a:t>Eldoret</a:t>
            </a:r>
            <a:endParaRPr lang="en-US" sz="2400" b="1" dirty="0"/>
          </a:p>
        </p:txBody>
      </p:sp>
    </p:spTree>
    <p:extLst>
      <p:ext uri="{BB962C8B-B14F-4D97-AF65-F5344CB8AC3E}">
        <p14:creationId xmlns:p14="http://schemas.microsoft.com/office/powerpoint/2010/main" val="4069556226"/>
      </p:ext>
    </p:extLst>
  </p:cSld>
  <p:clrMapOvr>
    <a:masterClrMapping/>
  </p:clrMapOvr>
  <p:transition spd="slow">
    <p:cover/>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38101"/>
            <a:ext cx="8991600" cy="830997"/>
          </a:xfrm>
          <a:prstGeom prst="rect">
            <a:avLst/>
          </a:prstGeom>
        </p:spPr>
        <p:txBody>
          <a:bodyPr wrap="square">
            <a:spAutoFit/>
          </a:bodyPr>
          <a:lstStyle/>
          <a:p>
            <a:r>
              <a:rPr lang="en-US" sz="2400" b="1" dirty="0"/>
              <a:t>(Yr. 2011)</a:t>
            </a:r>
          </a:p>
          <a:p>
            <a:r>
              <a:rPr lang="en-US" sz="2400" b="1" dirty="0"/>
              <a:t>Use the map of Africa below to answer question </a:t>
            </a:r>
            <a:r>
              <a:rPr lang="en-US" sz="2400" b="1" dirty="0"/>
              <a:t>7</a:t>
            </a:r>
            <a:endParaRPr lang="en-US" sz="2400" b="1"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869097"/>
            <a:ext cx="4248018" cy="42744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060818" y="2395836"/>
            <a:ext cx="4572000" cy="1200329"/>
          </a:xfrm>
          <a:prstGeom prst="rect">
            <a:avLst/>
          </a:prstGeom>
        </p:spPr>
        <p:txBody>
          <a:bodyPr>
            <a:spAutoFit/>
          </a:bodyPr>
          <a:lstStyle/>
          <a:p>
            <a:r>
              <a:rPr lang="en-US" sz="2400" b="1" dirty="0"/>
              <a:t>7.The </a:t>
            </a:r>
            <a:r>
              <a:rPr lang="en-US" sz="2400" b="1" dirty="0"/>
              <a:t>town marked M is</a:t>
            </a:r>
          </a:p>
          <a:p>
            <a:r>
              <a:rPr lang="en-US" sz="2400" b="1" dirty="0"/>
              <a:t>A.   </a:t>
            </a:r>
            <a:r>
              <a:rPr lang="en-US" sz="2400" b="1" dirty="0" err="1"/>
              <a:t>Eldoret</a:t>
            </a:r>
            <a:r>
              <a:rPr lang="en-US" sz="2400" b="1" dirty="0"/>
              <a:t>	</a:t>
            </a:r>
            <a:r>
              <a:rPr lang="en-US" sz="2400" b="1" dirty="0"/>
              <a:t>	B</a:t>
            </a:r>
            <a:r>
              <a:rPr lang="en-US" sz="2400" b="1" dirty="0"/>
              <a:t>. </a:t>
            </a:r>
            <a:r>
              <a:rPr lang="en-US" sz="2400" b="1" dirty="0" err="1"/>
              <a:t>Nakuru</a:t>
            </a:r>
            <a:endParaRPr lang="en-US" sz="2400" b="1" dirty="0"/>
          </a:p>
          <a:p>
            <a:r>
              <a:rPr lang="en-US" sz="2400" b="1" dirty="0"/>
              <a:t>C.   Nairobi	</a:t>
            </a:r>
            <a:r>
              <a:rPr lang="en-US" sz="2400" b="1" dirty="0"/>
              <a:t>	C</a:t>
            </a:r>
            <a:r>
              <a:rPr lang="en-US" sz="2400" b="1" dirty="0"/>
              <a:t>. </a:t>
            </a:r>
            <a:r>
              <a:rPr lang="en-US" sz="2400" b="1" dirty="0" err="1"/>
              <a:t>Thika</a:t>
            </a:r>
            <a:endParaRPr lang="en-US" sz="2400" b="1" dirty="0"/>
          </a:p>
        </p:txBody>
      </p:sp>
      <p:sp>
        <p:nvSpPr>
          <p:cNvPr id="7" name="TextBox 6"/>
          <p:cNvSpPr txBox="1"/>
          <p:nvPr/>
        </p:nvSpPr>
        <p:spPr>
          <a:xfrm>
            <a:off x="3632200" y="2962246"/>
            <a:ext cx="76200" cy="200055"/>
          </a:xfrm>
          <a:prstGeom prst="rect">
            <a:avLst/>
          </a:prstGeom>
          <a:noFill/>
        </p:spPr>
        <p:txBody>
          <a:bodyPr wrap="square" rtlCol="0">
            <a:spAutoFit/>
          </a:bodyPr>
          <a:lstStyle/>
          <a:p>
            <a:r>
              <a:rPr lang="en-US" sz="700" b="1" dirty="0"/>
              <a:t>M</a:t>
            </a:r>
            <a:endParaRPr lang="en-US" sz="700" b="1" dirty="0"/>
          </a:p>
        </p:txBody>
      </p:sp>
    </p:spTree>
    <p:extLst>
      <p:ext uri="{BB962C8B-B14F-4D97-AF65-F5344CB8AC3E}">
        <p14:creationId xmlns:p14="http://schemas.microsoft.com/office/powerpoint/2010/main" val="2385327816"/>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800100"/>
          </a:xfrm>
        </p:spPr>
        <p:txBody>
          <a:bodyPr/>
          <a:lstStyle/>
          <a:p>
            <a:r>
              <a:rPr lang="en-US" b="1" u="sng" dirty="0" smtClean="0">
                <a:solidFill>
                  <a:srgbClr val="FF0000"/>
                </a:solidFill>
                <a:latin typeface="Arial Rounded MT Bold" pitchFamily="34" charset="0"/>
              </a:rPr>
              <a:t>The Rift Valley</a:t>
            </a:r>
            <a:endParaRPr lang="en-US" b="1" u="sng"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028700"/>
            <a:ext cx="9067800" cy="3771900"/>
          </a:xfrm>
          <a:prstGeom prst="rect">
            <a:avLst/>
          </a:prstGeom>
        </p:spPr>
        <p:txBody>
          <a:bodyPr>
            <a:normAutofit/>
          </a:bodyPr>
          <a:lstStyle/>
          <a:p>
            <a:pPr>
              <a:buFont typeface="Wingdings" panose="05000000000000000000" pitchFamily="2" charset="2"/>
              <a:buChar char="§"/>
            </a:pPr>
            <a:r>
              <a:rPr lang="en-US" dirty="0" smtClean="0">
                <a:latin typeface="Arial Rounded MT Bold" pitchFamily="34" charset="0"/>
              </a:rPr>
              <a:t>Covers a wider area from Kenya-Ethiopia border in the North to Kenya-Tanzania border in the South.</a:t>
            </a:r>
          </a:p>
          <a:p>
            <a:pPr>
              <a:buFont typeface="Wingdings" panose="05000000000000000000" pitchFamily="2" charset="2"/>
              <a:buChar char="§"/>
            </a:pPr>
            <a:r>
              <a:rPr lang="en-US" dirty="0" smtClean="0">
                <a:latin typeface="Arial Rounded MT Bold" pitchFamily="34" charset="0"/>
              </a:rPr>
              <a:t>Lies within an altitude of 600 m to 2800 m above the sea level.</a:t>
            </a:r>
          </a:p>
          <a:p>
            <a:pPr>
              <a:buFont typeface="Wingdings" panose="05000000000000000000" pitchFamily="2" charset="2"/>
              <a:buChar char="§"/>
            </a:pPr>
            <a:r>
              <a:rPr lang="en-US" dirty="0" smtClean="0">
                <a:latin typeface="Arial Rounded MT Bold" pitchFamily="34" charset="0"/>
              </a:rPr>
              <a:t>It has a gentle sloping land.</a:t>
            </a:r>
          </a:p>
          <a:p>
            <a:pPr>
              <a:buFont typeface="Wingdings" panose="05000000000000000000" pitchFamily="2" charset="2"/>
              <a:buChar char="§"/>
            </a:pPr>
            <a:r>
              <a:rPr lang="en-US" dirty="0" smtClean="0">
                <a:latin typeface="Arial Rounded MT Bold" pitchFamily="34" charset="0"/>
              </a:rPr>
              <a:t>Most of its floor is dry because it lies between the Eastern and the Western highlands.</a:t>
            </a:r>
          </a:p>
          <a:p>
            <a:pPr>
              <a:buFont typeface="Wingdings" panose="05000000000000000000" pitchFamily="2" charset="2"/>
              <a:buChar char="§"/>
            </a:pPr>
            <a:r>
              <a:rPr lang="en-US" dirty="0" smtClean="0">
                <a:latin typeface="Arial Rounded MT Bold" pitchFamily="34" charset="0"/>
              </a:rPr>
              <a:t>Has highlands such as Mt. </a:t>
            </a:r>
            <a:r>
              <a:rPr lang="en-US" dirty="0" err="1" smtClean="0">
                <a:latin typeface="Arial Rounded MT Bold" pitchFamily="34" charset="0"/>
              </a:rPr>
              <a:t>Suswa,Mt</a:t>
            </a:r>
            <a:r>
              <a:rPr lang="en-US" dirty="0" smtClean="0">
                <a:latin typeface="Arial Rounded MT Bold" pitchFamily="34" charset="0"/>
              </a:rPr>
              <a:t>. </a:t>
            </a:r>
            <a:r>
              <a:rPr lang="en-US" dirty="0" err="1" smtClean="0">
                <a:latin typeface="Arial Rounded MT Bold" pitchFamily="34" charset="0"/>
              </a:rPr>
              <a:t>Longonot</a:t>
            </a:r>
            <a:r>
              <a:rPr lang="en-US" dirty="0" smtClean="0">
                <a:latin typeface="Arial Rounded MT Bold" pitchFamily="34" charset="0"/>
              </a:rPr>
              <a:t>.</a:t>
            </a:r>
            <a:endParaRPr lang="en-US" dirty="0">
              <a:latin typeface="Arial Rounded MT Bold" pitchFamily="34" charset="0"/>
            </a:endParaRPr>
          </a:p>
        </p:txBody>
      </p:sp>
    </p:spTree>
    <p:extLst>
      <p:ext uri="{BB962C8B-B14F-4D97-AF65-F5344CB8AC3E}">
        <p14:creationId xmlns:p14="http://schemas.microsoft.com/office/powerpoint/2010/main" val="453080464"/>
      </p:ext>
    </p:extLst>
  </p:cSld>
  <p:clrMapOvr>
    <a:masterClrMapping/>
  </p:clrMapOvr>
  <p:transition spd="slow" advTm="60000">
    <p:cove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7114" y="190500"/>
            <a:ext cx="9144000" cy="3416320"/>
          </a:xfrm>
          <a:prstGeom prst="rect">
            <a:avLst/>
          </a:prstGeom>
        </p:spPr>
        <p:txBody>
          <a:bodyPr wrap="square">
            <a:spAutoFit/>
          </a:bodyPr>
          <a:lstStyle/>
          <a:p>
            <a:r>
              <a:rPr lang="en-US" sz="2400" b="1" dirty="0"/>
              <a:t>YR 2011</a:t>
            </a:r>
          </a:p>
          <a:p>
            <a:r>
              <a:rPr lang="en-US" sz="2400" b="1" dirty="0"/>
              <a:t>8.Which </a:t>
            </a:r>
            <a:r>
              <a:rPr lang="en-US" sz="2400" b="1" dirty="0"/>
              <a:t>one of the following groups of factors </a:t>
            </a:r>
            <a:r>
              <a:rPr lang="en-US" sz="2400" b="1" dirty="0"/>
              <a:t>has </a:t>
            </a:r>
            <a:r>
              <a:rPr lang="en-US" sz="2400" b="1" dirty="0" err="1"/>
              <a:t>favoured</a:t>
            </a:r>
            <a:r>
              <a:rPr lang="en-US" sz="2400" b="1" dirty="0"/>
              <a:t> the growth </a:t>
            </a:r>
            <a:r>
              <a:rPr lang="en-US" sz="2400" b="1" dirty="0"/>
              <a:t>of </a:t>
            </a:r>
            <a:r>
              <a:rPr lang="en-US" sz="2400" b="1" dirty="0" err="1"/>
              <a:t>Nakuru</a:t>
            </a:r>
            <a:r>
              <a:rPr lang="en-US" sz="2400" b="1" dirty="0"/>
              <a:t> Town</a:t>
            </a:r>
            <a:r>
              <a:rPr lang="en-US" sz="2400" b="1" dirty="0"/>
              <a:t>?  					</a:t>
            </a:r>
          </a:p>
          <a:p>
            <a:pPr marL="457200" indent="-457200">
              <a:buAutoNum type="alphaUcPeriod"/>
            </a:pPr>
            <a:r>
              <a:rPr lang="en-US" sz="2400" b="1" dirty="0"/>
              <a:t>                     			B. </a:t>
            </a:r>
            <a:endParaRPr lang="en-US" sz="2400" b="1" dirty="0"/>
          </a:p>
          <a:p>
            <a:pPr marL="457200" indent="-457200">
              <a:buAutoNum type="alphaUcPeriod"/>
            </a:pPr>
            <a:endParaRPr lang="en-US" sz="2400" b="1" dirty="0"/>
          </a:p>
          <a:p>
            <a:pPr marL="457200" indent="-457200">
              <a:buAutoNum type="alphaUcPeriod"/>
            </a:pPr>
            <a:endParaRPr lang="en-US" sz="2400" b="1" dirty="0"/>
          </a:p>
          <a:p>
            <a:endParaRPr lang="en-US" sz="2400" b="1" dirty="0"/>
          </a:p>
          <a:p>
            <a:endParaRPr lang="en-US" sz="2400" b="1" dirty="0"/>
          </a:p>
          <a:p>
            <a:r>
              <a:rPr lang="en-US" sz="2400" b="1" dirty="0"/>
              <a:t>C.						D.</a:t>
            </a:r>
            <a:endParaRPr lang="en-US" sz="2400" b="1" dirty="0"/>
          </a:p>
        </p:txBody>
      </p:sp>
      <p:sp>
        <p:nvSpPr>
          <p:cNvPr id="6" name="Rectangle 5"/>
          <p:cNvSpPr/>
          <p:nvPr/>
        </p:nvSpPr>
        <p:spPr>
          <a:xfrm>
            <a:off x="584200" y="1713994"/>
            <a:ext cx="4114800" cy="10673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600" b="1" dirty="0">
                <a:solidFill>
                  <a:schemeClr val="tx1"/>
                </a:solidFill>
              </a:rPr>
              <a:t>Presence of volcanic </a:t>
            </a:r>
            <a:r>
              <a:rPr lang="en-US" sz="1600" b="1" dirty="0">
                <a:solidFill>
                  <a:schemeClr val="tx1"/>
                </a:solidFill>
              </a:rPr>
              <a:t>soil</a:t>
            </a:r>
            <a:endParaRPr lang="en-US" sz="1600" b="1" dirty="0">
              <a:solidFill>
                <a:schemeClr val="tx1"/>
              </a:solidFill>
            </a:endParaRPr>
          </a:p>
          <a:p>
            <a:pPr marL="285750" indent="-285750">
              <a:buFont typeface="Arial" pitchFamily="34" charset="0"/>
              <a:buChar char="•"/>
            </a:pPr>
            <a:r>
              <a:rPr lang="en-US" sz="1600" b="1" dirty="0">
                <a:solidFill>
                  <a:schemeClr val="tx1"/>
                </a:solidFill>
              </a:rPr>
              <a:t>Availability </a:t>
            </a:r>
            <a:r>
              <a:rPr lang="en-US" sz="1600" b="1" dirty="0">
                <a:solidFill>
                  <a:schemeClr val="tx1"/>
                </a:solidFill>
              </a:rPr>
              <a:t>of water	</a:t>
            </a:r>
          </a:p>
          <a:p>
            <a:pPr marL="285750" indent="-285750">
              <a:buFont typeface="Arial" pitchFamily="34" charset="0"/>
              <a:buChar char="•"/>
            </a:pPr>
            <a:r>
              <a:rPr lang="en-US" sz="1600" b="1" dirty="0">
                <a:solidFill>
                  <a:schemeClr val="tx1"/>
                </a:solidFill>
              </a:rPr>
              <a:t>Existence </a:t>
            </a:r>
            <a:r>
              <a:rPr lang="en-US" sz="1600" b="1" dirty="0">
                <a:solidFill>
                  <a:schemeClr val="tx1"/>
                </a:solidFill>
              </a:rPr>
              <a:t>of a rich </a:t>
            </a:r>
            <a:r>
              <a:rPr lang="en-US" sz="1600" b="1" dirty="0">
                <a:solidFill>
                  <a:schemeClr val="tx1"/>
                </a:solidFill>
              </a:rPr>
              <a:t>fertile land</a:t>
            </a:r>
            <a:endParaRPr lang="en-US" sz="1600" b="1" dirty="0">
              <a:solidFill>
                <a:schemeClr val="tx1"/>
              </a:solidFill>
            </a:endParaRPr>
          </a:p>
        </p:txBody>
      </p:sp>
      <p:sp>
        <p:nvSpPr>
          <p:cNvPr id="7" name="Rectangle 6"/>
          <p:cNvSpPr/>
          <p:nvPr/>
        </p:nvSpPr>
        <p:spPr>
          <a:xfrm>
            <a:off x="5069114" y="1713994"/>
            <a:ext cx="4430486" cy="10673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600" b="1" dirty="0">
                <a:solidFill>
                  <a:schemeClr val="tx1"/>
                </a:solidFill>
              </a:rPr>
              <a:t>Presence of minerals </a:t>
            </a:r>
            <a:endParaRPr lang="en-US" sz="1600" b="1" dirty="0">
              <a:solidFill>
                <a:schemeClr val="tx1"/>
              </a:solidFill>
            </a:endParaRPr>
          </a:p>
          <a:p>
            <a:pPr marL="285750" indent="-285750">
              <a:buFont typeface="Arial" pitchFamily="34" charset="0"/>
              <a:buChar char="•"/>
            </a:pPr>
            <a:r>
              <a:rPr lang="en-US" sz="1600" b="1" dirty="0">
                <a:solidFill>
                  <a:schemeClr val="tx1"/>
                </a:solidFill>
              </a:rPr>
              <a:t>Early </a:t>
            </a:r>
            <a:r>
              <a:rPr lang="en-US" sz="1600" b="1" dirty="0">
                <a:solidFill>
                  <a:schemeClr val="tx1"/>
                </a:solidFill>
              </a:rPr>
              <a:t>settlement by </a:t>
            </a:r>
            <a:r>
              <a:rPr lang="en-US" sz="1600" b="1" dirty="0">
                <a:solidFill>
                  <a:schemeClr val="tx1"/>
                </a:solidFill>
              </a:rPr>
              <a:t>Asians</a:t>
            </a:r>
          </a:p>
          <a:p>
            <a:pPr marL="285750" indent="-285750">
              <a:buFont typeface="Arial" pitchFamily="34" charset="0"/>
              <a:buChar char="•"/>
            </a:pPr>
            <a:r>
              <a:rPr lang="en-US" sz="1600" b="1" dirty="0">
                <a:solidFill>
                  <a:schemeClr val="tx1"/>
                </a:solidFill>
              </a:rPr>
              <a:t>Presence </a:t>
            </a:r>
            <a:r>
              <a:rPr lang="en-US" sz="1600" b="1" dirty="0">
                <a:solidFill>
                  <a:schemeClr val="tx1"/>
                </a:solidFill>
              </a:rPr>
              <a:t>of an international airport</a:t>
            </a:r>
          </a:p>
        </p:txBody>
      </p:sp>
      <p:sp>
        <p:nvSpPr>
          <p:cNvPr id="8" name="Rectangle 7"/>
          <p:cNvSpPr/>
          <p:nvPr/>
        </p:nvSpPr>
        <p:spPr>
          <a:xfrm>
            <a:off x="584200" y="3695700"/>
            <a:ext cx="4114800" cy="1066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itchFamily="34" charset="0"/>
              <a:buChar char="•"/>
            </a:pPr>
            <a:r>
              <a:rPr lang="en-US" sz="1600" b="1" dirty="0">
                <a:solidFill>
                  <a:schemeClr val="tx1"/>
                </a:solidFill>
              </a:rPr>
              <a:t>Establishment of cultural </a:t>
            </a:r>
            <a:r>
              <a:rPr lang="en-US" sz="1600" b="1" dirty="0" err="1">
                <a:solidFill>
                  <a:schemeClr val="tx1"/>
                </a:solidFill>
              </a:rPr>
              <a:t>centres</a:t>
            </a:r>
            <a:endParaRPr lang="en-US" sz="1600" b="1" dirty="0">
              <a:solidFill>
                <a:schemeClr val="tx1"/>
              </a:solidFill>
            </a:endParaRPr>
          </a:p>
          <a:p>
            <a:pPr marL="342900" indent="-342900">
              <a:buFont typeface="Arial" pitchFamily="34" charset="0"/>
              <a:buChar char="•"/>
            </a:pPr>
            <a:r>
              <a:rPr lang="en-US" sz="1600" b="1" dirty="0">
                <a:solidFill>
                  <a:schemeClr val="tx1"/>
                </a:solidFill>
              </a:rPr>
              <a:t>Existence </a:t>
            </a:r>
            <a:r>
              <a:rPr lang="en-US" sz="1600" b="1" dirty="0">
                <a:solidFill>
                  <a:schemeClr val="tx1"/>
                </a:solidFill>
              </a:rPr>
              <a:t>of headquarters of U.N </a:t>
            </a:r>
            <a:r>
              <a:rPr lang="en-US" sz="1600" b="1" dirty="0">
                <a:solidFill>
                  <a:schemeClr val="tx1"/>
                </a:solidFill>
              </a:rPr>
              <a:t>agencies</a:t>
            </a:r>
          </a:p>
          <a:p>
            <a:pPr marL="342900" indent="-342900">
              <a:buFont typeface="Arial" pitchFamily="34" charset="0"/>
              <a:buChar char="•"/>
            </a:pPr>
            <a:r>
              <a:rPr lang="en-US" sz="1600" b="1" dirty="0">
                <a:solidFill>
                  <a:schemeClr val="tx1"/>
                </a:solidFill>
              </a:rPr>
              <a:t>Development </a:t>
            </a:r>
            <a:r>
              <a:rPr lang="en-US" sz="1600" b="1" dirty="0">
                <a:solidFill>
                  <a:schemeClr val="tx1"/>
                </a:solidFill>
              </a:rPr>
              <a:t>of a Lake Port</a:t>
            </a:r>
          </a:p>
        </p:txBody>
      </p:sp>
      <p:sp>
        <p:nvSpPr>
          <p:cNvPr id="9" name="Rectangle 8"/>
          <p:cNvSpPr/>
          <p:nvPr/>
        </p:nvSpPr>
        <p:spPr>
          <a:xfrm>
            <a:off x="5044374" y="3719945"/>
            <a:ext cx="4430486" cy="10673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600" b="1" dirty="0">
                <a:solidFill>
                  <a:schemeClr val="tx1"/>
                </a:solidFill>
              </a:rPr>
              <a:t>Presence of white settlers </a:t>
            </a:r>
            <a:endParaRPr lang="en-US" sz="1600" b="1" dirty="0">
              <a:solidFill>
                <a:schemeClr val="tx1"/>
              </a:solidFill>
            </a:endParaRPr>
          </a:p>
          <a:p>
            <a:pPr marL="285750" indent="-285750">
              <a:buFont typeface="Arial" pitchFamily="34" charset="0"/>
              <a:buChar char="•"/>
            </a:pPr>
            <a:r>
              <a:rPr lang="en-US" sz="1600" b="1" dirty="0">
                <a:solidFill>
                  <a:schemeClr val="tx1"/>
                </a:solidFill>
              </a:rPr>
              <a:t>Establishment </a:t>
            </a:r>
            <a:r>
              <a:rPr lang="en-US" sz="1600" b="1" dirty="0">
                <a:solidFill>
                  <a:schemeClr val="tx1"/>
                </a:solidFill>
              </a:rPr>
              <a:t>of an administrative </a:t>
            </a:r>
            <a:r>
              <a:rPr lang="en-US" sz="1600" b="1" dirty="0" err="1">
                <a:solidFill>
                  <a:schemeClr val="tx1"/>
                </a:solidFill>
              </a:rPr>
              <a:t>centre</a:t>
            </a:r>
            <a:r>
              <a:rPr lang="en-US" sz="1600" b="1" dirty="0">
                <a:solidFill>
                  <a:schemeClr val="tx1"/>
                </a:solidFill>
              </a:rPr>
              <a:t> </a:t>
            </a:r>
            <a:endParaRPr lang="en-US" sz="1600" b="1" dirty="0">
              <a:solidFill>
                <a:schemeClr val="tx1"/>
              </a:solidFill>
            </a:endParaRPr>
          </a:p>
          <a:p>
            <a:pPr marL="285750" indent="-285750">
              <a:buFont typeface="Arial" pitchFamily="34" charset="0"/>
              <a:buChar char="•"/>
            </a:pPr>
            <a:r>
              <a:rPr lang="en-US" sz="1600" b="1" dirty="0">
                <a:solidFill>
                  <a:schemeClr val="tx1"/>
                </a:solidFill>
              </a:rPr>
              <a:t>Well </a:t>
            </a:r>
            <a:r>
              <a:rPr lang="en-US" sz="1600" b="1" dirty="0">
                <a:solidFill>
                  <a:schemeClr val="tx1"/>
                </a:solidFill>
              </a:rPr>
              <a:t>developed transport network</a:t>
            </a:r>
          </a:p>
        </p:txBody>
      </p:sp>
    </p:spTree>
    <p:extLst>
      <p:ext uri="{BB962C8B-B14F-4D97-AF65-F5344CB8AC3E}">
        <p14:creationId xmlns:p14="http://schemas.microsoft.com/office/powerpoint/2010/main" val="3802753631"/>
      </p:ext>
    </p:extLst>
  </p:cSld>
  <p:clrMapOvr>
    <a:masterClrMapping/>
  </p:clrMapOvr>
  <p:transition spd="slow">
    <p:cover/>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114301"/>
            <a:ext cx="8991600" cy="5262979"/>
          </a:xfrm>
          <a:prstGeom prst="rect">
            <a:avLst/>
          </a:prstGeom>
        </p:spPr>
        <p:txBody>
          <a:bodyPr wrap="square">
            <a:spAutoFit/>
          </a:bodyPr>
          <a:lstStyle/>
          <a:p>
            <a:r>
              <a:rPr lang="en-US" sz="2400" b="1" dirty="0"/>
              <a:t>(Yr. 2008)</a:t>
            </a:r>
          </a:p>
          <a:p>
            <a:r>
              <a:rPr lang="en-US" sz="2400" b="1" dirty="0"/>
              <a:t>9.Which </a:t>
            </a:r>
            <a:r>
              <a:rPr lang="en-US" sz="2400" b="1" dirty="0"/>
              <a:t>one of the following countries in Africa </a:t>
            </a:r>
            <a:r>
              <a:rPr lang="en-US" sz="2400" b="1" dirty="0"/>
              <a:t>is correctly </a:t>
            </a:r>
            <a:r>
              <a:rPr lang="en-US" sz="2400" b="1" dirty="0"/>
              <a:t>matched with its capital city?</a:t>
            </a:r>
          </a:p>
          <a:p>
            <a:r>
              <a:rPr lang="en-US" sz="2400" b="1" dirty="0"/>
              <a:t>	</a:t>
            </a:r>
            <a:r>
              <a:rPr lang="en-US" sz="2400" b="1" u="sng" dirty="0"/>
              <a:t>Country</a:t>
            </a:r>
            <a:r>
              <a:rPr lang="en-US" sz="2400" b="1" dirty="0"/>
              <a:t>	</a:t>
            </a:r>
            <a:r>
              <a:rPr lang="en-US" sz="2400" b="1" dirty="0"/>
              <a:t>	</a:t>
            </a:r>
            <a:r>
              <a:rPr lang="en-US" sz="2400" b="1" u="sng" dirty="0"/>
              <a:t>Capital </a:t>
            </a:r>
            <a:r>
              <a:rPr lang="en-US" sz="2400" b="1" u="sng" dirty="0"/>
              <a:t>city</a:t>
            </a:r>
          </a:p>
          <a:p>
            <a:r>
              <a:rPr lang="en-US" sz="2400" b="1" dirty="0"/>
              <a:t>A.	Cameroon	</a:t>
            </a:r>
            <a:r>
              <a:rPr lang="en-US" sz="2400" b="1" dirty="0"/>
              <a:t>	Luanda</a:t>
            </a:r>
            <a:endParaRPr lang="en-US" sz="2400" b="1" dirty="0"/>
          </a:p>
          <a:p>
            <a:r>
              <a:rPr lang="en-US" sz="2400" b="1" dirty="0"/>
              <a:t>B.	Egypt	</a:t>
            </a:r>
            <a:r>
              <a:rPr lang="en-US" sz="2400" b="1" dirty="0"/>
              <a:t>		</a:t>
            </a:r>
            <a:r>
              <a:rPr lang="en-US" sz="2400" b="1" dirty="0" err="1"/>
              <a:t>Yaounde</a:t>
            </a:r>
            <a:endParaRPr lang="en-US" sz="2400" b="1" dirty="0"/>
          </a:p>
          <a:p>
            <a:r>
              <a:rPr lang="en-US" sz="2400" b="1" dirty="0"/>
              <a:t>C.	Zambia	</a:t>
            </a:r>
            <a:r>
              <a:rPr lang="en-US" sz="2400" b="1" dirty="0"/>
              <a:t>	Lusaka</a:t>
            </a:r>
            <a:endParaRPr lang="en-US" sz="2400" b="1" dirty="0"/>
          </a:p>
          <a:p>
            <a:r>
              <a:rPr lang="en-US" sz="2400" b="1" dirty="0"/>
              <a:t>D.	Angola	</a:t>
            </a:r>
            <a:r>
              <a:rPr lang="en-US" sz="2400" b="1" dirty="0"/>
              <a:t>		Cairo</a:t>
            </a:r>
            <a:endParaRPr lang="en-US" sz="2400" b="1" dirty="0"/>
          </a:p>
          <a:p>
            <a:endParaRPr lang="en-US" sz="2400" b="1" dirty="0"/>
          </a:p>
          <a:p>
            <a:r>
              <a:rPr lang="en-US" sz="2400" b="1" dirty="0"/>
              <a:t>10.Thika </a:t>
            </a:r>
            <a:r>
              <a:rPr lang="en-US" sz="2400" b="1" dirty="0"/>
              <a:t>has grown to an important town </a:t>
            </a:r>
            <a:r>
              <a:rPr lang="en-US" sz="2400" b="1" dirty="0"/>
              <a:t>mainly because</a:t>
            </a:r>
            <a:endParaRPr lang="en-US" sz="2400" b="1" dirty="0"/>
          </a:p>
          <a:p>
            <a:r>
              <a:rPr lang="en-US" sz="2400" b="1" dirty="0"/>
              <a:t>A.	It has tourist attractions.</a:t>
            </a:r>
          </a:p>
          <a:p>
            <a:r>
              <a:rPr lang="en-US" sz="2400" b="1" dirty="0"/>
              <a:t>B.	It has many industries.</a:t>
            </a:r>
          </a:p>
          <a:p>
            <a:r>
              <a:rPr lang="en-US" sz="2400" b="1" dirty="0"/>
              <a:t>C.	It has high population</a:t>
            </a:r>
          </a:p>
          <a:p>
            <a:r>
              <a:rPr lang="en-US" sz="2400" b="1" dirty="0"/>
              <a:t>D.	It has a railway line.</a:t>
            </a:r>
          </a:p>
        </p:txBody>
      </p:sp>
    </p:spTree>
    <p:extLst>
      <p:ext uri="{BB962C8B-B14F-4D97-AF65-F5344CB8AC3E}">
        <p14:creationId xmlns:p14="http://schemas.microsoft.com/office/powerpoint/2010/main" val="2145404995"/>
      </p:ext>
    </p:extLst>
  </p:cSld>
  <p:clrMapOvr>
    <a:masterClrMapping/>
  </p:clrMapOvr>
  <p:transition spd="slow">
    <p:cover/>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2463" t="8333" r="34807"/>
          <a:stretch/>
        </p:blipFill>
        <p:spPr bwMode="auto">
          <a:xfrm>
            <a:off x="1574801" y="797910"/>
            <a:ext cx="4191001" cy="47265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0400" y="33636"/>
            <a:ext cx="8915400" cy="830997"/>
          </a:xfrm>
          <a:prstGeom prst="rect">
            <a:avLst/>
          </a:prstGeom>
          <a:noFill/>
        </p:spPr>
        <p:txBody>
          <a:bodyPr wrap="square" rtlCol="0">
            <a:spAutoFit/>
          </a:bodyPr>
          <a:lstStyle/>
          <a:p>
            <a:r>
              <a:rPr lang="en-US" sz="2400" b="1" dirty="0"/>
              <a:t>Use the map of Eastern Africa below to answer the question that follows</a:t>
            </a:r>
          </a:p>
        </p:txBody>
      </p:sp>
      <p:sp>
        <p:nvSpPr>
          <p:cNvPr id="8" name="TextBox 7"/>
          <p:cNvSpPr txBox="1"/>
          <p:nvPr/>
        </p:nvSpPr>
        <p:spPr>
          <a:xfrm>
            <a:off x="3479800" y="4607124"/>
            <a:ext cx="243978" cy="307777"/>
          </a:xfrm>
          <a:prstGeom prst="rect">
            <a:avLst/>
          </a:prstGeom>
          <a:noFill/>
        </p:spPr>
        <p:txBody>
          <a:bodyPr wrap="none" rtlCol="0">
            <a:spAutoFit/>
          </a:bodyPr>
          <a:lstStyle/>
          <a:p>
            <a:r>
              <a:rPr lang="en-US" sz="1400" b="1" dirty="0"/>
              <a:t>J</a:t>
            </a:r>
            <a:endParaRPr lang="en-US" sz="1400" b="1" dirty="0"/>
          </a:p>
        </p:txBody>
      </p:sp>
      <p:sp>
        <p:nvSpPr>
          <p:cNvPr id="9" name="Rectangle 8"/>
          <p:cNvSpPr/>
          <p:nvPr/>
        </p:nvSpPr>
        <p:spPr>
          <a:xfrm>
            <a:off x="5765801" y="1980337"/>
            <a:ext cx="3809999" cy="2677656"/>
          </a:xfrm>
          <a:prstGeom prst="rect">
            <a:avLst/>
          </a:prstGeom>
        </p:spPr>
        <p:txBody>
          <a:bodyPr wrap="square">
            <a:spAutoFit/>
          </a:bodyPr>
          <a:lstStyle/>
          <a:p>
            <a:r>
              <a:rPr lang="en-US" sz="2400" b="1" dirty="0"/>
              <a:t>(Yr. 2006)</a:t>
            </a:r>
          </a:p>
          <a:p>
            <a:r>
              <a:rPr lang="en-US" sz="2400" b="1" dirty="0"/>
              <a:t>12.The </a:t>
            </a:r>
            <a:r>
              <a:rPr lang="en-US" sz="2400" b="1" dirty="0"/>
              <a:t>town marked J is</a:t>
            </a:r>
          </a:p>
          <a:p>
            <a:pPr marL="342900" indent="-342900">
              <a:buAutoNum type="alphaUcPeriod"/>
            </a:pPr>
            <a:r>
              <a:rPr lang="en-US" sz="2400" b="1" dirty="0"/>
              <a:t>Dodoma</a:t>
            </a:r>
          </a:p>
          <a:p>
            <a:pPr marL="342900" indent="-342900">
              <a:buAutoNum type="alphaUcPeriod"/>
            </a:pPr>
            <a:r>
              <a:rPr lang="en-US" sz="2400" b="1" dirty="0" err="1"/>
              <a:t>Kigoma</a:t>
            </a:r>
            <a:endParaRPr lang="en-US" sz="2400" b="1" dirty="0"/>
          </a:p>
          <a:p>
            <a:r>
              <a:rPr lang="en-US" sz="2400" b="1" dirty="0"/>
              <a:t>C. </a:t>
            </a:r>
            <a:r>
              <a:rPr lang="en-US" sz="2400" b="1" dirty="0"/>
              <a:t> </a:t>
            </a:r>
            <a:r>
              <a:rPr lang="en-US" sz="2400" b="1" dirty="0" err="1"/>
              <a:t>ArushaB</a:t>
            </a:r>
            <a:r>
              <a:rPr lang="en-US" sz="2400" b="1" dirty="0"/>
              <a:t>. </a:t>
            </a:r>
            <a:endParaRPr lang="en-US" sz="2400" b="1" dirty="0"/>
          </a:p>
          <a:p>
            <a:r>
              <a:rPr lang="en-US" sz="2400" b="1" dirty="0"/>
              <a:t>D</a:t>
            </a:r>
            <a:r>
              <a:rPr lang="en-US" sz="2400" b="1" dirty="0"/>
              <a:t>. </a:t>
            </a:r>
            <a:r>
              <a:rPr lang="en-US" sz="2400" b="1" dirty="0"/>
              <a:t> Dar-</a:t>
            </a:r>
            <a:r>
              <a:rPr lang="en-US" sz="2400" b="1" dirty="0" err="1"/>
              <a:t>es</a:t>
            </a:r>
            <a:r>
              <a:rPr lang="en-US" sz="2400" b="1" dirty="0"/>
              <a:t>-Salaam</a:t>
            </a:r>
            <a:endParaRPr lang="en-US" sz="2400" b="1" dirty="0"/>
          </a:p>
          <a:p>
            <a:endParaRPr lang="en-US" sz="2400" b="1" dirty="0"/>
          </a:p>
        </p:txBody>
      </p:sp>
    </p:spTree>
    <p:extLst>
      <p:ext uri="{BB962C8B-B14F-4D97-AF65-F5344CB8AC3E}">
        <p14:creationId xmlns:p14="http://schemas.microsoft.com/office/powerpoint/2010/main" val="2501560868"/>
      </p:ext>
    </p:extLst>
  </p:cSld>
  <p:clrMapOvr>
    <a:masterClrMapping/>
  </p:clrMapOvr>
  <p:transition spd="slow">
    <p:cover/>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44590"/>
            <a:ext cx="8915400" cy="5262979"/>
          </a:xfrm>
          <a:prstGeom prst="rect">
            <a:avLst/>
          </a:prstGeom>
        </p:spPr>
        <p:txBody>
          <a:bodyPr wrap="square">
            <a:spAutoFit/>
          </a:bodyPr>
          <a:lstStyle/>
          <a:p>
            <a:r>
              <a:rPr lang="en-US" sz="2400" b="1" dirty="0"/>
              <a:t>(Yr. 2005)</a:t>
            </a:r>
          </a:p>
          <a:p>
            <a:r>
              <a:rPr lang="en-US" sz="2400" b="1" dirty="0"/>
              <a:t>13.Below </a:t>
            </a:r>
            <a:r>
              <a:rPr lang="en-US" sz="2400" b="1" dirty="0"/>
              <a:t>are factors that influenced the origin </a:t>
            </a:r>
            <a:r>
              <a:rPr lang="en-US" sz="2400" b="1" dirty="0"/>
              <a:t>of town </a:t>
            </a:r>
            <a:r>
              <a:rPr lang="en-US" sz="2400" b="1" dirty="0"/>
              <a:t>in Kenya</a:t>
            </a:r>
          </a:p>
          <a:p>
            <a:r>
              <a:rPr lang="en-US" sz="2400" b="1" dirty="0"/>
              <a:t>i) Availability of clean water.</a:t>
            </a:r>
          </a:p>
          <a:p>
            <a:r>
              <a:rPr lang="en-US" sz="2400" b="1" dirty="0" err="1"/>
              <a:t>Iil</a:t>
            </a:r>
            <a:r>
              <a:rPr lang="en-US" sz="2400" b="1" dirty="0"/>
              <a:t> Central </a:t>
            </a:r>
            <a:r>
              <a:rPr lang="en-US" sz="2400" b="1" dirty="0"/>
              <a:t>position along the Uganda   railway.</a:t>
            </a:r>
          </a:p>
          <a:p>
            <a:r>
              <a:rPr lang="en-US" sz="2400" b="1" dirty="0"/>
              <a:t>iii) Existence of flat land.</a:t>
            </a:r>
          </a:p>
          <a:p>
            <a:r>
              <a:rPr lang="en-US" sz="2400" b="1" dirty="0"/>
              <a:t>The town whose origin was influenced by the factors listed above is</a:t>
            </a:r>
          </a:p>
          <a:p>
            <a:pPr marL="342900" indent="-342900">
              <a:buAutoNum type="alphaUcPeriod"/>
            </a:pPr>
            <a:r>
              <a:rPr lang="en-US" sz="2400" b="1" dirty="0"/>
              <a:t>Nairobi	B</a:t>
            </a:r>
            <a:r>
              <a:rPr lang="en-US" sz="2400" b="1" dirty="0"/>
              <a:t>. </a:t>
            </a:r>
            <a:r>
              <a:rPr lang="en-US" sz="2400" b="1" dirty="0"/>
              <a:t>Kisumu	C</a:t>
            </a:r>
            <a:r>
              <a:rPr lang="en-US" sz="2400" b="1" dirty="0"/>
              <a:t>. </a:t>
            </a:r>
            <a:r>
              <a:rPr lang="en-US" sz="2400" b="1" dirty="0" err="1"/>
              <a:t>Eldoret</a:t>
            </a:r>
            <a:r>
              <a:rPr lang="en-US" sz="2400" b="1" dirty="0"/>
              <a:t>	D</a:t>
            </a:r>
            <a:r>
              <a:rPr lang="en-US" sz="2400" b="1" dirty="0"/>
              <a:t>. </a:t>
            </a:r>
            <a:r>
              <a:rPr lang="en-US" sz="2400" b="1" dirty="0" err="1"/>
              <a:t>Thika</a:t>
            </a:r>
            <a:r>
              <a:rPr lang="en-US" sz="2400" b="1" dirty="0"/>
              <a:t> </a:t>
            </a:r>
            <a:endParaRPr lang="en-US" sz="2400" b="1" dirty="0"/>
          </a:p>
          <a:p>
            <a:endParaRPr lang="en-US" sz="2400" b="1" dirty="0"/>
          </a:p>
          <a:p>
            <a:r>
              <a:rPr lang="en-US" sz="2400" b="1" dirty="0"/>
              <a:t>(</a:t>
            </a:r>
            <a:r>
              <a:rPr lang="en-US" sz="2400" b="1" dirty="0"/>
              <a:t>Yr. 2002)</a:t>
            </a:r>
          </a:p>
          <a:p>
            <a:r>
              <a:rPr lang="en-US" sz="2400" b="1" dirty="0"/>
              <a:t>14.Nakuru </a:t>
            </a:r>
            <a:r>
              <a:rPr lang="en-US" sz="2400" b="1" dirty="0"/>
              <a:t>town started as</a:t>
            </a:r>
          </a:p>
          <a:p>
            <a:r>
              <a:rPr lang="en-US" sz="2400" b="1" dirty="0"/>
              <a:t>A.	an industrial </a:t>
            </a:r>
            <a:r>
              <a:rPr lang="en-US" sz="2400" b="1" dirty="0" err="1"/>
              <a:t>centre</a:t>
            </a:r>
            <a:endParaRPr lang="en-US" sz="2400" b="1" dirty="0"/>
          </a:p>
          <a:p>
            <a:r>
              <a:rPr lang="en-US" sz="2400" b="1" dirty="0"/>
              <a:t>B.	a communication </a:t>
            </a:r>
            <a:r>
              <a:rPr lang="en-US" sz="2400" b="1" dirty="0" err="1"/>
              <a:t>centre</a:t>
            </a:r>
            <a:endParaRPr lang="en-US" sz="2400" b="1" dirty="0"/>
          </a:p>
          <a:p>
            <a:r>
              <a:rPr lang="en-US" sz="2400" b="1" dirty="0"/>
              <a:t>C.	an agricultural </a:t>
            </a:r>
            <a:r>
              <a:rPr lang="en-US" sz="2400" b="1" dirty="0" err="1"/>
              <a:t>centre</a:t>
            </a:r>
            <a:endParaRPr lang="en-US" sz="2400" b="1" dirty="0"/>
          </a:p>
          <a:p>
            <a:r>
              <a:rPr lang="en-US" sz="2400" b="1" dirty="0"/>
              <a:t>D	an </a:t>
            </a:r>
            <a:r>
              <a:rPr lang="en-US" sz="2400" b="1" dirty="0"/>
              <a:t>educational </a:t>
            </a:r>
            <a:r>
              <a:rPr lang="en-US" sz="2400" b="1" dirty="0" err="1"/>
              <a:t>centre</a:t>
            </a:r>
            <a:endParaRPr lang="en-US" sz="2400" b="1" dirty="0"/>
          </a:p>
        </p:txBody>
      </p:sp>
    </p:spTree>
    <p:extLst>
      <p:ext uri="{BB962C8B-B14F-4D97-AF65-F5344CB8AC3E}">
        <p14:creationId xmlns:p14="http://schemas.microsoft.com/office/powerpoint/2010/main" val="775470731"/>
      </p:ext>
    </p:extLst>
  </p:cSld>
  <p:clrMapOvr>
    <a:masterClrMapping/>
  </p:clrMapOvr>
  <p:transition spd="slow">
    <p:cover/>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763000" cy="1612900"/>
          </a:xfrm>
        </p:spPr>
        <p:txBody>
          <a:bodyPr>
            <a:noAutofit/>
          </a:bodyPr>
          <a:lstStyle/>
          <a:p>
            <a:r>
              <a:rPr lang="en-US" sz="6600" dirty="0">
                <a:solidFill>
                  <a:srgbClr val="FF0000"/>
                </a:solidFill>
                <a:latin typeface="Arial Rounded MT Bold" pitchFamily="34" charset="0"/>
              </a:rPr>
              <a:t/>
            </a:r>
            <a:br>
              <a:rPr lang="en-US" sz="6600" dirty="0">
                <a:solidFill>
                  <a:srgbClr val="FF0000"/>
                </a:solidFill>
                <a:latin typeface="Arial Rounded MT Bold" pitchFamily="34" charset="0"/>
              </a:rPr>
            </a:br>
            <a:r>
              <a:rPr lang="en-US" sz="6600" dirty="0">
                <a:solidFill>
                  <a:srgbClr val="FF0000"/>
                </a:solidFill>
                <a:latin typeface="Arial Rounded MT Bold" pitchFamily="34" charset="0"/>
              </a:rPr>
              <a:t/>
            </a:r>
            <a:br>
              <a:rPr lang="en-US" sz="6600" dirty="0">
                <a:solidFill>
                  <a:srgbClr val="FF0000"/>
                </a:solidFill>
                <a:latin typeface="Arial Rounded MT Bold" pitchFamily="34" charset="0"/>
              </a:rPr>
            </a:br>
            <a:r>
              <a:rPr lang="en-US" sz="6600" dirty="0">
                <a:solidFill>
                  <a:srgbClr val="FF0000"/>
                </a:solidFill>
                <a:latin typeface="Arial Rounded MT Bold" pitchFamily="34" charset="0"/>
              </a:rPr>
              <a:t/>
            </a:r>
            <a:br>
              <a:rPr lang="en-US" sz="6600" dirty="0">
                <a:solidFill>
                  <a:srgbClr val="FF0000"/>
                </a:solidFill>
                <a:latin typeface="Arial Rounded MT Bold" pitchFamily="34" charset="0"/>
              </a:rPr>
            </a:br>
            <a:r>
              <a:rPr lang="en-US" sz="6600" dirty="0">
                <a:solidFill>
                  <a:srgbClr val="FF0000"/>
                </a:solidFill>
                <a:latin typeface="Arial Rounded MT Bold" pitchFamily="34" charset="0"/>
              </a:rPr>
              <a:t/>
            </a:r>
            <a:br>
              <a:rPr lang="en-US" sz="6600" dirty="0">
                <a:solidFill>
                  <a:srgbClr val="FF0000"/>
                </a:solidFill>
                <a:latin typeface="Arial Rounded MT Bold" pitchFamily="34" charset="0"/>
              </a:rPr>
            </a:br>
            <a:r>
              <a:rPr lang="en-US" sz="6600" dirty="0">
                <a:solidFill>
                  <a:srgbClr val="FF0000"/>
                </a:solidFill>
                <a:latin typeface="Arial Rounded MT Bold" pitchFamily="34" charset="0"/>
              </a:rPr>
              <a:t/>
            </a:r>
            <a:br>
              <a:rPr lang="en-US" sz="6600" dirty="0">
                <a:solidFill>
                  <a:srgbClr val="FF0000"/>
                </a:solidFill>
                <a:latin typeface="Arial Rounded MT Bold" pitchFamily="34" charset="0"/>
              </a:rPr>
            </a:br>
            <a:r>
              <a:rPr lang="en-US" sz="6600" dirty="0">
                <a:solidFill>
                  <a:srgbClr val="FF0000"/>
                </a:solidFill>
                <a:latin typeface="Arial Rounded MT Bold" pitchFamily="34" charset="0"/>
              </a:rPr>
              <a:t/>
            </a:r>
            <a:br>
              <a:rPr lang="en-US" sz="6600" dirty="0">
                <a:solidFill>
                  <a:srgbClr val="FF0000"/>
                </a:solidFill>
                <a:latin typeface="Arial Rounded MT Bold" pitchFamily="34" charset="0"/>
              </a:rPr>
            </a:br>
            <a:r>
              <a:rPr lang="en-US" sz="6600" dirty="0">
                <a:solidFill>
                  <a:srgbClr val="FF0000"/>
                </a:solidFill>
                <a:latin typeface="Arial Rounded MT Bold" pitchFamily="34" charset="0"/>
              </a:rPr>
              <a:t>UNIT </a:t>
            </a:r>
            <a:r>
              <a:rPr lang="en-US" sz="6600" dirty="0">
                <a:solidFill>
                  <a:srgbClr val="FF0000"/>
                </a:solidFill>
                <a:latin typeface="Arial Rounded MT Bold" pitchFamily="34" charset="0"/>
              </a:rPr>
              <a:t>2</a:t>
            </a:r>
            <a:r>
              <a:rPr lang="en-US" sz="6600" dirty="0">
                <a:solidFill>
                  <a:srgbClr val="FF0000"/>
                </a:solidFill>
                <a:latin typeface="Arial Rounded MT Bold" pitchFamily="34" charset="0"/>
              </a:rPr>
              <a:t>.</a:t>
            </a:r>
            <a:br>
              <a:rPr lang="en-US" sz="6600" dirty="0">
                <a:solidFill>
                  <a:srgbClr val="FF0000"/>
                </a:solidFill>
                <a:latin typeface="Arial Rounded MT Bold" pitchFamily="34" charset="0"/>
              </a:rPr>
            </a:br>
            <a:r>
              <a:rPr lang="en-US" sz="6600" dirty="0">
                <a:solidFill>
                  <a:srgbClr val="FF0000"/>
                </a:solidFill>
                <a:latin typeface="Arial Rounded MT Bold" pitchFamily="34" charset="0"/>
              </a:rPr>
              <a:t/>
            </a:r>
            <a:br>
              <a:rPr lang="en-US" sz="6600" dirty="0">
                <a:solidFill>
                  <a:srgbClr val="FF0000"/>
                </a:solidFill>
                <a:latin typeface="Arial Rounded MT Bold" pitchFamily="34" charset="0"/>
              </a:rPr>
            </a:br>
            <a:r>
              <a:rPr lang="en-US" sz="6600" u="sng" dirty="0">
                <a:solidFill>
                  <a:srgbClr val="FF0000"/>
                </a:solidFill>
                <a:latin typeface="Arial Rounded MT Bold" pitchFamily="34" charset="0"/>
              </a:rPr>
              <a:t>PEOPLE </a:t>
            </a:r>
            <a:br>
              <a:rPr lang="en-US" sz="6600" u="sng" dirty="0">
                <a:solidFill>
                  <a:srgbClr val="FF0000"/>
                </a:solidFill>
                <a:latin typeface="Arial Rounded MT Bold" pitchFamily="34" charset="0"/>
              </a:rPr>
            </a:br>
            <a:r>
              <a:rPr lang="en-US" sz="6600" u="sng" dirty="0">
                <a:solidFill>
                  <a:srgbClr val="FF0000"/>
                </a:solidFill>
                <a:latin typeface="Arial Rounded MT Bold" pitchFamily="34" charset="0"/>
              </a:rPr>
              <a:t>AND POPULATION</a:t>
            </a:r>
            <a:br>
              <a:rPr lang="en-US" sz="6600" u="sng" dirty="0">
                <a:solidFill>
                  <a:srgbClr val="FF0000"/>
                </a:solidFill>
                <a:latin typeface="Arial Rounded MT Bold" pitchFamily="34" charset="0"/>
              </a:rPr>
            </a:br>
            <a:r>
              <a:rPr lang="en-US" sz="6600" u="sng" dirty="0">
                <a:solidFill>
                  <a:srgbClr val="FF0000"/>
                </a:solidFill>
                <a:latin typeface="Arial Rounded MT Bold" pitchFamily="34" charset="0"/>
              </a:rPr>
              <a:t/>
            </a:r>
            <a:br>
              <a:rPr lang="en-US" sz="6600" u="sng" dirty="0">
                <a:solidFill>
                  <a:srgbClr val="FF0000"/>
                </a:solidFill>
                <a:latin typeface="Arial Rounded MT Bold" pitchFamily="34" charset="0"/>
              </a:rPr>
            </a:br>
            <a:r>
              <a:rPr lang="en-US" sz="6600" u="sng" dirty="0">
                <a:solidFill>
                  <a:srgbClr val="FF0000"/>
                </a:solidFill>
                <a:latin typeface="Arial Rounded MT Bold" pitchFamily="34" charset="0"/>
              </a:rPr>
              <a:t/>
            </a:r>
            <a:br>
              <a:rPr lang="en-US" sz="6600" u="sng" dirty="0">
                <a:solidFill>
                  <a:srgbClr val="FF0000"/>
                </a:solidFill>
                <a:latin typeface="Arial Rounded MT Bold" pitchFamily="34" charset="0"/>
              </a:rPr>
            </a:br>
            <a:r>
              <a:rPr lang="en-US" sz="6600" dirty="0">
                <a:solidFill>
                  <a:srgbClr val="FF0000"/>
                </a:solidFill>
                <a:latin typeface="Arial Rounded MT Bold" pitchFamily="34" charset="0"/>
              </a:rPr>
              <a:t/>
            </a:r>
            <a:br>
              <a:rPr lang="en-US" sz="6600" dirty="0">
                <a:solidFill>
                  <a:srgbClr val="FF0000"/>
                </a:solidFill>
                <a:latin typeface="Arial Rounded MT Bold" pitchFamily="34" charset="0"/>
              </a:rPr>
            </a:br>
            <a:endParaRPr lang="en-US" sz="6600" dirty="0">
              <a:solidFill>
                <a:srgbClr val="FF0000"/>
              </a:solidFill>
              <a:latin typeface="Arial Rounded MT Bold" pitchFamily="34" charset="0"/>
            </a:endParaRPr>
          </a:p>
        </p:txBody>
      </p:sp>
    </p:spTree>
    <p:extLst>
      <p:ext uri="{BB962C8B-B14F-4D97-AF65-F5344CB8AC3E}">
        <p14:creationId xmlns:p14="http://schemas.microsoft.com/office/powerpoint/2010/main" val="13428288"/>
      </p:ext>
    </p:extLst>
  </p:cSld>
  <p:clrMapOvr>
    <a:masterClrMapping/>
  </p:clrMapOvr>
  <p:transition spd="slow" advTm="60000">
    <p:cover/>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812800" y="419100"/>
            <a:ext cx="8229600" cy="37716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600" b="1" u="sng" dirty="0">
                <a:solidFill>
                  <a:srgbClr val="FF0000"/>
                </a:solidFill>
              </a:rPr>
              <a:t>Main Languages in Eastern Africa</a:t>
            </a:r>
            <a:endParaRPr lang="en-US" sz="3600" b="1" dirty="0">
              <a:solidFill>
                <a:srgbClr val="FF0000"/>
              </a:solidFill>
            </a:endParaRPr>
          </a:p>
          <a:p>
            <a:pPr marL="0" indent="0">
              <a:buNone/>
            </a:pPr>
            <a:r>
              <a:rPr lang="en-US" dirty="0"/>
              <a:t>The four main language groups are:</a:t>
            </a:r>
          </a:p>
          <a:p>
            <a:pPr marL="514350" indent="-514350">
              <a:buFont typeface="+mj-lt"/>
              <a:buAutoNum type="arabicPeriod"/>
            </a:pPr>
            <a:r>
              <a:rPr lang="en-US" dirty="0"/>
              <a:t>Bantus</a:t>
            </a:r>
          </a:p>
          <a:p>
            <a:pPr marL="514350" indent="-514350">
              <a:buFont typeface="+mj-lt"/>
              <a:buAutoNum type="arabicPeriod"/>
            </a:pPr>
            <a:r>
              <a:rPr lang="en-US" dirty="0" err="1"/>
              <a:t>Nilotes</a:t>
            </a:r>
            <a:endParaRPr lang="en-US" dirty="0"/>
          </a:p>
          <a:p>
            <a:pPr marL="514350" indent="-514350">
              <a:buFont typeface="+mj-lt"/>
              <a:buAutoNum type="arabicPeriod"/>
            </a:pPr>
            <a:r>
              <a:rPr lang="en-US" dirty="0" err="1"/>
              <a:t>Cushites</a:t>
            </a:r>
            <a:endParaRPr lang="en-US" dirty="0"/>
          </a:p>
          <a:p>
            <a:pPr marL="514350" indent="-514350">
              <a:buFont typeface="+mj-lt"/>
              <a:buAutoNum type="arabicPeriod"/>
            </a:pPr>
            <a:r>
              <a:rPr lang="en-US" dirty="0"/>
              <a:t>Semites</a:t>
            </a:r>
          </a:p>
          <a:p>
            <a:endParaRPr lang="en-US" dirty="0"/>
          </a:p>
        </p:txBody>
      </p:sp>
    </p:spTree>
    <p:extLst>
      <p:ext uri="{BB962C8B-B14F-4D97-AF65-F5344CB8AC3E}">
        <p14:creationId xmlns:p14="http://schemas.microsoft.com/office/powerpoint/2010/main" val="3203700712"/>
      </p:ext>
    </p:extLst>
  </p:cSld>
  <p:clrMapOvr>
    <a:masterClrMapping/>
  </p:clrMapOvr>
  <p:transition spd="slow" advTm="60000">
    <p:cover/>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lstStyle/>
          <a:p>
            <a:r>
              <a:rPr lang="en-US" b="1" dirty="0">
                <a:solidFill>
                  <a:srgbClr val="FF0000"/>
                </a:solidFill>
              </a:rPr>
              <a:t> </a:t>
            </a:r>
            <a:r>
              <a:rPr lang="en-US" b="1" u="sng" dirty="0">
                <a:solidFill>
                  <a:srgbClr val="FF0000"/>
                </a:solidFill>
              </a:rPr>
              <a:t>BANTUS</a:t>
            </a:r>
            <a:endParaRPr lang="en-US" dirty="0">
              <a:solidFill>
                <a:srgbClr val="FF0000"/>
              </a:solidFill>
            </a:endParaRPr>
          </a:p>
        </p:txBody>
      </p:sp>
      <p:sp>
        <p:nvSpPr>
          <p:cNvPr id="3" name="Content Placeholder 2"/>
          <p:cNvSpPr>
            <a:spLocks noGrp="1"/>
          </p:cNvSpPr>
          <p:nvPr>
            <p:ph idx="4294967295"/>
          </p:nvPr>
        </p:nvSpPr>
        <p:spPr>
          <a:xfrm>
            <a:off x="508000" y="1333500"/>
            <a:ext cx="8229600" cy="2209800"/>
          </a:xfrm>
          <a:prstGeom prst="rect">
            <a:avLst/>
          </a:prstGeom>
        </p:spPr>
        <p:txBody>
          <a:bodyPr>
            <a:noAutofit/>
          </a:bodyPr>
          <a:lstStyle/>
          <a:p>
            <a:pPr lvl="2"/>
            <a:r>
              <a:rPr lang="en-US" sz="3600" dirty="0"/>
              <a:t>They are found in Uganda, Kenya, Tanzania and Sudan.</a:t>
            </a:r>
          </a:p>
          <a:p>
            <a:pPr lvl="2"/>
            <a:r>
              <a:rPr lang="en-US" sz="3600" dirty="0"/>
              <a:t>There are no Bantu in Somalia, Ethiopia and Eritrea.</a:t>
            </a:r>
          </a:p>
          <a:p>
            <a:pPr lvl="2"/>
            <a:r>
              <a:rPr lang="en-US" sz="3600" dirty="0"/>
              <a:t>They originated from Congo forest.</a:t>
            </a:r>
          </a:p>
          <a:p>
            <a:pPr lvl="2"/>
            <a:r>
              <a:rPr lang="en-US" sz="3600" dirty="0"/>
              <a:t>They were cultivators.</a:t>
            </a:r>
          </a:p>
          <a:p>
            <a:endParaRPr lang="en-US" sz="4400" dirty="0"/>
          </a:p>
        </p:txBody>
      </p:sp>
    </p:spTree>
    <p:extLst>
      <p:ext uri="{BB962C8B-B14F-4D97-AF65-F5344CB8AC3E}">
        <p14:creationId xmlns:p14="http://schemas.microsoft.com/office/powerpoint/2010/main" val="4139502365"/>
      </p:ext>
    </p:extLst>
  </p:cSld>
  <p:clrMapOvr>
    <a:masterClrMapping/>
  </p:clrMapOvr>
  <p:transition spd="slow" advTm="60000">
    <p:cover/>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8229600" cy="952500"/>
          </a:xfrm>
        </p:spPr>
        <p:txBody>
          <a:bodyPr>
            <a:normAutofit/>
          </a:bodyPr>
          <a:lstStyle/>
          <a:p>
            <a:r>
              <a:rPr lang="en-US" b="1" u="sng" dirty="0">
                <a:solidFill>
                  <a:srgbClr val="FF0000"/>
                </a:solidFill>
              </a:rPr>
              <a:t>The following are reasons that made Bantus to </a:t>
            </a:r>
            <a:r>
              <a:rPr lang="en-US" b="1" u="sng" dirty="0" smtClean="0">
                <a:solidFill>
                  <a:srgbClr val="FF0000"/>
                </a:solidFill>
              </a:rPr>
              <a:t>migrate</a:t>
            </a:r>
            <a:endParaRPr lang="en-US" dirty="0">
              <a:solidFill>
                <a:srgbClr val="FF0000"/>
              </a:solidFill>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lvl="0"/>
            <a:r>
              <a:rPr lang="en-US" sz="3600" dirty="0"/>
              <a:t>Population </a:t>
            </a:r>
            <a:r>
              <a:rPr lang="en-US" sz="3600" dirty="0"/>
              <a:t>increase.</a:t>
            </a:r>
          </a:p>
          <a:p>
            <a:pPr lvl="0"/>
            <a:r>
              <a:rPr lang="en-US" sz="3600" dirty="0"/>
              <a:t>Drought and famine.</a:t>
            </a:r>
          </a:p>
          <a:p>
            <a:pPr lvl="0"/>
            <a:r>
              <a:rPr lang="en-US" sz="3600" dirty="0"/>
              <a:t>Looking for fertile land for farming.</a:t>
            </a:r>
          </a:p>
          <a:p>
            <a:pPr lvl="0"/>
            <a:r>
              <a:rPr lang="en-US" sz="3600" dirty="0"/>
              <a:t>Outbreak of diseases.</a:t>
            </a:r>
          </a:p>
          <a:p>
            <a:pPr lvl="0"/>
            <a:r>
              <a:rPr lang="en-US" sz="3600" dirty="0"/>
              <a:t>War.</a:t>
            </a:r>
          </a:p>
          <a:p>
            <a:endParaRPr lang="en-US" sz="3600" dirty="0"/>
          </a:p>
        </p:txBody>
      </p:sp>
    </p:spTree>
    <p:extLst>
      <p:ext uri="{BB962C8B-B14F-4D97-AF65-F5344CB8AC3E}">
        <p14:creationId xmlns:p14="http://schemas.microsoft.com/office/powerpoint/2010/main" val="676107813"/>
      </p:ext>
    </p:extLst>
  </p:cSld>
  <p:clrMapOvr>
    <a:masterClrMapping/>
  </p:clrMapOvr>
  <p:transition spd="slow" advTm="60000">
    <p:cover/>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57200"/>
          </a:xfrm>
        </p:spPr>
        <p:txBody>
          <a:bodyPr>
            <a:noAutofit/>
          </a:bodyPr>
          <a:lstStyle/>
          <a:p>
            <a:r>
              <a:rPr lang="en-US" sz="3200" u="sng" dirty="0">
                <a:solidFill>
                  <a:srgbClr val="FF0000"/>
                </a:solidFill>
              </a:rPr>
              <a:t>Bantus in Kenya are grouped into these groups</a:t>
            </a:r>
            <a:r>
              <a:rPr lang="en-US" sz="3200" dirty="0">
                <a:solidFill>
                  <a:srgbClr val="FF0000"/>
                </a:solidFill>
              </a:rPr>
              <a:t>:-</a:t>
            </a:r>
            <a:endParaRPr lang="en-US" sz="3200" dirty="0">
              <a:solidFill>
                <a:srgbClr val="FF0000"/>
              </a:solidFill>
            </a:endParaRPr>
          </a:p>
        </p:txBody>
      </p:sp>
      <p:sp>
        <p:nvSpPr>
          <p:cNvPr id="3" name="Content Placeholder 2"/>
          <p:cNvSpPr>
            <a:spLocks noGrp="1"/>
          </p:cNvSpPr>
          <p:nvPr>
            <p:ph idx="4294967295"/>
          </p:nvPr>
        </p:nvSpPr>
        <p:spPr>
          <a:xfrm>
            <a:off x="508000" y="571500"/>
            <a:ext cx="3048000" cy="1600200"/>
          </a:xfrm>
          <a:prstGeom prst="rect">
            <a:avLst/>
          </a:prstGeom>
        </p:spPr>
        <p:txBody>
          <a:bodyPr>
            <a:normAutofit/>
          </a:bodyPr>
          <a:lstStyle/>
          <a:p>
            <a:pPr lvl="0"/>
            <a:r>
              <a:rPr lang="en-US" sz="2800" b="1" dirty="0"/>
              <a:t>W</a:t>
            </a:r>
            <a:r>
              <a:rPr lang="en-US" sz="2800" b="1" dirty="0"/>
              <a:t>estern </a:t>
            </a:r>
            <a:r>
              <a:rPr lang="en-US" sz="2800" b="1" dirty="0"/>
              <a:t>Bantus</a:t>
            </a:r>
          </a:p>
          <a:p>
            <a:pPr lvl="0"/>
            <a:r>
              <a:rPr lang="en-US" sz="2800" b="1" dirty="0"/>
              <a:t>Central Bantus</a:t>
            </a:r>
          </a:p>
          <a:p>
            <a:r>
              <a:rPr lang="en-US" sz="2800" b="1" dirty="0"/>
              <a:t>Eastern Bantus</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432697872"/>
              </p:ext>
            </p:extLst>
          </p:nvPr>
        </p:nvGraphicFramePr>
        <p:xfrm>
          <a:off x="3708402" y="571501"/>
          <a:ext cx="5638799" cy="2425833"/>
        </p:xfrm>
        <a:graphic>
          <a:graphicData uri="http://schemas.openxmlformats.org/drawingml/2006/table">
            <a:tbl>
              <a:tblPr firstRow="1" firstCol="1" lastRow="1" lastCol="1" bandRow="1" bandCol="1">
                <a:tableStyleId>{775DCB02-9BB8-47FD-8907-85C794F793BA}</a:tableStyleId>
              </a:tblPr>
              <a:tblGrid>
                <a:gridCol w="1676507">
                  <a:extLst>
                    <a:ext uri="{9D8B030D-6E8A-4147-A177-3AD203B41FA5}">
                      <a16:colId xmlns:a16="http://schemas.microsoft.com/office/drawing/2014/main" val="20000"/>
                    </a:ext>
                  </a:extLst>
                </a:gridCol>
                <a:gridCol w="1811902">
                  <a:extLst>
                    <a:ext uri="{9D8B030D-6E8A-4147-A177-3AD203B41FA5}">
                      <a16:colId xmlns:a16="http://schemas.microsoft.com/office/drawing/2014/main" val="20001"/>
                    </a:ext>
                  </a:extLst>
                </a:gridCol>
                <a:gridCol w="2150390">
                  <a:extLst>
                    <a:ext uri="{9D8B030D-6E8A-4147-A177-3AD203B41FA5}">
                      <a16:colId xmlns:a16="http://schemas.microsoft.com/office/drawing/2014/main" val="20002"/>
                    </a:ext>
                  </a:extLst>
                </a:gridCol>
              </a:tblGrid>
              <a:tr h="843768">
                <a:tc>
                  <a:txBody>
                    <a:bodyPr/>
                    <a:lstStyle/>
                    <a:p>
                      <a:pPr marL="114300" marR="0">
                        <a:spcBef>
                          <a:spcPts val="0"/>
                        </a:spcBef>
                        <a:spcAft>
                          <a:spcPts val="0"/>
                        </a:spcAft>
                      </a:pPr>
                      <a:r>
                        <a:rPr lang="en-US" sz="2700" dirty="0">
                          <a:effectLst/>
                        </a:rPr>
                        <a:t>Western Bantus</a:t>
                      </a:r>
                      <a:endParaRPr lang="en-US" sz="2700" b="1" i="0" dirty="0">
                        <a:solidFill>
                          <a:schemeClr val="tx2"/>
                        </a:solidFill>
                        <a:effectLst/>
                        <a:latin typeface="Times New Roman"/>
                        <a:ea typeface="Times New Roman"/>
                      </a:endParaRPr>
                    </a:p>
                  </a:txBody>
                  <a:tcPr marL="68580" marR="68580" marT="0" marB="0">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pPr>
                      <a:r>
                        <a:rPr lang="en-US" sz="2700" dirty="0">
                          <a:effectLst/>
                        </a:rPr>
                        <a:t>Central Bantus</a:t>
                      </a:r>
                      <a:endParaRPr lang="en-US" sz="2700" b="1" i="0" dirty="0">
                        <a:solidFill>
                          <a:schemeClr val="tx2"/>
                        </a:solidFill>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pPr>
                      <a:r>
                        <a:rPr lang="en-US" sz="2700" dirty="0">
                          <a:effectLst/>
                        </a:rPr>
                        <a:t>Eastern  Bantus</a:t>
                      </a:r>
                      <a:endParaRPr lang="en-US" sz="2700" b="1" i="0" dirty="0">
                        <a:solidFill>
                          <a:schemeClr val="tx2"/>
                        </a:solidFill>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82065">
                <a:tc>
                  <a:txBody>
                    <a:bodyPr/>
                    <a:lstStyle/>
                    <a:p>
                      <a:pPr marL="114300" marR="0">
                        <a:spcBef>
                          <a:spcPts val="0"/>
                        </a:spcBef>
                        <a:spcAft>
                          <a:spcPts val="0"/>
                        </a:spcAft>
                      </a:pPr>
                      <a:r>
                        <a:rPr lang="en-US" sz="2000" dirty="0" err="1">
                          <a:effectLst/>
                        </a:rPr>
                        <a:t>Abakuria</a:t>
                      </a:r>
                      <a:endParaRPr lang="en-US" sz="3300" dirty="0">
                        <a:effectLst/>
                      </a:endParaRPr>
                    </a:p>
                    <a:p>
                      <a:pPr marL="114300" marR="0">
                        <a:spcBef>
                          <a:spcPts val="0"/>
                        </a:spcBef>
                        <a:spcAft>
                          <a:spcPts val="0"/>
                        </a:spcAft>
                      </a:pPr>
                      <a:r>
                        <a:rPr lang="en-US" sz="2000" dirty="0" err="1">
                          <a:effectLst/>
                        </a:rPr>
                        <a:t>Abasuba</a:t>
                      </a:r>
                      <a:r>
                        <a:rPr lang="en-US" sz="2000" dirty="0">
                          <a:effectLst/>
                        </a:rPr>
                        <a:t> </a:t>
                      </a:r>
                      <a:endParaRPr lang="en-US" sz="3300" dirty="0">
                        <a:effectLst/>
                      </a:endParaRPr>
                    </a:p>
                    <a:p>
                      <a:pPr marL="114300" marR="0">
                        <a:spcBef>
                          <a:spcPts val="0"/>
                        </a:spcBef>
                        <a:spcAft>
                          <a:spcPts val="0"/>
                        </a:spcAft>
                      </a:pPr>
                      <a:r>
                        <a:rPr lang="en-US" sz="2000" dirty="0" err="1">
                          <a:effectLst/>
                        </a:rPr>
                        <a:t>Abaluhya</a:t>
                      </a:r>
                      <a:endParaRPr lang="en-US" sz="3300" dirty="0">
                        <a:effectLst/>
                      </a:endParaRPr>
                    </a:p>
                    <a:p>
                      <a:pPr marL="114300" marR="0">
                        <a:spcBef>
                          <a:spcPts val="0"/>
                        </a:spcBef>
                        <a:spcAft>
                          <a:spcPts val="0"/>
                        </a:spcAft>
                      </a:pPr>
                      <a:r>
                        <a:rPr lang="en-US" sz="2000" dirty="0" err="1">
                          <a:effectLst/>
                        </a:rPr>
                        <a:t>Abagusii</a:t>
                      </a:r>
                      <a:endParaRPr lang="en-US" sz="3300" b="0" dirty="0">
                        <a:effectLst/>
                        <a:latin typeface="Times New Roman"/>
                        <a:ea typeface="Times New Roman"/>
                      </a:endParaRPr>
                    </a:p>
                  </a:txBody>
                  <a:tcPr marL="68580" marR="68580" marT="0" marB="0">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114300" marR="0">
                        <a:spcBef>
                          <a:spcPts val="0"/>
                        </a:spcBef>
                        <a:spcAft>
                          <a:spcPts val="0"/>
                        </a:spcAft>
                      </a:pPr>
                      <a:r>
                        <a:rPr lang="en-US" sz="2000" dirty="0" err="1">
                          <a:effectLst/>
                        </a:rPr>
                        <a:t>Akamba</a:t>
                      </a:r>
                      <a:endParaRPr lang="en-US" sz="3300" dirty="0">
                        <a:effectLst/>
                      </a:endParaRPr>
                    </a:p>
                    <a:p>
                      <a:pPr marL="114300" marR="0">
                        <a:spcBef>
                          <a:spcPts val="0"/>
                        </a:spcBef>
                        <a:spcAft>
                          <a:spcPts val="0"/>
                        </a:spcAft>
                      </a:pPr>
                      <a:r>
                        <a:rPr lang="en-US" sz="2000" dirty="0" err="1">
                          <a:effectLst/>
                        </a:rPr>
                        <a:t>Ambeere</a:t>
                      </a:r>
                      <a:endParaRPr lang="en-US" sz="3300" dirty="0">
                        <a:effectLst/>
                      </a:endParaRPr>
                    </a:p>
                    <a:p>
                      <a:pPr marL="114300" marR="0">
                        <a:spcBef>
                          <a:spcPts val="0"/>
                        </a:spcBef>
                        <a:spcAft>
                          <a:spcPts val="0"/>
                        </a:spcAft>
                      </a:pPr>
                      <a:r>
                        <a:rPr lang="en-US" sz="2000" dirty="0" err="1">
                          <a:effectLst/>
                        </a:rPr>
                        <a:t>Agikuyu</a:t>
                      </a:r>
                      <a:endParaRPr lang="en-US" sz="3300" dirty="0">
                        <a:effectLst/>
                      </a:endParaRPr>
                    </a:p>
                    <a:p>
                      <a:pPr marL="114300" marR="0">
                        <a:spcBef>
                          <a:spcPts val="0"/>
                        </a:spcBef>
                        <a:spcAft>
                          <a:spcPts val="0"/>
                        </a:spcAft>
                      </a:pPr>
                      <a:r>
                        <a:rPr lang="en-US" sz="2000" dirty="0" err="1">
                          <a:effectLst/>
                        </a:rPr>
                        <a:t>Ameru</a:t>
                      </a:r>
                      <a:endParaRPr lang="en-US" sz="3300" dirty="0">
                        <a:effectLst/>
                      </a:endParaRPr>
                    </a:p>
                    <a:p>
                      <a:pPr marL="114300" marR="0">
                        <a:spcBef>
                          <a:spcPts val="0"/>
                        </a:spcBef>
                        <a:spcAft>
                          <a:spcPts val="0"/>
                        </a:spcAft>
                      </a:pPr>
                      <a:r>
                        <a:rPr lang="en-US" sz="2000" dirty="0" err="1">
                          <a:effectLst/>
                        </a:rPr>
                        <a:t>Aembu</a:t>
                      </a:r>
                      <a:endParaRPr lang="en-US" sz="3300" b="0" dirty="0">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114300" marR="0">
                        <a:spcBef>
                          <a:spcPts val="0"/>
                        </a:spcBef>
                        <a:spcAft>
                          <a:spcPts val="0"/>
                        </a:spcAft>
                      </a:pPr>
                      <a:r>
                        <a:rPr lang="en-US" sz="2000" dirty="0" err="1">
                          <a:effectLst/>
                        </a:rPr>
                        <a:t>Wadawida</a:t>
                      </a:r>
                      <a:endParaRPr lang="en-US" sz="3300" dirty="0">
                        <a:effectLst/>
                      </a:endParaRPr>
                    </a:p>
                    <a:p>
                      <a:pPr marL="114300" marR="0">
                        <a:spcBef>
                          <a:spcPts val="0"/>
                        </a:spcBef>
                        <a:spcAft>
                          <a:spcPts val="0"/>
                        </a:spcAft>
                      </a:pPr>
                      <a:r>
                        <a:rPr lang="en-US" sz="2000" dirty="0" err="1">
                          <a:effectLst/>
                        </a:rPr>
                        <a:t>Wataveta</a:t>
                      </a:r>
                      <a:endParaRPr lang="en-US" sz="3300" dirty="0">
                        <a:effectLst/>
                      </a:endParaRPr>
                    </a:p>
                    <a:p>
                      <a:pPr marL="114300" marR="0">
                        <a:spcBef>
                          <a:spcPts val="0"/>
                        </a:spcBef>
                        <a:spcAft>
                          <a:spcPts val="0"/>
                        </a:spcAft>
                      </a:pPr>
                      <a:r>
                        <a:rPr lang="en-US" sz="2000" dirty="0" err="1">
                          <a:effectLst/>
                        </a:rPr>
                        <a:t>Pokomo</a:t>
                      </a:r>
                      <a:endParaRPr lang="en-US" sz="3300" dirty="0">
                        <a:effectLst/>
                      </a:endParaRPr>
                    </a:p>
                    <a:p>
                      <a:pPr marL="114300" marR="0">
                        <a:spcBef>
                          <a:spcPts val="0"/>
                        </a:spcBef>
                        <a:spcAft>
                          <a:spcPts val="0"/>
                        </a:spcAft>
                      </a:pPr>
                      <a:r>
                        <a:rPr lang="en-US" sz="2000" dirty="0" err="1">
                          <a:effectLst/>
                        </a:rPr>
                        <a:t>Waswahili</a:t>
                      </a:r>
                      <a:endParaRPr lang="en-US" sz="3300" dirty="0">
                        <a:effectLst/>
                      </a:endParaRPr>
                    </a:p>
                    <a:p>
                      <a:pPr marL="114300" marR="0">
                        <a:spcBef>
                          <a:spcPts val="0"/>
                        </a:spcBef>
                        <a:spcAft>
                          <a:spcPts val="0"/>
                        </a:spcAft>
                      </a:pPr>
                      <a:r>
                        <a:rPr lang="en-US" sz="2000" dirty="0" err="1">
                          <a:effectLst/>
                        </a:rPr>
                        <a:t>Mijikenda</a:t>
                      </a:r>
                      <a:endParaRPr lang="en-US" sz="3300" b="0" dirty="0">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11" name="Rectangle 10"/>
          <p:cNvSpPr/>
          <p:nvPr/>
        </p:nvSpPr>
        <p:spPr>
          <a:xfrm>
            <a:off x="584200" y="2973170"/>
            <a:ext cx="6781800" cy="830997"/>
          </a:xfrm>
          <a:prstGeom prst="rect">
            <a:avLst/>
          </a:prstGeom>
        </p:spPr>
        <p:txBody>
          <a:bodyPr wrap="square">
            <a:spAutoFit/>
          </a:bodyPr>
          <a:lstStyle/>
          <a:p>
            <a:r>
              <a:rPr lang="en-US" sz="2400" b="1" dirty="0"/>
              <a:t> NB. </a:t>
            </a:r>
            <a:r>
              <a:rPr lang="en-US" sz="2400" b="1" dirty="0"/>
              <a:t>- </a:t>
            </a:r>
            <a:r>
              <a:rPr lang="en-US" sz="2400" b="1" dirty="0" err="1"/>
              <a:t>Wadawida</a:t>
            </a:r>
            <a:r>
              <a:rPr lang="en-US" sz="2400" b="1" dirty="0"/>
              <a:t> </a:t>
            </a:r>
            <a:r>
              <a:rPr lang="en-US" sz="2400" b="1" dirty="0"/>
              <a:t>are also known as </a:t>
            </a:r>
            <a:r>
              <a:rPr lang="en-US" sz="2400" b="1" dirty="0" err="1"/>
              <a:t>Taita</a:t>
            </a:r>
            <a:endParaRPr lang="en-US" sz="2400" b="1" dirty="0"/>
          </a:p>
          <a:p>
            <a:r>
              <a:rPr lang="en-US" sz="2400" b="1" dirty="0"/>
              <a:t>         - </a:t>
            </a:r>
            <a:r>
              <a:rPr lang="en-US" sz="2400" b="1" dirty="0" err="1"/>
              <a:t>Mijikenda</a:t>
            </a:r>
            <a:r>
              <a:rPr lang="en-US" sz="2400" b="1" dirty="0"/>
              <a:t> </a:t>
            </a:r>
            <a:r>
              <a:rPr lang="en-US" sz="2400" b="1" dirty="0"/>
              <a:t>means nine villages which </a:t>
            </a:r>
            <a:r>
              <a:rPr lang="en-US" sz="2400" b="1" dirty="0"/>
              <a:t>are:</a:t>
            </a:r>
            <a:endParaRPr lang="en-US" sz="2400" b="1"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3804166"/>
            <a:ext cx="701040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950353"/>
      </p:ext>
    </p:extLst>
  </p:cSld>
  <p:clrMapOvr>
    <a:masterClrMapping/>
  </p:clrMapOvr>
  <p:transition spd="slow" advTm="60000">
    <p:cover/>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571500"/>
          </a:xfrm>
        </p:spPr>
        <p:txBody>
          <a:bodyPr>
            <a:normAutofit/>
          </a:bodyPr>
          <a:lstStyle/>
          <a:p>
            <a:r>
              <a:rPr lang="en-US" b="1" u="sng" dirty="0">
                <a:solidFill>
                  <a:srgbClr val="FF0000"/>
                </a:solidFill>
              </a:rPr>
              <a:t>Bantus in other parts of Eastern </a:t>
            </a:r>
            <a:r>
              <a:rPr lang="en-US" b="1" u="sng" dirty="0" smtClean="0">
                <a:solidFill>
                  <a:srgbClr val="FF0000"/>
                </a:solidFill>
              </a:rPr>
              <a:t>countries</a:t>
            </a:r>
            <a:endParaRPr lang="en-US" dirty="0">
              <a:solidFill>
                <a:srgbClr val="FF0000"/>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134554545"/>
              </p:ext>
            </p:extLst>
          </p:nvPr>
        </p:nvGraphicFramePr>
        <p:xfrm>
          <a:off x="508000" y="1028701"/>
          <a:ext cx="8001000" cy="3459163"/>
        </p:xfrm>
        <a:graphic>
          <a:graphicData uri="http://schemas.openxmlformats.org/drawingml/2006/table">
            <a:tbl>
              <a:tblPr firstRow="1" firstCol="1" lastRow="1" lastCol="1" bandRow="1" bandCol="1">
                <a:tableStyleId>{5C22544A-7EE6-4342-B048-85BDC9FD1C3A}</a:tableStyleId>
              </a:tblPr>
              <a:tblGrid>
                <a:gridCol w="2237568">
                  <a:extLst>
                    <a:ext uri="{9D8B030D-6E8A-4147-A177-3AD203B41FA5}">
                      <a16:colId xmlns:a16="http://schemas.microsoft.com/office/drawing/2014/main" val="20000"/>
                    </a:ext>
                  </a:extLst>
                </a:gridCol>
                <a:gridCol w="2034153">
                  <a:extLst>
                    <a:ext uri="{9D8B030D-6E8A-4147-A177-3AD203B41FA5}">
                      <a16:colId xmlns:a16="http://schemas.microsoft.com/office/drawing/2014/main" val="20001"/>
                    </a:ext>
                  </a:extLst>
                </a:gridCol>
                <a:gridCol w="2034153">
                  <a:extLst>
                    <a:ext uri="{9D8B030D-6E8A-4147-A177-3AD203B41FA5}">
                      <a16:colId xmlns:a16="http://schemas.microsoft.com/office/drawing/2014/main" val="20002"/>
                    </a:ext>
                  </a:extLst>
                </a:gridCol>
                <a:gridCol w="1695126">
                  <a:extLst>
                    <a:ext uri="{9D8B030D-6E8A-4147-A177-3AD203B41FA5}">
                      <a16:colId xmlns:a16="http://schemas.microsoft.com/office/drawing/2014/main" val="20003"/>
                    </a:ext>
                  </a:extLst>
                </a:gridCol>
              </a:tblGrid>
              <a:tr h="406400">
                <a:tc gridSpan="2">
                  <a:txBody>
                    <a:bodyPr/>
                    <a:lstStyle/>
                    <a:p>
                      <a:pPr marL="114300" marR="0">
                        <a:spcBef>
                          <a:spcPts val="0"/>
                        </a:spcBef>
                        <a:spcAft>
                          <a:spcPts val="0"/>
                        </a:spcAft>
                      </a:pPr>
                      <a:r>
                        <a:rPr lang="en-US" sz="2700" b="1" dirty="0">
                          <a:solidFill>
                            <a:srgbClr val="FF0000"/>
                          </a:solidFill>
                          <a:effectLst/>
                        </a:rPr>
                        <a:t>Tanzania</a:t>
                      </a:r>
                      <a:endParaRPr lang="en-US" sz="4000" b="1" dirty="0">
                        <a:solidFill>
                          <a:srgbClr val="FF0000"/>
                        </a:solidFill>
                        <a:effectLst/>
                        <a:latin typeface="Times New Roman"/>
                        <a:ea typeface="Times New Roman"/>
                      </a:endParaRPr>
                    </a:p>
                  </a:txBody>
                  <a:tcPr marL="68580" marR="68580" marT="0" marB="0"/>
                </a:tc>
                <a:tc hMerge="1">
                  <a:txBody>
                    <a:bodyPr/>
                    <a:lstStyle/>
                    <a:p>
                      <a:endParaRPr lang="en-US"/>
                    </a:p>
                  </a:txBody>
                  <a:tcPr/>
                </a:tc>
                <a:tc>
                  <a:txBody>
                    <a:bodyPr/>
                    <a:lstStyle/>
                    <a:p>
                      <a:pPr marL="114300" marR="0">
                        <a:spcBef>
                          <a:spcPts val="0"/>
                        </a:spcBef>
                        <a:spcAft>
                          <a:spcPts val="0"/>
                        </a:spcAft>
                      </a:pPr>
                      <a:r>
                        <a:rPr lang="en-US" sz="2700" b="1" dirty="0">
                          <a:solidFill>
                            <a:srgbClr val="FF0000"/>
                          </a:solidFill>
                          <a:effectLst/>
                        </a:rPr>
                        <a:t>Uganda</a:t>
                      </a:r>
                      <a:endParaRPr lang="en-US" sz="4000" b="1" dirty="0">
                        <a:solidFill>
                          <a:srgbClr val="FF0000"/>
                        </a:solidFill>
                        <a:effectLst/>
                        <a:latin typeface="Times New Roman"/>
                        <a:ea typeface="Times New Roman"/>
                      </a:endParaRPr>
                    </a:p>
                  </a:txBody>
                  <a:tcPr marL="68580" marR="68580" marT="0" marB="0"/>
                </a:tc>
                <a:tc>
                  <a:txBody>
                    <a:bodyPr/>
                    <a:lstStyle/>
                    <a:p>
                      <a:pPr marL="114300" marR="0">
                        <a:spcBef>
                          <a:spcPts val="0"/>
                        </a:spcBef>
                        <a:spcAft>
                          <a:spcPts val="0"/>
                        </a:spcAft>
                      </a:pPr>
                      <a:r>
                        <a:rPr lang="en-US" sz="2700" b="1" dirty="0">
                          <a:solidFill>
                            <a:srgbClr val="FF0000"/>
                          </a:solidFill>
                          <a:effectLst/>
                        </a:rPr>
                        <a:t>Sudan</a:t>
                      </a:r>
                      <a:endParaRPr lang="en-US" sz="4000" b="1" dirty="0">
                        <a:solidFill>
                          <a:srgbClr val="FF0000"/>
                        </a:solidFill>
                        <a:effectLst/>
                        <a:latin typeface="Times New Roman"/>
                        <a:ea typeface="Times New Roman"/>
                      </a:endParaRPr>
                    </a:p>
                  </a:txBody>
                  <a:tcPr marL="68580" marR="68580" marT="0" marB="0"/>
                </a:tc>
                <a:extLst>
                  <a:ext uri="{0D108BD9-81ED-4DB2-BD59-A6C34878D82A}">
                    <a16:rowId xmlns:a16="http://schemas.microsoft.com/office/drawing/2014/main" val="10000"/>
                  </a:ext>
                </a:extLst>
              </a:tr>
              <a:tr h="3048000">
                <a:tc>
                  <a:txBody>
                    <a:bodyPr/>
                    <a:lstStyle/>
                    <a:p>
                      <a:pPr marL="114300" marR="0" indent="-114300">
                        <a:spcBef>
                          <a:spcPts val="0"/>
                        </a:spcBef>
                        <a:spcAft>
                          <a:spcPts val="0"/>
                        </a:spcAft>
                      </a:pPr>
                      <a:r>
                        <a:rPr lang="en-US" sz="2700" b="0">
                          <a:effectLst/>
                        </a:rPr>
                        <a:t>Nyamwezi  </a:t>
                      </a:r>
                      <a:endParaRPr lang="en-US" sz="4000" b="0">
                        <a:effectLst/>
                      </a:endParaRPr>
                    </a:p>
                    <a:p>
                      <a:pPr marL="114300" marR="0" indent="-114300">
                        <a:spcBef>
                          <a:spcPts val="0"/>
                        </a:spcBef>
                        <a:spcAft>
                          <a:spcPts val="0"/>
                        </a:spcAft>
                      </a:pPr>
                      <a:r>
                        <a:rPr lang="en-US" sz="2700" b="0">
                          <a:effectLst/>
                        </a:rPr>
                        <a:t>Sukuma</a:t>
                      </a:r>
                      <a:endParaRPr lang="en-US" sz="4000" b="0">
                        <a:effectLst/>
                      </a:endParaRPr>
                    </a:p>
                    <a:p>
                      <a:pPr marL="114300" marR="0" indent="-114300">
                        <a:spcBef>
                          <a:spcPts val="0"/>
                        </a:spcBef>
                        <a:spcAft>
                          <a:spcPts val="0"/>
                        </a:spcAft>
                      </a:pPr>
                      <a:r>
                        <a:rPr lang="en-US" sz="2700" b="0">
                          <a:effectLst/>
                        </a:rPr>
                        <a:t>Yao</a:t>
                      </a:r>
                      <a:endParaRPr lang="en-US" sz="4000" b="0">
                        <a:effectLst/>
                      </a:endParaRPr>
                    </a:p>
                    <a:p>
                      <a:pPr marL="114300" marR="0" indent="-114300">
                        <a:spcBef>
                          <a:spcPts val="0"/>
                        </a:spcBef>
                        <a:spcAft>
                          <a:spcPts val="0"/>
                        </a:spcAft>
                      </a:pPr>
                      <a:r>
                        <a:rPr lang="en-US" sz="2700" b="0">
                          <a:effectLst/>
                        </a:rPr>
                        <a:t>Makua</a:t>
                      </a:r>
                      <a:endParaRPr lang="en-US" sz="4000" b="0">
                        <a:effectLst/>
                      </a:endParaRPr>
                    </a:p>
                    <a:p>
                      <a:pPr marL="114300" marR="0" indent="-114300">
                        <a:spcBef>
                          <a:spcPts val="0"/>
                        </a:spcBef>
                        <a:spcAft>
                          <a:spcPts val="0"/>
                        </a:spcAft>
                      </a:pPr>
                      <a:r>
                        <a:rPr lang="en-US" sz="2700" b="0">
                          <a:effectLst/>
                        </a:rPr>
                        <a:t>Ngoni</a:t>
                      </a:r>
                      <a:endParaRPr lang="en-US" sz="4000" b="0">
                        <a:effectLst/>
                      </a:endParaRPr>
                    </a:p>
                    <a:p>
                      <a:pPr marL="114300" marR="0" indent="-114300">
                        <a:spcBef>
                          <a:spcPts val="0"/>
                        </a:spcBef>
                        <a:spcAft>
                          <a:spcPts val="0"/>
                        </a:spcAft>
                      </a:pPr>
                      <a:r>
                        <a:rPr lang="en-US" sz="2700" b="0">
                          <a:effectLst/>
                        </a:rPr>
                        <a:t>Ngindo</a:t>
                      </a:r>
                      <a:endParaRPr lang="en-US" sz="4000" b="0">
                        <a:effectLst/>
                      </a:endParaRPr>
                    </a:p>
                    <a:p>
                      <a:pPr marL="114300" marR="0" indent="-114300">
                        <a:spcBef>
                          <a:spcPts val="0"/>
                        </a:spcBef>
                        <a:spcAft>
                          <a:spcPts val="0"/>
                        </a:spcAft>
                      </a:pPr>
                      <a:r>
                        <a:rPr lang="en-US" sz="2700" b="0">
                          <a:effectLst/>
                        </a:rPr>
                        <a:t>Wapare</a:t>
                      </a:r>
                      <a:endParaRPr lang="en-US" sz="4000" b="0">
                        <a:effectLst/>
                        <a:latin typeface="Times New Roman"/>
                        <a:ea typeface="Times New Roman"/>
                      </a:endParaRPr>
                    </a:p>
                  </a:txBody>
                  <a:tcPr marL="68580" marR="68580" marT="0" marB="0"/>
                </a:tc>
                <a:tc>
                  <a:txBody>
                    <a:bodyPr/>
                    <a:lstStyle/>
                    <a:p>
                      <a:pPr marL="114300" marR="0" indent="-114300">
                        <a:spcBef>
                          <a:spcPts val="0"/>
                        </a:spcBef>
                        <a:spcAft>
                          <a:spcPts val="0"/>
                        </a:spcAft>
                      </a:pPr>
                      <a:r>
                        <a:rPr lang="en-US" sz="2700" b="0" dirty="0">
                          <a:effectLst/>
                        </a:rPr>
                        <a:t>Ha</a:t>
                      </a:r>
                      <a:endParaRPr lang="en-US" sz="4000" b="0" dirty="0">
                        <a:effectLst/>
                      </a:endParaRPr>
                    </a:p>
                    <a:p>
                      <a:pPr marL="114300" marR="0" indent="-114300">
                        <a:spcBef>
                          <a:spcPts val="0"/>
                        </a:spcBef>
                        <a:spcAft>
                          <a:spcPts val="0"/>
                        </a:spcAft>
                      </a:pPr>
                      <a:r>
                        <a:rPr lang="en-US" sz="2700" b="0" dirty="0" err="1">
                          <a:effectLst/>
                        </a:rPr>
                        <a:t>Chagga</a:t>
                      </a:r>
                      <a:endParaRPr lang="en-US" sz="4000" b="0" dirty="0">
                        <a:effectLst/>
                      </a:endParaRPr>
                    </a:p>
                    <a:p>
                      <a:pPr marL="114300" marR="0" indent="-114300">
                        <a:spcBef>
                          <a:spcPts val="0"/>
                        </a:spcBef>
                        <a:spcAft>
                          <a:spcPts val="0"/>
                        </a:spcAft>
                      </a:pPr>
                      <a:r>
                        <a:rPr lang="en-US" sz="2700" b="0" dirty="0">
                          <a:effectLst/>
                        </a:rPr>
                        <a:t>Hehe</a:t>
                      </a:r>
                      <a:endParaRPr lang="en-US" sz="4000" b="0" dirty="0">
                        <a:effectLst/>
                      </a:endParaRPr>
                    </a:p>
                    <a:p>
                      <a:pPr marL="114300" marR="0" indent="-114300">
                        <a:spcBef>
                          <a:spcPts val="0"/>
                        </a:spcBef>
                        <a:spcAft>
                          <a:spcPts val="0"/>
                        </a:spcAft>
                      </a:pPr>
                      <a:r>
                        <a:rPr lang="en-US" sz="2700" b="0" dirty="0">
                          <a:effectLst/>
                        </a:rPr>
                        <a:t>Makonde</a:t>
                      </a:r>
                      <a:endParaRPr lang="en-US" sz="4000" b="0" dirty="0">
                        <a:effectLst/>
                      </a:endParaRPr>
                    </a:p>
                    <a:p>
                      <a:pPr marL="114300" marR="0" indent="-114300">
                        <a:spcBef>
                          <a:spcPts val="0"/>
                        </a:spcBef>
                        <a:spcAft>
                          <a:spcPts val="0"/>
                        </a:spcAft>
                      </a:pPr>
                      <a:r>
                        <a:rPr lang="en-US" sz="2700" b="0" dirty="0" err="1">
                          <a:effectLst/>
                        </a:rPr>
                        <a:t>Zaramo</a:t>
                      </a:r>
                      <a:endParaRPr lang="en-US" sz="4000" b="0" dirty="0">
                        <a:effectLst/>
                      </a:endParaRPr>
                    </a:p>
                    <a:p>
                      <a:pPr marL="114300" marR="0" indent="-114300">
                        <a:spcBef>
                          <a:spcPts val="0"/>
                        </a:spcBef>
                        <a:spcAft>
                          <a:spcPts val="0"/>
                        </a:spcAft>
                      </a:pPr>
                      <a:r>
                        <a:rPr lang="en-US" sz="2700" b="0" dirty="0" err="1">
                          <a:effectLst/>
                        </a:rPr>
                        <a:t>Gogo</a:t>
                      </a:r>
                      <a:r>
                        <a:rPr lang="en-US" sz="2700" b="0" dirty="0">
                          <a:effectLst/>
                        </a:rPr>
                        <a:t> </a:t>
                      </a:r>
                      <a:endParaRPr lang="en-US" sz="4000" b="0" dirty="0">
                        <a:effectLst/>
                      </a:endParaRPr>
                    </a:p>
                    <a:p>
                      <a:pPr marL="114300" marR="0" indent="-114300">
                        <a:spcBef>
                          <a:spcPts val="0"/>
                        </a:spcBef>
                        <a:spcAft>
                          <a:spcPts val="0"/>
                        </a:spcAft>
                      </a:pPr>
                      <a:r>
                        <a:rPr lang="en-US" sz="2700" b="0" dirty="0" err="1">
                          <a:effectLst/>
                        </a:rPr>
                        <a:t>Zigua</a:t>
                      </a:r>
                      <a:endParaRPr lang="en-US" sz="4000" b="0" dirty="0">
                        <a:effectLst/>
                        <a:latin typeface="Times New Roman"/>
                        <a:ea typeface="Times New Roman"/>
                      </a:endParaRPr>
                    </a:p>
                  </a:txBody>
                  <a:tcPr marL="68580" marR="68580" marT="0" marB="0"/>
                </a:tc>
                <a:tc>
                  <a:txBody>
                    <a:bodyPr/>
                    <a:lstStyle/>
                    <a:p>
                      <a:pPr marL="114300" marR="0" indent="-114300">
                        <a:spcBef>
                          <a:spcPts val="0"/>
                        </a:spcBef>
                        <a:spcAft>
                          <a:spcPts val="0"/>
                        </a:spcAft>
                      </a:pPr>
                      <a:r>
                        <a:rPr lang="en-US" sz="2700" b="0" dirty="0" err="1">
                          <a:effectLst/>
                        </a:rPr>
                        <a:t>Baganda</a:t>
                      </a:r>
                      <a:endParaRPr lang="en-US" sz="4000" b="0" dirty="0">
                        <a:effectLst/>
                      </a:endParaRPr>
                    </a:p>
                    <a:p>
                      <a:pPr marL="114300" marR="0" indent="-114300">
                        <a:spcBef>
                          <a:spcPts val="0"/>
                        </a:spcBef>
                        <a:spcAft>
                          <a:spcPts val="0"/>
                        </a:spcAft>
                      </a:pPr>
                      <a:r>
                        <a:rPr lang="en-US" sz="2700" b="0" dirty="0" err="1">
                          <a:effectLst/>
                        </a:rPr>
                        <a:t>Banyoro</a:t>
                      </a:r>
                      <a:endParaRPr lang="en-US" sz="4000" b="0" dirty="0">
                        <a:effectLst/>
                      </a:endParaRPr>
                    </a:p>
                    <a:p>
                      <a:pPr marL="114300" marR="0" indent="-114300">
                        <a:spcBef>
                          <a:spcPts val="0"/>
                        </a:spcBef>
                        <a:spcAft>
                          <a:spcPts val="0"/>
                        </a:spcAft>
                      </a:pPr>
                      <a:r>
                        <a:rPr lang="en-US" sz="2700" b="0" dirty="0" err="1">
                          <a:effectLst/>
                        </a:rPr>
                        <a:t>Basoga</a:t>
                      </a:r>
                      <a:endParaRPr lang="en-US" sz="4000" b="0" dirty="0">
                        <a:effectLst/>
                      </a:endParaRPr>
                    </a:p>
                    <a:p>
                      <a:pPr marL="114300" marR="0" indent="-114300">
                        <a:spcBef>
                          <a:spcPts val="0"/>
                        </a:spcBef>
                        <a:spcAft>
                          <a:spcPts val="0"/>
                        </a:spcAft>
                      </a:pPr>
                      <a:r>
                        <a:rPr lang="en-US" sz="2700" b="0" dirty="0" err="1">
                          <a:effectLst/>
                        </a:rPr>
                        <a:t>Bagisu</a:t>
                      </a:r>
                      <a:endParaRPr lang="en-US" sz="4000" b="0" dirty="0">
                        <a:effectLst/>
                      </a:endParaRPr>
                    </a:p>
                    <a:p>
                      <a:pPr marL="114300" marR="0" indent="-114300">
                        <a:spcBef>
                          <a:spcPts val="0"/>
                        </a:spcBef>
                        <a:spcAft>
                          <a:spcPts val="0"/>
                        </a:spcAft>
                      </a:pPr>
                      <a:r>
                        <a:rPr lang="en-US" sz="2700" b="0" dirty="0" err="1">
                          <a:effectLst/>
                        </a:rPr>
                        <a:t>Batoro</a:t>
                      </a:r>
                      <a:endParaRPr lang="en-US" sz="4000" b="0" dirty="0">
                        <a:effectLst/>
                      </a:endParaRPr>
                    </a:p>
                    <a:p>
                      <a:pPr marL="114300" marR="0" indent="-114300">
                        <a:spcBef>
                          <a:spcPts val="0"/>
                        </a:spcBef>
                        <a:spcAft>
                          <a:spcPts val="0"/>
                        </a:spcAft>
                      </a:pPr>
                      <a:r>
                        <a:rPr lang="en-US" sz="2700" b="0" dirty="0" err="1">
                          <a:effectLst/>
                        </a:rPr>
                        <a:t>Banyankole</a:t>
                      </a:r>
                      <a:endParaRPr lang="en-US" sz="4000" b="0" dirty="0">
                        <a:effectLst/>
                      </a:endParaRPr>
                    </a:p>
                    <a:p>
                      <a:pPr marL="114300" marR="0" indent="-114300">
                        <a:spcBef>
                          <a:spcPts val="0"/>
                        </a:spcBef>
                        <a:spcAft>
                          <a:spcPts val="0"/>
                        </a:spcAft>
                      </a:pPr>
                      <a:r>
                        <a:rPr lang="en-US" sz="2700" b="0" dirty="0" err="1">
                          <a:effectLst/>
                        </a:rPr>
                        <a:t>Bachiya</a:t>
                      </a:r>
                      <a:r>
                        <a:rPr lang="en-US" sz="2700" b="0" dirty="0">
                          <a:effectLst/>
                        </a:rPr>
                        <a:t> </a:t>
                      </a:r>
                      <a:endParaRPr lang="en-US" sz="4000" b="0" dirty="0">
                        <a:effectLst/>
                        <a:latin typeface="Times New Roman"/>
                        <a:ea typeface="Times New Roman"/>
                      </a:endParaRPr>
                    </a:p>
                  </a:txBody>
                  <a:tcPr marL="68580" marR="68580" marT="0" marB="0"/>
                </a:tc>
                <a:tc>
                  <a:txBody>
                    <a:bodyPr/>
                    <a:lstStyle/>
                    <a:p>
                      <a:pPr marL="114300" marR="0" indent="-114300">
                        <a:spcBef>
                          <a:spcPts val="0"/>
                        </a:spcBef>
                        <a:spcAft>
                          <a:spcPts val="0"/>
                        </a:spcAft>
                      </a:pPr>
                      <a:r>
                        <a:rPr lang="en-US" sz="2700" b="0" dirty="0" err="1">
                          <a:effectLst/>
                        </a:rPr>
                        <a:t>Nuba</a:t>
                      </a:r>
                      <a:endParaRPr lang="en-US" sz="4000" b="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97497627"/>
      </p:ext>
    </p:extLst>
  </p:cSld>
  <p:clrMapOvr>
    <a:masterClrMapping/>
  </p:clrMapOvr>
  <p:transition spd="slow" advTm="60000">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22400" y="114300"/>
            <a:ext cx="8229600" cy="723900"/>
          </a:xfrm>
        </p:spPr>
        <p:txBody>
          <a:bodyPr>
            <a:normAutofit/>
          </a:bodyPr>
          <a:lstStyle/>
          <a:p>
            <a:r>
              <a:rPr lang="en-US" b="1" u="sng" dirty="0" smtClean="0">
                <a:solidFill>
                  <a:srgbClr val="FF0000"/>
                </a:solidFill>
                <a:latin typeface="Arial Rounded MT Bold" pitchFamily="34" charset="0"/>
              </a:rPr>
              <a:t>The Lake Basin</a:t>
            </a:r>
            <a:endParaRPr lang="en-US" b="1" u="sng"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a:lnSpc>
                <a:spcPct val="160000"/>
              </a:lnSpc>
              <a:buFont typeface="Wingdings" panose="05000000000000000000" pitchFamily="2" charset="2"/>
              <a:buChar char="§"/>
            </a:pPr>
            <a:r>
              <a:rPr lang="en-US" dirty="0" smtClean="0">
                <a:latin typeface="Arial Rounded MT Bold" pitchFamily="34" charset="0"/>
              </a:rPr>
              <a:t>It is generally low-lying around the shores of L. Victoria.</a:t>
            </a:r>
          </a:p>
          <a:p>
            <a:pPr>
              <a:lnSpc>
                <a:spcPct val="160000"/>
              </a:lnSpc>
              <a:buFont typeface="Wingdings" panose="05000000000000000000" pitchFamily="2" charset="2"/>
              <a:buChar char="§"/>
            </a:pPr>
            <a:r>
              <a:rPr lang="en-US" dirty="0" smtClean="0">
                <a:latin typeface="Arial Rounded MT Bold" pitchFamily="34" charset="0"/>
              </a:rPr>
              <a:t>The region rises to over 1500 m above the sea level.</a:t>
            </a:r>
          </a:p>
          <a:p>
            <a:pPr>
              <a:lnSpc>
                <a:spcPct val="160000"/>
              </a:lnSpc>
              <a:buFont typeface="Wingdings" panose="05000000000000000000" pitchFamily="2" charset="2"/>
              <a:buChar char="§"/>
            </a:pPr>
            <a:r>
              <a:rPr lang="en-US" dirty="0" smtClean="0">
                <a:latin typeface="Arial Rounded MT Bold" pitchFamily="34" charset="0"/>
              </a:rPr>
              <a:t>The main plains in the region are the Kano plains.</a:t>
            </a:r>
          </a:p>
          <a:p>
            <a:pPr>
              <a:lnSpc>
                <a:spcPct val="160000"/>
              </a:lnSpc>
              <a:buFont typeface="Wingdings" panose="05000000000000000000" pitchFamily="2" charset="2"/>
              <a:buChar char="§"/>
            </a:pPr>
            <a:r>
              <a:rPr lang="en-US" dirty="0" smtClean="0">
                <a:latin typeface="Arial Rounded MT Bold" pitchFamily="34" charset="0"/>
              </a:rPr>
              <a:t>The region has few high areas such as </a:t>
            </a:r>
            <a:r>
              <a:rPr lang="en-US" dirty="0" err="1" smtClean="0">
                <a:latin typeface="Arial Rounded MT Bold" pitchFamily="34" charset="0"/>
              </a:rPr>
              <a:t>Gwasi</a:t>
            </a:r>
            <a:r>
              <a:rPr lang="en-US" dirty="0" smtClean="0">
                <a:latin typeface="Arial Rounded MT Bold" pitchFamily="34" charset="0"/>
              </a:rPr>
              <a:t>, </a:t>
            </a:r>
            <a:r>
              <a:rPr lang="en-US" dirty="0" err="1" smtClean="0">
                <a:latin typeface="Arial Rounded MT Bold" pitchFamily="34" charset="0"/>
              </a:rPr>
              <a:t>Homa</a:t>
            </a:r>
            <a:r>
              <a:rPr lang="en-US" dirty="0" smtClean="0">
                <a:latin typeface="Arial Rounded MT Bold" pitchFamily="34" charset="0"/>
              </a:rPr>
              <a:t> Hills and Wire.</a:t>
            </a:r>
          </a:p>
          <a:p>
            <a:pPr>
              <a:lnSpc>
                <a:spcPct val="160000"/>
              </a:lnSpc>
              <a:buFont typeface="Wingdings" panose="05000000000000000000" pitchFamily="2" charset="2"/>
              <a:buChar char="§"/>
            </a:pPr>
            <a:r>
              <a:rPr lang="en-US" dirty="0" smtClean="0">
                <a:latin typeface="Arial Rounded MT Bold" pitchFamily="34" charset="0"/>
              </a:rPr>
              <a:t>It is generally hot and the wet.</a:t>
            </a:r>
          </a:p>
          <a:p>
            <a:pPr>
              <a:lnSpc>
                <a:spcPct val="160000"/>
              </a:lnSpc>
              <a:buFont typeface="Wingdings" panose="05000000000000000000" pitchFamily="2" charset="2"/>
              <a:buChar char="§"/>
            </a:pPr>
            <a:r>
              <a:rPr lang="en-US" dirty="0" smtClean="0">
                <a:latin typeface="Arial Rounded MT Bold" pitchFamily="34" charset="0"/>
              </a:rPr>
              <a:t>Temperatures are high near the shores of L. Victoria.</a:t>
            </a:r>
            <a:endParaRPr lang="en-US" dirty="0">
              <a:latin typeface="Arial Rounded MT Bold" pitchFamily="34" charset="0"/>
            </a:endParaRPr>
          </a:p>
        </p:txBody>
      </p:sp>
    </p:spTree>
    <p:extLst>
      <p:ext uri="{BB962C8B-B14F-4D97-AF65-F5344CB8AC3E}">
        <p14:creationId xmlns:p14="http://schemas.microsoft.com/office/powerpoint/2010/main" val="2844553005"/>
      </p:ext>
    </p:extLst>
  </p:cSld>
  <p:clrMapOvr>
    <a:masterClrMapping/>
  </p:clrMapOvr>
  <p:transition spd="slow" advTm="60000">
    <p:cove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571500"/>
          </a:xfrm>
        </p:spPr>
        <p:txBody>
          <a:bodyPr>
            <a:normAutofit/>
          </a:bodyPr>
          <a:lstStyle/>
          <a:p>
            <a:r>
              <a:rPr lang="en-US" b="1" u="sng" dirty="0" smtClean="0">
                <a:solidFill>
                  <a:srgbClr val="FF0000"/>
                </a:solidFill>
              </a:rPr>
              <a:t>NILOTES</a:t>
            </a:r>
            <a:endParaRPr lang="en-US" dirty="0">
              <a:solidFill>
                <a:srgbClr val="FF0000"/>
              </a:solidFill>
            </a:endParaRPr>
          </a:p>
        </p:txBody>
      </p:sp>
      <p:sp>
        <p:nvSpPr>
          <p:cNvPr id="3" name="Content Placeholder 2"/>
          <p:cNvSpPr>
            <a:spLocks noGrp="1"/>
          </p:cNvSpPr>
          <p:nvPr>
            <p:ph idx="4294967295"/>
          </p:nvPr>
        </p:nvSpPr>
        <p:spPr>
          <a:xfrm>
            <a:off x="508000" y="571500"/>
            <a:ext cx="8991600" cy="1752600"/>
          </a:xfrm>
          <a:prstGeom prst="rect">
            <a:avLst/>
          </a:prstGeom>
        </p:spPr>
        <p:txBody>
          <a:bodyPr/>
          <a:lstStyle/>
          <a:p>
            <a:r>
              <a:rPr lang="en-US" dirty="0" smtClean="0"/>
              <a:t>They </a:t>
            </a:r>
            <a:r>
              <a:rPr lang="en-US" dirty="0"/>
              <a:t>originated between south western Ethiopia border and the Nile Valley in Sudan.</a:t>
            </a:r>
          </a:p>
          <a:p>
            <a:r>
              <a:rPr lang="en-US" dirty="0"/>
              <a:t>They were </a:t>
            </a:r>
            <a:r>
              <a:rPr lang="en-US" b="1" dirty="0"/>
              <a:t>pastoralists </a:t>
            </a:r>
            <a:r>
              <a:rPr lang="en-US" dirty="0"/>
              <a:t>and </a:t>
            </a:r>
            <a:r>
              <a:rPr lang="en-US" b="1" dirty="0"/>
              <a:t>fishermen. </a:t>
            </a:r>
            <a:endParaRPr lang="en-US" dirty="0"/>
          </a:p>
          <a:p>
            <a:pPr marL="0" indent="0">
              <a:buNone/>
            </a:pP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2214562"/>
            <a:ext cx="8153400" cy="330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0323080"/>
      </p:ext>
    </p:extLst>
  </p:cSld>
  <p:clrMapOvr>
    <a:masterClrMapping/>
  </p:clrMapOvr>
  <p:transition spd="slow" advTm="60000">
    <p:cover/>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419100"/>
          </a:xfrm>
        </p:spPr>
        <p:txBody>
          <a:bodyPr>
            <a:normAutofit fontScale="90000"/>
          </a:bodyPr>
          <a:lstStyle/>
          <a:p>
            <a:pPr lvl="0"/>
            <a:r>
              <a:rPr lang="en-US" b="1" u="sng" dirty="0" err="1">
                <a:solidFill>
                  <a:srgbClr val="FF0000"/>
                </a:solidFill>
              </a:rPr>
              <a:t>Nilotes</a:t>
            </a:r>
            <a:r>
              <a:rPr lang="en-US" b="1" u="sng" dirty="0">
                <a:solidFill>
                  <a:srgbClr val="FF0000"/>
                </a:solidFill>
              </a:rPr>
              <a:t>. </a:t>
            </a:r>
          </a:p>
        </p:txBody>
      </p:sp>
      <p:sp>
        <p:nvSpPr>
          <p:cNvPr id="3" name="Content Placeholder 2"/>
          <p:cNvSpPr>
            <a:spLocks noGrp="1"/>
          </p:cNvSpPr>
          <p:nvPr>
            <p:ph idx="4294967295"/>
          </p:nvPr>
        </p:nvSpPr>
        <p:spPr>
          <a:xfrm>
            <a:off x="508000" y="952500"/>
            <a:ext cx="8839200" cy="3771900"/>
          </a:xfrm>
          <a:prstGeom prst="rect">
            <a:avLst/>
          </a:prstGeom>
        </p:spPr>
        <p:txBody>
          <a:bodyPr>
            <a:normAutofit/>
          </a:bodyPr>
          <a:lstStyle/>
          <a:p>
            <a:pPr marL="0" indent="0">
              <a:buNone/>
            </a:pPr>
            <a:r>
              <a:rPr lang="en-US" b="1" u="sng" dirty="0">
                <a:solidFill>
                  <a:srgbClr val="FF0000"/>
                </a:solidFill>
              </a:rPr>
              <a:t>They are grouped into three groups</a:t>
            </a:r>
            <a:endParaRPr lang="en-US" dirty="0">
              <a:solidFill>
                <a:srgbClr val="FF0000"/>
              </a:solidFill>
            </a:endParaRPr>
          </a:p>
          <a:p>
            <a:pPr lvl="0"/>
            <a:r>
              <a:rPr lang="en-US" dirty="0"/>
              <a:t>River Lake </a:t>
            </a:r>
            <a:r>
              <a:rPr lang="en-US" dirty="0" err="1"/>
              <a:t>Nilotes</a:t>
            </a:r>
            <a:r>
              <a:rPr lang="en-US" dirty="0"/>
              <a:t>. </a:t>
            </a:r>
          </a:p>
          <a:p>
            <a:pPr lvl="0"/>
            <a:r>
              <a:rPr lang="en-US" dirty="0"/>
              <a:t>Plain </a:t>
            </a:r>
            <a:r>
              <a:rPr lang="en-US" dirty="0" err="1"/>
              <a:t>Nilotes</a:t>
            </a:r>
            <a:r>
              <a:rPr lang="en-US" dirty="0"/>
              <a:t>.</a:t>
            </a:r>
          </a:p>
          <a:p>
            <a:pPr lvl="0"/>
            <a:r>
              <a:rPr lang="en-US" dirty="0"/>
              <a:t>Highland </a:t>
            </a:r>
            <a:r>
              <a:rPr lang="en-US" dirty="0" err="1"/>
              <a:t>Nilotes</a:t>
            </a:r>
            <a:r>
              <a:rPr lang="en-US" dirty="0"/>
              <a:t>.</a:t>
            </a:r>
          </a:p>
          <a:p>
            <a:pPr marL="0" indent="0">
              <a:buNone/>
            </a:pPr>
            <a:endParaRPr lang="en-US" dirty="0"/>
          </a:p>
          <a:p>
            <a:pPr marL="0" indent="0">
              <a:buNone/>
            </a:pPr>
            <a:r>
              <a:rPr lang="en-US" b="1" u="sng" dirty="0" smtClean="0">
                <a:solidFill>
                  <a:srgbClr val="FF0000"/>
                </a:solidFill>
              </a:rPr>
              <a:t>PLAIN </a:t>
            </a:r>
            <a:r>
              <a:rPr lang="en-US" b="1" u="sng" dirty="0">
                <a:solidFill>
                  <a:srgbClr val="FF0000"/>
                </a:solidFill>
              </a:rPr>
              <a:t>NILOTES</a:t>
            </a:r>
            <a:endParaRPr lang="en-US" dirty="0">
              <a:solidFill>
                <a:srgbClr val="FF0000"/>
              </a:solidFill>
            </a:endParaRPr>
          </a:p>
          <a:p>
            <a:pPr lvl="1"/>
            <a:r>
              <a:rPr lang="en-US" b="1" dirty="0"/>
              <a:t>Kenya</a:t>
            </a:r>
            <a:r>
              <a:rPr lang="en-US" dirty="0"/>
              <a:t>- </a:t>
            </a:r>
            <a:r>
              <a:rPr lang="en-US" dirty="0" err="1"/>
              <a:t>Iteso</a:t>
            </a:r>
            <a:r>
              <a:rPr lang="en-US" dirty="0"/>
              <a:t>, Samburu, Turkana, </a:t>
            </a:r>
            <a:r>
              <a:rPr lang="en-US" dirty="0" err="1"/>
              <a:t>Maasai</a:t>
            </a:r>
            <a:r>
              <a:rPr lang="en-US" dirty="0"/>
              <a:t>, </a:t>
            </a:r>
            <a:r>
              <a:rPr lang="en-US" dirty="0" err="1"/>
              <a:t>Elmoro</a:t>
            </a:r>
            <a:r>
              <a:rPr lang="en-US" dirty="0"/>
              <a:t> and </a:t>
            </a:r>
            <a:r>
              <a:rPr lang="en-US" dirty="0" err="1"/>
              <a:t>Njemps</a:t>
            </a:r>
            <a:r>
              <a:rPr lang="en-US" dirty="0"/>
              <a:t>.</a:t>
            </a:r>
          </a:p>
          <a:p>
            <a:pPr lvl="1"/>
            <a:r>
              <a:rPr lang="en-US" b="1" dirty="0"/>
              <a:t>Uganda-</a:t>
            </a:r>
            <a:r>
              <a:rPr lang="en-US" dirty="0"/>
              <a:t> </a:t>
            </a:r>
            <a:r>
              <a:rPr lang="en-US" dirty="0" err="1"/>
              <a:t>Iteso</a:t>
            </a:r>
            <a:r>
              <a:rPr lang="en-US" dirty="0"/>
              <a:t>, Karamojong and </a:t>
            </a:r>
            <a:r>
              <a:rPr lang="en-US" dirty="0" err="1"/>
              <a:t>Lugbara</a:t>
            </a:r>
            <a:r>
              <a:rPr lang="en-US" dirty="0"/>
              <a:t>.</a:t>
            </a:r>
          </a:p>
          <a:p>
            <a:endParaRPr lang="en-US" dirty="0"/>
          </a:p>
        </p:txBody>
      </p:sp>
    </p:spTree>
    <p:extLst>
      <p:ext uri="{BB962C8B-B14F-4D97-AF65-F5344CB8AC3E}">
        <p14:creationId xmlns:p14="http://schemas.microsoft.com/office/powerpoint/2010/main" val="59978637"/>
      </p:ext>
    </p:extLst>
  </p:cSld>
  <p:clrMapOvr>
    <a:masterClrMapping/>
  </p:clrMapOvr>
  <p:transition spd="slow" advTm="60000">
    <p:cover/>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1" y="457200"/>
            <a:ext cx="8958263" cy="3771900"/>
          </a:xfrm>
          <a:prstGeom prst="rect">
            <a:avLst/>
          </a:prstGeom>
        </p:spPr>
        <p:txBody>
          <a:bodyPr/>
          <a:lstStyle/>
          <a:p>
            <a:pPr marL="0" indent="0">
              <a:buNone/>
            </a:pPr>
            <a:r>
              <a:rPr lang="en-US" b="1" u="sng" dirty="0">
                <a:solidFill>
                  <a:srgbClr val="FF0000"/>
                </a:solidFill>
              </a:rPr>
              <a:t>River-lake </a:t>
            </a:r>
            <a:r>
              <a:rPr lang="en-US" b="1" u="sng" dirty="0" err="1">
                <a:solidFill>
                  <a:srgbClr val="FF0000"/>
                </a:solidFill>
              </a:rPr>
              <a:t>Nilotes</a:t>
            </a:r>
            <a:r>
              <a:rPr lang="en-US" b="1" u="sng" dirty="0">
                <a:solidFill>
                  <a:srgbClr val="FF0000"/>
                </a:solidFill>
              </a:rPr>
              <a:t>- </a:t>
            </a:r>
            <a:endParaRPr lang="en-US" b="1" u="sng" dirty="0" smtClean="0">
              <a:solidFill>
                <a:srgbClr val="FF0000"/>
              </a:solidFill>
            </a:endParaRPr>
          </a:p>
          <a:p>
            <a:pPr marL="0" indent="0">
              <a:buNone/>
            </a:pPr>
            <a:r>
              <a:rPr lang="en-US" b="1" dirty="0" smtClean="0">
                <a:solidFill>
                  <a:srgbClr val="FF0000"/>
                </a:solidFill>
              </a:rPr>
              <a:t>- </a:t>
            </a:r>
            <a:r>
              <a:rPr lang="en-US" dirty="0" smtClean="0"/>
              <a:t>their </a:t>
            </a:r>
            <a:r>
              <a:rPr lang="en-US" dirty="0"/>
              <a:t>original homeland was southern Sudan near river Bahr-al-Ghazal.</a:t>
            </a:r>
          </a:p>
          <a:p>
            <a:pPr lvl="0"/>
            <a:r>
              <a:rPr lang="en-US" b="1" dirty="0"/>
              <a:t>Kenya</a:t>
            </a:r>
            <a:r>
              <a:rPr lang="en-US" dirty="0"/>
              <a:t> – Luo</a:t>
            </a:r>
          </a:p>
          <a:p>
            <a:pPr lvl="0"/>
            <a:r>
              <a:rPr lang="en-US" b="1" dirty="0"/>
              <a:t>Uganda</a:t>
            </a:r>
            <a:r>
              <a:rPr lang="en-US" dirty="0"/>
              <a:t> – </a:t>
            </a:r>
            <a:r>
              <a:rPr lang="en-US" dirty="0" err="1"/>
              <a:t>Alur</a:t>
            </a:r>
            <a:r>
              <a:rPr lang="en-US" dirty="0"/>
              <a:t>, </a:t>
            </a:r>
            <a:r>
              <a:rPr lang="en-US" dirty="0" err="1"/>
              <a:t>Lango</a:t>
            </a:r>
            <a:r>
              <a:rPr lang="en-US" dirty="0"/>
              <a:t>, Acholi, </a:t>
            </a:r>
            <a:r>
              <a:rPr lang="en-US" dirty="0" err="1"/>
              <a:t>Labwor</a:t>
            </a:r>
            <a:r>
              <a:rPr lang="en-US" dirty="0"/>
              <a:t>, </a:t>
            </a:r>
            <a:r>
              <a:rPr lang="en-US" dirty="0" err="1"/>
              <a:t>Japadhola</a:t>
            </a:r>
            <a:endParaRPr lang="en-US" dirty="0"/>
          </a:p>
          <a:p>
            <a:pPr lvl="0"/>
            <a:r>
              <a:rPr lang="en-US" b="1" dirty="0"/>
              <a:t>Sudan</a:t>
            </a:r>
            <a:r>
              <a:rPr lang="en-US" dirty="0"/>
              <a:t> – Nuer, </a:t>
            </a:r>
            <a:r>
              <a:rPr lang="en-US" dirty="0" err="1"/>
              <a:t>Shilluk</a:t>
            </a:r>
            <a:r>
              <a:rPr lang="en-US" dirty="0"/>
              <a:t>, </a:t>
            </a:r>
            <a:r>
              <a:rPr lang="en-US" dirty="0" err="1"/>
              <a:t>Jur</a:t>
            </a:r>
            <a:r>
              <a:rPr lang="en-US" dirty="0"/>
              <a:t>, </a:t>
            </a:r>
            <a:r>
              <a:rPr lang="en-US" dirty="0" err="1"/>
              <a:t>Anuak</a:t>
            </a:r>
            <a:r>
              <a:rPr lang="en-US" dirty="0"/>
              <a:t> and Dinka.</a:t>
            </a:r>
          </a:p>
          <a:p>
            <a:endParaRPr lang="en-US" dirty="0"/>
          </a:p>
        </p:txBody>
      </p:sp>
    </p:spTree>
    <p:extLst>
      <p:ext uri="{BB962C8B-B14F-4D97-AF65-F5344CB8AC3E}">
        <p14:creationId xmlns:p14="http://schemas.microsoft.com/office/powerpoint/2010/main" val="3895027902"/>
      </p:ext>
    </p:extLst>
  </p:cSld>
  <p:clrMapOvr>
    <a:masterClrMapping/>
  </p:clrMapOvr>
  <p:transition spd="slow" advTm="60000">
    <p:cover/>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495300"/>
          </a:xfrm>
        </p:spPr>
        <p:txBody>
          <a:bodyPr>
            <a:normAutofit fontScale="90000"/>
          </a:bodyPr>
          <a:lstStyle/>
          <a:p>
            <a:r>
              <a:rPr lang="en-US" sz="4000" u="sng" dirty="0">
                <a:solidFill>
                  <a:srgbClr val="FF0000"/>
                </a:solidFill>
              </a:rPr>
              <a:t>Highland </a:t>
            </a:r>
            <a:r>
              <a:rPr lang="en-US" sz="4000" u="sng" dirty="0" err="1">
                <a:solidFill>
                  <a:srgbClr val="FF0000"/>
                </a:solidFill>
              </a:rPr>
              <a:t>Nilotes</a:t>
            </a:r>
            <a:endParaRPr lang="en-US" sz="4000" dirty="0">
              <a:solidFill>
                <a:srgbClr val="FF0000"/>
              </a:solidFill>
            </a:endParaRPr>
          </a:p>
        </p:txBody>
      </p:sp>
      <p:sp>
        <p:nvSpPr>
          <p:cNvPr id="3" name="Content Placeholder 2"/>
          <p:cNvSpPr>
            <a:spLocks noGrp="1"/>
          </p:cNvSpPr>
          <p:nvPr>
            <p:ph idx="4294967295"/>
          </p:nvPr>
        </p:nvSpPr>
        <p:spPr>
          <a:xfrm>
            <a:off x="508000" y="952500"/>
            <a:ext cx="8229600" cy="3771900"/>
          </a:xfrm>
          <a:prstGeom prst="rect">
            <a:avLst/>
          </a:prstGeom>
        </p:spPr>
        <p:txBody>
          <a:bodyPr/>
          <a:lstStyle/>
          <a:p>
            <a:r>
              <a:rPr lang="en-US" b="1" dirty="0" smtClean="0"/>
              <a:t>Uganda</a:t>
            </a:r>
            <a:r>
              <a:rPr lang="en-US" dirty="0" smtClean="0"/>
              <a:t> </a:t>
            </a:r>
            <a:r>
              <a:rPr lang="en-US" dirty="0"/>
              <a:t>– </a:t>
            </a:r>
            <a:r>
              <a:rPr lang="en-US" dirty="0" err="1"/>
              <a:t>Sebei</a:t>
            </a:r>
            <a:r>
              <a:rPr lang="en-US" dirty="0"/>
              <a:t> and Suk</a:t>
            </a:r>
          </a:p>
          <a:p>
            <a:r>
              <a:rPr lang="en-US" b="1" dirty="0"/>
              <a:t>Kenya</a:t>
            </a:r>
            <a:r>
              <a:rPr lang="en-US" dirty="0"/>
              <a:t> – Kalenjin</a:t>
            </a:r>
          </a:p>
          <a:p>
            <a:r>
              <a:rPr lang="en-US" dirty="0"/>
              <a:t>Kalenjin speakers are divided into:-</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5705357"/>
              </p:ext>
            </p:extLst>
          </p:nvPr>
        </p:nvGraphicFramePr>
        <p:xfrm>
          <a:off x="1346200" y="2781300"/>
          <a:ext cx="6934200" cy="2286000"/>
        </p:xfrm>
        <a:graphic>
          <a:graphicData uri="http://schemas.openxmlformats.org/drawingml/2006/table">
            <a:tbl>
              <a:tblPr firstRow="1" firstCol="1" lastRow="1" lastCol="1" bandRow="1" bandCol="1">
                <a:tableStyleId>{5C22544A-7EE6-4342-B048-85BDC9FD1C3A}</a:tableStyleId>
              </a:tblPr>
              <a:tblGrid>
                <a:gridCol w="2311400">
                  <a:extLst>
                    <a:ext uri="{9D8B030D-6E8A-4147-A177-3AD203B41FA5}">
                      <a16:colId xmlns:a16="http://schemas.microsoft.com/office/drawing/2014/main" val="20000"/>
                    </a:ext>
                  </a:extLst>
                </a:gridCol>
                <a:gridCol w="2311400">
                  <a:extLst>
                    <a:ext uri="{9D8B030D-6E8A-4147-A177-3AD203B41FA5}">
                      <a16:colId xmlns:a16="http://schemas.microsoft.com/office/drawing/2014/main" val="20001"/>
                    </a:ext>
                  </a:extLst>
                </a:gridCol>
                <a:gridCol w="2311400">
                  <a:extLst>
                    <a:ext uri="{9D8B030D-6E8A-4147-A177-3AD203B41FA5}">
                      <a16:colId xmlns:a16="http://schemas.microsoft.com/office/drawing/2014/main" val="20002"/>
                    </a:ext>
                  </a:extLst>
                </a:gridCol>
              </a:tblGrid>
              <a:tr h="2286000">
                <a:tc>
                  <a:txBody>
                    <a:bodyPr/>
                    <a:lstStyle/>
                    <a:p>
                      <a:pPr marL="114300" marR="0" algn="l">
                        <a:spcBef>
                          <a:spcPts val="0"/>
                        </a:spcBef>
                        <a:spcAft>
                          <a:spcPts val="0"/>
                        </a:spcAft>
                      </a:pPr>
                      <a:r>
                        <a:rPr lang="en-US" sz="3000" b="0" dirty="0" err="1">
                          <a:effectLst/>
                        </a:rPr>
                        <a:t>Kipsigis</a:t>
                      </a:r>
                      <a:endParaRPr lang="en-US" sz="4500" b="0" dirty="0">
                        <a:effectLst/>
                      </a:endParaRPr>
                    </a:p>
                    <a:p>
                      <a:pPr marL="114300" marR="0" algn="l">
                        <a:spcBef>
                          <a:spcPts val="0"/>
                        </a:spcBef>
                        <a:spcAft>
                          <a:spcPts val="0"/>
                        </a:spcAft>
                      </a:pPr>
                      <a:r>
                        <a:rPr lang="en-US" sz="3000" b="0" dirty="0">
                          <a:effectLst/>
                        </a:rPr>
                        <a:t>Pokot</a:t>
                      </a:r>
                      <a:endParaRPr lang="en-US" sz="4500" b="0" dirty="0">
                        <a:effectLst/>
                      </a:endParaRPr>
                    </a:p>
                    <a:p>
                      <a:pPr marL="114300" marR="0" algn="l">
                        <a:spcBef>
                          <a:spcPts val="0"/>
                        </a:spcBef>
                        <a:spcAft>
                          <a:spcPts val="0"/>
                        </a:spcAft>
                      </a:pPr>
                      <a:r>
                        <a:rPr lang="en-US" sz="3000" b="0" dirty="0" err="1">
                          <a:effectLst/>
                        </a:rPr>
                        <a:t>Marakwet</a:t>
                      </a:r>
                      <a:endParaRPr lang="en-US" sz="4500" b="0" dirty="0">
                        <a:effectLst/>
                        <a:latin typeface="Times New Roman"/>
                        <a:ea typeface="Times New Roman"/>
                      </a:endParaRPr>
                    </a:p>
                  </a:txBody>
                  <a:tcPr marL="68580" marR="68580" marT="0" marB="0"/>
                </a:tc>
                <a:tc>
                  <a:txBody>
                    <a:bodyPr/>
                    <a:lstStyle/>
                    <a:p>
                      <a:pPr marL="114300" marR="0" algn="l">
                        <a:spcBef>
                          <a:spcPts val="0"/>
                        </a:spcBef>
                        <a:spcAft>
                          <a:spcPts val="0"/>
                        </a:spcAft>
                      </a:pPr>
                      <a:r>
                        <a:rPr lang="en-US" sz="3000" b="0" dirty="0">
                          <a:effectLst/>
                        </a:rPr>
                        <a:t>Nandi </a:t>
                      </a:r>
                      <a:endParaRPr lang="en-US" sz="4500" b="0" dirty="0">
                        <a:effectLst/>
                      </a:endParaRPr>
                    </a:p>
                    <a:p>
                      <a:pPr marL="114300" marR="0" algn="l">
                        <a:spcBef>
                          <a:spcPts val="0"/>
                        </a:spcBef>
                        <a:spcAft>
                          <a:spcPts val="0"/>
                        </a:spcAft>
                      </a:pPr>
                      <a:r>
                        <a:rPr lang="en-US" sz="3000" b="0" dirty="0" err="1">
                          <a:effectLst/>
                        </a:rPr>
                        <a:t>Terik</a:t>
                      </a:r>
                      <a:endParaRPr lang="en-US" sz="4500" b="0" dirty="0">
                        <a:effectLst/>
                      </a:endParaRPr>
                    </a:p>
                    <a:p>
                      <a:pPr marL="114300" marR="0" algn="l">
                        <a:spcBef>
                          <a:spcPts val="0"/>
                        </a:spcBef>
                        <a:spcAft>
                          <a:spcPts val="0"/>
                        </a:spcAft>
                      </a:pPr>
                      <a:r>
                        <a:rPr lang="en-US" sz="3000" b="0" dirty="0" err="1">
                          <a:effectLst/>
                        </a:rPr>
                        <a:t>Tugen</a:t>
                      </a:r>
                      <a:r>
                        <a:rPr lang="en-US" sz="3000" b="0" dirty="0">
                          <a:effectLst/>
                        </a:rPr>
                        <a:t> </a:t>
                      </a:r>
                      <a:endParaRPr lang="en-US" sz="4500" b="0" dirty="0">
                        <a:effectLst/>
                        <a:latin typeface="Times New Roman"/>
                        <a:ea typeface="Times New Roman"/>
                      </a:endParaRPr>
                    </a:p>
                  </a:txBody>
                  <a:tcPr marL="68580" marR="68580" marT="0" marB="0"/>
                </a:tc>
                <a:tc>
                  <a:txBody>
                    <a:bodyPr/>
                    <a:lstStyle/>
                    <a:p>
                      <a:pPr marL="114300" marR="0" algn="l">
                        <a:spcBef>
                          <a:spcPts val="0"/>
                        </a:spcBef>
                        <a:spcAft>
                          <a:spcPts val="0"/>
                        </a:spcAft>
                      </a:pPr>
                      <a:r>
                        <a:rPr lang="en-US" sz="3000" b="0" dirty="0" err="1">
                          <a:effectLst/>
                        </a:rPr>
                        <a:t>Sabaot</a:t>
                      </a:r>
                      <a:endParaRPr lang="en-US" sz="4500" b="0" dirty="0">
                        <a:effectLst/>
                      </a:endParaRPr>
                    </a:p>
                    <a:p>
                      <a:pPr marL="114300" marR="0" algn="l">
                        <a:spcBef>
                          <a:spcPts val="0"/>
                        </a:spcBef>
                        <a:spcAft>
                          <a:spcPts val="0"/>
                        </a:spcAft>
                      </a:pPr>
                      <a:r>
                        <a:rPr lang="en-US" sz="3000" b="0" dirty="0">
                          <a:effectLst/>
                        </a:rPr>
                        <a:t>Keiyo</a:t>
                      </a:r>
                      <a:endParaRPr lang="en-US" sz="4500" b="0" dirty="0">
                        <a:effectLst/>
                      </a:endParaRPr>
                    </a:p>
                    <a:p>
                      <a:pPr marL="114300" marR="0" algn="l">
                        <a:spcBef>
                          <a:spcPts val="0"/>
                        </a:spcBef>
                        <a:spcAft>
                          <a:spcPts val="0"/>
                        </a:spcAft>
                      </a:pPr>
                      <a:r>
                        <a:rPr lang="en-US" sz="3000" b="0" dirty="0" err="1">
                          <a:effectLst/>
                        </a:rPr>
                        <a:t>Okiek</a:t>
                      </a:r>
                      <a:r>
                        <a:rPr lang="en-US" sz="3000" b="0" dirty="0">
                          <a:effectLst/>
                        </a:rPr>
                        <a:t> </a:t>
                      </a:r>
                      <a:endParaRPr lang="en-US" sz="4500" b="0" dirty="0">
                        <a:effectLst/>
                        <a:latin typeface="Times New Roman"/>
                        <a:ea typeface="Times New Roman"/>
                      </a:endParaRPr>
                    </a:p>
                  </a:txBody>
                  <a:tcPr marL="68580" marR="68580" marT="0" marB="0"/>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5962703"/>
      </p:ext>
    </p:extLst>
  </p:cSld>
  <p:clrMapOvr>
    <a:masterClrMapping/>
  </p:clrMapOvr>
  <p:transition spd="slow" advTm="60000">
    <p:cover/>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571500"/>
          </a:xfrm>
        </p:spPr>
        <p:txBody>
          <a:bodyPr>
            <a:normAutofit/>
          </a:bodyPr>
          <a:lstStyle/>
          <a:p>
            <a:r>
              <a:rPr lang="en-US" b="1" u="sng" dirty="0">
                <a:solidFill>
                  <a:srgbClr val="FF0000"/>
                </a:solidFill>
              </a:rPr>
              <a:t>CUSHITIC </a:t>
            </a:r>
            <a:r>
              <a:rPr lang="en-US" b="1" u="sng" dirty="0" smtClean="0">
                <a:solidFill>
                  <a:srgbClr val="FF0000"/>
                </a:solidFill>
              </a:rPr>
              <a:t>SPEAKERS</a:t>
            </a:r>
            <a:endParaRPr lang="en-US" dirty="0">
              <a:solidFill>
                <a:srgbClr val="FF0000"/>
              </a:solidFill>
            </a:endParaRPr>
          </a:p>
        </p:txBody>
      </p:sp>
      <p:sp>
        <p:nvSpPr>
          <p:cNvPr id="3" name="Content Placeholder 2"/>
          <p:cNvSpPr>
            <a:spLocks noGrp="1"/>
          </p:cNvSpPr>
          <p:nvPr>
            <p:ph idx="4294967295"/>
          </p:nvPr>
        </p:nvSpPr>
        <p:spPr>
          <a:xfrm>
            <a:off x="508000" y="1104900"/>
            <a:ext cx="8839200" cy="3771900"/>
          </a:xfrm>
          <a:prstGeom prst="rect">
            <a:avLst/>
          </a:prstGeom>
        </p:spPr>
        <p:txBody>
          <a:bodyPr>
            <a:normAutofit/>
          </a:bodyPr>
          <a:lstStyle/>
          <a:p>
            <a:r>
              <a:rPr lang="en-US" dirty="0" smtClean="0"/>
              <a:t>Originated </a:t>
            </a:r>
            <a:r>
              <a:rPr lang="en-US" dirty="0"/>
              <a:t>from the </a:t>
            </a:r>
            <a:r>
              <a:rPr lang="en-US" b="1" dirty="0"/>
              <a:t>horn of Africa.</a:t>
            </a:r>
            <a:endParaRPr lang="en-US" dirty="0"/>
          </a:p>
          <a:p>
            <a:r>
              <a:rPr lang="en-US" dirty="0"/>
              <a:t>They are grouped into:-</a:t>
            </a:r>
          </a:p>
          <a:p>
            <a:pPr lvl="0"/>
            <a:r>
              <a:rPr lang="en-US" b="1" dirty="0"/>
              <a:t>Southern </a:t>
            </a:r>
            <a:r>
              <a:rPr lang="en-US" b="1" dirty="0" err="1"/>
              <a:t>Cushites</a:t>
            </a:r>
            <a:endParaRPr lang="en-US" dirty="0"/>
          </a:p>
          <a:p>
            <a:pPr lvl="0"/>
            <a:r>
              <a:rPr lang="en-US" b="1" dirty="0"/>
              <a:t>Eastern </a:t>
            </a:r>
            <a:r>
              <a:rPr lang="en-US" b="1" dirty="0" err="1"/>
              <a:t>Cushites</a:t>
            </a:r>
            <a:endParaRPr lang="en-US" dirty="0"/>
          </a:p>
          <a:p>
            <a:pPr lvl="1"/>
            <a:r>
              <a:rPr lang="en-US" dirty="0"/>
              <a:t>Southern </a:t>
            </a:r>
            <a:r>
              <a:rPr lang="en-US" dirty="0" err="1"/>
              <a:t>Cushites</a:t>
            </a:r>
            <a:r>
              <a:rPr lang="en-US" dirty="0"/>
              <a:t> are found in </a:t>
            </a:r>
            <a:r>
              <a:rPr lang="en-US" b="1" dirty="0"/>
              <a:t>central Tanzania</a:t>
            </a:r>
            <a:endParaRPr lang="en-US" dirty="0"/>
          </a:p>
          <a:p>
            <a:pPr lvl="1"/>
            <a:r>
              <a:rPr lang="en-US" b="1" dirty="0"/>
              <a:t>Examples are</a:t>
            </a:r>
            <a:r>
              <a:rPr lang="en-US" dirty="0"/>
              <a:t>: </a:t>
            </a:r>
            <a:r>
              <a:rPr lang="en-US" dirty="0" err="1"/>
              <a:t>Hawa</a:t>
            </a:r>
            <a:r>
              <a:rPr lang="en-US" dirty="0"/>
              <a:t>, </a:t>
            </a:r>
            <a:r>
              <a:rPr lang="en-US" dirty="0" err="1"/>
              <a:t>Iraqw</a:t>
            </a:r>
            <a:r>
              <a:rPr lang="en-US" dirty="0"/>
              <a:t>, </a:t>
            </a:r>
            <a:r>
              <a:rPr lang="en-US" dirty="0" err="1"/>
              <a:t>mbugu</a:t>
            </a:r>
            <a:r>
              <a:rPr lang="en-US" dirty="0"/>
              <a:t>, </a:t>
            </a:r>
            <a:r>
              <a:rPr lang="en-US" dirty="0" err="1"/>
              <a:t>Burugi</a:t>
            </a:r>
            <a:r>
              <a:rPr lang="en-US" dirty="0"/>
              <a:t>, </a:t>
            </a:r>
            <a:r>
              <a:rPr lang="en-US" dirty="0" err="1"/>
              <a:t>Aramanik</a:t>
            </a:r>
            <a:r>
              <a:rPr lang="en-US" dirty="0"/>
              <a:t>.</a:t>
            </a:r>
          </a:p>
          <a:p>
            <a:pPr lvl="1"/>
            <a:r>
              <a:rPr lang="en-US" dirty="0"/>
              <a:t>Southern </a:t>
            </a:r>
            <a:r>
              <a:rPr lang="en-US" dirty="0" err="1"/>
              <a:t>Cushites</a:t>
            </a:r>
            <a:r>
              <a:rPr lang="en-US" dirty="0"/>
              <a:t> in Kenya are - </a:t>
            </a:r>
            <a:r>
              <a:rPr lang="en-US" dirty="0" err="1"/>
              <a:t>Dahalo</a:t>
            </a:r>
            <a:r>
              <a:rPr lang="en-US" dirty="0"/>
              <a:t> and </a:t>
            </a:r>
            <a:r>
              <a:rPr lang="en-US" dirty="0" err="1"/>
              <a:t>Sanye</a:t>
            </a:r>
            <a:r>
              <a:rPr lang="en-US" dirty="0"/>
              <a:t> </a:t>
            </a:r>
            <a:r>
              <a:rPr lang="en-US" dirty="0" err="1"/>
              <a:t>etc</a:t>
            </a:r>
            <a:endParaRPr lang="en-US" dirty="0"/>
          </a:p>
          <a:p>
            <a:endParaRPr lang="en-US" dirty="0"/>
          </a:p>
        </p:txBody>
      </p:sp>
    </p:spTree>
    <p:extLst>
      <p:ext uri="{BB962C8B-B14F-4D97-AF65-F5344CB8AC3E}">
        <p14:creationId xmlns:p14="http://schemas.microsoft.com/office/powerpoint/2010/main" val="2385601772"/>
      </p:ext>
    </p:extLst>
  </p:cSld>
  <p:clrMapOvr>
    <a:masterClrMapping/>
  </p:clrMapOvr>
  <p:transition spd="slow" advTm="60000">
    <p:cover/>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915400" cy="571500"/>
          </a:xfrm>
        </p:spPr>
        <p:txBody>
          <a:bodyPr>
            <a:normAutofit/>
          </a:bodyPr>
          <a:lstStyle/>
          <a:p>
            <a:r>
              <a:rPr lang="en-US" b="1" u="sng" dirty="0">
                <a:solidFill>
                  <a:srgbClr val="FF0000"/>
                </a:solidFill>
              </a:rPr>
              <a:t>EASTERN </a:t>
            </a:r>
            <a:r>
              <a:rPr lang="en-US" b="1" u="sng" dirty="0" smtClean="0">
                <a:solidFill>
                  <a:srgbClr val="FF0000"/>
                </a:solidFill>
              </a:rPr>
              <a:t>CUSHITES</a:t>
            </a:r>
            <a:endParaRPr lang="en-US" dirty="0">
              <a:solidFill>
                <a:srgbClr val="FF0000"/>
              </a:solidFill>
            </a:endParaRPr>
          </a:p>
        </p:txBody>
      </p:sp>
      <p:sp>
        <p:nvSpPr>
          <p:cNvPr id="3" name="Content Placeholder 2"/>
          <p:cNvSpPr>
            <a:spLocks noGrp="1"/>
          </p:cNvSpPr>
          <p:nvPr>
            <p:ph idx="4294967295"/>
          </p:nvPr>
        </p:nvSpPr>
        <p:spPr>
          <a:xfrm>
            <a:off x="508000" y="1333500"/>
            <a:ext cx="8839200" cy="3771900"/>
          </a:xfrm>
          <a:prstGeom prst="rect">
            <a:avLst/>
          </a:prstGeom>
        </p:spPr>
        <p:txBody>
          <a:bodyPr>
            <a:normAutofit/>
          </a:bodyPr>
          <a:lstStyle/>
          <a:p>
            <a:pPr lvl="0"/>
            <a:r>
              <a:rPr lang="en-US" b="1" dirty="0" smtClean="0"/>
              <a:t>Ethiopia</a:t>
            </a:r>
            <a:r>
              <a:rPr lang="en-US" dirty="0" smtClean="0"/>
              <a:t>- </a:t>
            </a:r>
            <a:r>
              <a:rPr lang="en-US" dirty="0"/>
              <a:t>Oromo, </a:t>
            </a:r>
            <a:r>
              <a:rPr lang="en-US" dirty="0" err="1"/>
              <a:t>Sidano</a:t>
            </a:r>
            <a:r>
              <a:rPr lang="en-US" dirty="0"/>
              <a:t>, </a:t>
            </a:r>
            <a:r>
              <a:rPr lang="en-US" dirty="0" err="1"/>
              <a:t>Ogaden</a:t>
            </a:r>
            <a:r>
              <a:rPr lang="en-US" dirty="0"/>
              <a:t> and Afar. </a:t>
            </a:r>
          </a:p>
          <a:p>
            <a:pPr lvl="0"/>
            <a:r>
              <a:rPr lang="en-US" b="1" dirty="0"/>
              <a:t>Djibouti</a:t>
            </a:r>
            <a:r>
              <a:rPr lang="en-US" dirty="0"/>
              <a:t> - </a:t>
            </a:r>
            <a:r>
              <a:rPr lang="en-US" dirty="0" err="1"/>
              <a:t>Issa</a:t>
            </a:r>
            <a:r>
              <a:rPr lang="en-US" dirty="0"/>
              <a:t> and Afar</a:t>
            </a:r>
          </a:p>
          <a:p>
            <a:pPr lvl="0"/>
            <a:r>
              <a:rPr lang="en-US" b="1" dirty="0"/>
              <a:t>Eritrea </a:t>
            </a:r>
            <a:r>
              <a:rPr lang="en-US" dirty="0"/>
              <a:t>– Danakil</a:t>
            </a:r>
          </a:p>
          <a:p>
            <a:pPr lvl="0"/>
            <a:r>
              <a:rPr lang="en-US" b="1" dirty="0"/>
              <a:t>Somalia</a:t>
            </a:r>
            <a:r>
              <a:rPr lang="en-US" dirty="0"/>
              <a:t> – Somalia, </a:t>
            </a:r>
            <a:r>
              <a:rPr lang="en-US" dirty="0" err="1"/>
              <a:t>Ogaden</a:t>
            </a:r>
            <a:r>
              <a:rPr lang="en-US" dirty="0"/>
              <a:t>, </a:t>
            </a:r>
            <a:r>
              <a:rPr lang="en-US" dirty="0" err="1"/>
              <a:t>Hawiyah</a:t>
            </a:r>
            <a:endParaRPr lang="en-US" dirty="0"/>
          </a:p>
          <a:p>
            <a:pPr lvl="0"/>
            <a:r>
              <a:rPr lang="en-US" b="1" dirty="0"/>
              <a:t>Kenya </a:t>
            </a:r>
            <a:r>
              <a:rPr lang="en-US" dirty="0"/>
              <a:t>– </a:t>
            </a:r>
            <a:r>
              <a:rPr lang="en-US" dirty="0" err="1"/>
              <a:t>Orma</a:t>
            </a:r>
            <a:r>
              <a:rPr lang="en-US" dirty="0"/>
              <a:t>, </a:t>
            </a:r>
            <a:r>
              <a:rPr lang="en-US" dirty="0" err="1"/>
              <a:t>Rendille</a:t>
            </a:r>
            <a:r>
              <a:rPr lang="en-US" dirty="0"/>
              <a:t>, Oromo, </a:t>
            </a:r>
            <a:r>
              <a:rPr lang="en-US" dirty="0" err="1"/>
              <a:t>Boran</a:t>
            </a:r>
            <a:r>
              <a:rPr lang="en-US" dirty="0"/>
              <a:t>, </a:t>
            </a:r>
            <a:r>
              <a:rPr lang="en-US" dirty="0" err="1"/>
              <a:t>Gabbra</a:t>
            </a:r>
            <a:r>
              <a:rPr lang="en-US" dirty="0"/>
              <a:t> and Somali.</a:t>
            </a:r>
          </a:p>
          <a:p>
            <a:r>
              <a:rPr lang="en-US" dirty="0"/>
              <a:t>Oromo are also known as </a:t>
            </a:r>
            <a:r>
              <a:rPr lang="en-US" dirty="0" err="1"/>
              <a:t>Galla</a:t>
            </a:r>
            <a:endParaRPr lang="en-US" dirty="0"/>
          </a:p>
        </p:txBody>
      </p:sp>
    </p:spTree>
    <p:extLst>
      <p:ext uri="{BB962C8B-B14F-4D97-AF65-F5344CB8AC3E}">
        <p14:creationId xmlns:p14="http://schemas.microsoft.com/office/powerpoint/2010/main" val="4291782817"/>
      </p:ext>
    </p:extLst>
  </p:cSld>
  <p:clrMapOvr>
    <a:masterClrMapping/>
  </p:clrMapOvr>
  <p:transition spd="slow" advTm="60000">
    <p:cover/>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915400" cy="495300"/>
          </a:xfrm>
        </p:spPr>
        <p:txBody>
          <a:bodyPr>
            <a:normAutofit fontScale="90000"/>
          </a:bodyPr>
          <a:lstStyle/>
          <a:p>
            <a:r>
              <a:rPr lang="en-US" b="1" u="sng" dirty="0">
                <a:solidFill>
                  <a:srgbClr val="FF0000"/>
                </a:solidFill>
              </a:rPr>
              <a:t>Reasons for </a:t>
            </a:r>
            <a:r>
              <a:rPr lang="en-US" b="1" u="sng" dirty="0" smtClean="0">
                <a:solidFill>
                  <a:srgbClr val="FF0000"/>
                </a:solidFill>
              </a:rPr>
              <a:t>migration</a:t>
            </a:r>
            <a:endParaRPr lang="en-US" dirty="0">
              <a:solidFill>
                <a:srgbClr val="FF0000"/>
              </a:solidFill>
            </a:endParaRPr>
          </a:p>
        </p:txBody>
      </p:sp>
      <p:sp>
        <p:nvSpPr>
          <p:cNvPr id="3" name="Content Placeholder 2"/>
          <p:cNvSpPr>
            <a:spLocks noGrp="1"/>
          </p:cNvSpPr>
          <p:nvPr>
            <p:ph idx="4294967295"/>
          </p:nvPr>
        </p:nvSpPr>
        <p:spPr>
          <a:xfrm>
            <a:off x="508000" y="1333500"/>
            <a:ext cx="8763000" cy="3771900"/>
          </a:xfrm>
          <a:prstGeom prst="rect">
            <a:avLst/>
          </a:prstGeom>
        </p:spPr>
        <p:txBody>
          <a:bodyPr>
            <a:normAutofit/>
          </a:bodyPr>
          <a:lstStyle/>
          <a:p>
            <a:pPr lvl="3"/>
            <a:r>
              <a:rPr lang="en-US" sz="2800" dirty="0"/>
              <a:t>Drought </a:t>
            </a:r>
            <a:r>
              <a:rPr lang="en-US" sz="2800" dirty="0"/>
              <a:t>and famine.</a:t>
            </a:r>
          </a:p>
          <a:p>
            <a:pPr lvl="3"/>
            <a:r>
              <a:rPr lang="en-US" sz="2800" dirty="0"/>
              <a:t>Population increase.</a:t>
            </a:r>
          </a:p>
          <a:p>
            <a:pPr lvl="3"/>
            <a:r>
              <a:rPr lang="en-US" sz="2800" dirty="0"/>
              <a:t>Quarrels between  clans (internal conflicts)</a:t>
            </a:r>
          </a:p>
          <a:p>
            <a:pPr lvl="3"/>
            <a:r>
              <a:rPr lang="en-US" sz="2800" dirty="0"/>
              <a:t>War.</a:t>
            </a:r>
          </a:p>
          <a:p>
            <a:pPr lvl="3"/>
            <a:r>
              <a:rPr lang="en-US" sz="2800" dirty="0"/>
              <a:t>Outbreak of diseases.</a:t>
            </a:r>
          </a:p>
          <a:p>
            <a:pPr lvl="3"/>
            <a:r>
              <a:rPr lang="en-US" sz="2800" dirty="0"/>
              <a:t>Look for pasture and water for their animals. </a:t>
            </a:r>
          </a:p>
          <a:p>
            <a:pPr lvl="3"/>
            <a:r>
              <a:rPr lang="en-US" sz="2800" dirty="0"/>
              <a:t>To adventure. </a:t>
            </a:r>
          </a:p>
          <a:p>
            <a:endParaRPr lang="en-US" sz="4000" dirty="0"/>
          </a:p>
        </p:txBody>
      </p:sp>
    </p:spTree>
    <p:extLst>
      <p:ext uri="{BB962C8B-B14F-4D97-AF65-F5344CB8AC3E}">
        <p14:creationId xmlns:p14="http://schemas.microsoft.com/office/powerpoint/2010/main" val="2263104284"/>
      </p:ext>
    </p:extLst>
  </p:cSld>
  <p:clrMapOvr>
    <a:masterClrMapping/>
  </p:clrMapOvr>
  <p:transition spd="slow" advTm="60000">
    <p:cover/>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90500"/>
            <a:ext cx="8991600" cy="3771900"/>
          </a:xfrm>
          <a:prstGeom prst="rect">
            <a:avLst/>
          </a:prstGeom>
        </p:spPr>
        <p:txBody>
          <a:bodyPr/>
          <a:lstStyle/>
          <a:p>
            <a:pPr marL="0" indent="0" algn="ctr">
              <a:buNone/>
            </a:pPr>
            <a:r>
              <a:rPr lang="en-US" b="1" u="sng" dirty="0">
                <a:solidFill>
                  <a:srgbClr val="FF0000"/>
                </a:solidFill>
              </a:rPr>
              <a:t>SEMITES</a:t>
            </a:r>
            <a:r>
              <a:rPr lang="en-US" b="1" u="sng" dirty="0"/>
              <a:t> </a:t>
            </a:r>
            <a:endParaRPr lang="en-US" dirty="0"/>
          </a:p>
          <a:p>
            <a:r>
              <a:rPr lang="en-US" dirty="0"/>
              <a:t>The main Semitic speakers are: </a:t>
            </a:r>
          </a:p>
          <a:p>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147343403"/>
              </p:ext>
            </p:extLst>
          </p:nvPr>
        </p:nvGraphicFramePr>
        <p:xfrm>
          <a:off x="1041400" y="2019301"/>
          <a:ext cx="7772400" cy="2095501"/>
        </p:xfrm>
        <a:graphic>
          <a:graphicData uri="http://schemas.openxmlformats.org/drawingml/2006/table">
            <a:tbl>
              <a:tblPr firstRow="1" firstCol="1" lastRow="1" lastCol="1" bandRow="1" bandCol="1">
                <a:tableStyleId>{E8B1032C-EA38-4F05-BA0D-38AFFFC7BED3}</a:tableStyleId>
              </a:tblPr>
              <a:tblGrid>
                <a:gridCol w="1619250">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1619250">
                  <a:extLst>
                    <a:ext uri="{9D8B030D-6E8A-4147-A177-3AD203B41FA5}">
                      <a16:colId xmlns:a16="http://schemas.microsoft.com/office/drawing/2014/main" val="20002"/>
                    </a:ext>
                  </a:extLst>
                </a:gridCol>
                <a:gridCol w="1342178">
                  <a:extLst>
                    <a:ext uri="{9D8B030D-6E8A-4147-A177-3AD203B41FA5}">
                      <a16:colId xmlns:a16="http://schemas.microsoft.com/office/drawing/2014/main" val="20003"/>
                    </a:ext>
                  </a:extLst>
                </a:gridCol>
                <a:gridCol w="1572472">
                  <a:extLst>
                    <a:ext uri="{9D8B030D-6E8A-4147-A177-3AD203B41FA5}">
                      <a16:colId xmlns:a16="http://schemas.microsoft.com/office/drawing/2014/main" val="20004"/>
                    </a:ext>
                  </a:extLst>
                </a:gridCol>
              </a:tblGrid>
              <a:tr h="523875">
                <a:tc>
                  <a:txBody>
                    <a:bodyPr/>
                    <a:lstStyle/>
                    <a:p>
                      <a:pPr marL="114300" marR="0" indent="-114300">
                        <a:spcBef>
                          <a:spcPts val="0"/>
                        </a:spcBef>
                        <a:spcAft>
                          <a:spcPts val="0"/>
                        </a:spcAft>
                      </a:pPr>
                      <a:r>
                        <a:rPr lang="en-US" sz="2700" dirty="0">
                          <a:solidFill>
                            <a:srgbClr val="FF0000"/>
                          </a:solidFill>
                          <a:effectLst/>
                        </a:rPr>
                        <a:t>Ethiopia</a:t>
                      </a:r>
                      <a:endParaRPr lang="en-US" sz="4000" b="1" dirty="0">
                        <a:solidFill>
                          <a:srgbClr val="FF0000"/>
                        </a:solidFill>
                        <a:effectLst/>
                        <a:latin typeface="Times New Roman"/>
                        <a:ea typeface="Times New Roman"/>
                      </a:endParaRPr>
                    </a:p>
                  </a:txBody>
                  <a:tcPr marL="68580" marR="68580" marT="0" marB="0"/>
                </a:tc>
                <a:tc>
                  <a:txBody>
                    <a:bodyPr/>
                    <a:lstStyle/>
                    <a:p>
                      <a:pPr marL="114300" marR="0" indent="-114300">
                        <a:spcBef>
                          <a:spcPts val="0"/>
                        </a:spcBef>
                        <a:spcAft>
                          <a:spcPts val="0"/>
                        </a:spcAft>
                      </a:pPr>
                      <a:r>
                        <a:rPr lang="en-US" sz="2700" dirty="0">
                          <a:solidFill>
                            <a:srgbClr val="FF0000"/>
                          </a:solidFill>
                          <a:effectLst/>
                        </a:rPr>
                        <a:t>Eritrea</a:t>
                      </a:r>
                      <a:endParaRPr lang="en-US" sz="4000" b="1" dirty="0">
                        <a:solidFill>
                          <a:srgbClr val="FF0000"/>
                        </a:solidFill>
                        <a:effectLst/>
                        <a:latin typeface="Times New Roman"/>
                        <a:ea typeface="Times New Roman"/>
                      </a:endParaRPr>
                    </a:p>
                  </a:txBody>
                  <a:tcPr marL="68580" marR="68580" marT="0" marB="0"/>
                </a:tc>
                <a:tc>
                  <a:txBody>
                    <a:bodyPr/>
                    <a:lstStyle/>
                    <a:p>
                      <a:pPr marL="114300" marR="0" indent="-114300">
                        <a:spcBef>
                          <a:spcPts val="0"/>
                        </a:spcBef>
                        <a:spcAft>
                          <a:spcPts val="0"/>
                        </a:spcAft>
                      </a:pPr>
                      <a:r>
                        <a:rPr lang="en-US" sz="2700" dirty="0">
                          <a:solidFill>
                            <a:srgbClr val="FF0000"/>
                          </a:solidFill>
                          <a:effectLst/>
                        </a:rPr>
                        <a:t>Sudan </a:t>
                      </a:r>
                      <a:endParaRPr lang="en-US" sz="4000" b="1" dirty="0">
                        <a:solidFill>
                          <a:srgbClr val="FF0000"/>
                        </a:solidFill>
                        <a:effectLst/>
                        <a:latin typeface="Times New Roman"/>
                        <a:ea typeface="Times New Roman"/>
                      </a:endParaRPr>
                    </a:p>
                  </a:txBody>
                  <a:tcPr marL="68580" marR="68580" marT="0" marB="0"/>
                </a:tc>
                <a:tc>
                  <a:txBody>
                    <a:bodyPr/>
                    <a:lstStyle/>
                    <a:p>
                      <a:pPr marL="114300" marR="0" indent="-114300">
                        <a:spcBef>
                          <a:spcPts val="0"/>
                        </a:spcBef>
                        <a:spcAft>
                          <a:spcPts val="0"/>
                        </a:spcAft>
                      </a:pPr>
                      <a:r>
                        <a:rPr lang="en-US" sz="2700" dirty="0">
                          <a:solidFill>
                            <a:srgbClr val="FF0000"/>
                          </a:solidFill>
                          <a:effectLst/>
                        </a:rPr>
                        <a:t>Kenya </a:t>
                      </a:r>
                      <a:endParaRPr lang="en-US" sz="4000" b="1" dirty="0">
                        <a:solidFill>
                          <a:srgbClr val="FF0000"/>
                        </a:solidFill>
                        <a:effectLst/>
                        <a:latin typeface="Times New Roman"/>
                        <a:ea typeface="Times New Roman"/>
                      </a:endParaRPr>
                    </a:p>
                  </a:txBody>
                  <a:tcPr marL="68580" marR="68580" marT="0" marB="0"/>
                </a:tc>
                <a:tc>
                  <a:txBody>
                    <a:bodyPr/>
                    <a:lstStyle/>
                    <a:p>
                      <a:pPr marL="114300" marR="0" indent="-114300">
                        <a:spcBef>
                          <a:spcPts val="0"/>
                        </a:spcBef>
                        <a:spcAft>
                          <a:spcPts val="0"/>
                        </a:spcAft>
                      </a:pPr>
                      <a:r>
                        <a:rPr lang="en-US" sz="2700" dirty="0">
                          <a:solidFill>
                            <a:srgbClr val="FF0000"/>
                          </a:solidFill>
                          <a:effectLst/>
                        </a:rPr>
                        <a:t>Uganda </a:t>
                      </a:r>
                      <a:endParaRPr lang="en-US" sz="4000" b="1" dirty="0">
                        <a:solidFill>
                          <a:srgbClr val="FF0000"/>
                        </a:solidFill>
                        <a:effectLst/>
                        <a:latin typeface="Times New Roman"/>
                        <a:ea typeface="Times New Roman"/>
                      </a:endParaRPr>
                    </a:p>
                  </a:txBody>
                  <a:tcPr marL="68580" marR="68580" marT="0" marB="0"/>
                </a:tc>
                <a:extLst>
                  <a:ext uri="{0D108BD9-81ED-4DB2-BD59-A6C34878D82A}">
                    <a16:rowId xmlns:a16="http://schemas.microsoft.com/office/drawing/2014/main" val="10000"/>
                  </a:ext>
                </a:extLst>
              </a:tr>
              <a:tr h="1571626">
                <a:tc>
                  <a:txBody>
                    <a:bodyPr/>
                    <a:lstStyle/>
                    <a:p>
                      <a:pPr marL="114300" marR="0" indent="-114300">
                        <a:spcBef>
                          <a:spcPts val="0"/>
                        </a:spcBef>
                        <a:spcAft>
                          <a:spcPts val="0"/>
                        </a:spcAft>
                      </a:pPr>
                      <a:r>
                        <a:rPr lang="en-US" sz="2700">
                          <a:effectLst/>
                        </a:rPr>
                        <a:t>Tigre</a:t>
                      </a:r>
                      <a:endParaRPr lang="en-US" sz="4000">
                        <a:effectLst/>
                      </a:endParaRPr>
                    </a:p>
                    <a:p>
                      <a:pPr marL="114300" marR="0" indent="-114300">
                        <a:spcBef>
                          <a:spcPts val="0"/>
                        </a:spcBef>
                        <a:spcAft>
                          <a:spcPts val="0"/>
                        </a:spcAft>
                      </a:pPr>
                      <a:r>
                        <a:rPr lang="en-US" sz="2700">
                          <a:effectLst/>
                        </a:rPr>
                        <a:t>Amhara </a:t>
                      </a:r>
                      <a:endParaRPr lang="en-US" sz="4000" b="0">
                        <a:effectLst/>
                        <a:latin typeface="Times New Roman"/>
                        <a:ea typeface="Times New Roman"/>
                      </a:endParaRPr>
                    </a:p>
                  </a:txBody>
                  <a:tcPr marL="68580" marR="68580" marT="0" marB="0"/>
                </a:tc>
                <a:tc>
                  <a:txBody>
                    <a:bodyPr/>
                    <a:lstStyle/>
                    <a:p>
                      <a:pPr marL="114300" marR="0" indent="-114300">
                        <a:spcBef>
                          <a:spcPts val="0"/>
                        </a:spcBef>
                        <a:spcAft>
                          <a:spcPts val="0"/>
                        </a:spcAft>
                      </a:pPr>
                      <a:r>
                        <a:rPr lang="en-US" sz="2700" dirty="0">
                          <a:effectLst/>
                        </a:rPr>
                        <a:t>Eritrea</a:t>
                      </a:r>
                      <a:endParaRPr lang="en-US" sz="4000" dirty="0">
                        <a:effectLst/>
                      </a:endParaRPr>
                    </a:p>
                    <a:p>
                      <a:pPr marL="114300" marR="0" indent="-114300">
                        <a:spcBef>
                          <a:spcPts val="0"/>
                        </a:spcBef>
                        <a:spcAft>
                          <a:spcPts val="0"/>
                        </a:spcAft>
                      </a:pPr>
                      <a:r>
                        <a:rPr lang="en-US" sz="2700" dirty="0">
                          <a:effectLst/>
                        </a:rPr>
                        <a:t>Tigrinya</a:t>
                      </a:r>
                      <a:endParaRPr lang="en-US" sz="4000" b="0" dirty="0">
                        <a:effectLst/>
                        <a:latin typeface="Times New Roman"/>
                        <a:ea typeface="Times New Roman"/>
                      </a:endParaRPr>
                    </a:p>
                  </a:txBody>
                  <a:tcPr marL="68580" marR="68580" marT="0" marB="0"/>
                </a:tc>
                <a:tc>
                  <a:txBody>
                    <a:bodyPr/>
                    <a:lstStyle/>
                    <a:p>
                      <a:pPr marL="114300" marR="0" indent="-114300">
                        <a:spcBef>
                          <a:spcPts val="0"/>
                        </a:spcBef>
                        <a:spcAft>
                          <a:spcPts val="0"/>
                        </a:spcAft>
                      </a:pPr>
                      <a:r>
                        <a:rPr lang="en-US" sz="2700" dirty="0">
                          <a:effectLst/>
                        </a:rPr>
                        <a:t>Nubians</a:t>
                      </a:r>
                      <a:endParaRPr lang="en-US" sz="4000" dirty="0">
                        <a:effectLst/>
                      </a:endParaRPr>
                    </a:p>
                    <a:p>
                      <a:pPr marL="114300" marR="0" indent="-114300">
                        <a:spcBef>
                          <a:spcPts val="0"/>
                        </a:spcBef>
                        <a:spcAft>
                          <a:spcPts val="0"/>
                        </a:spcAft>
                      </a:pPr>
                      <a:r>
                        <a:rPr lang="en-US" sz="2700" dirty="0" err="1">
                          <a:effectLst/>
                        </a:rPr>
                        <a:t>Bagarra</a:t>
                      </a:r>
                      <a:endParaRPr lang="en-US" sz="4000" b="0" dirty="0">
                        <a:effectLst/>
                        <a:latin typeface="Times New Roman"/>
                        <a:ea typeface="Times New Roman"/>
                      </a:endParaRPr>
                    </a:p>
                  </a:txBody>
                  <a:tcPr marL="68580" marR="68580" marT="0" marB="0"/>
                </a:tc>
                <a:tc>
                  <a:txBody>
                    <a:bodyPr/>
                    <a:lstStyle/>
                    <a:p>
                      <a:pPr marL="114300" marR="0" indent="-114300">
                        <a:spcBef>
                          <a:spcPts val="0"/>
                        </a:spcBef>
                        <a:spcAft>
                          <a:spcPts val="0"/>
                        </a:spcAft>
                      </a:pPr>
                      <a:r>
                        <a:rPr lang="en-US" sz="2700" dirty="0" smtClean="0">
                          <a:effectLst/>
                        </a:rPr>
                        <a:t>Nubians</a:t>
                      </a:r>
                      <a:endParaRPr lang="en-US" sz="4000" dirty="0">
                        <a:effectLst/>
                      </a:endParaRPr>
                    </a:p>
                    <a:p>
                      <a:pPr marL="114300" marR="0" indent="-114300">
                        <a:spcBef>
                          <a:spcPts val="0"/>
                        </a:spcBef>
                        <a:spcAft>
                          <a:spcPts val="0"/>
                        </a:spcAft>
                      </a:pPr>
                      <a:r>
                        <a:rPr lang="en-US" sz="2700" dirty="0">
                          <a:effectLst/>
                        </a:rPr>
                        <a:t> </a:t>
                      </a:r>
                      <a:endParaRPr lang="en-US" sz="4000" b="0" dirty="0">
                        <a:effectLst/>
                        <a:latin typeface="Times New Roman"/>
                        <a:ea typeface="Times New Roman"/>
                      </a:endParaRPr>
                    </a:p>
                  </a:txBody>
                  <a:tcPr marL="68580" marR="68580" marT="0" marB="0"/>
                </a:tc>
                <a:tc>
                  <a:txBody>
                    <a:bodyPr/>
                    <a:lstStyle/>
                    <a:p>
                      <a:pPr marL="114300" marR="0" indent="-114300">
                        <a:spcBef>
                          <a:spcPts val="0"/>
                        </a:spcBef>
                        <a:spcAft>
                          <a:spcPts val="0"/>
                        </a:spcAft>
                      </a:pPr>
                      <a:r>
                        <a:rPr lang="en-US" sz="2700" dirty="0">
                          <a:effectLst/>
                        </a:rPr>
                        <a:t>Nubians</a:t>
                      </a:r>
                      <a:endParaRPr lang="en-US" sz="4000" b="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04288326"/>
      </p:ext>
    </p:extLst>
  </p:cSld>
  <p:clrMapOvr>
    <a:masterClrMapping/>
  </p:clrMapOvr>
  <p:transition spd="slow" advTm="60000">
    <p:cover/>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27000"/>
            <a:ext cx="8229600" cy="546100"/>
          </a:xfrm>
        </p:spPr>
        <p:txBody>
          <a:bodyPr>
            <a:noAutofit/>
          </a:bodyPr>
          <a:lstStyle/>
          <a:p>
            <a:r>
              <a:rPr lang="en-US" sz="2800" u="sng" dirty="0">
                <a:solidFill>
                  <a:srgbClr val="FF0000"/>
                </a:solidFill>
                <a:latin typeface="Arial Rounded MT Bold" pitchFamily="34" charset="0"/>
              </a:rPr>
              <a:t>Migration routes of language groups in </a:t>
            </a:r>
            <a:r>
              <a:rPr lang="en-US" sz="2800" u="sng" dirty="0">
                <a:solidFill>
                  <a:srgbClr val="FF0000"/>
                </a:solidFill>
                <a:latin typeface="Arial Rounded MT Bold" pitchFamily="34" charset="0"/>
              </a:rPr>
              <a:t>Kenya</a:t>
            </a:r>
            <a:endParaRPr lang="en-US" sz="2800" dirty="0">
              <a:solidFill>
                <a:srgbClr val="FF0000"/>
              </a:solidFill>
              <a:latin typeface="Arial Rounded MT Bold" pitchFamily="34" charset="0"/>
            </a:endParaRPr>
          </a:p>
        </p:txBody>
      </p:sp>
      <p:pic>
        <p:nvPicPr>
          <p:cNvPr id="6146"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508000" y="368300"/>
            <a:ext cx="5562600"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3427651"/>
      </p:ext>
    </p:extLst>
  </p:cSld>
  <p:clrMapOvr>
    <a:masterClrMapping/>
  </p:clrMapOvr>
  <p:transition spd="slow" advTm="60000">
    <p:cover/>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762000"/>
            <a:ext cx="9144000" cy="3771900"/>
          </a:xfrm>
          <a:prstGeom prst="rect">
            <a:avLst/>
          </a:prstGeom>
        </p:spPr>
        <p:txBody>
          <a:bodyPr/>
          <a:lstStyle/>
          <a:p>
            <a:r>
              <a:rPr lang="en-US" dirty="0"/>
              <a:t>Luo moved to Kenya in four groups:-</a:t>
            </a:r>
          </a:p>
          <a:p>
            <a:pPr lvl="0"/>
            <a:r>
              <a:rPr lang="en-US" dirty="0"/>
              <a:t>First group- </a:t>
            </a:r>
            <a:r>
              <a:rPr lang="en-US" b="1" dirty="0" err="1"/>
              <a:t>Joka-Jok</a:t>
            </a:r>
            <a:endParaRPr lang="en-US" dirty="0"/>
          </a:p>
          <a:p>
            <a:pPr lvl="0"/>
            <a:r>
              <a:rPr lang="en-US" dirty="0"/>
              <a:t>Second group – </a:t>
            </a:r>
            <a:r>
              <a:rPr lang="en-US" b="1" dirty="0" err="1"/>
              <a:t>Joka</a:t>
            </a:r>
            <a:r>
              <a:rPr lang="en-US" b="1" dirty="0"/>
              <a:t> –</a:t>
            </a:r>
            <a:r>
              <a:rPr lang="en-US" b="1" dirty="0" err="1"/>
              <a:t>Owiny</a:t>
            </a:r>
            <a:endParaRPr lang="en-US" dirty="0"/>
          </a:p>
          <a:p>
            <a:pPr lvl="0"/>
            <a:r>
              <a:rPr lang="en-US" dirty="0"/>
              <a:t>Third group – </a:t>
            </a:r>
            <a:r>
              <a:rPr lang="en-US" b="1" dirty="0" err="1"/>
              <a:t>Joka</a:t>
            </a:r>
            <a:r>
              <a:rPr lang="en-US" b="1" dirty="0"/>
              <a:t> -</a:t>
            </a:r>
            <a:r>
              <a:rPr lang="en-US" b="1" dirty="0" err="1"/>
              <a:t>Omolo</a:t>
            </a:r>
            <a:endParaRPr lang="en-US" dirty="0"/>
          </a:p>
          <a:p>
            <a:r>
              <a:rPr lang="en-US" dirty="0"/>
              <a:t>Last group </a:t>
            </a:r>
            <a:r>
              <a:rPr lang="en-US" b="1" dirty="0"/>
              <a:t>– Luo </a:t>
            </a:r>
            <a:r>
              <a:rPr lang="en-US" b="1" dirty="0" err="1"/>
              <a:t>Abasuba</a:t>
            </a:r>
            <a:endParaRPr lang="en-US" dirty="0"/>
          </a:p>
        </p:txBody>
      </p:sp>
    </p:spTree>
    <p:extLst>
      <p:ext uri="{BB962C8B-B14F-4D97-AF65-F5344CB8AC3E}">
        <p14:creationId xmlns:p14="http://schemas.microsoft.com/office/powerpoint/2010/main" val="1357410570"/>
      </p:ext>
    </p:extLst>
  </p:cSld>
  <p:clrMapOvr>
    <a:masterClrMapping/>
  </p:clrMapOvr>
  <p:transition spd="slow" advTm="60000">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76200"/>
            <a:ext cx="9067800" cy="800100"/>
          </a:xfrm>
        </p:spPr>
        <p:txBody>
          <a:bodyPr>
            <a:noAutofit/>
          </a:bodyPr>
          <a:lstStyle/>
          <a:p>
            <a:r>
              <a:rPr lang="en-US" sz="3200" u="sng" dirty="0">
                <a:solidFill>
                  <a:srgbClr val="FF0000"/>
                </a:solidFill>
                <a:latin typeface="Arial Rounded MT Bold" pitchFamily="34" charset="0"/>
              </a:rPr>
              <a:t>The following are influence of different physical features on Human activities</a:t>
            </a:r>
            <a:r>
              <a:rPr lang="en-US" sz="3200" u="sng" dirty="0">
                <a:solidFill>
                  <a:srgbClr val="FF0000"/>
                </a:solidFill>
                <a:latin typeface="Arial Rounded MT Bold" pitchFamily="34" charset="0"/>
              </a:rPr>
              <a:t>.</a:t>
            </a: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76300"/>
            <a:ext cx="8991600" cy="4025900"/>
          </a:xfrm>
          <a:prstGeom prst="rect">
            <a:avLst/>
          </a:prstGeom>
        </p:spPr>
        <p:txBody>
          <a:bodyPr>
            <a:noAutofit/>
          </a:bodyPr>
          <a:lstStyle/>
          <a:p>
            <a:pPr lvl="0">
              <a:buFont typeface="Wingdings" panose="05000000000000000000" pitchFamily="2" charset="2"/>
              <a:buChar char="§"/>
            </a:pPr>
            <a:r>
              <a:rPr lang="en-US" sz="2400" dirty="0">
                <a:latin typeface="Arial Rounded MT Bold" pitchFamily="34" charset="0"/>
              </a:rPr>
              <a:t>Rivers </a:t>
            </a:r>
            <a:r>
              <a:rPr lang="en-US" sz="2400" dirty="0">
                <a:latin typeface="Arial Rounded MT Bold" pitchFamily="34" charset="0"/>
              </a:rPr>
              <a:t>and lakes are sources of water.</a:t>
            </a:r>
          </a:p>
          <a:p>
            <a:pPr lvl="0">
              <a:buFont typeface="Wingdings" panose="05000000000000000000" pitchFamily="2" charset="2"/>
              <a:buChar char="§"/>
            </a:pPr>
            <a:r>
              <a:rPr lang="en-US" sz="2400" dirty="0">
                <a:latin typeface="Arial Rounded MT Bold" pitchFamily="34" charset="0"/>
              </a:rPr>
              <a:t>Fishing is carried out in different rivers and lakes in Kenya.</a:t>
            </a:r>
          </a:p>
          <a:p>
            <a:pPr lvl="0">
              <a:buFont typeface="Wingdings" panose="05000000000000000000" pitchFamily="2" charset="2"/>
              <a:buChar char="§"/>
            </a:pPr>
            <a:r>
              <a:rPr lang="en-US" sz="2400" dirty="0">
                <a:latin typeface="Arial Rounded MT Bold" pitchFamily="34" charset="0"/>
              </a:rPr>
              <a:t>Physical features such as mountains, rivers, and lakes attract tourism.</a:t>
            </a:r>
          </a:p>
          <a:p>
            <a:pPr lvl="0">
              <a:buFont typeface="Wingdings" panose="05000000000000000000" pitchFamily="2" charset="2"/>
              <a:buChar char="§"/>
            </a:pPr>
            <a:r>
              <a:rPr lang="en-US" sz="2400" dirty="0">
                <a:latin typeface="Arial Rounded MT Bold" pitchFamily="34" charset="0"/>
              </a:rPr>
              <a:t>Slopes of some mountains contain fertile soil for farming.</a:t>
            </a:r>
          </a:p>
          <a:p>
            <a:pPr lvl="0">
              <a:buFont typeface="Wingdings" panose="05000000000000000000" pitchFamily="2" charset="2"/>
              <a:buChar char="§"/>
            </a:pPr>
            <a:r>
              <a:rPr lang="en-US" sz="2400" dirty="0">
                <a:latin typeface="Arial Rounded MT Bold" pitchFamily="34" charset="0"/>
              </a:rPr>
              <a:t>Some rivers and lakes are used for transport.</a:t>
            </a:r>
          </a:p>
          <a:p>
            <a:pPr lvl="0">
              <a:buFont typeface="Wingdings" panose="05000000000000000000" pitchFamily="2" charset="2"/>
              <a:buChar char="§"/>
            </a:pPr>
            <a:r>
              <a:rPr lang="en-US" sz="2400" dirty="0">
                <a:latin typeface="Arial Rounded MT Bold" pitchFamily="34" charset="0"/>
              </a:rPr>
              <a:t>Hydro electric power used in various homes and industries is produced from man-made dams found along rivers such as </a:t>
            </a:r>
            <a:r>
              <a:rPr lang="en-US" sz="2400" dirty="0" err="1">
                <a:latin typeface="Arial Rounded MT Bold" pitchFamily="34" charset="0"/>
              </a:rPr>
              <a:t>Tana</a:t>
            </a:r>
            <a:r>
              <a:rPr lang="en-US" sz="2400" dirty="0">
                <a:latin typeface="Arial Rounded MT Bold" pitchFamily="34" charset="0"/>
              </a:rPr>
              <a:t>.</a:t>
            </a:r>
          </a:p>
          <a:p>
            <a:pPr lvl="0">
              <a:buFont typeface="Wingdings" panose="05000000000000000000" pitchFamily="2" charset="2"/>
              <a:buChar char="§"/>
            </a:pPr>
            <a:r>
              <a:rPr lang="en-US" sz="2400" dirty="0">
                <a:latin typeface="Arial Rounded MT Bold" pitchFamily="34" charset="0"/>
              </a:rPr>
              <a:t>Lake </a:t>
            </a:r>
            <a:r>
              <a:rPr lang="en-US" sz="2400" dirty="0" err="1">
                <a:latin typeface="Arial Rounded MT Bold" pitchFamily="34" charset="0"/>
              </a:rPr>
              <a:t>Magadi</a:t>
            </a:r>
            <a:r>
              <a:rPr lang="en-US" sz="2400" dirty="0">
                <a:latin typeface="Arial Rounded MT Bold" pitchFamily="34" charset="0"/>
              </a:rPr>
              <a:t> is the source of soda ash.</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2706276252"/>
      </p:ext>
    </p:extLst>
  </p:cSld>
  <p:clrMapOvr>
    <a:masterClrMapping/>
  </p:clrMapOvr>
  <p:transition spd="slow" advTm="60000">
    <p:cove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smtClean="0">
                <a:solidFill>
                  <a:srgbClr val="FF0000"/>
                </a:solidFill>
              </a:rPr>
              <a:t>Census</a:t>
            </a:r>
            <a:endParaRPr lang="en-US" dirty="0">
              <a:solidFill>
                <a:srgbClr val="FF0000"/>
              </a:solidFill>
            </a:endParaRPr>
          </a:p>
        </p:txBody>
      </p:sp>
      <p:sp>
        <p:nvSpPr>
          <p:cNvPr id="3" name="Content Placeholder 2"/>
          <p:cNvSpPr>
            <a:spLocks noGrp="1"/>
          </p:cNvSpPr>
          <p:nvPr>
            <p:ph idx="4294967295"/>
          </p:nvPr>
        </p:nvSpPr>
        <p:spPr>
          <a:xfrm>
            <a:off x="508000" y="1333500"/>
            <a:ext cx="8991600" cy="3771900"/>
          </a:xfrm>
          <a:prstGeom prst="rect">
            <a:avLst/>
          </a:prstGeom>
        </p:spPr>
        <p:txBody>
          <a:bodyPr>
            <a:normAutofit/>
          </a:bodyPr>
          <a:lstStyle/>
          <a:p>
            <a:pPr lvl="0"/>
            <a:r>
              <a:rPr lang="en-US" dirty="0" smtClean="0"/>
              <a:t>Census </a:t>
            </a:r>
            <a:r>
              <a:rPr lang="en-US" dirty="0"/>
              <a:t>is the counting of people and is carried after every </a:t>
            </a:r>
            <a:r>
              <a:rPr lang="en-US" b="1" dirty="0"/>
              <a:t>ten years</a:t>
            </a:r>
            <a:r>
              <a:rPr lang="en-US" dirty="0"/>
              <a:t>.</a:t>
            </a:r>
          </a:p>
          <a:p>
            <a:pPr lvl="0"/>
            <a:r>
              <a:rPr lang="en-US" dirty="0"/>
              <a:t>In Kenya, the first census was carried out in 1948 and the second one in 1962.</a:t>
            </a:r>
          </a:p>
          <a:p>
            <a:pPr lvl="0"/>
            <a:r>
              <a:rPr lang="en-US" dirty="0"/>
              <a:t>Third census was carried in 1969 then 1979, 1989 and 1999.</a:t>
            </a:r>
          </a:p>
          <a:p>
            <a:pPr lvl="0"/>
            <a:r>
              <a:rPr lang="en-US" dirty="0"/>
              <a:t>The next will be carried out in 2009.</a:t>
            </a:r>
          </a:p>
          <a:p>
            <a:endParaRPr lang="en-US" dirty="0"/>
          </a:p>
        </p:txBody>
      </p:sp>
    </p:spTree>
    <p:extLst>
      <p:ext uri="{BB962C8B-B14F-4D97-AF65-F5344CB8AC3E}">
        <p14:creationId xmlns:p14="http://schemas.microsoft.com/office/powerpoint/2010/main" val="2215920054"/>
      </p:ext>
    </p:extLst>
  </p:cSld>
  <p:clrMapOvr>
    <a:masterClrMapping/>
  </p:clrMapOvr>
  <p:transition spd="slow" advTm="60000">
    <p:cover/>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rPr>
              <a:t>Sources of population </a:t>
            </a:r>
            <a:r>
              <a:rPr lang="en-US" b="1" u="sng" dirty="0" smtClean="0">
                <a:solidFill>
                  <a:srgbClr val="FF0000"/>
                </a:solidFill>
              </a:rPr>
              <a:t>data</a:t>
            </a:r>
            <a:endParaRPr lang="en-US" dirty="0">
              <a:solidFill>
                <a:srgbClr val="FF0000"/>
              </a:solidFill>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lvl="2"/>
            <a:r>
              <a:rPr lang="en-US" sz="3200" dirty="0"/>
              <a:t>National </a:t>
            </a:r>
            <a:r>
              <a:rPr lang="en-US" sz="3200" dirty="0"/>
              <a:t>Census (population census)</a:t>
            </a:r>
          </a:p>
          <a:p>
            <a:pPr lvl="2"/>
            <a:r>
              <a:rPr lang="en-US" sz="3200" dirty="0"/>
              <a:t>Registration of people</a:t>
            </a:r>
          </a:p>
          <a:p>
            <a:pPr lvl="2"/>
            <a:r>
              <a:rPr lang="en-US" sz="3200" dirty="0"/>
              <a:t>Institutions records such as school records, college records etc.</a:t>
            </a:r>
          </a:p>
          <a:p>
            <a:pPr lvl="2"/>
            <a:r>
              <a:rPr lang="en-US" sz="3200" dirty="0"/>
              <a:t>Hospital records</a:t>
            </a:r>
          </a:p>
          <a:p>
            <a:pPr lvl="2"/>
            <a:r>
              <a:rPr lang="en-US" sz="3200" dirty="0"/>
              <a:t>Immigration and emigration records.</a:t>
            </a:r>
          </a:p>
          <a:p>
            <a:endParaRPr lang="en-US" sz="4000" dirty="0"/>
          </a:p>
        </p:txBody>
      </p:sp>
    </p:spTree>
    <p:extLst>
      <p:ext uri="{BB962C8B-B14F-4D97-AF65-F5344CB8AC3E}">
        <p14:creationId xmlns:p14="http://schemas.microsoft.com/office/powerpoint/2010/main" val="3314437442"/>
      </p:ext>
    </p:extLst>
  </p:cSld>
  <p:clrMapOvr>
    <a:masterClrMapping/>
  </p:clrMapOvr>
  <p:transition spd="slow" advTm="60000">
    <p:cover/>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rPr>
              <a:t>Importance of population </a:t>
            </a:r>
            <a:r>
              <a:rPr lang="en-US" b="1" u="sng" dirty="0" smtClean="0">
                <a:solidFill>
                  <a:srgbClr val="FF0000"/>
                </a:solidFill>
              </a:rPr>
              <a:t>data</a:t>
            </a:r>
            <a:endParaRPr lang="en-US" dirty="0">
              <a:solidFill>
                <a:srgbClr val="FF0000"/>
              </a:solidFill>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lvl="3"/>
            <a:r>
              <a:rPr lang="en-US" sz="2800" dirty="0"/>
              <a:t>Helps </a:t>
            </a:r>
            <a:r>
              <a:rPr lang="en-US" sz="2800" dirty="0"/>
              <a:t>the government to plan for its people.</a:t>
            </a:r>
          </a:p>
          <a:p>
            <a:pPr lvl="3"/>
            <a:r>
              <a:rPr lang="en-US" sz="2800" dirty="0"/>
              <a:t>Helps to show the number of people in the country</a:t>
            </a:r>
          </a:p>
          <a:p>
            <a:pPr lvl="3"/>
            <a:r>
              <a:rPr lang="en-US" sz="2800" dirty="0"/>
              <a:t>Helps to identify different needs of different ages</a:t>
            </a:r>
          </a:p>
          <a:p>
            <a:pPr lvl="3"/>
            <a:r>
              <a:rPr lang="en-US" sz="2800" dirty="0"/>
              <a:t>Government can plan for its children starting school every year.</a:t>
            </a:r>
          </a:p>
          <a:p>
            <a:endParaRPr lang="en-US" sz="4000" dirty="0"/>
          </a:p>
        </p:txBody>
      </p:sp>
    </p:spTree>
    <p:extLst>
      <p:ext uri="{BB962C8B-B14F-4D97-AF65-F5344CB8AC3E}">
        <p14:creationId xmlns:p14="http://schemas.microsoft.com/office/powerpoint/2010/main" val="178908065"/>
      </p:ext>
    </p:extLst>
  </p:cSld>
  <p:clrMapOvr>
    <a:masterClrMapping/>
  </p:clrMapOvr>
  <p:transition spd="slow" advTm="60000">
    <p:cover/>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067800" cy="952500"/>
          </a:xfrm>
        </p:spPr>
        <p:txBody>
          <a:bodyPr>
            <a:normAutofit/>
          </a:bodyPr>
          <a:lstStyle/>
          <a:p>
            <a:r>
              <a:rPr lang="en-US" b="1" dirty="0">
                <a:solidFill>
                  <a:srgbClr val="FF0000"/>
                </a:solidFill>
              </a:rPr>
              <a:t> </a:t>
            </a:r>
            <a:r>
              <a:rPr lang="en-US" b="1" u="sng" dirty="0">
                <a:solidFill>
                  <a:srgbClr val="FF0000"/>
                </a:solidFill>
              </a:rPr>
              <a:t>STD 7 WORK</a:t>
            </a:r>
            <a:r>
              <a:rPr lang="en-US" dirty="0">
                <a:solidFill>
                  <a:srgbClr val="FF0000"/>
                </a:solidFill>
              </a:rPr>
              <a:t/>
            </a:r>
            <a:br>
              <a:rPr lang="en-US" dirty="0">
                <a:solidFill>
                  <a:srgbClr val="FF0000"/>
                </a:solidFill>
              </a:rPr>
            </a:br>
            <a:r>
              <a:rPr lang="en-US" b="1" u="sng" dirty="0">
                <a:solidFill>
                  <a:srgbClr val="FF0000"/>
                </a:solidFill>
              </a:rPr>
              <a:t>PEOPLE OF WESTERN AFRICA </a:t>
            </a:r>
            <a:endParaRPr lang="en-US" dirty="0">
              <a:solidFill>
                <a:srgbClr val="FF0000"/>
              </a:solidFill>
            </a:endParaRPr>
          </a:p>
        </p:txBody>
      </p:sp>
      <p:sp>
        <p:nvSpPr>
          <p:cNvPr id="3" name="Content Placeholder 2"/>
          <p:cNvSpPr>
            <a:spLocks noGrp="1"/>
          </p:cNvSpPr>
          <p:nvPr>
            <p:ph idx="4294967295"/>
          </p:nvPr>
        </p:nvSpPr>
        <p:spPr>
          <a:xfrm>
            <a:off x="508000" y="1524000"/>
            <a:ext cx="8991600" cy="3771900"/>
          </a:xfrm>
          <a:prstGeom prst="rect">
            <a:avLst/>
          </a:prstGeom>
        </p:spPr>
        <p:txBody>
          <a:bodyPr>
            <a:normAutofit/>
          </a:bodyPr>
          <a:lstStyle/>
          <a:p>
            <a:r>
              <a:rPr lang="en-US" dirty="0"/>
              <a:t>West Africa countries are Togo, Ghana, Cameroon, Burkina Faso, Liberia, Cote </a:t>
            </a:r>
            <a:r>
              <a:rPr lang="en-US" dirty="0" err="1"/>
              <a:t>d’voire</a:t>
            </a:r>
            <a:r>
              <a:rPr lang="en-US" dirty="0"/>
              <a:t>, Chad, Nigeria, Sierra Leone, Guinea, </a:t>
            </a:r>
            <a:r>
              <a:rPr lang="en-US" dirty="0" err="1"/>
              <a:t>Mali</a:t>
            </a:r>
            <a:r>
              <a:rPr lang="en-US" dirty="0"/>
              <a:t>, Benin, Mauritania, Senegal and Gambia etc.</a:t>
            </a:r>
          </a:p>
          <a:p>
            <a:r>
              <a:rPr lang="en-US" b="1" dirty="0"/>
              <a:t>The main language groups of western Africa are:-</a:t>
            </a:r>
            <a:endParaRPr lang="en-US" dirty="0"/>
          </a:p>
          <a:p>
            <a:pPr lvl="0"/>
            <a:r>
              <a:rPr lang="en-US" b="1" dirty="0"/>
              <a:t>The Kwa</a:t>
            </a:r>
            <a:endParaRPr lang="en-US" dirty="0"/>
          </a:p>
          <a:p>
            <a:pPr lvl="0"/>
            <a:r>
              <a:rPr lang="en-US" b="1" dirty="0"/>
              <a:t>Nilo-Saharan</a:t>
            </a:r>
            <a:endParaRPr lang="en-US" dirty="0"/>
          </a:p>
          <a:p>
            <a:pPr lvl="0"/>
            <a:r>
              <a:rPr lang="en-US" b="1" dirty="0"/>
              <a:t>Voltaic</a:t>
            </a:r>
            <a:endParaRPr lang="en-US" dirty="0"/>
          </a:p>
          <a:p>
            <a:pPr lvl="0"/>
            <a:r>
              <a:rPr lang="en-US" b="1" dirty="0"/>
              <a:t>Afro-Asiatic</a:t>
            </a:r>
            <a:endParaRPr lang="en-US" dirty="0"/>
          </a:p>
          <a:p>
            <a:pPr lvl="0"/>
            <a:r>
              <a:rPr lang="en-US" b="1" dirty="0"/>
              <a:t>West Atlantic </a:t>
            </a:r>
            <a:endParaRPr lang="en-US" dirty="0"/>
          </a:p>
          <a:p>
            <a:pPr lvl="0"/>
            <a:r>
              <a:rPr lang="en-US" b="1" dirty="0"/>
              <a:t>The Mande </a:t>
            </a:r>
            <a:endParaRPr lang="en-US" dirty="0"/>
          </a:p>
          <a:p>
            <a:r>
              <a:rPr lang="en-US" b="1" dirty="0"/>
              <a:t> </a:t>
            </a:r>
            <a:endParaRPr lang="en-US" dirty="0"/>
          </a:p>
          <a:p>
            <a:r>
              <a:rPr lang="en-US" dirty="0"/>
              <a:t>Mande are also known Mandinka or </a:t>
            </a:r>
            <a:r>
              <a:rPr lang="en-US" dirty="0" err="1"/>
              <a:t>Mandigoes</a:t>
            </a:r>
            <a:r>
              <a:rPr lang="en-US" dirty="0"/>
              <a:t>.</a:t>
            </a:r>
          </a:p>
          <a:p>
            <a:endParaRPr lang="en-US" dirty="0"/>
          </a:p>
        </p:txBody>
      </p:sp>
    </p:spTree>
    <p:extLst>
      <p:ext uri="{BB962C8B-B14F-4D97-AF65-F5344CB8AC3E}">
        <p14:creationId xmlns:p14="http://schemas.microsoft.com/office/powerpoint/2010/main" val="4277842805"/>
      </p:ext>
    </p:extLst>
  </p:cSld>
  <p:clrMapOvr>
    <a:masterClrMapping/>
  </p:clrMapOvr>
  <p:transition spd="slow" advTm="60000">
    <p:cover/>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4294967295"/>
            <p:extLst>
              <p:ext uri="{D42A27DB-BD31-4B8C-83A1-F6EECF244321}">
                <p14:modId xmlns:p14="http://schemas.microsoft.com/office/powerpoint/2010/main" val="424351651"/>
              </p:ext>
            </p:extLst>
          </p:nvPr>
        </p:nvGraphicFramePr>
        <p:xfrm>
          <a:off x="508000" y="571500"/>
          <a:ext cx="8534400" cy="4389438"/>
        </p:xfrm>
        <a:graphic>
          <a:graphicData uri="http://schemas.openxmlformats.org/drawingml/2006/table">
            <a:tbl>
              <a:tblPr firstRow="1" firstCol="1" lastRow="1" lastCol="1" bandRow="1" bandCol="1">
                <a:tableStyleId>{2D5ABB26-0587-4C30-8999-92F81FD0307C}</a:tableStyleId>
              </a:tblPr>
              <a:tblGrid>
                <a:gridCol w="2011680">
                  <a:extLst>
                    <a:ext uri="{9D8B030D-6E8A-4147-A177-3AD203B41FA5}">
                      <a16:colId xmlns:a16="http://schemas.microsoft.com/office/drawing/2014/main" val="20000"/>
                    </a:ext>
                  </a:extLst>
                </a:gridCol>
                <a:gridCol w="6522720">
                  <a:extLst>
                    <a:ext uri="{9D8B030D-6E8A-4147-A177-3AD203B41FA5}">
                      <a16:colId xmlns:a16="http://schemas.microsoft.com/office/drawing/2014/main" val="20001"/>
                    </a:ext>
                  </a:extLst>
                </a:gridCol>
              </a:tblGrid>
              <a:tr h="355600">
                <a:tc>
                  <a:txBody>
                    <a:bodyPr/>
                    <a:lstStyle/>
                    <a:p>
                      <a:pPr marL="114300" marR="0" algn="ctr">
                        <a:spcBef>
                          <a:spcPts val="0"/>
                        </a:spcBef>
                        <a:spcAft>
                          <a:spcPts val="0"/>
                        </a:spcAft>
                      </a:pPr>
                      <a:r>
                        <a:rPr lang="en-US" sz="2800" b="1" dirty="0">
                          <a:solidFill>
                            <a:srgbClr val="002060"/>
                          </a:solidFill>
                          <a:effectLst/>
                        </a:rPr>
                        <a:t>Speakers </a:t>
                      </a:r>
                      <a:endParaRPr lang="en-US" sz="4400" b="1" dirty="0">
                        <a:solidFill>
                          <a:srgbClr val="002060"/>
                        </a:solidFill>
                        <a:effectLst/>
                        <a:latin typeface="Times New Roman"/>
                        <a:ea typeface="Times New Roman"/>
                      </a:endParaRPr>
                    </a:p>
                  </a:txBody>
                  <a:tcPr marL="68580" marR="68580" marT="0" marB="0">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114300" marR="0" algn="ctr">
                        <a:spcBef>
                          <a:spcPts val="0"/>
                        </a:spcBef>
                        <a:spcAft>
                          <a:spcPts val="0"/>
                        </a:spcAft>
                      </a:pPr>
                      <a:r>
                        <a:rPr lang="en-US" sz="2800" b="1" dirty="0">
                          <a:solidFill>
                            <a:srgbClr val="002060"/>
                          </a:solidFill>
                          <a:effectLst/>
                        </a:rPr>
                        <a:t>Sub-groups</a:t>
                      </a:r>
                      <a:endParaRPr lang="en-US" sz="4400" b="1" dirty="0">
                        <a:solidFill>
                          <a:srgbClr val="002060"/>
                        </a:solidFill>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914400">
                <a:tc>
                  <a:txBody>
                    <a:bodyPr/>
                    <a:lstStyle/>
                    <a:p>
                      <a:pPr marL="114300" marR="0">
                        <a:spcBef>
                          <a:spcPts val="0"/>
                        </a:spcBef>
                        <a:spcAft>
                          <a:spcPts val="0"/>
                        </a:spcAft>
                      </a:pPr>
                      <a:r>
                        <a:rPr lang="en-US" sz="2000" dirty="0">
                          <a:effectLst/>
                        </a:rPr>
                        <a:t>Kwa speakers </a:t>
                      </a:r>
                      <a:endParaRPr lang="en-US" sz="3300" b="0" dirty="0">
                        <a:effectLst/>
                        <a:latin typeface="Times New Roman"/>
                        <a:ea typeface="Times New Roman"/>
                      </a:endParaRPr>
                    </a:p>
                  </a:txBody>
                  <a:tcPr marL="68580" marR="68580" marT="0" marB="0">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pPr>
                      <a:r>
                        <a:rPr lang="en-US" sz="2000" dirty="0">
                          <a:effectLst/>
                        </a:rPr>
                        <a:t>Yoruba, Ashanti, Nzima, </a:t>
                      </a:r>
                      <a:r>
                        <a:rPr lang="en-US" sz="2000" dirty="0" err="1">
                          <a:effectLst/>
                        </a:rPr>
                        <a:t>Wassa</a:t>
                      </a:r>
                      <a:r>
                        <a:rPr lang="en-US" sz="2000" dirty="0">
                          <a:effectLst/>
                        </a:rPr>
                        <a:t>, </a:t>
                      </a:r>
                      <a:r>
                        <a:rPr lang="en-US" sz="2000" dirty="0" err="1">
                          <a:effectLst/>
                        </a:rPr>
                        <a:t>Akyem</a:t>
                      </a:r>
                      <a:r>
                        <a:rPr lang="en-US" sz="2000" dirty="0">
                          <a:effectLst/>
                        </a:rPr>
                        <a:t>, </a:t>
                      </a:r>
                      <a:r>
                        <a:rPr lang="en-US" sz="2000" dirty="0" err="1">
                          <a:effectLst/>
                        </a:rPr>
                        <a:t>Denkyira</a:t>
                      </a:r>
                      <a:r>
                        <a:rPr lang="en-US" sz="2000" dirty="0">
                          <a:effectLst/>
                        </a:rPr>
                        <a:t>, Kwahu, </a:t>
                      </a:r>
                      <a:r>
                        <a:rPr lang="en-US" sz="2000" dirty="0" err="1">
                          <a:effectLst/>
                        </a:rPr>
                        <a:t>fula</a:t>
                      </a:r>
                      <a:r>
                        <a:rPr lang="en-US" sz="2000" dirty="0">
                          <a:effectLst/>
                        </a:rPr>
                        <a:t>, Ga, Fanti, Igbo, </a:t>
                      </a:r>
                      <a:r>
                        <a:rPr lang="en-US" sz="2000" dirty="0" err="1">
                          <a:effectLst/>
                        </a:rPr>
                        <a:t>Efik</a:t>
                      </a:r>
                      <a:r>
                        <a:rPr lang="en-US" sz="2000" dirty="0">
                          <a:effectLst/>
                        </a:rPr>
                        <a:t>, Ijaw, Edo, </a:t>
                      </a:r>
                      <a:r>
                        <a:rPr lang="en-US" sz="2000" dirty="0" err="1">
                          <a:effectLst/>
                        </a:rPr>
                        <a:t>Nupe</a:t>
                      </a:r>
                      <a:r>
                        <a:rPr lang="en-US" sz="2000" dirty="0">
                          <a:effectLst/>
                        </a:rPr>
                        <a:t>, Ewe, Gas, Ibo, </a:t>
                      </a:r>
                      <a:r>
                        <a:rPr lang="en-US" sz="2000" dirty="0" err="1">
                          <a:effectLst/>
                        </a:rPr>
                        <a:t>Akwapim</a:t>
                      </a:r>
                      <a:endParaRPr lang="en-US" sz="3300" b="0" dirty="0">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09600">
                <a:tc>
                  <a:txBody>
                    <a:bodyPr/>
                    <a:lstStyle/>
                    <a:p>
                      <a:pPr marL="114300" marR="0">
                        <a:spcBef>
                          <a:spcPts val="0"/>
                        </a:spcBef>
                        <a:spcAft>
                          <a:spcPts val="0"/>
                        </a:spcAft>
                      </a:pPr>
                      <a:r>
                        <a:rPr lang="en-US" sz="2000" dirty="0">
                          <a:effectLst/>
                        </a:rPr>
                        <a:t>Mande speakers</a:t>
                      </a:r>
                      <a:endParaRPr lang="en-US" sz="3300" b="0" dirty="0">
                        <a:effectLst/>
                        <a:latin typeface="Times New Roman"/>
                        <a:ea typeface="Times New Roman"/>
                      </a:endParaRPr>
                    </a:p>
                  </a:txBody>
                  <a:tcPr marL="68580" marR="68580" marT="0" marB="0">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pPr>
                      <a:r>
                        <a:rPr lang="en-US" sz="2000">
                          <a:effectLst/>
                        </a:rPr>
                        <a:t>Mande, Malinke, Soninke, Bambara, Suru</a:t>
                      </a:r>
                      <a:endParaRPr lang="en-US" sz="3300" b="0">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08000">
                <a:tc>
                  <a:txBody>
                    <a:bodyPr/>
                    <a:lstStyle/>
                    <a:p>
                      <a:pPr marL="114300" marR="0">
                        <a:spcBef>
                          <a:spcPts val="0"/>
                        </a:spcBef>
                        <a:spcAft>
                          <a:spcPts val="0"/>
                        </a:spcAft>
                      </a:pPr>
                      <a:r>
                        <a:rPr lang="en-US" sz="2000" dirty="0">
                          <a:effectLst/>
                        </a:rPr>
                        <a:t>Nilo-Saharan</a:t>
                      </a:r>
                      <a:endParaRPr lang="en-US" sz="3300" b="0" dirty="0">
                        <a:effectLst/>
                        <a:latin typeface="Times New Roman"/>
                        <a:ea typeface="Times New Roman"/>
                      </a:endParaRPr>
                    </a:p>
                  </a:txBody>
                  <a:tcPr marL="68580" marR="68580" marT="0" marB="0">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pPr>
                      <a:r>
                        <a:rPr lang="en-US" sz="2000">
                          <a:effectLst/>
                        </a:rPr>
                        <a:t>Songhai, Zarma, Kanuri,Dendi</a:t>
                      </a:r>
                      <a:endParaRPr lang="en-US" sz="3300" b="0">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08000">
                <a:tc>
                  <a:txBody>
                    <a:bodyPr/>
                    <a:lstStyle/>
                    <a:p>
                      <a:pPr marL="114300" marR="0">
                        <a:spcBef>
                          <a:spcPts val="0"/>
                        </a:spcBef>
                        <a:spcAft>
                          <a:spcPts val="0"/>
                        </a:spcAft>
                      </a:pPr>
                      <a:r>
                        <a:rPr lang="en-US" sz="2000" dirty="0">
                          <a:effectLst/>
                        </a:rPr>
                        <a:t>West Atlantic</a:t>
                      </a:r>
                      <a:endParaRPr lang="en-US" sz="3300" b="0" dirty="0">
                        <a:effectLst/>
                        <a:latin typeface="Times New Roman"/>
                        <a:ea typeface="Times New Roman"/>
                      </a:endParaRPr>
                    </a:p>
                  </a:txBody>
                  <a:tcPr marL="68580" marR="68580" marT="0" marB="0">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pPr>
                      <a:r>
                        <a:rPr lang="en-US" sz="2000" dirty="0">
                          <a:effectLst/>
                        </a:rPr>
                        <a:t>Wolof, Fulani, </a:t>
                      </a:r>
                      <a:r>
                        <a:rPr lang="en-US" sz="2000" dirty="0" err="1">
                          <a:effectLst/>
                        </a:rPr>
                        <a:t>Tukolor</a:t>
                      </a:r>
                      <a:r>
                        <a:rPr lang="en-US" sz="2000" dirty="0">
                          <a:effectLst/>
                        </a:rPr>
                        <a:t>, </a:t>
                      </a:r>
                      <a:r>
                        <a:rPr lang="en-US" sz="2000" dirty="0" err="1">
                          <a:effectLst/>
                        </a:rPr>
                        <a:t>Creale</a:t>
                      </a:r>
                      <a:r>
                        <a:rPr lang="en-US" sz="2000" dirty="0">
                          <a:effectLst/>
                        </a:rPr>
                        <a:t>, </a:t>
                      </a:r>
                      <a:r>
                        <a:rPr lang="en-US" sz="2000" dirty="0" err="1">
                          <a:effectLst/>
                        </a:rPr>
                        <a:t>Kru</a:t>
                      </a:r>
                      <a:r>
                        <a:rPr lang="en-US" sz="2000" dirty="0">
                          <a:effectLst/>
                        </a:rPr>
                        <a:t>, </a:t>
                      </a:r>
                      <a:r>
                        <a:rPr lang="en-US" sz="2000" dirty="0" err="1">
                          <a:effectLst/>
                        </a:rPr>
                        <a:t>Temme</a:t>
                      </a:r>
                      <a:r>
                        <a:rPr lang="en-US" sz="2000" dirty="0">
                          <a:effectLst/>
                        </a:rPr>
                        <a:t>, Serer</a:t>
                      </a:r>
                      <a:endParaRPr lang="en-US" sz="3300" b="0" dirty="0">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08000">
                <a:tc>
                  <a:txBody>
                    <a:bodyPr/>
                    <a:lstStyle/>
                    <a:p>
                      <a:pPr marL="114300" marR="0">
                        <a:spcBef>
                          <a:spcPts val="0"/>
                        </a:spcBef>
                        <a:spcAft>
                          <a:spcPts val="0"/>
                        </a:spcAft>
                      </a:pPr>
                      <a:r>
                        <a:rPr lang="en-US" sz="2000" dirty="0">
                          <a:effectLst/>
                        </a:rPr>
                        <a:t>Afro-Asiatic</a:t>
                      </a:r>
                      <a:endParaRPr lang="en-US" sz="3300" b="0" dirty="0">
                        <a:effectLst/>
                        <a:latin typeface="Times New Roman"/>
                        <a:ea typeface="Times New Roman"/>
                      </a:endParaRPr>
                    </a:p>
                  </a:txBody>
                  <a:tcPr marL="68580" marR="68580" marT="0" marB="0">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pPr>
                      <a:r>
                        <a:rPr lang="en-US" sz="2000">
                          <a:effectLst/>
                        </a:rPr>
                        <a:t>Hausa, Tuareg, Andarawa</a:t>
                      </a:r>
                      <a:endParaRPr lang="en-US" sz="3300" b="0">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14400">
                <a:tc>
                  <a:txBody>
                    <a:bodyPr/>
                    <a:lstStyle/>
                    <a:p>
                      <a:pPr marL="114300" marR="0">
                        <a:spcBef>
                          <a:spcPts val="0"/>
                        </a:spcBef>
                        <a:spcAft>
                          <a:spcPts val="0"/>
                        </a:spcAft>
                      </a:pPr>
                      <a:r>
                        <a:rPr lang="en-US" sz="2000" dirty="0">
                          <a:effectLst/>
                        </a:rPr>
                        <a:t>Voltaic Speakers</a:t>
                      </a:r>
                      <a:endParaRPr lang="en-US" sz="3300" dirty="0">
                        <a:effectLst/>
                      </a:endParaRPr>
                    </a:p>
                    <a:p>
                      <a:pPr marL="114300" marR="0">
                        <a:spcBef>
                          <a:spcPts val="0"/>
                        </a:spcBef>
                        <a:spcAft>
                          <a:spcPts val="0"/>
                        </a:spcAft>
                      </a:pPr>
                      <a:r>
                        <a:rPr lang="en-US" sz="2000" dirty="0">
                          <a:effectLst/>
                        </a:rPr>
                        <a:t> </a:t>
                      </a:r>
                      <a:endParaRPr lang="en-US" sz="3300" b="0" dirty="0">
                        <a:effectLst/>
                        <a:latin typeface="Times New Roman"/>
                        <a:ea typeface="Times New Roman"/>
                      </a:endParaRPr>
                    </a:p>
                  </a:txBody>
                  <a:tcPr marL="68580" marR="68580" marT="0" marB="0">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pPr>
                      <a:r>
                        <a:rPr lang="en-US" sz="2000" dirty="0" err="1">
                          <a:effectLst/>
                        </a:rPr>
                        <a:t>Mossi</a:t>
                      </a:r>
                      <a:r>
                        <a:rPr lang="en-US" sz="2000" dirty="0">
                          <a:effectLst/>
                        </a:rPr>
                        <a:t>, </a:t>
                      </a:r>
                      <a:r>
                        <a:rPr lang="en-US" sz="2000" dirty="0" err="1" smtClean="0">
                          <a:effectLst/>
                        </a:rPr>
                        <a:t>Bergu</a:t>
                      </a:r>
                      <a:r>
                        <a:rPr lang="en-US" sz="2000" dirty="0" smtClean="0">
                          <a:effectLst/>
                        </a:rPr>
                        <a:t>, </a:t>
                      </a:r>
                      <a:r>
                        <a:rPr lang="en-US" sz="2000" dirty="0" err="1">
                          <a:effectLst/>
                        </a:rPr>
                        <a:t>Gurma</a:t>
                      </a:r>
                      <a:r>
                        <a:rPr lang="en-US" sz="2000" dirty="0">
                          <a:effectLst/>
                        </a:rPr>
                        <a:t>, </a:t>
                      </a:r>
                      <a:r>
                        <a:rPr lang="en-US" sz="2000" dirty="0" err="1">
                          <a:effectLst/>
                        </a:rPr>
                        <a:t>Dagomboa</a:t>
                      </a:r>
                      <a:r>
                        <a:rPr lang="en-US" sz="2000" dirty="0">
                          <a:effectLst/>
                        </a:rPr>
                        <a:t>, </a:t>
                      </a:r>
                      <a:r>
                        <a:rPr lang="en-US" sz="2000" dirty="0" err="1">
                          <a:effectLst/>
                        </a:rPr>
                        <a:t>fon</a:t>
                      </a:r>
                      <a:r>
                        <a:rPr lang="en-US" sz="2000" dirty="0">
                          <a:effectLst/>
                        </a:rPr>
                        <a:t>, </a:t>
                      </a:r>
                      <a:r>
                        <a:rPr lang="en-US" sz="2000" dirty="0" err="1">
                          <a:effectLst/>
                        </a:rPr>
                        <a:t>Egun</a:t>
                      </a:r>
                      <a:endParaRPr lang="en-US" sz="3300" b="0" dirty="0">
                        <a:effectLst/>
                        <a:latin typeface="Times New Roman"/>
                        <a:ea typeface="Times New Roman"/>
                      </a:endParaRPr>
                    </a:p>
                  </a:txBody>
                  <a:tcPr marL="68580" marR="68580"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cxnSp>
        <p:nvCxnSpPr>
          <p:cNvPr id="15" name="Straight Connector 14"/>
          <p:cNvCxnSpPr/>
          <p:nvPr/>
        </p:nvCxnSpPr>
        <p:spPr>
          <a:xfrm>
            <a:off x="812800" y="571500"/>
            <a:ext cx="0" cy="4419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46608"/>
      </p:ext>
    </p:extLst>
  </p:cSld>
  <p:clrMapOvr>
    <a:masterClrMapping/>
  </p:clrMapOvr>
  <p:transition spd="slow" advTm="60000">
    <p:cover/>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8991600" cy="419100"/>
          </a:xfrm>
        </p:spPr>
        <p:txBody>
          <a:bodyPr>
            <a:noAutofit/>
          </a:bodyPr>
          <a:lstStyle/>
          <a:p>
            <a:r>
              <a:rPr lang="en-US" sz="3600" u="sng" dirty="0">
                <a:solidFill>
                  <a:srgbClr val="FF0000"/>
                </a:solidFill>
              </a:rPr>
              <a:t>People of Northern </a:t>
            </a:r>
            <a:r>
              <a:rPr lang="en-US" sz="3600" u="sng" dirty="0">
                <a:solidFill>
                  <a:srgbClr val="FF0000"/>
                </a:solidFill>
              </a:rPr>
              <a:t>Africa</a:t>
            </a:r>
            <a:endParaRPr lang="en-US" sz="3600" dirty="0">
              <a:solidFill>
                <a:srgbClr val="FF0000"/>
              </a:solidFill>
            </a:endParaRPr>
          </a:p>
        </p:txBody>
      </p:sp>
      <p:sp>
        <p:nvSpPr>
          <p:cNvPr id="3" name="Content Placeholder 2"/>
          <p:cNvSpPr>
            <a:spLocks noGrp="1"/>
          </p:cNvSpPr>
          <p:nvPr>
            <p:ph idx="4294967295"/>
          </p:nvPr>
        </p:nvSpPr>
        <p:spPr>
          <a:xfrm>
            <a:off x="508000" y="571500"/>
            <a:ext cx="8991600" cy="4419600"/>
          </a:xfrm>
          <a:prstGeom prst="rect">
            <a:avLst/>
          </a:prstGeom>
        </p:spPr>
        <p:txBody>
          <a:bodyPr>
            <a:normAutofit/>
          </a:bodyPr>
          <a:lstStyle/>
          <a:p>
            <a:pPr lvl="0"/>
            <a:r>
              <a:rPr lang="en-US" dirty="0"/>
              <a:t>Countries in Northern Africa are Libya, Algeria, Tunisia, Morocco, Egypt and Western Sahara.</a:t>
            </a:r>
          </a:p>
          <a:p>
            <a:pPr lvl="0"/>
            <a:r>
              <a:rPr lang="en-US" dirty="0"/>
              <a:t>The main communities are Arabs, Berbers and </a:t>
            </a:r>
            <a:r>
              <a:rPr lang="en-US" dirty="0" err="1" smtClean="0"/>
              <a:t>Tuaregs</a:t>
            </a:r>
            <a:endParaRPr lang="en-US" dirty="0" smtClean="0"/>
          </a:p>
          <a:p>
            <a:pPr marL="0" indent="0">
              <a:buNone/>
            </a:pPr>
            <a:endParaRPr lang="en-US" dirty="0"/>
          </a:p>
          <a:p>
            <a:pPr marL="0" indent="0" algn="ctr">
              <a:buNone/>
            </a:pPr>
            <a:r>
              <a:rPr lang="en-US" sz="3900" b="1" u="sng" dirty="0">
                <a:solidFill>
                  <a:srgbClr val="FF0000"/>
                </a:solidFill>
              </a:rPr>
              <a:t>People </a:t>
            </a:r>
            <a:r>
              <a:rPr lang="en-US" sz="3900" b="1" u="sng" dirty="0">
                <a:solidFill>
                  <a:srgbClr val="FF0000"/>
                </a:solidFill>
              </a:rPr>
              <a:t>of central Africa</a:t>
            </a:r>
            <a:endParaRPr lang="en-US" sz="3900" b="1" dirty="0">
              <a:solidFill>
                <a:srgbClr val="FF0000"/>
              </a:solidFill>
            </a:endParaRPr>
          </a:p>
          <a:p>
            <a:r>
              <a:rPr lang="en-US" dirty="0"/>
              <a:t>Countries in central Africa regions are Zambia, DRC, Malawi, Angola, Zimbabwe and Mozambique</a:t>
            </a:r>
            <a:r>
              <a:rPr lang="en-US" dirty="0" smtClean="0"/>
              <a:t>.</a:t>
            </a:r>
          </a:p>
          <a:p>
            <a:pPr marL="0" indent="0">
              <a:buNone/>
            </a:pPr>
            <a:endParaRPr lang="en-US" dirty="0"/>
          </a:p>
          <a:p>
            <a:pPr marL="0" indent="0" algn="ctr">
              <a:buNone/>
            </a:pPr>
            <a:r>
              <a:rPr lang="en-US" sz="3900" b="1" u="sng" dirty="0">
                <a:solidFill>
                  <a:srgbClr val="FF0000"/>
                </a:solidFill>
              </a:rPr>
              <a:t>Central Africa is mostly occupied by Bantus</a:t>
            </a:r>
            <a:endParaRPr lang="en-US" sz="3900" dirty="0">
              <a:solidFill>
                <a:srgbClr val="FF0000"/>
              </a:solidFill>
            </a:endParaRPr>
          </a:p>
          <a:p>
            <a:endParaRPr lang="en-US" dirty="0"/>
          </a:p>
        </p:txBody>
      </p:sp>
    </p:spTree>
    <p:extLst>
      <p:ext uri="{BB962C8B-B14F-4D97-AF65-F5344CB8AC3E}">
        <p14:creationId xmlns:p14="http://schemas.microsoft.com/office/powerpoint/2010/main" val="2089003935"/>
      </p:ext>
    </p:extLst>
  </p:cSld>
  <p:clrMapOvr>
    <a:masterClrMapping/>
  </p:clrMapOvr>
  <p:transition spd="slow" advTm="60000">
    <p:cover/>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4294967295"/>
            <p:extLst>
              <p:ext uri="{D42A27DB-BD31-4B8C-83A1-F6EECF244321}">
                <p14:modId xmlns:p14="http://schemas.microsoft.com/office/powerpoint/2010/main" val="691152422"/>
              </p:ext>
            </p:extLst>
          </p:nvPr>
        </p:nvGraphicFramePr>
        <p:xfrm>
          <a:off x="508000" y="190501"/>
          <a:ext cx="8991600" cy="4748213"/>
        </p:xfrm>
        <a:graphic>
          <a:graphicData uri="http://schemas.openxmlformats.org/drawingml/2006/table">
            <a:tbl>
              <a:tblPr firstRow="1" firstCol="1" lastRow="1" lastCol="1" bandRow="1" bandCol="1">
                <a:tableStyleId>{5940675A-B579-460E-94D1-54222C63F5DA}</a:tableStyleId>
              </a:tblPr>
              <a:tblGrid>
                <a:gridCol w="4828822">
                  <a:extLst>
                    <a:ext uri="{9D8B030D-6E8A-4147-A177-3AD203B41FA5}">
                      <a16:colId xmlns:a16="http://schemas.microsoft.com/office/drawing/2014/main" val="20000"/>
                    </a:ext>
                  </a:extLst>
                </a:gridCol>
                <a:gridCol w="4162778">
                  <a:extLst>
                    <a:ext uri="{9D8B030D-6E8A-4147-A177-3AD203B41FA5}">
                      <a16:colId xmlns:a16="http://schemas.microsoft.com/office/drawing/2014/main" val="20001"/>
                    </a:ext>
                  </a:extLst>
                </a:gridCol>
              </a:tblGrid>
              <a:tr h="383715">
                <a:tc>
                  <a:txBody>
                    <a:bodyPr/>
                    <a:lstStyle/>
                    <a:p>
                      <a:pPr marL="114300" marR="0">
                        <a:spcBef>
                          <a:spcPts val="0"/>
                        </a:spcBef>
                        <a:spcAft>
                          <a:spcPts val="0"/>
                        </a:spcAft>
                      </a:pPr>
                      <a:r>
                        <a:rPr lang="en-US" sz="2400" b="1" dirty="0">
                          <a:effectLst/>
                        </a:rPr>
                        <a:t>Bantus</a:t>
                      </a:r>
                      <a:endParaRPr lang="en-US" sz="3600" b="1" dirty="0">
                        <a:effectLst/>
                        <a:latin typeface="Times New Roman"/>
                        <a:ea typeface="Times New Roman"/>
                      </a:endParaRPr>
                    </a:p>
                  </a:txBody>
                  <a:tcPr marL="68580" marR="68580" marT="0" marB="0"/>
                </a:tc>
                <a:tc>
                  <a:txBody>
                    <a:bodyPr/>
                    <a:lstStyle/>
                    <a:p>
                      <a:pPr marL="114300" marR="0">
                        <a:spcBef>
                          <a:spcPts val="0"/>
                        </a:spcBef>
                        <a:spcAft>
                          <a:spcPts val="0"/>
                        </a:spcAft>
                      </a:pPr>
                      <a:r>
                        <a:rPr lang="en-US" sz="2400" b="1" dirty="0">
                          <a:effectLst/>
                        </a:rPr>
                        <a:t>Countries found</a:t>
                      </a:r>
                      <a:endParaRPr lang="en-US" sz="3600" b="1" dirty="0">
                        <a:effectLst/>
                        <a:latin typeface="Times New Roman"/>
                        <a:ea typeface="Times New Roman"/>
                      </a:endParaRPr>
                    </a:p>
                  </a:txBody>
                  <a:tcPr marL="68580" marR="68580" marT="0" marB="0"/>
                </a:tc>
                <a:extLst>
                  <a:ext uri="{0D108BD9-81ED-4DB2-BD59-A6C34878D82A}">
                    <a16:rowId xmlns:a16="http://schemas.microsoft.com/office/drawing/2014/main" val="10000"/>
                  </a:ext>
                </a:extLst>
              </a:tr>
              <a:tr h="636736">
                <a:tc>
                  <a:txBody>
                    <a:bodyPr/>
                    <a:lstStyle/>
                    <a:p>
                      <a:pPr marL="114300" marR="0">
                        <a:spcBef>
                          <a:spcPts val="0"/>
                        </a:spcBef>
                        <a:spcAft>
                          <a:spcPts val="0"/>
                        </a:spcAft>
                      </a:pPr>
                      <a:r>
                        <a:rPr lang="en-US" sz="2000">
                          <a:effectLst/>
                        </a:rPr>
                        <a:t>Makwa, Yao</a:t>
                      </a:r>
                      <a:endParaRPr lang="en-US" sz="3300">
                        <a:effectLst/>
                        <a:latin typeface="Times New Roman"/>
                        <a:ea typeface="Times New Roman"/>
                      </a:endParaRPr>
                    </a:p>
                  </a:txBody>
                  <a:tcPr marL="68580" marR="68580" marT="0" marB="0"/>
                </a:tc>
                <a:tc>
                  <a:txBody>
                    <a:bodyPr/>
                    <a:lstStyle/>
                    <a:p>
                      <a:pPr marL="114300" marR="0">
                        <a:spcBef>
                          <a:spcPts val="0"/>
                        </a:spcBef>
                        <a:spcAft>
                          <a:spcPts val="0"/>
                        </a:spcAft>
                      </a:pPr>
                      <a:r>
                        <a:rPr lang="en-US" sz="2000" dirty="0">
                          <a:effectLst/>
                        </a:rPr>
                        <a:t>Mozambique</a:t>
                      </a:r>
                      <a:endParaRPr lang="en-US" sz="3300" dirty="0">
                        <a:effectLst/>
                      </a:endParaRPr>
                    </a:p>
                    <a:p>
                      <a:pPr marL="114300" marR="0">
                        <a:spcBef>
                          <a:spcPts val="0"/>
                        </a:spcBef>
                        <a:spcAft>
                          <a:spcPts val="0"/>
                        </a:spcAft>
                      </a:pPr>
                      <a:r>
                        <a:rPr lang="en-US" sz="2000" dirty="0">
                          <a:effectLst/>
                        </a:rPr>
                        <a:t> </a:t>
                      </a:r>
                      <a:endParaRPr lang="en-US" sz="330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r h="636736">
                <a:tc>
                  <a:txBody>
                    <a:bodyPr/>
                    <a:lstStyle/>
                    <a:p>
                      <a:pPr marL="114300" marR="0">
                        <a:spcBef>
                          <a:spcPts val="0"/>
                        </a:spcBef>
                        <a:spcAft>
                          <a:spcPts val="0"/>
                        </a:spcAft>
                      </a:pPr>
                      <a:r>
                        <a:rPr lang="en-US" sz="2000" dirty="0" err="1">
                          <a:effectLst/>
                        </a:rPr>
                        <a:t>Bakonyo</a:t>
                      </a:r>
                      <a:r>
                        <a:rPr lang="en-US" sz="2000" dirty="0">
                          <a:effectLst/>
                        </a:rPr>
                        <a:t>, </a:t>
                      </a:r>
                      <a:r>
                        <a:rPr lang="en-US" sz="2000" dirty="0" err="1">
                          <a:effectLst/>
                        </a:rPr>
                        <a:t>Balunda</a:t>
                      </a:r>
                      <a:endParaRPr lang="en-US" sz="3300" dirty="0">
                        <a:effectLst/>
                        <a:latin typeface="Times New Roman"/>
                        <a:ea typeface="Times New Roman"/>
                      </a:endParaRPr>
                    </a:p>
                  </a:txBody>
                  <a:tcPr marL="68580" marR="68580" marT="0" marB="0"/>
                </a:tc>
                <a:tc>
                  <a:txBody>
                    <a:bodyPr/>
                    <a:lstStyle/>
                    <a:p>
                      <a:pPr marL="114300" marR="0">
                        <a:spcBef>
                          <a:spcPts val="0"/>
                        </a:spcBef>
                        <a:spcAft>
                          <a:spcPts val="0"/>
                        </a:spcAft>
                      </a:pPr>
                      <a:r>
                        <a:rPr lang="en-US" sz="2000">
                          <a:effectLst/>
                        </a:rPr>
                        <a:t>Congo</a:t>
                      </a:r>
                      <a:endParaRPr lang="en-US" sz="3300">
                        <a:effectLst/>
                      </a:endParaRPr>
                    </a:p>
                    <a:p>
                      <a:pPr marL="114300" marR="0">
                        <a:spcBef>
                          <a:spcPts val="0"/>
                        </a:spcBef>
                        <a:spcAft>
                          <a:spcPts val="0"/>
                        </a:spcAft>
                      </a:pPr>
                      <a:r>
                        <a:rPr lang="en-US" sz="2000">
                          <a:effectLst/>
                        </a:rPr>
                        <a:t> </a:t>
                      </a:r>
                      <a:endParaRPr lang="en-US" sz="3300">
                        <a:effectLst/>
                        <a:latin typeface="Times New Roman"/>
                        <a:ea typeface="Times New Roman"/>
                      </a:endParaRPr>
                    </a:p>
                  </a:txBody>
                  <a:tcPr marL="68580" marR="68580" marT="0" marB="0"/>
                </a:tc>
                <a:extLst>
                  <a:ext uri="{0D108BD9-81ED-4DB2-BD59-A6C34878D82A}">
                    <a16:rowId xmlns:a16="http://schemas.microsoft.com/office/drawing/2014/main" val="10002"/>
                  </a:ext>
                </a:extLst>
              </a:tr>
              <a:tr h="636736">
                <a:tc>
                  <a:txBody>
                    <a:bodyPr/>
                    <a:lstStyle/>
                    <a:p>
                      <a:pPr marL="114300" marR="0">
                        <a:spcBef>
                          <a:spcPts val="0"/>
                        </a:spcBef>
                        <a:spcAft>
                          <a:spcPts val="0"/>
                        </a:spcAft>
                      </a:pPr>
                      <a:r>
                        <a:rPr lang="en-US" sz="2000" dirty="0">
                          <a:effectLst/>
                        </a:rPr>
                        <a:t>Fang</a:t>
                      </a:r>
                      <a:endParaRPr lang="en-US" sz="3300" dirty="0">
                        <a:effectLst/>
                        <a:latin typeface="Times New Roman"/>
                        <a:ea typeface="Times New Roman"/>
                      </a:endParaRPr>
                    </a:p>
                  </a:txBody>
                  <a:tcPr marL="68580" marR="68580" marT="0" marB="0"/>
                </a:tc>
                <a:tc>
                  <a:txBody>
                    <a:bodyPr/>
                    <a:lstStyle/>
                    <a:p>
                      <a:pPr marL="114300" marR="0">
                        <a:spcBef>
                          <a:spcPts val="0"/>
                        </a:spcBef>
                        <a:spcAft>
                          <a:spcPts val="0"/>
                        </a:spcAft>
                      </a:pPr>
                      <a:r>
                        <a:rPr lang="en-US" sz="2000" dirty="0">
                          <a:effectLst/>
                        </a:rPr>
                        <a:t>Cameroon </a:t>
                      </a:r>
                      <a:endParaRPr lang="en-US" sz="3300" dirty="0">
                        <a:effectLst/>
                      </a:endParaRPr>
                    </a:p>
                    <a:p>
                      <a:pPr marL="114300" marR="0">
                        <a:spcBef>
                          <a:spcPts val="0"/>
                        </a:spcBef>
                        <a:spcAft>
                          <a:spcPts val="0"/>
                        </a:spcAft>
                      </a:pPr>
                      <a:r>
                        <a:rPr lang="en-US" sz="2000" dirty="0">
                          <a:effectLst/>
                        </a:rPr>
                        <a:t> </a:t>
                      </a:r>
                      <a:endParaRPr lang="en-US" sz="3300" dirty="0">
                        <a:effectLst/>
                        <a:latin typeface="Times New Roman"/>
                        <a:ea typeface="Times New Roman"/>
                      </a:endParaRPr>
                    </a:p>
                  </a:txBody>
                  <a:tcPr marL="68580" marR="68580" marT="0" marB="0"/>
                </a:tc>
                <a:extLst>
                  <a:ext uri="{0D108BD9-81ED-4DB2-BD59-A6C34878D82A}">
                    <a16:rowId xmlns:a16="http://schemas.microsoft.com/office/drawing/2014/main" val="10003"/>
                  </a:ext>
                </a:extLst>
              </a:tr>
              <a:tr h="636736">
                <a:tc>
                  <a:txBody>
                    <a:bodyPr/>
                    <a:lstStyle/>
                    <a:p>
                      <a:pPr marL="114300" marR="0">
                        <a:spcBef>
                          <a:spcPts val="0"/>
                        </a:spcBef>
                        <a:spcAft>
                          <a:spcPts val="0"/>
                        </a:spcAft>
                      </a:pPr>
                      <a:r>
                        <a:rPr lang="en-US" sz="2000">
                          <a:effectLst/>
                        </a:rPr>
                        <a:t>Tutsi, Twala,Hutu</a:t>
                      </a:r>
                      <a:endParaRPr lang="en-US" sz="3300">
                        <a:effectLst/>
                        <a:latin typeface="Times New Roman"/>
                        <a:ea typeface="Times New Roman"/>
                      </a:endParaRPr>
                    </a:p>
                  </a:txBody>
                  <a:tcPr marL="68580" marR="68580" marT="0" marB="0"/>
                </a:tc>
                <a:tc>
                  <a:txBody>
                    <a:bodyPr/>
                    <a:lstStyle/>
                    <a:p>
                      <a:pPr marL="114300" marR="0">
                        <a:spcBef>
                          <a:spcPts val="0"/>
                        </a:spcBef>
                        <a:spcAft>
                          <a:spcPts val="0"/>
                        </a:spcAft>
                      </a:pPr>
                      <a:r>
                        <a:rPr lang="en-US" sz="2000" dirty="0">
                          <a:effectLst/>
                        </a:rPr>
                        <a:t>Burundi, Rwanda</a:t>
                      </a:r>
                      <a:endParaRPr lang="en-US" sz="3300" dirty="0">
                        <a:effectLst/>
                      </a:endParaRPr>
                    </a:p>
                    <a:p>
                      <a:pPr marL="114300" marR="0">
                        <a:spcBef>
                          <a:spcPts val="0"/>
                        </a:spcBef>
                        <a:spcAft>
                          <a:spcPts val="0"/>
                        </a:spcAft>
                      </a:pPr>
                      <a:r>
                        <a:rPr lang="en-US" sz="2000" dirty="0">
                          <a:effectLst/>
                        </a:rPr>
                        <a:t> </a:t>
                      </a:r>
                      <a:endParaRPr lang="en-US" sz="3300" dirty="0">
                        <a:effectLst/>
                        <a:latin typeface="Times New Roman"/>
                        <a:ea typeface="Times New Roman"/>
                      </a:endParaRPr>
                    </a:p>
                  </a:txBody>
                  <a:tcPr marL="68580" marR="68580" marT="0" marB="0"/>
                </a:tc>
                <a:extLst>
                  <a:ext uri="{0D108BD9-81ED-4DB2-BD59-A6C34878D82A}">
                    <a16:rowId xmlns:a16="http://schemas.microsoft.com/office/drawing/2014/main" val="10004"/>
                  </a:ext>
                </a:extLst>
              </a:tr>
              <a:tr h="574541">
                <a:tc>
                  <a:txBody>
                    <a:bodyPr/>
                    <a:lstStyle/>
                    <a:p>
                      <a:pPr marL="114300" marR="0">
                        <a:spcBef>
                          <a:spcPts val="0"/>
                        </a:spcBef>
                        <a:spcAft>
                          <a:spcPts val="0"/>
                        </a:spcAft>
                      </a:pPr>
                      <a:r>
                        <a:rPr lang="en-US" sz="2000" dirty="0">
                          <a:effectLst/>
                        </a:rPr>
                        <a:t>Shona, Ndebele</a:t>
                      </a:r>
                      <a:endParaRPr lang="en-US" sz="3300" dirty="0">
                        <a:effectLst/>
                        <a:latin typeface="Times New Roman"/>
                        <a:ea typeface="Times New Roman"/>
                      </a:endParaRPr>
                    </a:p>
                  </a:txBody>
                  <a:tcPr marL="68580" marR="68580" marT="0" marB="0"/>
                </a:tc>
                <a:tc>
                  <a:txBody>
                    <a:bodyPr/>
                    <a:lstStyle/>
                    <a:p>
                      <a:pPr marL="114300" marR="0">
                        <a:spcBef>
                          <a:spcPts val="0"/>
                        </a:spcBef>
                        <a:spcAft>
                          <a:spcPts val="0"/>
                        </a:spcAft>
                      </a:pPr>
                      <a:r>
                        <a:rPr lang="en-US" sz="2000">
                          <a:effectLst/>
                        </a:rPr>
                        <a:t>Zimbabwe</a:t>
                      </a:r>
                      <a:endParaRPr lang="en-US" sz="3300">
                        <a:effectLst/>
                        <a:latin typeface="Times New Roman"/>
                        <a:ea typeface="Times New Roman"/>
                      </a:endParaRPr>
                    </a:p>
                  </a:txBody>
                  <a:tcPr marL="68580" marR="68580" marT="0" marB="0"/>
                </a:tc>
                <a:extLst>
                  <a:ext uri="{0D108BD9-81ED-4DB2-BD59-A6C34878D82A}">
                    <a16:rowId xmlns:a16="http://schemas.microsoft.com/office/drawing/2014/main" val="10005"/>
                  </a:ext>
                </a:extLst>
              </a:tr>
              <a:tr h="636736">
                <a:tc>
                  <a:txBody>
                    <a:bodyPr/>
                    <a:lstStyle/>
                    <a:p>
                      <a:pPr marL="114300" marR="0">
                        <a:spcBef>
                          <a:spcPts val="0"/>
                        </a:spcBef>
                        <a:spcAft>
                          <a:spcPts val="0"/>
                        </a:spcAft>
                      </a:pPr>
                      <a:r>
                        <a:rPr lang="en-US" sz="2000">
                          <a:effectLst/>
                        </a:rPr>
                        <a:t>Lozi, Bemba, Lunda, Luba and Kaonde</a:t>
                      </a:r>
                      <a:endParaRPr lang="en-US" sz="3300">
                        <a:effectLst/>
                        <a:latin typeface="Times New Roman"/>
                        <a:ea typeface="Times New Roman"/>
                      </a:endParaRPr>
                    </a:p>
                  </a:txBody>
                  <a:tcPr marL="68580" marR="68580" marT="0" marB="0"/>
                </a:tc>
                <a:tc>
                  <a:txBody>
                    <a:bodyPr/>
                    <a:lstStyle/>
                    <a:p>
                      <a:pPr marL="114300" marR="0">
                        <a:spcBef>
                          <a:spcPts val="0"/>
                        </a:spcBef>
                        <a:spcAft>
                          <a:spcPts val="0"/>
                        </a:spcAft>
                      </a:pPr>
                      <a:r>
                        <a:rPr lang="en-US" sz="2000">
                          <a:effectLst/>
                        </a:rPr>
                        <a:t>Zambia </a:t>
                      </a:r>
                      <a:endParaRPr lang="en-US" sz="3300">
                        <a:effectLst/>
                        <a:latin typeface="Times New Roman"/>
                        <a:ea typeface="Times New Roman"/>
                      </a:endParaRPr>
                    </a:p>
                  </a:txBody>
                  <a:tcPr marL="68580" marR="68580" marT="0" marB="0"/>
                </a:tc>
                <a:extLst>
                  <a:ext uri="{0D108BD9-81ED-4DB2-BD59-A6C34878D82A}">
                    <a16:rowId xmlns:a16="http://schemas.microsoft.com/office/drawing/2014/main" val="10006"/>
                  </a:ext>
                </a:extLst>
              </a:tr>
              <a:tr h="606414">
                <a:tc>
                  <a:txBody>
                    <a:bodyPr/>
                    <a:lstStyle/>
                    <a:p>
                      <a:pPr marL="114300" marR="0">
                        <a:spcBef>
                          <a:spcPts val="0"/>
                        </a:spcBef>
                        <a:spcAft>
                          <a:spcPts val="0"/>
                        </a:spcAft>
                      </a:pPr>
                      <a:r>
                        <a:rPr lang="en-US" sz="2000" dirty="0">
                          <a:effectLst/>
                        </a:rPr>
                        <a:t>Yao, </a:t>
                      </a:r>
                      <a:r>
                        <a:rPr lang="en-US" sz="2000" dirty="0" err="1">
                          <a:effectLst/>
                        </a:rPr>
                        <a:t>Chewa</a:t>
                      </a:r>
                      <a:r>
                        <a:rPr lang="en-US" sz="2000" dirty="0">
                          <a:effectLst/>
                        </a:rPr>
                        <a:t>, </a:t>
                      </a:r>
                      <a:r>
                        <a:rPr lang="en-US" sz="2000" dirty="0" err="1">
                          <a:effectLst/>
                        </a:rPr>
                        <a:t>Sena</a:t>
                      </a:r>
                      <a:r>
                        <a:rPr lang="en-US" sz="2000" dirty="0">
                          <a:effectLst/>
                        </a:rPr>
                        <a:t>, </a:t>
                      </a:r>
                      <a:r>
                        <a:rPr lang="en-US" sz="2000" dirty="0" err="1">
                          <a:effectLst/>
                        </a:rPr>
                        <a:t>Ngoni</a:t>
                      </a:r>
                      <a:r>
                        <a:rPr lang="en-US" sz="2000" dirty="0">
                          <a:effectLst/>
                        </a:rPr>
                        <a:t>, </a:t>
                      </a:r>
                      <a:r>
                        <a:rPr lang="en-US" sz="2000" dirty="0" err="1">
                          <a:effectLst/>
                        </a:rPr>
                        <a:t>Ngonde</a:t>
                      </a:r>
                      <a:endParaRPr lang="en-US" sz="3300" dirty="0">
                        <a:effectLst/>
                        <a:latin typeface="Times New Roman"/>
                        <a:ea typeface="Times New Roman"/>
                      </a:endParaRPr>
                    </a:p>
                  </a:txBody>
                  <a:tcPr marL="68580" marR="68580" marT="0" marB="0"/>
                </a:tc>
                <a:tc>
                  <a:txBody>
                    <a:bodyPr/>
                    <a:lstStyle/>
                    <a:p>
                      <a:pPr marL="114300" marR="0">
                        <a:spcBef>
                          <a:spcPts val="0"/>
                        </a:spcBef>
                        <a:spcAft>
                          <a:spcPts val="0"/>
                        </a:spcAft>
                      </a:pPr>
                      <a:r>
                        <a:rPr lang="en-US" sz="2000" dirty="0">
                          <a:effectLst/>
                        </a:rPr>
                        <a:t>Malawi</a:t>
                      </a:r>
                      <a:endParaRPr lang="en-US" sz="3300" dirty="0">
                        <a:effectLst/>
                        <a:latin typeface="Times New Roman"/>
                        <a:ea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42937923"/>
      </p:ext>
    </p:extLst>
  </p:cSld>
  <p:clrMapOvr>
    <a:masterClrMapping/>
  </p:clrMapOvr>
  <p:transition spd="slow" advTm="60000">
    <p:cover/>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991600" cy="952500"/>
          </a:xfrm>
        </p:spPr>
        <p:txBody>
          <a:bodyPr>
            <a:normAutofit/>
          </a:bodyPr>
          <a:lstStyle/>
          <a:p>
            <a:r>
              <a:rPr lang="en-US" b="1" u="sng" dirty="0">
                <a:solidFill>
                  <a:srgbClr val="FF0000"/>
                </a:solidFill>
              </a:rPr>
              <a:t>PEOPLE OF SOUTHERN </a:t>
            </a:r>
            <a:r>
              <a:rPr lang="en-US" b="1" u="sng" dirty="0" smtClean="0">
                <a:solidFill>
                  <a:srgbClr val="FF0000"/>
                </a:solidFill>
              </a:rPr>
              <a:t>AFRICA</a:t>
            </a:r>
            <a:endParaRPr lang="en-US" dirty="0">
              <a:solidFill>
                <a:srgbClr val="FF0000"/>
              </a:solidFill>
            </a:endParaRPr>
          </a:p>
        </p:txBody>
      </p:sp>
      <p:sp>
        <p:nvSpPr>
          <p:cNvPr id="3" name="Content Placeholder 2"/>
          <p:cNvSpPr>
            <a:spLocks noGrp="1"/>
          </p:cNvSpPr>
          <p:nvPr>
            <p:ph idx="4294967295"/>
          </p:nvPr>
        </p:nvSpPr>
        <p:spPr>
          <a:xfrm>
            <a:off x="508000" y="1333500"/>
            <a:ext cx="8991600" cy="3771900"/>
          </a:xfrm>
          <a:prstGeom prst="rect">
            <a:avLst/>
          </a:prstGeom>
        </p:spPr>
        <p:txBody>
          <a:bodyPr>
            <a:normAutofit/>
          </a:bodyPr>
          <a:lstStyle/>
          <a:p>
            <a:pPr lvl="0"/>
            <a:r>
              <a:rPr lang="en-US" dirty="0"/>
              <a:t>Southern Africa consists of South Africa, Madagascar, Botswana, Namibia, Lesotho and Swaziland.</a:t>
            </a:r>
          </a:p>
          <a:p>
            <a:pPr lvl="0"/>
            <a:r>
              <a:rPr lang="en-US" dirty="0"/>
              <a:t>The most Southern African language groups are Khoisan and Afrikaners</a:t>
            </a:r>
          </a:p>
          <a:p>
            <a:pPr lvl="0"/>
            <a:r>
              <a:rPr lang="en-US" dirty="0"/>
              <a:t>Khoisan – Examples are San and </a:t>
            </a:r>
            <a:r>
              <a:rPr lang="en-US" dirty="0" err="1"/>
              <a:t>Khoikhoi</a:t>
            </a:r>
            <a:endParaRPr lang="en-US" dirty="0"/>
          </a:p>
          <a:p>
            <a:pPr lvl="0"/>
            <a:r>
              <a:rPr lang="en-US" dirty="0" err="1"/>
              <a:t>Khoikhoi</a:t>
            </a:r>
            <a:r>
              <a:rPr lang="en-US" dirty="0"/>
              <a:t> are pastoralists while San were hunters and gatherers</a:t>
            </a:r>
          </a:p>
          <a:p>
            <a:pPr lvl="0"/>
            <a:r>
              <a:rPr lang="en-US" dirty="0"/>
              <a:t>Afrikaners are Boers</a:t>
            </a:r>
          </a:p>
          <a:p>
            <a:r>
              <a:rPr lang="en-US" dirty="0"/>
              <a:t> </a:t>
            </a:r>
          </a:p>
          <a:p>
            <a:endParaRPr lang="en-US" dirty="0"/>
          </a:p>
        </p:txBody>
      </p:sp>
    </p:spTree>
    <p:extLst>
      <p:ext uri="{BB962C8B-B14F-4D97-AF65-F5344CB8AC3E}">
        <p14:creationId xmlns:p14="http://schemas.microsoft.com/office/powerpoint/2010/main" val="2476804659"/>
      </p:ext>
    </p:extLst>
  </p:cSld>
  <p:clrMapOvr>
    <a:masterClrMapping/>
  </p:clrMapOvr>
  <p:transition spd="slow" advTm="60000">
    <p:cover/>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rPr>
              <a:t>Bantus in South </a:t>
            </a:r>
            <a:r>
              <a:rPr lang="en-US" b="1" u="sng" dirty="0" smtClean="0">
                <a:solidFill>
                  <a:srgbClr val="FF0000"/>
                </a:solidFill>
              </a:rPr>
              <a:t>Africa</a:t>
            </a:r>
            <a:endParaRPr lang="en-US" dirty="0">
              <a:solidFill>
                <a:srgbClr val="FF0000"/>
              </a:solidFill>
            </a:endParaRP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311307154"/>
              </p:ext>
            </p:extLst>
          </p:nvPr>
        </p:nvGraphicFramePr>
        <p:xfrm>
          <a:off x="508000" y="1293814"/>
          <a:ext cx="8991600" cy="2960687"/>
        </p:xfrm>
        <a:graphic>
          <a:graphicData uri="http://schemas.openxmlformats.org/drawingml/2006/table">
            <a:tbl>
              <a:tblPr firstRow="1" firstCol="1" lastRow="1" lastCol="1" bandRow="1" bandCol="1">
                <a:tableStyleId>{5940675A-B579-460E-94D1-54222C63F5DA}</a:tableStyleId>
              </a:tblPr>
              <a:tblGrid>
                <a:gridCol w="5245100">
                  <a:extLst>
                    <a:ext uri="{9D8B030D-6E8A-4147-A177-3AD203B41FA5}">
                      <a16:colId xmlns:a16="http://schemas.microsoft.com/office/drawing/2014/main" val="20000"/>
                    </a:ext>
                  </a:extLst>
                </a:gridCol>
                <a:gridCol w="3746500">
                  <a:extLst>
                    <a:ext uri="{9D8B030D-6E8A-4147-A177-3AD203B41FA5}">
                      <a16:colId xmlns:a16="http://schemas.microsoft.com/office/drawing/2014/main" val="20001"/>
                    </a:ext>
                  </a:extLst>
                </a:gridCol>
              </a:tblGrid>
              <a:tr h="562429">
                <a:tc>
                  <a:txBody>
                    <a:bodyPr/>
                    <a:lstStyle/>
                    <a:p>
                      <a:pPr marL="114300" marR="0" algn="l">
                        <a:spcBef>
                          <a:spcPts val="0"/>
                        </a:spcBef>
                        <a:spcAft>
                          <a:spcPts val="0"/>
                        </a:spcAft>
                      </a:pPr>
                      <a:r>
                        <a:rPr lang="en-US" sz="2800" b="1" dirty="0">
                          <a:effectLst/>
                        </a:rPr>
                        <a:t>Bantus</a:t>
                      </a:r>
                      <a:endParaRPr lang="en-US" sz="4400" b="1" dirty="0">
                        <a:effectLst/>
                        <a:latin typeface="Times New Roman"/>
                        <a:ea typeface="Times New Roman"/>
                      </a:endParaRPr>
                    </a:p>
                  </a:txBody>
                  <a:tcPr marL="68580" marR="68580" marT="0" marB="0"/>
                </a:tc>
                <a:tc>
                  <a:txBody>
                    <a:bodyPr/>
                    <a:lstStyle/>
                    <a:p>
                      <a:pPr marL="114300" marR="0" indent="-114300" algn="l">
                        <a:spcBef>
                          <a:spcPts val="0"/>
                        </a:spcBef>
                        <a:spcAft>
                          <a:spcPts val="0"/>
                        </a:spcAft>
                      </a:pPr>
                      <a:r>
                        <a:rPr lang="en-US" sz="2800" b="1" dirty="0">
                          <a:effectLst/>
                        </a:rPr>
                        <a:t>Countries found</a:t>
                      </a:r>
                      <a:endParaRPr lang="en-US" sz="4400" b="1" dirty="0">
                        <a:effectLst/>
                        <a:latin typeface="Times New Roman"/>
                        <a:ea typeface="Times New Roman"/>
                      </a:endParaRPr>
                    </a:p>
                  </a:txBody>
                  <a:tcPr marL="68580" marR="68580" marT="0" marB="0"/>
                </a:tc>
                <a:extLst>
                  <a:ext uri="{0D108BD9-81ED-4DB2-BD59-A6C34878D82A}">
                    <a16:rowId xmlns:a16="http://schemas.microsoft.com/office/drawing/2014/main" val="10000"/>
                  </a:ext>
                </a:extLst>
              </a:tr>
              <a:tr h="562429">
                <a:tc>
                  <a:txBody>
                    <a:bodyPr/>
                    <a:lstStyle/>
                    <a:p>
                      <a:pPr marL="114300" marR="0" indent="-114300" algn="l">
                        <a:spcBef>
                          <a:spcPts val="0"/>
                        </a:spcBef>
                        <a:spcAft>
                          <a:spcPts val="0"/>
                        </a:spcAft>
                      </a:pPr>
                      <a:r>
                        <a:rPr lang="en-US" sz="2300" dirty="0">
                          <a:effectLst/>
                        </a:rPr>
                        <a:t>Tswana, </a:t>
                      </a:r>
                      <a:r>
                        <a:rPr lang="en-US" sz="2300" dirty="0" err="1">
                          <a:effectLst/>
                        </a:rPr>
                        <a:t>Bulala</a:t>
                      </a:r>
                      <a:r>
                        <a:rPr lang="en-US" sz="2300" dirty="0">
                          <a:effectLst/>
                        </a:rPr>
                        <a:t>, Kalahari</a:t>
                      </a:r>
                      <a:endParaRPr lang="en-US" sz="3700" dirty="0">
                        <a:effectLst/>
                        <a:latin typeface="Times New Roman"/>
                        <a:ea typeface="Times New Roman"/>
                      </a:endParaRPr>
                    </a:p>
                  </a:txBody>
                  <a:tcPr marL="68580" marR="68580" marT="0" marB="0"/>
                </a:tc>
                <a:tc>
                  <a:txBody>
                    <a:bodyPr/>
                    <a:lstStyle/>
                    <a:p>
                      <a:pPr marL="114300" marR="0" indent="-114300" algn="l">
                        <a:spcBef>
                          <a:spcPts val="0"/>
                        </a:spcBef>
                        <a:spcAft>
                          <a:spcPts val="0"/>
                        </a:spcAft>
                      </a:pPr>
                      <a:r>
                        <a:rPr lang="en-US" sz="2300" dirty="0">
                          <a:effectLst/>
                        </a:rPr>
                        <a:t>Botswana</a:t>
                      </a:r>
                      <a:endParaRPr lang="en-US" sz="370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r h="562429">
                <a:tc>
                  <a:txBody>
                    <a:bodyPr/>
                    <a:lstStyle/>
                    <a:p>
                      <a:pPr marL="114300" marR="0" indent="-114300" algn="l">
                        <a:spcBef>
                          <a:spcPts val="0"/>
                        </a:spcBef>
                        <a:spcAft>
                          <a:spcPts val="0"/>
                        </a:spcAft>
                      </a:pPr>
                      <a:r>
                        <a:rPr lang="en-US" sz="2300">
                          <a:effectLst/>
                        </a:rPr>
                        <a:t>Ovambo,Herero,Grique</a:t>
                      </a:r>
                      <a:endParaRPr lang="en-US" sz="3700">
                        <a:effectLst/>
                        <a:latin typeface="Times New Roman"/>
                        <a:ea typeface="Times New Roman"/>
                      </a:endParaRPr>
                    </a:p>
                  </a:txBody>
                  <a:tcPr marL="68580" marR="68580" marT="0" marB="0"/>
                </a:tc>
                <a:tc>
                  <a:txBody>
                    <a:bodyPr/>
                    <a:lstStyle/>
                    <a:p>
                      <a:pPr marL="114300" marR="0" indent="-114300" algn="l">
                        <a:spcBef>
                          <a:spcPts val="0"/>
                        </a:spcBef>
                        <a:spcAft>
                          <a:spcPts val="0"/>
                        </a:spcAft>
                      </a:pPr>
                      <a:r>
                        <a:rPr lang="en-US" sz="2300">
                          <a:effectLst/>
                        </a:rPr>
                        <a:t>Namibia</a:t>
                      </a:r>
                      <a:endParaRPr lang="en-US" sz="3700">
                        <a:effectLst/>
                        <a:latin typeface="Times New Roman"/>
                        <a:ea typeface="Times New Roman"/>
                      </a:endParaRPr>
                    </a:p>
                  </a:txBody>
                  <a:tcPr marL="68580" marR="68580" marT="0" marB="0"/>
                </a:tc>
                <a:extLst>
                  <a:ext uri="{0D108BD9-81ED-4DB2-BD59-A6C34878D82A}">
                    <a16:rowId xmlns:a16="http://schemas.microsoft.com/office/drawing/2014/main" val="10002"/>
                  </a:ext>
                </a:extLst>
              </a:tr>
              <a:tr h="562429">
                <a:tc>
                  <a:txBody>
                    <a:bodyPr/>
                    <a:lstStyle/>
                    <a:p>
                      <a:pPr marL="114300" marR="0" indent="-114300" algn="l">
                        <a:spcBef>
                          <a:spcPts val="0"/>
                        </a:spcBef>
                        <a:spcAft>
                          <a:spcPts val="0"/>
                        </a:spcAft>
                      </a:pPr>
                      <a:r>
                        <a:rPr lang="en-US" sz="2300">
                          <a:effectLst/>
                        </a:rPr>
                        <a:t>Sotho</a:t>
                      </a:r>
                      <a:endParaRPr lang="en-US" sz="3700">
                        <a:effectLst/>
                        <a:latin typeface="Times New Roman"/>
                        <a:ea typeface="Times New Roman"/>
                      </a:endParaRPr>
                    </a:p>
                  </a:txBody>
                  <a:tcPr marL="68580" marR="68580" marT="0" marB="0"/>
                </a:tc>
                <a:tc>
                  <a:txBody>
                    <a:bodyPr/>
                    <a:lstStyle/>
                    <a:p>
                      <a:pPr marL="114300" marR="0" indent="-114300" algn="l">
                        <a:spcBef>
                          <a:spcPts val="0"/>
                        </a:spcBef>
                        <a:spcAft>
                          <a:spcPts val="0"/>
                        </a:spcAft>
                      </a:pPr>
                      <a:r>
                        <a:rPr lang="en-US" sz="2300">
                          <a:effectLst/>
                        </a:rPr>
                        <a:t>Lesotho</a:t>
                      </a:r>
                      <a:endParaRPr lang="en-US" sz="3700">
                        <a:effectLst/>
                        <a:latin typeface="Times New Roman"/>
                        <a:ea typeface="Times New Roman"/>
                      </a:endParaRPr>
                    </a:p>
                  </a:txBody>
                  <a:tcPr marL="68580" marR="68580" marT="0" marB="0"/>
                </a:tc>
                <a:extLst>
                  <a:ext uri="{0D108BD9-81ED-4DB2-BD59-A6C34878D82A}">
                    <a16:rowId xmlns:a16="http://schemas.microsoft.com/office/drawing/2014/main" val="10003"/>
                  </a:ext>
                </a:extLst>
              </a:tr>
              <a:tr h="711200">
                <a:tc>
                  <a:txBody>
                    <a:bodyPr/>
                    <a:lstStyle/>
                    <a:p>
                      <a:pPr marL="114300" marR="0" indent="-114300" algn="l">
                        <a:spcBef>
                          <a:spcPts val="0"/>
                        </a:spcBef>
                        <a:spcAft>
                          <a:spcPts val="0"/>
                        </a:spcAft>
                      </a:pPr>
                      <a:r>
                        <a:rPr lang="en-US" sz="2300" dirty="0">
                          <a:effectLst/>
                        </a:rPr>
                        <a:t>Zulu, Ndebele, </a:t>
                      </a:r>
                      <a:r>
                        <a:rPr lang="en-US" sz="2300" dirty="0" err="1">
                          <a:effectLst/>
                        </a:rPr>
                        <a:t>Tsongo</a:t>
                      </a:r>
                      <a:r>
                        <a:rPr lang="en-US" sz="2300" dirty="0">
                          <a:effectLst/>
                        </a:rPr>
                        <a:t>, Xhosa, </a:t>
                      </a:r>
                      <a:r>
                        <a:rPr lang="en-US" sz="2300" dirty="0" err="1">
                          <a:effectLst/>
                        </a:rPr>
                        <a:t>Vende</a:t>
                      </a:r>
                      <a:r>
                        <a:rPr lang="en-US" sz="2300" dirty="0">
                          <a:effectLst/>
                        </a:rPr>
                        <a:t>, </a:t>
                      </a:r>
                      <a:r>
                        <a:rPr lang="en-US" sz="2300" dirty="0" err="1">
                          <a:effectLst/>
                        </a:rPr>
                        <a:t>Ovahimba</a:t>
                      </a:r>
                      <a:endParaRPr lang="en-US" sz="3700" dirty="0">
                        <a:effectLst/>
                        <a:latin typeface="Times New Roman"/>
                        <a:ea typeface="Times New Roman"/>
                      </a:endParaRPr>
                    </a:p>
                  </a:txBody>
                  <a:tcPr marL="68580" marR="68580" marT="0" marB="0"/>
                </a:tc>
                <a:tc>
                  <a:txBody>
                    <a:bodyPr/>
                    <a:lstStyle/>
                    <a:p>
                      <a:pPr marL="114300" marR="0" indent="-114300" algn="l">
                        <a:spcBef>
                          <a:spcPts val="0"/>
                        </a:spcBef>
                        <a:spcAft>
                          <a:spcPts val="0"/>
                        </a:spcAft>
                      </a:pPr>
                      <a:r>
                        <a:rPr lang="en-US" sz="2300" dirty="0">
                          <a:effectLst/>
                        </a:rPr>
                        <a:t>South Africa</a:t>
                      </a:r>
                      <a:endParaRPr lang="en-US" sz="3700" dirty="0">
                        <a:effectLst/>
                        <a:latin typeface="Times New Roman"/>
                        <a:ea typeface="Times New Roman"/>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00571212"/>
      </p:ext>
    </p:extLst>
  </p:cSld>
  <p:clrMapOvr>
    <a:masterClrMapping/>
  </p:clrMapOvr>
  <p:transition spd="slow" advTm="60000">
    <p:cover/>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90500"/>
            <a:ext cx="8991600" cy="952500"/>
          </a:xfrm>
        </p:spPr>
        <p:txBody>
          <a:bodyPr>
            <a:noAutofit/>
          </a:bodyPr>
          <a:lstStyle/>
          <a:p>
            <a:r>
              <a:rPr lang="en-US" sz="3200" u="sng" dirty="0">
                <a:solidFill>
                  <a:srgbClr val="FF0000"/>
                </a:solidFill>
              </a:rPr>
              <a:t>Ways in which people interacted with one another in the past</a:t>
            </a:r>
            <a:r>
              <a:rPr lang="en-US" sz="3200" dirty="0">
                <a:solidFill>
                  <a:srgbClr val="FF0000"/>
                </a:solidFill>
              </a:rPr>
              <a:t/>
            </a:r>
            <a:br>
              <a:rPr lang="en-US" sz="3200" dirty="0">
                <a:solidFill>
                  <a:srgbClr val="FF0000"/>
                </a:solidFill>
              </a:rPr>
            </a:br>
            <a:endParaRPr lang="en-US" sz="3200" dirty="0">
              <a:solidFill>
                <a:srgbClr val="FF0000"/>
              </a:solidFill>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lvl="0"/>
            <a:r>
              <a:rPr lang="en-US" dirty="0" smtClean="0"/>
              <a:t>Trade </a:t>
            </a:r>
            <a:endParaRPr lang="en-US" dirty="0"/>
          </a:p>
          <a:p>
            <a:pPr lvl="0"/>
            <a:r>
              <a:rPr lang="en-US" dirty="0"/>
              <a:t>Marriage</a:t>
            </a:r>
          </a:p>
          <a:p>
            <a:pPr lvl="0"/>
            <a:r>
              <a:rPr lang="en-US" dirty="0"/>
              <a:t>War</a:t>
            </a:r>
          </a:p>
          <a:p>
            <a:pPr lvl="0"/>
            <a:r>
              <a:rPr lang="en-US" dirty="0"/>
              <a:t>Sharing of food</a:t>
            </a:r>
          </a:p>
          <a:p>
            <a:pPr lvl="0"/>
            <a:r>
              <a:rPr lang="en-US" dirty="0"/>
              <a:t>Games and sports</a:t>
            </a:r>
          </a:p>
          <a:p>
            <a:pPr lvl="0"/>
            <a:r>
              <a:rPr lang="en-US" dirty="0"/>
              <a:t>Language and culture</a:t>
            </a:r>
          </a:p>
          <a:p>
            <a:endParaRPr lang="en-US" dirty="0"/>
          </a:p>
        </p:txBody>
      </p:sp>
    </p:spTree>
    <p:extLst>
      <p:ext uri="{BB962C8B-B14F-4D97-AF65-F5344CB8AC3E}">
        <p14:creationId xmlns:p14="http://schemas.microsoft.com/office/powerpoint/2010/main" val="1334620115"/>
      </p:ext>
    </p:extLst>
  </p:cSld>
  <p:clrMapOvr>
    <a:masterClrMapping/>
  </p:clrMapOvr>
  <p:transition spd="slow" advTm="60000">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90500"/>
            <a:ext cx="8991600" cy="952500"/>
          </a:xfrm>
        </p:spPr>
        <p:txBody>
          <a:bodyPr>
            <a:noAutofit/>
          </a:bodyPr>
          <a:lstStyle/>
          <a:p>
            <a:r>
              <a:rPr lang="en-US" sz="3600" u="sng" dirty="0">
                <a:solidFill>
                  <a:srgbClr val="FF0000"/>
                </a:solidFill>
                <a:latin typeface="Arial Rounded MT Bold" pitchFamily="34" charset="0"/>
              </a:rPr>
              <a:t>CLIMATIC REGIONS OF KENYA</a:t>
            </a:r>
            <a:r>
              <a:rPr lang="en-US" sz="3600" dirty="0">
                <a:solidFill>
                  <a:srgbClr val="FF0000"/>
                </a:solidFill>
                <a:latin typeface="Arial Rounded MT Bold" pitchFamily="34" charset="0"/>
              </a:rPr>
              <a:t/>
            </a:r>
            <a:br>
              <a:rPr lang="en-US" sz="3600" dirty="0">
                <a:solidFill>
                  <a:srgbClr val="FF0000"/>
                </a:solidFill>
                <a:latin typeface="Arial Rounded MT Bold" pitchFamily="34" charset="0"/>
              </a:rPr>
            </a:br>
            <a:r>
              <a:rPr lang="en-US" sz="2800" u="sng" dirty="0">
                <a:latin typeface="Arial Rounded MT Bold" pitchFamily="34" charset="0"/>
              </a:rPr>
              <a:t>Modified equatorial of the coast </a:t>
            </a:r>
            <a:r>
              <a:rPr lang="en-US" sz="2800" u="sng" dirty="0">
                <a:latin typeface="Arial Rounded MT Bold" pitchFamily="34" charset="0"/>
              </a:rPr>
              <a:t>(</a:t>
            </a:r>
            <a:r>
              <a:rPr lang="en-US" sz="2800" u="sng" dirty="0">
                <a:latin typeface="Arial Rounded MT Bold" pitchFamily="34" charset="0"/>
              </a:rPr>
              <a:t>Hot and wet climate</a:t>
            </a:r>
            <a:r>
              <a:rPr lang="en-US" sz="2800" u="sng" dirty="0">
                <a:latin typeface="Arial Rounded MT Bold" pitchFamily="34" charset="0"/>
              </a:rPr>
              <a:t>)</a:t>
            </a: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905000"/>
            <a:ext cx="8991600" cy="3543300"/>
          </a:xfrm>
          <a:prstGeom prst="rect">
            <a:avLst/>
          </a:prstGeom>
        </p:spPr>
        <p:txBody>
          <a:bodyPr>
            <a:normAutofit/>
          </a:bodyPr>
          <a:lstStyle/>
          <a:p>
            <a:pPr lvl="1">
              <a:lnSpc>
                <a:spcPct val="150000"/>
              </a:lnSpc>
            </a:pPr>
            <a:r>
              <a:rPr lang="en-US" dirty="0">
                <a:latin typeface="Arial Rounded MT Bold" pitchFamily="34" charset="0"/>
              </a:rPr>
              <a:t>Long rain is experienced in March and May while short rain is experienced in September and October.</a:t>
            </a:r>
          </a:p>
          <a:p>
            <a:pPr lvl="1">
              <a:lnSpc>
                <a:spcPct val="150000"/>
              </a:lnSpc>
            </a:pPr>
            <a:r>
              <a:rPr lang="en-US" dirty="0">
                <a:latin typeface="Arial Rounded MT Bold" pitchFamily="34" charset="0"/>
              </a:rPr>
              <a:t>The coldest Months are March and May.</a:t>
            </a:r>
          </a:p>
          <a:p>
            <a:pPr lvl="1">
              <a:lnSpc>
                <a:spcPct val="150000"/>
              </a:lnSpc>
            </a:pPr>
            <a:r>
              <a:rPr lang="en-US" dirty="0">
                <a:latin typeface="Arial Rounded MT Bold" pitchFamily="34" charset="0"/>
              </a:rPr>
              <a:t>Climate in this region is influenced by monsoon winds.</a:t>
            </a:r>
          </a:p>
          <a:p>
            <a:pPr lvl="1">
              <a:lnSpc>
                <a:spcPct val="150000"/>
              </a:lnSpc>
            </a:pPr>
            <a:r>
              <a:rPr lang="en-US" dirty="0">
                <a:latin typeface="Arial Rounded MT Bold" pitchFamily="34" charset="0"/>
              </a:rPr>
              <a:t>Conventional rainfall is experienced. </a:t>
            </a:r>
          </a:p>
          <a:p>
            <a:pPr lvl="1">
              <a:lnSpc>
                <a:spcPct val="150000"/>
              </a:lnSpc>
            </a:pPr>
            <a:r>
              <a:rPr lang="en-US" dirty="0">
                <a:latin typeface="Arial Rounded MT Bold" pitchFamily="34" charset="0"/>
              </a:rPr>
              <a:t>Annual rainfall is above </a:t>
            </a:r>
            <a:r>
              <a:rPr lang="en-US" dirty="0" smtClean="0">
                <a:latin typeface="Arial Rounded MT Bold" pitchFamily="34" charset="0"/>
              </a:rPr>
              <a:t>1000mm</a:t>
            </a:r>
            <a:endParaRPr lang="en-US" dirty="0">
              <a:latin typeface="Arial Rounded MT Bold" pitchFamily="34" charset="0"/>
            </a:endParaRPr>
          </a:p>
        </p:txBody>
      </p:sp>
    </p:spTree>
    <p:extLst>
      <p:ext uri="{BB962C8B-B14F-4D97-AF65-F5344CB8AC3E}">
        <p14:creationId xmlns:p14="http://schemas.microsoft.com/office/powerpoint/2010/main" val="2614576970"/>
      </p:ext>
    </p:extLst>
  </p:cSld>
  <p:clrMapOvr>
    <a:masterClrMapping/>
  </p:clrMapOvr>
  <p:transition spd="slow" advTm="60000">
    <p:cover/>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067800" cy="952500"/>
          </a:xfrm>
        </p:spPr>
        <p:txBody>
          <a:bodyPr>
            <a:noAutofit/>
          </a:bodyPr>
          <a:lstStyle/>
          <a:p>
            <a:r>
              <a:rPr lang="en-US" sz="3600" u="sng" dirty="0">
                <a:solidFill>
                  <a:srgbClr val="FF0000"/>
                </a:solidFill>
              </a:rPr>
              <a:t>Ways in which people of Africa interact today</a:t>
            </a:r>
            <a:r>
              <a:rPr lang="en-US" sz="3600" dirty="0">
                <a:solidFill>
                  <a:srgbClr val="FF0000"/>
                </a:solidFill>
              </a:rPr>
              <a:t/>
            </a:r>
            <a:br>
              <a:rPr lang="en-US" sz="3600" dirty="0">
                <a:solidFill>
                  <a:srgbClr val="FF0000"/>
                </a:solidFill>
              </a:rPr>
            </a:br>
            <a:endParaRPr lang="en-US" sz="3600" dirty="0">
              <a:solidFill>
                <a:srgbClr val="FF0000"/>
              </a:solidFill>
            </a:endParaRPr>
          </a:p>
        </p:txBody>
      </p:sp>
      <p:sp>
        <p:nvSpPr>
          <p:cNvPr id="3" name="Content Placeholder 2"/>
          <p:cNvSpPr>
            <a:spLocks noGrp="1"/>
          </p:cNvSpPr>
          <p:nvPr>
            <p:ph idx="4294967295"/>
          </p:nvPr>
        </p:nvSpPr>
        <p:spPr>
          <a:xfrm>
            <a:off x="508000" y="1333500"/>
            <a:ext cx="8229600" cy="3771900"/>
          </a:xfrm>
          <a:prstGeom prst="rect">
            <a:avLst/>
          </a:prstGeom>
        </p:spPr>
        <p:txBody>
          <a:bodyPr/>
          <a:lstStyle/>
          <a:p>
            <a:pPr lvl="0"/>
            <a:r>
              <a:rPr lang="en-US" dirty="0" smtClean="0"/>
              <a:t>Trade</a:t>
            </a:r>
            <a:endParaRPr lang="en-US" dirty="0"/>
          </a:p>
          <a:p>
            <a:pPr lvl="0"/>
            <a:r>
              <a:rPr lang="en-US" dirty="0"/>
              <a:t>Marriage</a:t>
            </a:r>
          </a:p>
          <a:p>
            <a:pPr lvl="0"/>
            <a:r>
              <a:rPr lang="en-US" dirty="0"/>
              <a:t>Education</a:t>
            </a:r>
          </a:p>
          <a:p>
            <a:pPr lvl="0"/>
            <a:r>
              <a:rPr lang="en-US" dirty="0"/>
              <a:t>Games and sports</a:t>
            </a:r>
          </a:p>
          <a:p>
            <a:pPr lvl="0"/>
            <a:r>
              <a:rPr lang="en-US" dirty="0"/>
              <a:t>cultural exchange</a:t>
            </a:r>
          </a:p>
          <a:p>
            <a:endParaRPr lang="en-US" dirty="0"/>
          </a:p>
        </p:txBody>
      </p:sp>
    </p:spTree>
    <p:extLst>
      <p:ext uri="{BB962C8B-B14F-4D97-AF65-F5344CB8AC3E}">
        <p14:creationId xmlns:p14="http://schemas.microsoft.com/office/powerpoint/2010/main" val="3768238598"/>
      </p:ext>
    </p:extLst>
  </p:cSld>
  <p:clrMapOvr>
    <a:masterClrMapping/>
  </p:clrMapOvr>
  <p:transition spd="slow" advTm="60000">
    <p:cover/>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0"/>
            <a:ext cx="9067800" cy="342900"/>
          </a:xfrm>
        </p:spPr>
        <p:txBody>
          <a:bodyPr>
            <a:noAutofit/>
          </a:bodyPr>
          <a:lstStyle/>
          <a:p>
            <a:r>
              <a:rPr lang="en-US" sz="3600" u="sng" dirty="0">
                <a:solidFill>
                  <a:srgbClr val="FF0000"/>
                </a:solidFill>
              </a:rPr>
              <a:t>Factors influencing population distribution</a:t>
            </a:r>
            <a:r>
              <a:rPr lang="en-US" sz="3600" dirty="0">
                <a:solidFill>
                  <a:srgbClr val="FF0000"/>
                </a:solidFill>
              </a:rPr>
              <a:t/>
            </a:r>
            <a:br>
              <a:rPr lang="en-US" sz="3600" dirty="0">
                <a:solidFill>
                  <a:srgbClr val="FF0000"/>
                </a:solidFill>
              </a:rPr>
            </a:br>
            <a:endParaRPr lang="en-US" sz="3600" dirty="0">
              <a:solidFill>
                <a:srgbClr val="FF0000"/>
              </a:solidFill>
            </a:endParaRPr>
          </a:p>
        </p:txBody>
      </p:sp>
      <p:sp>
        <p:nvSpPr>
          <p:cNvPr id="3" name="Content Placeholder 2"/>
          <p:cNvSpPr>
            <a:spLocks noGrp="1"/>
          </p:cNvSpPr>
          <p:nvPr>
            <p:ph idx="4294967295"/>
          </p:nvPr>
        </p:nvSpPr>
        <p:spPr>
          <a:xfrm>
            <a:off x="508000" y="952500"/>
            <a:ext cx="8915400" cy="3771900"/>
          </a:xfrm>
          <a:prstGeom prst="rect">
            <a:avLst/>
          </a:prstGeom>
        </p:spPr>
        <p:txBody>
          <a:bodyPr>
            <a:normAutofit/>
          </a:bodyPr>
          <a:lstStyle/>
          <a:p>
            <a:pPr marL="1828800" lvl="4" indent="0">
              <a:buNone/>
            </a:pPr>
            <a:r>
              <a:rPr lang="en-US" sz="2800" dirty="0"/>
              <a:t>1. Climate</a:t>
            </a:r>
            <a:r>
              <a:rPr lang="en-US" sz="2800" dirty="0"/>
              <a:t>.		  </a:t>
            </a:r>
            <a:r>
              <a:rPr lang="en-US" sz="2800" dirty="0"/>
              <a:t>	8</a:t>
            </a:r>
            <a:r>
              <a:rPr lang="en-US" sz="2800" dirty="0"/>
              <a:t>. Urbanization.</a:t>
            </a:r>
          </a:p>
          <a:p>
            <a:pPr marL="1828800" lvl="4" indent="0">
              <a:buNone/>
            </a:pPr>
            <a:r>
              <a:rPr lang="en-US" sz="2800" dirty="0"/>
              <a:t>2. Relief</a:t>
            </a:r>
            <a:r>
              <a:rPr lang="en-US" sz="2800" dirty="0"/>
              <a:t>.		  </a:t>
            </a:r>
            <a:r>
              <a:rPr lang="en-US" sz="2800" dirty="0"/>
              <a:t>	9</a:t>
            </a:r>
            <a:r>
              <a:rPr lang="en-US" sz="2800" dirty="0"/>
              <a:t>. Mining activities.</a:t>
            </a:r>
          </a:p>
          <a:p>
            <a:pPr marL="1828800" lvl="4" indent="0">
              <a:buNone/>
            </a:pPr>
            <a:r>
              <a:rPr lang="en-US" sz="2800" dirty="0"/>
              <a:t>3.Pest </a:t>
            </a:r>
            <a:r>
              <a:rPr lang="en-US" sz="2800" dirty="0"/>
              <a:t>and disease.	</a:t>
            </a:r>
            <a:r>
              <a:rPr lang="en-US" sz="2800" dirty="0"/>
              <a:t>10</a:t>
            </a:r>
            <a:r>
              <a:rPr lang="en-US" sz="2800" dirty="0"/>
              <a:t>. Security.</a:t>
            </a:r>
          </a:p>
          <a:p>
            <a:pPr marL="1828800" lvl="4" indent="0">
              <a:buNone/>
            </a:pPr>
            <a:r>
              <a:rPr lang="en-US" sz="2800" dirty="0"/>
              <a:t>4. Vegetation</a:t>
            </a:r>
            <a:r>
              <a:rPr lang="en-US" sz="2800" dirty="0"/>
              <a:t>.	  </a:t>
            </a:r>
            <a:r>
              <a:rPr lang="en-US" sz="2800" dirty="0"/>
              <a:t>         11</a:t>
            </a:r>
            <a:r>
              <a:rPr lang="en-US" sz="2800" dirty="0"/>
              <a:t>. Drainage.</a:t>
            </a:r>
          </a:p>
          <a:p>
            <a:pPr marL="1828800" lvl="4" indent="0">
              <a:buNone/>
            </a:pPr>
            <a:r>
              <a:rPr lang="en-US" sz="2800" dirty="0"/>
              <a:t>5.Soil</a:t>
            </a:r>
            <a:r>
              <a:rPr lang="en-US" sz="2800" dirty="0"/>
              <a:t>.		  </a:t>
            </a:r>
            <a:r>
              <a:rPr lang="en-US" sz="2800" dirty="0"/>
              <a:t>                    12</a:t>
            </a:r>
            <a:r>
              <a:rPr lang="en-US" sz="2800" dirty="0"/>
              <a:t>. Natural calamities.</a:t>
            </a:r>
          </a:p>
          <a:p>
            <a:pPr marL="1828800" lvl="4" indent="0">
              <a:buNone/>
            </a:pPr>
            <a:r>
              <a:rPr lang="en-US" sz="2800" dirty="0"/>
              <a:t>6. Industrial </a:t>
            </a:r>
            <a:r>
              <a:rPr lang="en-US" sz="2800" dirty="0"/>
              <a:t>growth.</a:t>
            </a:r>
          </a:p>
          <a:p>
            <a:pPr marL="1828800" lvl="4" indent="0">
              <a:buNone/>
            </a:pPr>
            <a:r>
              <a:rPr lang="en-US" sz="2800" dirty="0"/>
              <a:t>7.Transport </a:t>
            </a:r>
            <a:r>
              <a:rPr lang="en-US" sz="2800" dirty="0"/>
              <a:t>and communication. </a:t>
            </a:r>
          </a:p>
          <a:p>
            <a:endParaRPr lang="en-US" sz="4000" dirty="0"/>
          </a:p>
        </p:txBody>
      </p:sp>
    </p:spTree>
    <p:extLst>
      <p:ext uri="{BB962C8B-B14F-4D97-AF65-F5344CB8AC3E}">
        <p14:creationId xmlns:p14="http://schemas.microsoft.com/office/powerpoint/2010/main" val="1778940767"/>
      </p:ext>
    </p:extLst>
  </p:cSld>
  <p:clrMapOvr>
    <a:masterClrMapping/>
  </p:clrMapOvr>
  <p:transition spd="slow" advTm="60000">
    <p:cover/>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991600" cy="723900"/>
          </a:xfrm>
        </p:spPr>
        <p:txBody>
          <a:bodyPr>
            <a:noAutofit/>
          </a:bodyPr>
          <a:lstStyle/>
          <a:p>
            <a:r>
              <a:rPr lang="en-US" sz="3600" u="sng" dirty="0">
                <a:solidFill>
                  <a:srgbClr val="FF0000"/>
                </a:solidFill>
              </a:rPr>
              <a:t>Problems resulting from increase in </a:t>
            </a:r>
            <a:r>
              <a:rPr lang="en-US" sz="3600" u="sng" dirty="0">
                <a:solidFill>
                  <a:srgbClr val="FF0000"/>
                </a:solidFill>
              </a:rPr>
              <a:t>population</a:t>
            </a:r>
            <a:endParaRPr lang="en-US" sz="3600" dirty="0">
              <a:solidFill>
                <a:srgbClr val="FF0000"/>
              </a:solidFill>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lvl="0"/>
            <a:r>
              <a:rPr lang="en-US" dirty="0" smtClean="0"/>
              <a:t>Unemployment</a:t>
            </a:r>
            <a:endParaRPr lang="en-US" dirty="0"/>
          </a:p>
          <a:p>
            <a:pPr lvl="0"/>
            <a:r>
              <a:rPr lang="en-US" dirty="0"/>
              <a:t>Food shortage</a:t>
            </a:r>
          </a:p>
          <a:p>
            <a:pPr lvl="0"/>
            <a:r>
              <a:rPr lang="en-US" dirty="0"/>
              <a:t>Deforestation</a:t>
            </a:r>
          </a:p>
          <a:p>
            <a:pPr lvl="0"/>
            <a:r>
              <a:rPr lang="en-US" dirty="0"/>
              <a:t>Water shortage</a:t>
            </a:r>
          </a:p>
          <a:p>
            <a:pPr lvl="0"/>
            <a:r>
              <a:rPr lang="en-US" dirty="0"/>
              <a:t>Inadequate land</a:t>
            </a:r>
          </a:p>
          <a:p>
            <a:pPr lvl="0"/>
            <a:r>
              <a:rPr lang="en-US" dirty="0"/>
              <a:t>Inadequate social amenities such as hospital and school etc.</a:t>
            </a:r>
          </a:p>
          <a:p>
            <a:endParaRPr lang="en-US" dirty="0"/>
          </a:p>
        </p:txBody>
      </p:sp>
    </p:spTree>
    <p:extLst>
      <p:ext uri="{BB962C8B-B14F-4D97-AF65-F5344CB8AC3E}">
        <p14:creationId xmlns:p14="http://schemas.microsoft.com/office/powerpoint/2010/main" val="1968103270"/>
      </p:ext>
    </p:extLst>
  </p:cSld>
  <p:clrMapOvr>
    <a:masterClrMapping/>
  </p:clrMapOvr>
  <p:transition spd="slow" advTm="60000">
    <p:cover/>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991600" cy="571500"/>
          </a:xfrm>
        </p:spPr>
        <p:txBody>
          <a:bodyPr>
            <a:noAutofit/>
          </a:bodyPr>
          <a:lstStyle/>
          <a:p>
            <a:r>
              <a:rPr lang="en-US" sz="3200" u="sng" dirty="0">
                <a:solidFill>
                  <a:srgbClr val="FF0000"/>
                </a:solidFill>
              </a:rPr>
              <a:t>Problems </a:t>
            </a:r>
            <a:r>
              <a:rPr lang="en-US" sz="3200" u="sng" dirty="0">
                <a:solidFill>
                  <a:srgbClr val="FF0000"/>
                </a:solidFill>
              </a:rPr>
              <a:t>resulting from decrease in population </a:t>
            </a:r>
            <a:r>
              <a:rPr lang="en-US" sz="3200" dirty="0">
                <a:solidFill>
                  <a:srgbClr val="FF0000"/>
                </a:solidFill>
              </a:rPr>
              <a:t/>
            </a:r>
            <a:br>
              <a:rPr lang="en-US" sz="3200" dirty="0">
                <a:solidFill>
                  <a:srgbClr val="FF0000"/>
                </a:solidFill>
              </a:rPr>
            </a:br>
            <a:endParaRPr lang="en-US" sz="3200" dirty="0">
              <a:solidFill>
                <a:srgbClr val="FF0000"/>
              </a:solidFill>
            </a:endParaRPr>
          </a:p>
        </p:txBody>
      </p:sp>
      <p:sp>
        <p:nvSpPr>
          <p:cNvPr id="3" name="Content Placeholder 2"/>
          <p:cNvSpPr>
            <a:spLocks noGrp="1"/>
          </p:cNvSpPr>
          <p:nvPr>
            <p:ph idx="4294967295"/>
          </p:nvPr>
        </p:nvSpPr>
        <p:spPr>
          <a:xfrm>
            <a:off x="508000" y="1333500"/>
            <a:ext cx="8915400" cy="3771900"/>
          </a:xfrm>
          <a:prstGeom prst="rect">
            <a:avLst/>
          </a:prstGeom>
        </p:spPr>
        <p:txBody>
          <a:bodyPr/>
          <a:lstStyle/>
          <a:p>
            <a:pPr lvl="0"/>
            <a:r>
              <a:rPr lang="en-US" dirty="0" smtClean="0"/>
              <a:t>Shortage </a:t>
            </a:r>
            <a:r>
              <a:rPr lang="en-US" dirty="0"/>
              <a:t>of </a:t>
            </a:r>
            <a:r>
              <a:rPr lang="en-US" dirty="0" err="1"/>
              <a:t>labour</a:t>
            </a:r>
            <a:r>
              <a:rPr lang="en-US" dirty="0"/>
              <a:t> force</a:t>
            </a:r>
          </a:p>
          <a:p>
            <a:pPr lvl="0"/>
            <a:r>
              <a:rPr lang="en-US" dirty="0"/>
              <a:t>Inadequate number of people</a:t>
            </a:r>
          </a:p>
          <a:p>
            <a:pPr lvl="0"/>
            <a:r>
              <a:rPr lang="en-US" dirty="0"/>
              <a:t>Very hard to supply resources</a:t>
            </a:r>
          </a:p>
          <a:p>
            <a:endParaRPr lang="en-US" dirty="0"/>
          </a:p>
        </p:txBody>
      </p:sp>
    </p:spTree>
    <p:extLst>
      <p:ext uri="{BB962C8B-B14F-4D97-AF65-F5344CB8AC3E}">
        <p14:creationId xmlns:p14="http://schemas.microsoft.com/office/powerpoint/2010/main" val="1828332792"/>
      </p:ext>
    </p:extLst>
  </p:cSld>
  <p:clrMapOvr>
    <a:masterClrMapping/>
  </p:clrMapOvr>
  <p:transition spd="slow" advTm="60000">
    <p:cover/>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60400" y="-88900"/>
            <a:ext cx="8991600" cy="3771900"/>
          </a:xfrm>
          <a:prstGeom prst="rect">
            <a:avLst/>
          </a:prstGeom>
        </p:spPr>
        <p:txBody>
          <a:bodyPr>
            <a:noAutofit/>
          </a:bodyPr>
          <a:lstStyle/>
          <a:p>
            <a:pPr marL="0" indent="0">
              <a:buNone/>
            </a:pPr>
            <a:r>
              <a:rPr lang="en-US" sz="2400" b="1" u="sng" dirty="0"/>
              <a:t>Exercise 3</a:t>
            </a:r>
            <a:endParaRPr lang="en-US" sz="2400" dirty="0"/>
          </a:p>
          <a:p>
            <a:pPr marL="0" indent="0">
              <a:buNone/>
            </a:pPr>
            <a:r>
              <a:rPr lang="en-US" sz="2400" dirty="0"/>
              <a:t>The second group of the Luo to settle in </a:t>
            </a:r>
            <a:r>
              <a:rPr lang="en-US" sz="2400" dirty="0"/>
              <a:t>Western </a:t>
            </a:r>
            <a:r>
              <a:rPr lang="en-US" sz="2400" dirty="0"/>
              <a:t>Kenya near Lake Victoria was the ----</a:t>
            </a:r>
          </a:p>
          <a:p>
            <a:pPr marL="0" indent="0">
              <a:buNone/>
            </a:pPr>
            <a:r>
              <a:rPr lang="en-US" sz="2400" dirty="0"/>
              <a:t>      A. </a:t>
            </a:r>
            <a:r>
              <a:rPr lang="en-US" sz="2400" dirty="0" err="1"/>
              <a:t>Joka</a:t>
            </a:r>
            <a:r>
              <a:rPr lang="en-US" sz="2400" dirty="0"/>
              <a:t> </a:t>
            </a:r>
            <a:r>
              <a:rPr lang="en-US" sz="2400" dirty="0" err="1"/>
              <a:t>Omolo</a:t>
            </a:r>
            <a:r>
              <a:rPr lang="en-US" sz="2400" dirty="0"/>
              <a:t> 	            </a:t>
            </a:r>
            <a:r>
              <a:rPr lang="en-US" sz="2400" dirty="0"/>
              <a:t>	B</a:t>
            </a:r>
            <a:r>
              <a:rPr lang="en-US" sz="2400" dirty="0"/>
              <a:t>. </a:t>
            </a:r>
            <a:r>
              <a:rPr lang="en-US" sz="2400" dirty="0" err="1"/>
              <a:t>Joka</a:t>
            </a:r>
            <a:r>
              <a:rPr lang="en-US" sz="2400" dirty="0"/>
              <a:t> </a:t>
            </a:r>
            <a:r>
              <a:rPr lang="en-US" sz="2400" dirty="0" err="1"/>
              <a:t>Jok</a:t>
            </a:r>
            <a:endParaRPr lang="en-US" sz="2400" dirty="0"/>
          </a:p>
          <a:p>
            <a:pPr marL="0" indent="0">
              <a:buNone/>
            </a:pPr>
            <a:r>
              <a:rPr lang="en-US" sz="2400" dirty="0"/>
              <a:t>      C. </a:t>
            </a:r>
            <a:r>
              <a:rPr lang="en-US" sz="2400" dirty="0" err="1"/>
              <a:t>Abasuba</a:t>
            </a:r>
            <a:r>
              <a:rPr lang="en-US" sz="2400" dirty="0"/>
              <a:t>		</a:t>
            </a:r>
            <a:r>
              <a:rPr lang="en-US" sz="2400" dirty="0"/>
              <a:t>	D</a:t>
            </a:r>
            <a:r>
              <a:rPr lang="en-US" sz="2400" dirty="0"/>
              <a:t>. </a:t>
            </a:r>
            <a:r>
              <a:rPr lang="en-US" sz="2400" dirty="0" err="1"/>
              <a:t>Joka</a:t>
            </a:r>
            <a:r>
              <a:rPr lang="en-US" sz="2400" dirty="0"/>
              <a:t> </a:t>
            </a:r>
            <a:r>
              <a:rPr lang="en-US" sz="2400" dirty="0" err="1"/>
              <a:t>Owiny</a:t>
            </a:r>
            <a:endParaRPr lang="en-US" sz="2400" dirty="0"/>
          </a:p>
          <a:p>
            <a:pPr marL="0" indent="0">
              <a:buNone/>
            </a:pPr>
            <a:r>
              <a:rPr lang="en-US" sz="2400" dirty="0"/>
              <a:t>Which one of the groups of people of western </a:t>
            </a:r>
            <a:r>
              <a:rPr lang="en-US" sz="2400" dirty="0"/>
              <a:t>Africa </a:t>
            </a:r>
            <a:r>
              <a:rPr lang="en-US" sz="2400" dirty="0"/>
              <a:t>consist of Mande Speakers?</a:t>
            </a:r>
          </a:p>
          <a:p>
            <a:pPr marL="800100" lvl="1" indent="-342900">
              <a:buFont typeface="+mj-lt"/>
              <a:buAutoNum type="alphaUcPeriod"/>
            </a:pPr>
            <a:r>
              <a:rPr lang="en-US" sz="2400" dirty="0"/>
              <a:t>Fulani, </a:t>
            </a:r>
            <a:r>
              <a:rPr lang="en-US" sz="2400" dirty="0" err="1"/>
              <a:t>Tukolor</a:t>
            </a:r>
            <a:r>
              <a:rPr lang="en-US" sz="2400" dirty="0"/>
              <a:t>, Wolof</a:t>
            </a:r>
          </a:p>
          <a:p>
            <a:pPr marL="800100" lvl="1" indent="-342900">
              <a:buFont typeface="+mj-lt"/>
              <a:buAutoNum type="alphaUcPeriod"/>
            </a:pPr>
            <a:r>
              <a:rPr lang="en-US" sz="2400" dirty="0"/>
              <a:t>Soninke, </a:t>
            </a:r>
            <a:r>
              <a:rPr lang="en-US" sz="2400" dirty="0" err="1"/>
              <a:t>Susu</a:t>
            </a:r>
            <a:r>
              <a:rPr lang="en-US" sz="2400" dirty="0"/>
              <a:t>, </a:t>
            </a:r>
            <a:r>
              <a:rPr lang="en-US" sz="2400" dirty="0" err="1"/>
              <a:t>Malinke</a:t>
            </a:r>
            <a:endParaRPr lang="en-US" sz="2400" dirty="0"/>
          </a:p>
          <a:p>
            <a:pPr marL="800100" lvl="1" indent="-342900">
              <a:buFont typeface="+mj-lt"/>
              <a:buAutoNum type="alphaUcPeriod"/>
            </a:pPr>
            <a:r>
              <a:rPr lang="en-US" sz="2400" dirty="0" err="1"/>
              <a:t>Gurma</a:t>
            </a:r>
            <a:r>
              <a:rPr lang="en-US" sz="2400" dirty="0"/>
              <a:t>, </a:t>
            </a:r>
            <a:r>
              <a:rPr lang="en-US" sz="2400" dirty="0" err="1"/>
              <a:t>Dogomba</a:t>
            </a:r>
            <a:r>
              <a:rPr lang="en-US" sz="2400" dirty="0"/>
              <a:t>, </a:t>
            </a:r>
            <a:r>
              <a:rPr lang="en-US" sz="2400" dirty="0" err="1"/>
              <a:t>Mossi</a:t>
            </a:r>
            <a:endParaRPr lang="en-US" sz="2400" dirty="0"/>
          </a:p>
          <a:p>
            <a:pPr marL="800100" lvl="1" indent="-342900">
              <a:buFont typeface="+mj-lt"/>
              <a:buAutoNum type="alphaUcPeriod"/>
            </a:pPr>
            <a:r>
              <a:rPr lang="en-US" sz="2400" dirty="0" err="1"/>
              <a:t>Wassa</a:t>
            </a:r>
            <a:r>
              <a:rPr lang="en-US" sz="2400" dirty="0"/>
              <a:t>, Yoruba, </a:t>
            </a:r>
            <a:r>
              <a:rPr lang="en-US" sz="2400" dirty="0"/>
              <a:t>Ashanti</a:t>
            </a:r>
            <a:endParaRPr lang="en-US" sz="2400" dirty="0"/>
          </a:p>
          <a:p>
            <a:pPr marL="0" indent="0">
              <a:buNone/>
            </a:pPr>
            <a:r>
              <a:rPr lang="en-US" sz="2400" dirty="0"/>
              <a:t>The Shona are _________ speakers.</a:t>
            </a:r>
          </a:p>
          <a:p>
            <a:pPr marL="0" indent="0">
              <a:buNone/>
            </a:pPr>
            <a:r>
              <a:rPr lang="en-US" sz="2400" dirty="0"/>
              <a:t>A. Bantu	</a:t>
            </a:r>
            <a:r>
              <a:rPr lang="en-US" sz="2400" dirty="0"/>
              <a:t>B</a:t>
            </a:r>
            <a:r>
              <a:rPr lang="en-US" sz="2400" dirty="0"/>
              <a:t>. </a:t>
            </a:r>
            <a:r>
              <a:rPr lang="en-US" sz="2400" dirty="0"/>
              <a:t>Cushitic	C</a:t>
            </a:r>
            <a:r>
              <a:rPr lang="en-US" sz="2400" dirty="0"/>
              <a:t>. </a:t>
            </a:r>
            <a:r>
              <a:rPr lang="en-US" sz="2400" dirty="0" err="1"/>
              <a:t>Nilotes</a:t>
            </a:r>
            <a:r>
              <a:rPr lang="en-US" sz="2400" dirty="0"/>
              <a:t>	D. Pygmies</a:t>
            </a:r>
          </a:p>
          <a:p>
            <a:pPr marL="0" indent="0">
              <a:buNone/>
            </a:pPr>
            <a:endParaRPr lang="en-US" sz="2400" dirty="0"/>
          </a:p>
        </p:txBody>
      </p:sp>
    </p:spTree>
    <p:extLst>
      <p:ext uri="{BB962C8B-B14F-4D97-AF65-F5344CB8AC3E}">
        <p14:creationId xmlns:p14="http://schemas.microsoft.com/office/powerpoint/2010/main" val="2997891632"/>
      </p:ext>
    </p:extLst>
  </p:cSld>
  <p:clrMapOvr>
    <a:masterClrMapping/>
  </p:clrMapOvr>
  <p:transition spd="slow" advTm="60000">
    <p:cover/>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571500"/>
            <a:ext cx="9144000" cy="3771900"/>
          </a:xfrm>
          <a:prstGeom prst="rect">
            <a:avLst/>
          </a:prstGeom>
        </p:spPr>
        <p:txBody>
          <a:bodyPr>
            <a:normAutofit/>
          </a:bodyPr>
          <a:lstStyle/>
          <a:p>
            <a:pPr marL="0" indent="0">
              <a:buNone/>
            </a:pPr>
            <a:r>
              <a:rPr lang="en-US" dirty="0"/>
              <a:t>Which of the following groups of tribes shown below </a:t>
            </a:r>
            <a:r>
              <a:rPr lang="en-US" b="1" dirty="0"/>
              <a:t>DOES NOT</a:t>
            </a:r>
            <a:r>
              <a:rPr lang="en-US" dirty="0"/>
              <a:t> represent highland </a:t>
            </a:r>
            <a:r>
              <a:rPr lang="en-US" dirty="0" err="1"/>
              <a:t>Nilotes</a:t>
            </a:r>
            <a:r>
              <a:rPr lang="en-US" dirty="0"/>
              <a:t>?</a:t>
            </a:r>
          </a:p>
          <a:p>
            <a:pPr marL="971550" lvl="1" indent="-514350">
              <a:buFont typeface="+mj-lt"/>
              <a:buAutoNum type="alphaUcPeriod"/>
            </a:pPr>
            <a:r>
              <a:rPr lang="en-US" dirty="0" err="1"/>
              <a:t>Tugen</a:t>
            </a:r>
            <a:r>
              <a:rPr lang="en-US" dirty="0"/>
              <a:t>, </a:t>
            </a:r>
            <a:r>
              <a:rPr lang="en-US" dirty="0" err="1"/>
              <a:t>keiyo</a:t>
            </a:r>
            <a:r>
              <a:rPr lang="en-US" dirty="0"/>
              <a:t> and </a:t>
            </a:r>
            <a:r>
              <a:rPr lang="en-US" dirty="0" err="1"/>
              <a:t>Kipsigis</a:t>
            </a:r>
            <a:endParaRPr lang="en-US" dirty="0"/>
          </a:p>
          <a:p>
            <a:pPr marL="971550" lvl="1" indent="-514350">
              <a:buFont typeface="+mj-lt"/>
              <a:buAutoNum type="alphaUcPeriod"/>
            </a:pPr>
            <a:r>
              <a:rPr lang="en-US" dirty="0" err="1"/>
              <a:t>Terik</a:t>
            </a:r>
            <a:r>
              <a:rPr lang="en-US" dirty="0"/>
              <a:t>, </a:t>
            </a:r>
            <a:r>
              <a:rPr lang="en-US" dirty="0" err="1"/>
              <a:t>Marakwet</a:t>
            </a:r>
            <a:r>
              <a:rPr lang="en-US" dirty="0"/>
              <a:t> and Pokot</a:t>
            </a:r>
          </a:p>
          <a:p>
            <a:pPr marL="971550" lvl="1" indent="-514350">
              <a:buFont typeface="+mj-lt"/>
              <a:buAutoNum type="alphaUcPeriod"/>
            </a:pPr>
            <a:r>
              <a:rPr lang="en-US" dirty="0" err="1"/>
              <a:t>Okiek</a:t>
            </a:r>
            <a:r>
              <a:rPr lang="en-US" dirty="0"/>
              <a:t>, Nandi and </a:t>
            </a:r>
            <a:r>
              <a:rPr lang="en-US" dirty="0" err="1"/>
              <a:t>Sabaot</a:t>
            </a:r>
            <a:endParaRPr lang="en-US" dirty="0"/>
          </a:p>
          <a:p>
            <a:pPr marL="971550" lvl="1" indent="-514350">
              <a:buFont typeface="+mj-lt"/>
              <a:buAutoNum type="alphaUcPeriod"/>
            </a:pPr>
            <a:r>
              <a:rPr lang="en-US" dirty="0" err="1"/>
              <a:t>Pokomo</a:t>
            </a:r>
            <a:r>
              <a:rPr lang="en-US" dirty="0"/>
              <a:t>, Keiyo and </a:t>
            </a:r>
            <a:r>
              <a:rPr lang="en-US" dirty="0" err="1"/>
              <a:t>Kipsigis</a:t>
            </a:r>
            <a:r>
              <a:rPr lang="en-US" dirty="0"/>
              <a:t> </a:t>
            </a:r>
          </a:p>
          <a:p>
            <a:pPr marL="0" indent="0">
              <a:buNone/>
            </a:pPr>
            <a:r>
              <a:rPr lang="en-US" dirty="0"/>
              <a:t> </a:t>
            </a:r>
          </a:p>
          <a:p>
            <a:pPr marL="0" indent="0">
              <a:buNone/>
            </a:pPr>
            <a:r>
              <a:rPr lang="en-US" dirty="0"/>
              <a:t>Who among the following </a:t>
            </a:r>
            <a:r>
              <a:rPr lang="en-US" b="1" dirty="0"/>
              <a:t>DOES NOT</a:t>
            </a:r>
            <a:r>
              <a:rPr lang="en-US" dirty="0"/>
              <a:t> belong to </a:t>
            </a:r>
            <a:r>
              <a:rPr lang="en-US" b="1" dirty="0"/>
              <a:t>Kwa </a:t>
            </a:r>
            <a:r>
              <a:rPr lang="en-US" dirty="0"/>
              <a:t>Speakers? </a:t>
            </a:r>
          </a:p>
          <a:p>
            <a:pPr marL="0" indent="0">
              <a:buNone/>
            </a:pPr>
            <a:r>
              <a:rPr lang="en-US" dirty="0" smtClean="0"/>
              <a:t>	A</a:t>
            </a:r>
            <a:r>
              <a:rPr lang="en-US" dirty="0"/>
              <a:t>. </a:t>
            </a:r>
            <a:r>
              <a:rPr lang="en-US" dirty="0" err="1"/>
              <a:t>Denkyira</a:t>
            </a:r>
            <a:r>
              <a:rPr lang="en-US" dirty="0"/>
              <a:t>		B. Yoruba</a:t>
            </a:r>
          </a:p>
          <a:p>
            <a:pPr marL="0" indent="0">
              <a:buNone/>
            </a:pPr>
            <a:r>
              <a:rPr lang="en-US" dirty="0" smtClean="0"/>
              <a:t>	C</a:t>
            </a:r>
            <a:r>
              <a:rPr lang="en-US" dirty="0"/>
              <a:t>. </a:t>
            </a:r>
            <a:r>
              <a:rPr lang="en-US" dirty="0" err="1"/>
              <a:t>Nzima</a:t>
            </a:r>
            <a:r>
              <a:rPr lang="en-US" dirty="0"/>
              <a:t>		D. Songhai</a:t>
            </a:r>
          </a:p>
          <a:p>
            <a:endParaRPr lang="en-US" dirty="0"/>
          </a:p>
        </p:txBody>
      </p:sp>
    </p:spTree>
    <p:extLst>
      <p:ext uri="{BB962C8B-B14F-4D97-AF65-F5344CB8AC3E}">
        <p14:creationId xmlns:p14="http://schemas.microsoft.com/office/powerpoint/2010/main" val="251729950"/>
      </p:ext>
    </p:extLst>
  </p:cSld>
  <p:clrMapOvr>
    <a:masterClrMapping/>
  </p:clrMapOvr>
  <p:transition spd="slow" advTm="60000">
    <p:cover/>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60400" y="663575"/>
            <a:ext cx="8991600" cy="3771900"/>
          </a:xfrm>
          <a:prstGeom prst="rect">
            <a:avLst/>
          </a:prstGeom>
        </p:spPr>
        <p:txBody>
          <a:bodyPr>
            <a:normAutofit/>
          </a:bodyPr>
          <a:lstStyle/>
          <a:p>
            <a:pPr marL="0" indent="0">
              <a:buNone/>
            </a:pPr>
            <a:r>
              <a:rPr lang="en-US" dirty="0" smtClean="0"/>
              <a:t>The </a:t>
            </a:r>
            <a:r>
              <a:rPr lang="en-US" dirty="0"/>
              <a:t>following are the main Bantu language groups of Southern Africa </a:t>
            </a:r>
            <a:r>
              <a:rPr lang="en-US" b="1" dirty="0"/>
              <a:t>EXCEPT</a:t>
            </a:r>
            <a:r>
              <a:rPr lang="en-US" dirty="0"/>
              <a:t>? </a:t>
            </a:r>
          </a:p>
          <a:p>
            <a:pPr marL="0" indent="0">
              <a:buNone/>
            </a:pPr>
            <a:r>
              <a:rPr lang="en-US" dirty="0"/>
              <a:t>A. </a:t>
            </a:r>
            <a:r>
              <a:rPr lang="en-US" dirty="0" err="1"/>
              <a:t>Ovambo</a:t>
            </a:r>
            <a:r>
              <a:rPr lang="en-US" dirty="0"/>
              <a:t>		B. Tswana</a:t>
            </a:r>
          </a:p>
          <a:p>
            <a:pPr marL="0" indent="0">
              <a:buNone/>
            </a:pPr>
            <a:r>
              <a:rPr lang="en-US" dirty="0"/>
              <a:t>C. Lunda		D. Sotho</a:t>
            </a:r>
          </a:p>
          <a:p>
            <a:pPr marL="0" indent="0">
              <a:buNone/>
            </a:pPr>
            <a:r>
              <a:rPr lang="en-US" dirty="0"/>
              <a:t> </a:t>
            </a:r>
          </a:p>
          <a:p>
            <a:pPr marL="0" indent="0">
              <a:buNone/>
            </a:pPr>
            <a:r>
              <a:rPr lang="en-US" dirty="0"/>
              <a:t>Which one of the following is </a:t>
            </a:r>
            <a:r>
              <a:rPr lang="en-US" b="1" dirty="0"/>
              <a:t>NOT</a:t>
            </a:r>
            <a:r>
              <a:rPr lang="en-US" dirty="0"/>
              <a:t> a voltaic </a:t>
            </a:r>
            <a:r>
              <a:rPr lang="en-US" dirty="0" smtClean="0"/>
              <a:t>Speaker </a:t>
            </a:r>
            <a:r>
              <a:rPr lang="en-US" dirty="0"/>
              <a:t>group?</a:t>
            </a:r>
          </a:p>
          <a:p>
            <a:pPr marL="0" indent="0">
              <a:buNone/>
            </a:pPr>
            <a:r>
              <a:rPr lang="en-US" dirty="0"/>
              <a:t>A. </a:t>
            </a:r>
            <a:r>
              <a:rPr lang="en-US" dirty="0" err="1"/>
              <a:t>Mossi</a:t>
            </a:r>
            <a:r>
              <a:rPr lang="en-US" dirty="0"/>
              <a:t>		   </a:t>
            </a:r>
            <a:r>
              <a:rPr lang="en-US" dirty="0" smtClean="0"/>
              <a:t>	B</a:t>
            </a:r>
            <a:r>
              <a:rPr lang="en-US" dirty="0"/>
              <a:t>. </a:t>
            </a:r>
            <a:r>
              <a:rPr lang="en-US" dirty="0" err="1"/>
              <a:t>Susu</a:t>
            </a:r>
            <a:endParaRPr lang="en-US" dirty="0"/>
          </a:p>
          <a:p>
            <a:pPr marL="0" indent="0">
              <a:buNone/>
            </a:pPr>
            <a:r>
              <a:rPr lang="en-US" dirty="0"/>
              <a:t>C. </a:t>
            </a:r>
            <a:r>
              <a:rPr lang="en-US" dirty="0" err="1"/>
              <a:t>Dagomba</a:t>
            </a:r>
            <a:r>
              <a:rPr lang="en-US" dirty="0"/>
              <a:t>	                </a:t>
            </a:r>
            <a:r>
              <a:rPr lang="en-US" dirty="0" smtClean="0"/>
              <a:t>	D</a:t>
            </a:r>
            <a:r>
              <a:rPr lang="en-US" dirty="0"/>
              <a:t>. </a:t>
            </a:r>
            <a:r>
              <a:rPr lang="en-US" dirty="0" err="1"/>
              <a:t>Bergu</a:t>
            </a:r>
            <a:endParaRPr lang="en-US" dirty="0"/>
          </a:p>
          <a:p>
            <a:pPr marL="0" indent="0">
              <a:buNone/>
            </a:pPr>
            <a:endParaRPr lang="en-US" dirty="0"/>
          </a:p>
        </p:txBody>
      </p:sp>
    </p:spTree>
    <p:extLst>
      <p:ext uri="{BB962C8B-B14F-4D97-AF65-F5344CB8AC3E}">
        <p14:creationId xmlns:p14="http://schemas.microsoft.com/office/powerpoint/2010/main" val="984540983"/>
      </p:ext>
    </p:extLst>
  </p:cSld>
  <p:clrMapOvr>
    <a:masterClrMapping/>
  </p:clrMapOvr>
  <p:transition spd="slow" advTm="60000">
    <p:cover/>
  </p:transition>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0"/>
            <a:ext cx="9144000" cy="3771900"/>
          </a:xfrm>
          <a:prstGeom prst="rect">
            <a:avLst/>
          </a:prstGeom>
        </p:spPr>
        <p:txBody>
          <a:bodyPr>
            <a:noAutofit/>
          </a:bodyPr>
          <a:lstStyle/>
          <a:p>
            <a:pPr marL="0" indent="0">
              <a:buNone/>
            </a:pPr>
            <a:r>
              <a:rPr lang="en-US" sz="2800" dirty="0"/>
              <a:t>The following factors led to interaction of </a:t>
            </a:r>
            <a:r>
              <a:rPr lang="en-US" sz="2800" dirty="0"/>
              <a:t>different communities </a:t>
            </a:r>
            <a:r>
              <a:rPr lang="en-US" sz="2800" dirty="0"/>
              <a:t>in the past </a:t>
            </a:r>
            <a:r>
              <a:rPr lang="en-US" sz="2800" b="1" dirty="0"/>
              <a:t>EXCEPT?</a:t>
            </a:r>
            <a:endParaRPr lang="en-US" sz="2800" dirty="0"/>
          </a:p>
          <a:p>
            <a:pPr marL="0" indent="0">
              <a:buNone/>
            </a:pPr>
            <a:r>
              <a:rPr lang="en-US" sz="2800" dirty="0"/>
              <a:t>    A. Intermarriages     </a:t>
            </a:r>
            <a:r>
              <a:rPr lang="en-US" sz="2800" dirty="0"/>
              <a:t>	B</a:t>
            </a:r>
            <a:r>
              <a:rPr lang="en-US" sz="2800" dirty="0"/>
              <a:t>. Migration</a:t>
            </a:r>
          </a:p>
          <a:p>
            <a:pPr marL="0" indent="0">
              <a:buNone/>
            </a:pPr>
            <a:r>
              <a:rPr lang="en-US" sz="2800" dirty="0"/>
              <a:t>    C. Trade	          </a:t>
            </a:r>
            <a:r>
              <a:rPr lang="en-US" sz="2800" dirty="0"/>
              <a:t>		D</a:t>
            </a:r>
            <a:r>
              <a:rPr lang="en-US" sz="2800" dirty="0"/>
              <a:t>. Seminars and </a:t>
            </a:r>
            <a:r>
              <a:rPr lang="en-US" sz="2800" dirty="0"/>
              <a:t>conferences</a:t>
            </a:r>
            <a:endParaRPr lang="en-US" sz="2400" dirty="0"/>
          </a:p>
          <a:p>
            <a:pPr marL="0" indent="0">
              <a:buNone/>
            </a:pPr>
            <a:r>
              <a:rPr lang="en-US" sz="2800" dirty="0"/>
              <a:t>Three of the following are River Lake </a:t>
            </a:r>
            <a:r>
              <a:rPr lang="en-US" sz="2800" dirty="0" err="1"/>
              <a:t>Nilotes</a:t>
            </a:r>
            <a:r>
              <a:rPr lang="en-US" sz="2800" dirty="0"/>
              <a:t> </a:t>
            </a:r>
            <a:r>
              <a:rPr lang="en-US" sz="2800" dirty="0"/>
              <a:t>in </a:t>
            </a:r>
            <a:r>
              <a:rPr lang="en-US" sz="2800" dirty="0"/>
              <a:t>Sudan </a:t>
            </a:r>
            <a:r>
              <a:rPr lang="en-US" sz="2800" b="1" dirty="0"/>
              <a:t>EXCEPT?</a:t>
            </a:r>
            <a:endParaRPr lang="en-US" sz="2800" dirty="0"/>
          </a:p>
          <a:p>
            <a:pPr marL="0" indent="0">
              <a:buNone/>
            </a:pPr>
            <a:r>
              <a:rPr lang="en-US" sz="2800" dirty="0"/>
              <a:t>     A. Langi  		</a:t>
            </a:r>
            <a:r>
              <a:rPr lang="en-US" sz="2800" dirty="0" err="1"/>
              <a:t>B.Dinka</a:t>
            </a:r>
            <a:r>
              <a:rPr lang="en-US" sz="2800" dirty="0"/>
              <a:t>	</a:t>
            </a:r>
            <a:r>
              <a:rPr lang="en-US" sz="2800" dirty="0"/>
              <a:t>C</a:t>
            </a:r>
            <a:r>
              <a:rPr lang="en-US" sz="2800" dirty="0"/>
              <a:t>. Nuer 		D. </a:t>
            </a:r>
            <a:r>
              <a:rPr lang="en-US" sz="2800" dirty="0" err="1"/>
              <a:t>Shilluk</a:t>
            </a:r>
            <a:endParaRPr lang="en-US" sz="2800" dirty="0"/>
          </a:p>
          <a:p>
            <a:pPr marL="0" indent="0">
              <a:buNone/>
            </a:pPr>
            <a:r>
              <a:rPr lang="en-US" sz="2800" dirty="0"/>
              <a:t>Which </a:t>
            </a:r>
            <a:r>
              <a:rPr lang="en-US" sz="2800" dirty="0"/>
              <a:t>one of the following groups of Eastern Africa communities consists of Cushitic speakers?</a:t>
            </a:r>
          </a:p>
          <a:p>
            <a:pPr marL="0" indent="0">
              <a:buNone/>
            </a:pPr>
            <a:r>
              <a:rPr lang="en-US" sz="2800" dirty="0"/>
              <a:t>A. </a:t>
            </a:r>
            <a:r>
              <a:rPr lang="en-US" sz="2800" dirty="0" err="1"/>
              <a:t>Gurages</a:t>
            </a:r>
            <a:r>
              <a:rPr lang="en-US" sz="2800" dirty="0"/>
              <a:t> and Danakil    B. </a:t>
            </a:r>
            <a:r>
              <a:rPr lang="en-US" sz="2800" dirty="0" err="1"/>
              <a:t>Batoro</a:t>
            </a:r>
            <a:r>
              <a:rPr lang="en-US" sz="2800" dirty="0"/>
              <a:t> and Dinka</a:t>
            </a:r>
          </a:p>
          <a:p>
            <a:pPr marL="0" indent="0">
              <a:buNone/>
            </a:pPr>
            <a:r>
              <a:rPr lang="en-US" sz="2800" dirty="0"/>
              <a:t>C. Oromo and Acholi        D. </a:t>
            </a:r>
            <a:r>
              <a:rPr lang="en-US" sz="2800" dirty="0" err="1"/>
              <a:t>Wangoni</a:t>
            </a:r>
            <a:r>
              <a:rPr lang="en-US" sz="2800" dirty="0"/>
              <a:t> and </a:t>
            </a:r>
            <a:r>
              <a:rPr lang="en-US" sz="2800" dirty="0" err="1"/>
              <a:t>Galla</a:t>
            </a:r>
            <a:endParaRPr lang="en-US" sz="2800" dirty="0"/>
          </a:p>
          <a:p>
            <a:pPr marL="0" indent="0">
              <a:buNone/>
            </a:pPr>
            <a:endParaRPr lang="en-US" sz="2800" dirty="0"/>
          </a:p>
        </p:txBody>
      </p:sp>
    </p:spTree>
    <p:extLst>
      <p:ext uri="{BB962C8B-B14F-4D97-AF65-F5344CB8AC3E}">
        <p14:creationId xmlns:p14="http://schemas.microsoft.com/office/powerpoint/2010/main" val="1194605884"/>
      </p:ext>
    </p:extLst>
  </p:cSld>
  <p:clrMapOvr>
    <a:masterClrMapping/>
  </p:clrMapOvr>
  <p:transition spd="slow" advTm="60000">
    <p:cover/>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84200" y="342900"/>
            <a:ext cx="9067800" cy="4343400"/>
          </a:xfrm>
          <a:prstGeom prst="rect">
            <a:avLst/>
          </a:prstGeom>
        </p:spPr>
        <p:txBody>
          <a:bodyPr>
            <a:noAutofit/>
          </a:bodyPr>
          <a:lstStyle/>
          <a:p>
            <a:pPr marL="0" indent="0">
              <a:buNone/>
            </a:pPr>
            <a:r>
              <a:rPr lang="en-US" sz="2400" dirty="0"/>
              <a:t>Who among the following belongs to the </a:t>
            </a:r>
            <a:r>
              <a:rPr lang="en-US" sz="2400" dirty="0"/>
              <a:t>Southern </a:t>
            </a:r>
            <a:r>
              <a:rPr lang="en-US" sz="2400" dirty="0" err="1"/>
              <a:t>Cushites</a:t>
            </a:r>
            <a:r>
              <a:rPr lang="en-US" sz="2400" dirty="0"/>
              <a:t>?</a:t>
            </a:r>
          </a:p>
          <a:p>
            <a:pPr marL="0" indent="0">
              <a:buNone/>
            </a:pPr>
            <a:r>
              <a:rPr lang="en-US" sz="2400" dirty="0"/>
              <a:t>A. </a:t>
            </a:r>
            <a:r>
              <a:rPr lang="en-US" sz="2400" dirty="0" err="1"/>
              <a:t>Galla</a:t>
            </a:r>
            <a:r>
              <a:rPr lang="en-US" sz="2400" dirty="0"/>
              <a:t>		          B. Somalia</a:t>
            </a:r>
          </a:p>
          <a:p>
            <a:pPr marL="0" indent="0">
              <a:buNone/>
            </a:pPr>
            <a:r>
              <a:rPr lang="en-US" sz="2400" dirty="0"/>
              <a:t>C. </a:t>
            </a:r>
            <a:r>
              <a:rPr lang="en-US" sz="2400" dirty="0" err="1"/>
              <a:t>Dohalo</a:t>
            </a:r>
            <a:r>
              <a:rPr lang="en-US" sz="2400" dirty="0"/>
              <a:t>		          D. </a:t>
            </a:r>
            <a:r>
              <a:rPr lang="en-US" sz="2400" dirty="0" err="1"/>
              <a:t>Rendille</a:t>
            </a:r>
            <a:endParaRPr lang="en-US" sz="2400" dirty="0"/>
          </a:p>
          <a:p>
            <a:pPr marL="0" indent="0">
              <a:buNone/>
            </a:pPr>
            <a:r>
              <a:rPr lang="en-US" sz="2400" dirty="0"/>
              <a:t> </a:t>
            </a:r>
          </a:p>
          <a:p>
            <a:pPr marL="0" indent="0">
              <a:buNone/>
            </a:pPr>
            <a:r>
              <a:rPr lang="en-US" sz="2400" dirty="0"/>
              <a:t>Which of the following is </a:t>
            </a:r>
            <a:r>
              <a:rPr lang="en-US" sz="2400" b="1" dirty="0"/>
              <a:t>NOT </a:t>
            </a:r>
            <a:r>
              <a:rPr lang="en-US" sz="2400" dirty="0"/>
              <a:t>a reason why Bantus Migrated?</a:t>
            </a:r>
          </a:p>
          <a:p>
            <a:pPr marL="914400" lvl="1" indent="-457200">
              <a:buFont typeface="+mj-lt"/>
              <a:buAutoNum type="alphaUcPeriod"/>
            </a:pPr>
            <a:r>
              <a:rPr lang="en-US" sz="2400" dirty="0"/>
              <a:t>Invasion and war.</a:t>
            </a:r>
          </a:p>
          <a:p>
            <a:pPr marL="914400" lvl="1" indent="-457200">
              <a:buFont typeface="+mj-lt"/>
              <a:buAutoNum type="alphaUcPeriod"/>
            </a:pPr>
            <a:r>
              <a:rPr lang="en-US" sz="2400" dirty="0"/>
              <a:t>Land for pasture.</a:t>
            </a:r>
          </a:p>
          <a:p>
            <a:pPr marL="914400" lvl="1" indent="-457200">
              <a:buFont typeface="+mj-lt"/>
              <a:buAutoNum type="alphaUcPeriod"/>
            </a:pPr>
            <a:r>
              <a:rPr lang="en-US" sz="2400" dirty="0"/>
              <a:t>Population pressure.</a:t>
            </a:r>
          </a:p>
          <a:p>
            <a:pPr marL="914400" lvl="1" indent="-457200">
              <a:buFont typeface="+mj-lt"/>
              <a:buAutoNum type="alphaUcPeriod"/>
            </a:pPr>
            <a:r>
              <a:rPr lang="en-US" sz="2400" dirty="0"/>
              <a:t>Epidemics and diseases.</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267695977"/>
      </p:ext>
    </p:extLst>
  </p:cSld>
  <p:clrMapOvr>
    <a:masterClrMapping/>
  </p:clrMapOvr>
  <p:transition spd="slow" advTm="60000">
    <p:cover/>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763000" cy="5262979"/>
          </a:xfrm>
          <a:prstGeom prst="rect">
            <a:avLst/>
          </a:prstGeom>
        </p:spPr>
        <p:txBody>
          <a:bodyPr wrap="square">
            <a:spAutoFit/>
          </a:bodyPr>
          <a:lstStyle/>
          <a:p>
            <a:r>
              <a:rPr lang="en-US" sz="2400" dirty="0"/>
              <a:t>1.The </a:t>
            </a:r>
            <a:r>
              <a:rPr lang="en-US" sz="2400" dirty="0"/>
              <a:t>second group of the Luo to settle in </a:t>
            </a:r>
            <a:r>
              <a:rPr lang="en-US" sz="2400" dirty="0"/>
              <a:t>Western </a:t>
            </a:r>
            <a:r>
              <a:rPr lang="en-US" sz="2400" dirty="0"/>
              <a:t>Kenya near Lake Victoria was the ----</a:t>
            </a:r>
          </a:p>
          <a:p>
            <a:r>
              <a:rPr lang="en-US" sz="2400" dirty="0"/>
              <a:t>      A. </a:t>
            </a:r>
            <a:r>
              <a:rPr lang="en-US" sz="2400" dirty="0" err="1"/>
              <a:t>Joka</a:t>
            </a:r>
            <a:r>
              <a:rPr lang="en-US" sz="2400" dirty="0"/>
              <a:t> </a:t>
            </a:r>
            <a:r>
              <a:rPr lang="en-US" sz="2400" dirty="0" err="1"/>
              <a:t>Omolo</a:t>
            </a:r>
            <a:r>
              <a:rPr lang="en-US" sz="2400" dirty="0"/>
              <a:t> 	            </a:t>
            </a:r>
            <a:r>
              <a:rPr lang="en-US" sz="2400" dirty="0"/>
              <a:t>	B</a:t>
            </a:r>
            <a:r>
              <a:rPr lang="en-US" sz="2400" dirty="0"/>
              <a:t>. </a:t>
            </a:r>
            <a:r>
              <a:rPr lang="en-US" sz="2400" dirty="0" err="1"/>
              <a:t>Joka</a:t>
            </a:r>
            <a:r>
              <a:rPr lang="en-US" sz="2400" dirty="0"/>
              <a:t> </a:t>
            </a:r>
            <a:r>
              <a:rPr lang="en-US" sz="2400" dirty="0" err="1"/>
              <a:t>Jok</a:t>
            </a:r>
            <a:endParaRPr lang="en-US" sz="2400" dirty="0"/>
          </a:p>
          <a:p>
            <a:r>
              <a:rPr lang="en-US" sz="2400" dirty="0"/>
              <a:t>      C. </a:t>
            </a:r>
            <a:r>
              <a:rPr lang="en-US" sz="2400" dirty="0" err="1"/>
              <a:t>Abasuba</a:t>
            </a:r>
            <a:r>
              <a:rPr lang="en-US" sz="2400" dirty="0"/>
              <a:t>		</a:t>
            </a:r>
            <a:r>
              <a:rPr lang="en-US" sz="2400" dirty="0"/>
              <a:t>	D</a:t>
            </a:r>
            <a:r>
              <a:rPr lang="en-US" sz="2400" dirty="0"/>
              <a:t>. </a:t>
            </a:r>
            <a:r>
              <a:rPr lang="en-US" sz="2400" dirty="0" err="1"/>
              <a:t>Joka</a:t>
            </a:r>
            <a:r>
              <a:rPr lang="en-US" sz="2400" dirty="0"/>
              <a:t> </a:t>
            </a:r>
            <a:r>
              <a:rPr lang="en-US" sz="2400" dirty="0" err="1"/>
              <a:t>Owiny</a:t>
            </a:r>
            <a:endParaRPr lang="en-US" sz="2400" dirty="0"/>
          </a:p>
          <a:p>
            <a:endParaRPr lang="en-US" sz="2400" dirty="0"/>
          </a:p>
          <a:p>
            <a:r>
              <a:rPr lang="en-US" sz="2400" dirty="0"/>
              <a:t>2.Which </a:t>
            </a:r>
            <a:r>
              <a:rPr lang="en-US" sz="2400" dirty="0"/>
              <a:t>one of the groups of people of western </a:t>
            </a:r>
            <a:r>
              <a:rPr lang="en-US" sz="2400" dirty="0"/>
              <a:t>Africa </a:t>
            </a:r>
            <a:r>
              <a:rPr lang="en-US" sz="2400" dirty="0"/>
              <a:t>consist of Mande Speakers?</a:t>
            </a:r>
          </a:p>
          <a:p>
            <a:r>
              <a:rPr lang="en-US" sz="2400" dirty="0"/>
              <a:t>A.	Fulani, </a:t>
            </a:r>
            <a:r>
              <a:rPr lang="en-US" sz="2400" dirty="0" err="1"/>
              <a:t>Tukolor</a:t>
            </a:r>
            <a:r>
              <a:rPr lang="en-US" sz="2400" dirty="0"/>
              <a:t>, Wolof</a:t>
            </a:r>
          </a:p>
          <a:p>
            <a:r>
              <a:rPr lang="en-US" sz="2400" dirty="0"/>
              <a:t>B.	Soninke, </a:t>
            </a:r>
            <a:r>
              <a:rPr lang="en-US" sz="2400" dirty="0" err="1"/>
              <a:t>Susu</a:t>
            </a:r>
            <a:r>
              <a:rPr lang="en-US" sz="2400" dirty="0"/>
              <a:t>, </a:t>
            </a:r>
            <a:r>
              <a:rPr lang="en-US" sz="2400" dirty="0" err="1"/>
              <a:t>Malinke</a:t>
            </a:r>
            <a:endParaRPr lang="en-US" sz="2400" dirty="0"/>
          </a:p>
          <a:p>
            <a:r>
              <a:rPr lang="en-US" sz="2400" dirty="0"/>
              <a:t>C.	</a:t>
            </a:r>
            <a:r>
              <a:rPr lang="en-US" sz="2400" dirty="0" err="1"/>
              <a:t>Gurma</a:t>
            </a:r>
            <a:r>
              <a:rPr lang="en-US" sz="2400" dirty="0"/>
              <a:t>, </a:t>
            </a:r>
            <a:r>
              <a:rPr lang="en-US" sz="2400" dirty="0" err="1"/>
              <a:t>Dogomba</a:t>
            </a:r>
            <a:r>
              <a:rPr lang="en-US" sz="2400" dirty="0"/>
              <a:t>, </a:t>
            </a:r>
            <a:r>
              <a:rPr lang="en-US" sz="2400" dirty="0" err="1"/>
              <a:t>Mossi</a:t>
            </a:r>
            <a:endParaRPr lang="en-US" sz="2400" dirty="0"/>
          </a:p>
          <a:p>
            <a:r>
              <a:rPr lang="en-US" sz="2400" dirty="0"/>
              <a:t>D.	</a:t>
            </a:r>
            <a:r>
              <a:rPr lang="en-US" sz="2400" dirty="0" err="1"/>
              <a:t>Wassa</a:t>
            </a:r>
            <a:r>
              <a:rPr lang="en-US" sz="2400" dirty="0"/>
              <a:t>, Yoruba, Ashanti</a:t>
            </a:r>
          </a:p>
          <a:p>
            <a:endParaRPr lang="en-US" sz="2400" dirty="0"/>
          </a:p>
          <a:p>
            <a:r>
              <a:rPr lang="en-US" sz="2400" dirty="0"/>
              <a:t>3.The </a:t>
            </a:r>
            <a:r>
              <a:rPr lang="en-US" sz="2400" dirty="0"/>
              <a:t>Shona are _________ speakers.</a:t>
            </a:r>
          </a:p>
          <a:p>
            <a:r>
              <a:rPr lang="en-US" sz="2400" dirty="0"/>
              <a:t>A. Bantu	</a:t>
            </a:r>
            <a:r>
              <a:rPr lang="en-US" sz="2400" dirty="0"/>
              <a:t>B</a:t>
            </a:r>
            <a:r>
              <a:rPr lang="en-US" sz="2400" dirty="0"/>
              <a:t>. </a:t>
            </a:r>
            <a:r>
              <a:rPr lang="en-US" sz="2400" dirty="0"/>
              <a:t>Cushitic	C</a:t>
            </a:r>
            <a:r>
              <a:rPr lang="en-US" sz="2400" dirty="0"/>
              <a:t>. </a:t>
            </a:r>
            <a:r>
              <a:rPr lang="en-US" sz="2400" dirty="0" err="1"/>
              <a:t>Nilotes</a:t>
            </a:r>
            <a:r>
              <a:rPr lang="en-US" sz="2400" dirty="0"/>
              <a:t>	</a:t>
            </a:r>
            <a:r>
              <a:rPr lang="en-US" sz="2400" dirty="0"/>
              <a:t>	D</a:t>
            </a:r>
            <a:r>
              <a:rPr lang="en-US" sz="2400" dirty="0"/>
              <a:t>. Pygmies</a:t>
            </a:r>
          </a:p>
        </p:txBody>
      </p:sp>
    </p:spTree>
    <p:extLst>
      <p:ext uri="{BB962C8B-B14F-4D97-AF65-F5344CB8AC3E}">
        <p14:creationId xmlns:p14="http://schemas.microsoft.com/office/powerpoint/2010/main" val="3664131931"/>
      </p:ext>
    </p:extLst>
  </p:cSld>
  <p:clrMapOvr>
    <a:masterClrMapping/>
  </p:clrMapOvr>
  <p:transition spd="slow" advTm="60000">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sz="3200" u="sng" dirty="0">
                <a:solidFill>
                  <a:srgbClr val="FF0000"/>
                </a:solidFill>
                <a:latin typeface="Arial Rounded MT Bold" pitchFamily="34" charset="0"/>
              </a:rPr>
              <a:t>Mountain climate region [cool and wet]</a:t>
            </a:r>
            <a:r>
              <a:rPr lang="en-US" sz="3200" dirty="0">
                <a:solidFill>
                  <a:srgbClr val="FF0000"/>
                </a:solidFill>
                <a:latin typeface="Arial Rounded MT Bold" pitchFamily="34" charset="0"/>
              </a:rPr>
              <a:t/>
            </a:r>
            <a:br>
              <a:rPr lang="en-US" sz="3200" dirty="0">
                <a:solidFill>
                  <a:srgbClr val="FF0000"/>
                </a:solidFill>
                <a:latin typeface="Arial Rounded MT Bold" pitchFamily="34" charset="0"/>
              </a:rPr>
            </a:b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698500"/>
            <a:ext cx="8229600" cy="4406900"/>
          </a:xfrm>
          <a:prstGeom prst="rect">
            <a:avLst/>
          </a:prstGeom>
        </p:spPr>
        <p:txBody>
          <a:bodyPr>
            <a:normAutofit/>
          </a:bodyPr>
          <a:lstStyle/>
          <a:p>
            <a:pPr lvl="0">
              <a:lnSpc>
                <a:spcPct val="150000"/>
              </a:lnSpc>
              <a:buFont typeface="Wingdings" panose="05000000000000000000" pitchFamily="2" charset="2"/>
              <a:buChar char="§"/>
            </a:pPr>
            <a:r>
              <a:rPr lang="en-US" dirty="0" smtClean="0">
                <a:latin typeface="Arial Rounded MT Bold" pitchFamily="34" charset="0"/>
              </a:rPr>
              <a:t>It </a:t>
            </a:r>
            <a:r>
              <a:rPr lang="en-US" dirty="0">
                <a:latin typeface="Arial Rounded MT Bold" pitchFamily="34" charset="0"/>
              </a:rPr>
              <a:t>is experienced on mountains such as </a:t>
            </a:r>
            <a:r>
              <a:rPr lang="en-US" dirty="0" err="1">
                <a:latin typeface="Arial Rounded MT Bold" pitchFamily="34" charset="0"/>
              </a:rPr>
              <a:t>Mt.Kenya</a:t>
            </a:r>
            <a:r>
              <a:rPr lang="en-US" dirty="0">
                <a:latin typeface="Arial Rounded MT Bold" pitchFamily="34" charset="0"/>
              </a:rPr>
              <a:t> and </a:t>
            </a:r>
            <a:r>
              <a:rPr lang="en-US" dirty="0" err="1">
                <a:latin typeface="Arial Rounded MT Bold" pitchFamily="34" charset="0"/>
              </a:rPr>
              <a:t>Mt.Elgon</a:t>
            </a:r>
            <a:r>
              <a:rPr lang="en-US" dirty="0">
                <a:latin typeface="Arial Rounded MT Bold" pitchFamily="34" charset="0"/>
              </a:rPr>
              <a:t>.</a:t>
            </a:r>
          </a:p>
          <a:p>
            <a:pPr lvl="0">
              <a:lnSpc>
                <a:spcPct val="150000"/>
              </a:lnSpc>
              <a:buFont typeface="Wingdings" panose="05000000000000000000" pitchFamily="2" charset="2"/>
              <a:buChar char="§"/>
            </a:pPr>
            <a:r>
              <a:rPr lang="en-US" dirty="0">
                <a:latin typeface="Arial Rounded MT Bold" pitchFamily="34" charset="0"/>
              </a:rPr>
              <a:t>Rainfall is very high (Relief rainfall) but temperatures are low.</a:t>
            </a:r>
          </a:p>
          <a:p>
            <a:pPr lvl="0">
              <a:lnSpc>
                <a:spcPct val="150000"/>
              </a:lnSpc>
              <a:buFont typeface="Wingdings" panose="05000000000000000000" pitchFamily="2" charset="2"/>
              <a:buChar char="§"/>
            </a:pPr>
            <a:r>
              <a:rPr lang="en-US" dirty="0">
                <a:latin typeface="Arial Rounded MT Bold" pitchFamily="34" charset="0"/>
              </a:rPr>
              <a:t>Rainfall is between 1300mm to 2200mm per annum while temperature is between 0</a:t>
            </a:r>
            <a:r>
              <a:rPr lang="en-US" baseline="30000" dirty="0">
                <a:latin typeface="Arial Rounded MT Bold" pitchFamily="34" charset="0"/>
              </a:rPr>
              <a:t>0</a:t>
            </a:r>
            <a:r>
              <a:rPr lang="en-US" dirty="0">
                <a:latin typeface="Arial Rounded MT Bold" pitchFamily="34" charset="0"/>
              </a:rPr>
              <a:t> – 10</a:t>
            </a:r>
            <a:r>
              <a:rPr lang="en-US" baseline="30000" dirty="0">
                <a:latin typeface="Arial Rounded MT Bold" pitchFamily="34" charset="0"/>
              </a:rPr>
              <a:t>0</a:t>
            </a:r>
            <a:r>
              <a:rPr lang="en-US" dirty="0">
                <a:latin typeface="Arial Rounded MT Bold" pitchFamily="34" charset="0"/>
              </a:rPr>
              <a:t>C.</a:t>
            </a:r>
          </a:p>
          <a:p>
            <a:pPr>
              <a:lnSpc>
                <a:spcPct val="15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4245499938"/>
      </p:ext>
    </p:extLst>
  </p:cSld>
  <p:clrMapOvr>
    <a:masterClrMapping/>
  </p:clrMapOvr>
  <p:transition spd="slow" advTm="60000">
    <p:cover/>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63501"/>
            <a:ext cx="8610600" cy="5632311"/>
          </a:xfrm>
          <a:prstGeom prst="rect">
            <a:avLst/>
          </a:prstGeom>
        </p:spPr>
        <p:txBody>
          <a:bodyPr wrap="square">
            <a:spAutoFit/>
          </a:bodyPr>
          <a:lstStyle/>
          <a:p>
            <a:r>
              <a:rPr lang="en-US" sz="2400" dirty="0"/>
              <a:t>4.Which </a:t>
            </a:r>
            <a:r>
              <a:rPr lang="en-US" sz="2400" dirty="0"/>
              <a:t>of the following groups of tribes shown below DOES NOT represent highland </a:t>
            </a:r>
            <a:r>
              <a:rPr lang="en-US" sz="2400" dirty="0" err="1"/>
              <a:t>Nilotes</a:t>
            </a:r>
            <a:r>
              <a:rPr lang="en-US" sz="2400" dirty="0"/>
              <a:t>?</a:t>
            </a:r>
          </a:p>
          <a:p>
            <a:r>
              <a:rPr lang="en-US" sz="2400" dirty="0"/>
              <a:t>A.	</a:t>
            </a:r>
            <a:r>
              <a:rPr lang="en-US" sz="2400" dirty="0" err="1"/>
              <a:t>Tugen</a:t>
            </a:r>
            <a:r>
              <a:rPr lang="en-US" sz="2400" dirty="0"/>
              <a:t>, </a:t>
            </a:r>
            <a:r>
              <a:rPr lang="en-US" sz="2400" dirty="0" err="1"/>
              <a:t>keiyo</a:t>
            </a:r>
            <a:r>
              <a:rPr lang="en-US" sz="2400" dirty="0"/>
              <a:t> and </a:t>
            </a:r>
            <a:r>
              <a:rPr lang="en-US" sz="2400" dirty="0" err="1"/>
              <a:t>Kipsigis</a:t>
            </a:r>
            <a:endParaRPr lang="en-US" sz="2400" dirty="0"/>
          </a:p>
          <a:p>
            <a:r>
              <a:rPr lang="en-US" sz="2400" dirty="0"/>
              <a:t>B.	</a:t>
            </a:r>
            <a:r>
              <a:rPr lang="en-US" sz="2400" dirty="0" err="1"/>
              <a:t>Terik</a:t>
            </a:r>
            <a:r>
              <a:rPr lang="en-US" sz="2400" dirty="0"/>
              <a:t>, </a:t>
            </a:r>
            <a:r>
              <a:rPr lang="en-US" sz="2400" dirty="0" err="1"/>
              <a:t>Marakwet</a:t>
            </a:r>
            <a:r>
              <a:rPr lang="en-US" sz="2400" dirty="0"/>
              <a:t> and Pokot</a:t>
            </a:r>
          </a:p>
          <a:p>
            <a:r>
              <a:rPr lang="en-US" sz="2400" dirty="0"/>
              <a:t>C.	</a:t>
            </a:r>
            <a:r>
              <a:rPr lang="en-US" sz="2400" dirty="0" err="1"/>
              <a:t>Okiek</a:t>
            </a:r>
            <a:r>
              <a:rPr lang="en-US" sz="2400" dirty="0"/>
              <a:t>, Nandi and </a:t>
            </a:r>
            <a:r>
              <a:rPr lang="en-US" sz="2400" dirty="0" err="1"/>
              <a:t>Sabaot</a:t>
            </a:r>
            <a:endParaRPr lang="en-US" sz="2400" dirty="0"/>
          </a:p>
          <a:p>
            <a:r>
              <a:rPr lang="en-US" sz="2400" dirty="0"/>
              <a:t>D.	</a:t>
            </a:r>
            <a:r>
              <a:rPr lang="en-US" sz="2400" dirty="0" err="1"/>
              <a:t>Pokomo</a:t>
            </a:r>
            <a:r>
              <a:rPr lang="en-US" sz="2400" dirty="0"/>
              <a:t>, Keiyo and </a:t>
            </a:r>
            <a:r>
              <a:rPr lang="en-US" sz="2400" dirty="0" err="1"/>
              <a:t>Kipsigis</a:t>
            </a:r>
            <a:r>
              <a:rPr lang="en-US" sz="2400" dirty="0"/>
              <a:t> </a:t>
            </a:r>
          </a:p>
          <a:p>
            <a:endParaRPr lang="en-US" sz="2400" dirty="0"/>
          </a:p>
          <a:p>
            <a:r>
              <a:rPr lang="en-US" sz="2400" dirty="0"/>
              <a:t>5.Who </a:t>
            </a:r>
            <a:r>
              <a:rPr lang="en-US" sz="2400" dirty="0"/>
              <a:t>among the following DOES NOT belong to Kwa Speakers? </a:t>
            </a:r>
          </a:p>
          <a:p>
            <a:r>
              <a:rPr lang="en-US" sz="2400" dirty="0"/>
              <a:t>A. </a:t>
            </a:r>
            <a:r>
              <a:rPr lang="en-US" sz="2400" dirty="0" err="1"/>
              <a:t>Denkyira</a:t>
            </a:r>
            <a:r>
              <a:rPr lang="en-US" sz="2400" dirty="0"/>
              <a:t>		B. Yoruba</a:t>
            </a:r>
          </a:p>
          <a:p>
            <a:r>
              <a:rPr lang="en-US" sz="2400" dirty="0"/>
              <a:t>C. Nzima		</a:t>
            </a:r>
            <a:r>
              <a:rPr lang="en-US" sz="2400" dirty="0"/>
              <a:t>D</a:t>
            </a:r>
            <a:r>
              <a:rPr lang="en-US" sz="2400" dirty="0"/>
              <a:t>. Songhai</a:t>
            </a:r>
          </a:p>
          <a:p>
            <a:endParaRPr lang="en-US" sz="2400" dirty="0"/>
          </a:p>
          <a:p>
            <a:r>
              <a:rPr lang="en-US" sz="2400" dirty="0"/>
              <a:t>6.The </a:t>
            </a:r>
            <a:r>
              <a:rPr lang="en-US" sz="2400" dirty="0"/>
              <a:t>following are the main Bantu language groups of Southern Africa EXCEPT? </a:t>
            </a:r>
          </a:p>
          <a:p>
            <a:r>
              <a:rPr lang="en-US" sz="2400" dirty="0"/>
              <a:t>A. </a:t>
            </a:r>
            <a:r>
              <a:rPr lang="en-US" sz="2400" dirty="0" err="1"/>
              <a:t>Ovambo</a:t>
            </a:r>
            <a:r>
              <a:rPr lang="en-US" sz="2400" dirty="0"/>
              <a:t>	</a:t>
            </a:r>
            <a:r>
              <a:rPr lang="en-US" sz="2400" dirty="0"/>
              <a:t>B</a:t>
            </a:r>
            <a:r>
              <a:rPr lang="en-US" sz="2400" dirty="0"/>
              <a:t>. </a:t>
            </a:r>
            <a:r>
              <a:rPr lang="en-US" sz="2400" dirty="0"/>
              <a:t>Tswana	C</a:t>
            </a:r>
            <a:r>
              <a:rPr lang="en-US" sz="2400" dirty="0"/>
              <a:t>. Lunda	</a:t>
            </a:r>
            <a:r>
              <a:rPr lang="en-US" sz="2400" dirty="0"/>
              <a:t>D</a:t>
            </a:r>
            <a:r>
              <a:rPr lang="en-US" sz="2400" dirty="0"/>
              <a:t>. Sotho</a:t>
            </a:r>
          </a:p>
          <a:p>
            <a:endParaRPr lang="en-US" sz="2400" dirty="0"/>
          </a:p>
        </p:txBody>
      </p:sp>
    </p:spTree>
    <p:extLst>
      <p:ext uri="{BB962C8B-B14F-4D97-AF65-F5344CB8AC3E}">
        <p14:creationId xmlns:p14="http://schemas.microsoft.com/office/powerpoint/2010/main" val="3242327474"/>
      </p:ext>
    </p:extLst>
  </p:cSld>
  <p:clrMapOvr>
    <a:masterClrMapping/>
  </p:clrMapOvr>
  <p:transition spd="slow" advTm="60000">
    <p:cover/>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8101"/>
            <a:ext cx="8763000" cy="5262979"/>
          </a:xfrm>
          <a:prstGeom prst="rect">
            <a:avLst/>
          </a:prstGeom>
        </p:spPr>
        <p:txBody>
          <a:bodyPr wrap="square">
            <a:spAutoFit/>
          </a:bodyPr>
          <a:lstStyle/>
          <a:p>
            <a:r>
              <a:rPr lang="en-US" sz="2400" dirty="0"/>
              <a:t>10.Which </a:t>
            </a:r>
            <a:r>
              <a:rPr lang="en-US" sz="2400" dirty="0"/>
              <a:t>one of the following groups of Eastern Africa communities consists of Cushitic speakers?</a:t>
            </a:r>
          </a:p>
          <a:p>
            <a:r>
              <a:rPr lang="en-US" sz="2400" dirty="0"/>
              <a:t>A. </a:t>
            </a:r>
            <a:r>
              <a:rPr lang="en-US" sz="2400" dirty="0" err="1"/>
              <a:t>Gurages</a:t>
            </a:r>
            <a:r>
              <a:rPr lang="en-US" sz="2400" dirty="0"/>
              <a:t> and Danakil    </a:t>
            </a:r>
            <a:r>
              <a:rPr lang="en-US" sz="2400" dirty="0"/>
              <a:t>	B</a:t>
            </a:r>
            <a:r>
              <a:rPr lang="en-US" sz="2400" dirty="0"/>
              <a:t>. </a:t>
            </a:r>
            <a:r>
              <a:rPr lang="en-US" sz="2400" dirty="0" err="1"/>
              <a:t>Batoro</a:t>
            </a:r>
            <a:r>
              <a:rPr lang="en-US" sz="2400" dirty="0"/>
              <a:t> and Dinka</a:t>
            </a:r>
          </a:p>
          <a:p>
            <a:r>
              <a:rPr lang="en-US" sz="2400" dirty="0"/>
              <a:t>C. Oromo and </a:t>
            </a:r>
            <a:r>
              <a:rPr lang="en-US" sz="2400" dirty="0" err="1"/>
              <a:t>Acholi</a:t>
            </a:r>
            <a:r>
              <a:rPr lang="en-US" sz="2400" dirty="0"/>
              <a:t>        </a:t>
            </a:r>
            <a:r>
              <a:rPr lang="en-US" sz="2400" dirty="0"/>
              <a:t> 	D</a:t>
            </a:r>
            <a:r>
              <a:rPr lang="en-US" sz="2400" dirty="0"/>
              <a:t>. </a:t>
            </a:r>
            <a:r>
              <a:rPr lang="en-US" sz="2400" dirty="0" err="1"/>
              <a:t>Wangoni</a:t>
            </a:r>
            <a:r>
              <a:rPr lang="en-US" sz="2400" dirty="0"/>
              <a:t> and </a:t>
            </a:r>
            <a:r>
              <a:rPr lang="en-US" sz="2400" dirty="0" err="1"/>
              <a:t>Galla</a:t>
            </a:r>
            <a:endParaRPr lang="en-US" sz="2400" dirty="0"/>
          </a:p>
          <a:p>
            <a:endParaRPr lang="en-US" sz="2400" dirty="0"/>
          </a:p>
          <a:p>
            <a:r>
              <a:rPr lang="en-US" sz="2400" dirty="0"/>
              <a:t>11.Who </a:t>
            </a:r>
            <a:r>
              <a:rPr lang="en-US" sz="2400" dirty="0"/>
              <a:t>among the following belongs to the </a:t>
            </a:r>
            <a:r>
              <a:rPr lang="en-US" sz="2400" dirty="0"/>
              <a:t>Southern </a:t>
            </a:r>
            <a:r>
              <a:rPr lang="en-US" sz="2400" dirty="0" err="1"/>
              <a:t>Cushites</a:t>
            </a:r>
            <a:r>
              <a:rPr lang="en-US" sz="2400" dirty="0"/>
              <a:t>?</a:t>
            </a:r>
          </a:p>
          <a:p>
            <a:r>
              <a:rPr lang="en-US" sz="2400" dirty="0"/>
              <a:t>A. </a:t>
            </a:r>
            <a:r>
              <a:rPr lang="en-US" sz="2400" dirty="0" err="1"/>
              <a:t>Galla</a:t>
            </a:r>
            <a:r>
              <a:rPr lang="en-US" sz="2400" dirty="0"/>
              <a:t>		          B. Somalia</a:t>
            </a:r>
          </a:p>
          <a:p>
            <a:r>
              <a:rPr lang="en-US" sz="2400" dirty="0"/>
              <a:t>C. </a:t>
            </a:r>
            <a:r>
              <a:rPr lang="en-US" sz="2400" dirty="0" err="1"/>
              <a:t>Dohalo</a:t>
            </a:r>
            <a:r>
              <a:rPr lang="en-US" sz="2400" dirty="0"/>
              <a:t>		          D. </a:t>
            </a:r>
            <a:r>
              <a:rPr lang="en-US" sz="2400" dirty="0" err="1"/>
              <a:t>Rendille</a:t>
            </a:r>
            <a:endParaRPr lang="en-US" sz="2400" dirty="0"/>
          </a:p>
          <a:p>
            <a:endParaRPr lang="en-US" sz="2400" dirty="0"/>
          </a:p>
          <a:p>
            <a:r>
              <a:rPr lang="en-US" sz="2400" dirty="0"/>
              <a:t>12.	Which of the following is NOT a reason why Bantus Migrated?</a:t>
            </a:r>
          </a:p>
          <a:p>
            <a:r>
              <a:rPr lang="en-US" sz="2400" dirty="0"/>
              <a:t>A.	Invasion and war.</a:t>
            </a:r>
          </a:p>
          <a:p>
            <a:r>
              <a:rPr lang="en-US" sz="2400" dirty="0"/>
              <a:t>B.	Land for pasture.</a:t>
            </a:r>
          </a:p>
          <a:p>
            <a:r>
              <a:rPr lang="en-US" sz="2400" dirty="0"/>
              <a:t>C.	Population pressure.</a:t>
            </a:r>
          </a:p>
          <a:p>
            <a:r>
              <a:rPr lang="en-US" sz="2400" dirty="0"/>
              <a:t>D.	Epidemics and diseases.</a:t>
            </a:r>
          </a:p>
        </p:txBody>
      </p:sp>
    </p:spTree>
    <p:extLst>
      <p:ext uri="{BB962C8B-B14F-4D97-AF65-F5344CB8AC3E}">
        <p14:creationId xmlns:p14="http://schemas.microsoft.com/office/powerpoint/2010/main" val="2087546049"/>
      </p:ext>
    </p:extLst>
  </p:cSld>
  <p:clrMapOvr>
    <a:masterClrMapping/>
  </p:clrMapOvr>
  <p:transition spd="slow" advTm="60000">
    <p:cover/>
  </p:transition>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0"/>
            <a:ext cx="9067800" cy="5386090"/>
          </a:xfrm>
          <a:prstGeom prst="rect">
            <a:avLst/>
          </a:prstGeom>
        </p:spPr>
        <p:txBody>
          <a:bodyPr wrap="square">
            <a:spAutoFit/>
          </a:bodyPr>
          <a:lstStyle/>
          <a:p>
            <a:pPr algn="ctr"/>
            <a:r>
              <a:rPr lang="en-US" sz="2400" b="1" u="sng" dirty="0">
                <a:solidFill>
                  <a:srgbClr val="FF0000"/>
                </a:solidFill>
              </a:rPr>
              <a:t>STD 8 WORK ON PEOPLE AND POPULATION </a:t>
            </a:r>
          </a:p>
          <a:p>
            <a:pPr algn="ctr"/>
            <a:endParaRPr lang="en-US" sz="2400" b="1" u="sng" dirty="0"/>
          </a:p>
          <a:p>
            <a:pPr algn="ctr"/>
            <a:r>
              <a:rPr lang="en-US" sz="3200" b="1" u="sng" dirty="0">
                <a:solidFill>
                  <a:srgbClr val="FF0000"/>
                </a:solidFill>
              </a:rPr>
              <a:t>EVOLUTION OF EARLY MAN </a:t>
            </a:r>
          </a:p>
          <a:p>
            <a:r>
              <a:rPr lang="en-US" sz="2400" dirty="0"/>
              <a:t>•The study of fossil materials is known archeology.</a:t>
            </a:r>
          </a:p>
          <a:p>
            <a:r>
              <a:rPr lang="en-US" sz="2400" dirty="0"/>
              <a:t>•Evolution </a:t>
            </a:r>
            <a:r>
              <a:rPr lang="en-US" sz="2400" dirty="0"/>
              <a:t>is the process through which human beings developed from ape like being to the present one.</a:t>
            </a:r>
          </a:p>
          <a:p>
            <a:endParaRPr lang="en-US" sz="2400" dirty="0"/>
          </a:p>
          <a:p>
            <a:endParaRPr lang="en-US" sz="2400" dirty="0"/>
          </a:p>
          <a:p>
            <a:r>
              <a:rPr lang="en-US" sz="2400" b="1" u="sng" dirty="0">
                <a:solidFill>
                  <a:schemeClr val="tx2">
                    <a:lumMod val="60000"/>
                    <a:lumOff val="40000"/>
                  </a:schemeClr>
                </a:solidFill>
              </a:rPr>
              <a:t>HOMO HABILIS</a:t>
            </a:r>
          </a:p>
          <a:p>
            <a:r>
              <a:rPr lang="en-US" sz="2400" dirty="0"/>
              <a:t>•	It was discovered in Olduvai Gorge, </a:t>
            </a:r>
            <a:r>
              <a:rPr lang="en-US" sz="2400" dirty="0" err="1"/>
              <a:t>Koobi</a:t>
            </a:r>
            <a:r>
              <a:rPr lang="en-US" sz="2400" dirty="0"/>
              <a:t> Fora and </a:t>
            </a:r>
            <a:r>
              <a:rPr lang="en-US" sz="2400" dirty="0" err="1"/>
              <a:t>Olorgesaillie</a:t>
            </a:r>
            <a:r>
              <a:rPr lang="en-US" sz="2400" dirty="0"/>
              <a:t>.</a:t>
            </a:r>
          </a:p>
          <a:p>
            <a:r>
              <a:rPr lang="en-US" sz="2400" dirty="0"/>
              <a:t>•	He used to hunt animals.</a:t>
            </a:r>
          </a:p>
          <a:p>
            <a:r>
              <a:rPr lang="en-US" sz="2400" dirty="0"/>
              <a:t>•	It means an ape like man</a:t>
            </a:r>
          </a:p>
          <a:p>
            <a:r>
              <a:rPr lang="en-US" sz="2400" dirty="0"/>
              <a:t>•	Also known as able man with ability or handy man.</a:t>
            </a:r>
          </a:p>
          <a:p>
            <a:r>
              <a:rPr lang="en-US" sz="2400" dirty="0"/>
              <a:t>•	Made OLDOWAN TOOLS.</a:t>
            </a:r>
          </a:p>
        </p:txBody>
      </p:sp>
    </p:spTree>
    <p:extLst>
      <p:ext uri="{BB962C8B-B14F-4D97-AF65-F5344CB8AC3E}">
        <p14:creationId xmlns:p14="http://schemas.microsoft.com/office/powerpoint/2010/main" val="710009944"/>
      </p:ext>
    </p:extLst>
  </p:cSld>
  <p:clrMapOvr>
    <a:masterClrMapping/>
  </p:clrMapOvr>
  <p:transition spd="slow" advTm="60000">
    <p:cover/>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54620"/>
            <a:ext cx="8686800" cy="2677656"/>
          </a:xfrm>
          <a:prstGeom prst="rect">
            <a:avLst/>
          </a:prstGeom>
        </p:spPr>
        <p:txBody>
          <a:bodyPr wrap="square">
            <a:spAutoFit/>
          </a:bodyPr>
          <a:lstStyle/>
          <a:p>
            <a:r>
              <a:rPr lang="en-US" sz="2400" b="1" u="sng" dirty="0">
                <a:solidFill>
                  <a:schemeClr val="tx2">
                    <a:lumMod val="60000"/>
                    <a:lumOff val="40000"/>
                  </a:schemeClr>
                </a:solidFill>
              </a:rPr>
              <a:t> </a:t>
            </a:r>
            <a:r>
              <a:rPr lang="en-US" sz="2400" b="1" u="sng" dirty="0">
                <a:solidFill>
                  <a:schemeClr val="tx2">
                    <a:lumMod val="60000"/>
                    <a:lumOff val="40000"/>
                  </a:schemeClr>
                </a:solidFill>
              </a:rPr>
              <a:t>HOMO </a:t>
            </a:r>
            <a:r>
              <a:rPr lang="en-US" sz="2400" b="1" u="sng" dirty="0">
                <a:solidFill>
                  <a:schemeClr val="tx2">
                    <a:lumMod val="60000"/>
                    <a:lumOff val="40000"/>
                  </a:schemeClr>
                </a:solidFill>
              </a:rPr>
              <a:t>ERECTUS (UPRIGHT MAN)</a:t>
            </a:r>
          </a:p>
          <a:p>
            <a:r>
              <a:rPr lang="en-US" sz="2400" dirty="0"/>
              <a:t>•	Discovered at </a:t>
            </a:r>
            <a:r>
              <a:rPr lang="en-US" sz="2400" dirty="0" err="1"/>
              <a:t>Nariokotone</a:t>
            </a:r>
            <a:r>
              <a:rPr lang="en-US" sz="2400" dirty="0"/>
              <a:t> River along Lake Turkana, </a:t>
            </a:r>
            <a:r>
              <a:rPr lang="en-US" sz="2400" dirty="0" err="1"/>
              <a:t>Irangi</a:t>
            </a:r>
            <a:r>
              <a:rPr lang="en-US" sz="2400" dirty="0"/>
              <a:t> in </a:t>
            </a:r>
            <a:r>
              <a:rPr lang="en-US" sz="2400" dirty="0"/>
              <a:t>	Tanzania</a:t>
            </a:r>
            <a:r>
              <a:rPr lang="en-US" sz="2400" dirty="0"/>
              <a:t>, and </a:t>
            </a:r>
            <a:r>
              <a:rPr lang="en-US" sz="2400" dirty="0" err="1"/>
              <a:t>Itarar</a:t>
            </a:r>
            <a:r>
              <a:rPr lang="en-US" sz="2400" dirty="0"/>
              <a:t> Afar in Ethiopia.</a:t>
            </a:r>
          </a:p>
          <a:p>
            <a:r>
              <a:rPr lang="en-US" sz="2400" dirty="0"/>
              <a:t>•	Used tools such as axes, spears and arrows</a:t>
            </a:r>
          </a:p>
          <a:p>
            <a:r>
              <a:rPr lang="en-US" sz="2400" dirty="0"/>
              <a:t>•	He was the first man to make fire</a:t>
            </a:r>
          </a:p>
          <a:p>
            <a:r>
              <a:rPr lang="en-US" sz="2400" dirty="0"/>
              <a:t>•	He stood and walked upright</a:t>
            </a:r>
          </a:p>
          <a:p>
            <a:r>
              <a:rPr lang="en-US" sz="2400" dirty="0"/>
              <a:t>•	He lived in caves</a:t>
            </a:r>
          </a:p>
        </p:txBody>
      </p:sp>
      <p:sp>
        <p:nvSpPr>
          <p:cNvPr id="3" name="Rectangle 2"/>
          <p:cNvSpPr/>
          <p:nvPr/>
        </p:nvSpPr>
        <p:spPr>
          <a:xfrm>
            <a:off x="736600" y="2858512"/>
            <a:ext cx="8382000" cy="3046988"/>
          </a:xfrm>
          <a:prstGeom prst="rect">
            <a:avLst/>
          </a:prstGeom>
        </p:spPr>
        <p:txBody>
          <a:bodyPr wrap="square">
            <a:spAutoFit/>
          </a:bodyPr>
          <a:lstStyle/>
          <a:p>
            <a:r>
              <a:rPr lang="en-US" sz="2400" b="1" u="sng" dirty="0">
                <a:solidFill>
                  <a:schemeClr val="tx2">
                    <a:lumMod val="60000"/>
                    <a:lumOff val="40000"/>
                  </a:schemeClr>
                </a:solidFill>
              </a:rPr>
              <a:t>HOMO SAPIENS</a:t>
            </a:r>
          </a:p>
          <a:p>
            <a:r>
              <a:rPr lang="en-US" sz="2400" dirty="0"/>
              <a:t>•	It means intelligent or thinking man.</a:t>
            </a:r>
          </a:p>
          <a:p>
            <a:r>
              <a:rPr lang="en-US" sz="2400" dirty="0"/>
              <a:t>•	It was discovered at </a:t>
            </a:r>
            <a:r>
              <a:rPr lang="en-US" sz="2400" dirty="0" err="1"/>
              <a:t>Eliye</a:t>
            </a:r>
            <a:r>
              <a:rPr lang="en-US" sz="2400" dirty="0"/>
              <a:t> Springs near Lake Turkana, </a:t>
            </a:r>
            <a:r>
              <a:rPr lang="en-US" sz="2400" dirty="0"/>
              <a:t>	</a:t>
            </a:r>
            <a:r>
              <a:rPr lang="en-US" sz="2400" dirty="0" err="1"/>
              <a:t>Kanam</a:t>
            </a:r>
            <a:r>
              <a:rPr lang="en-US" sz="2400" dirty="0"/>
              <a:t> </a:t>
            </a:r>
            <a:r>
              <a:rPr lang="en-US" sz="2400" dirty="0"/>
              <a:t>in Kenya and at </a:t>
            </a:r>
            <a:r>
              <a:rPr lang="en-US" sz="2400" dirty="0" err="1"/>
              <a:t>Ngoloba</a:t>
            </a:r>
            <a:r>
              <a:rPr lang="en-US" sz="2400" dirty="0"/>
              <a:t> </a:t>
            </a:r>
            <a:r>
              <a:rPr lang="en-US" sz="2400" dirty="0"/>
              <a:t>in Tanzania.</a:t>
            </a:r>
          </a:p>
          <a:p>
            <a:r>
              <a:rPr lang="en-US" sz="2400" dirty="0"/>
              <a:t>•	He does modeling</a:t>
            </a:r>
          </a:p>
          <a:p>
            <a:r>
              <a:rPr lang="en-US" sz="2400" dirty="0"/>
              <a:t>•	Kept animals and grew crops</a:t>
            </a:r>
          </a:p>
          <a:p>
            <a:endParaRPr lang="en-US" sz="2400" dirty="0"/>
          </a:p>
          <a:p>
            <a:endParaRPr lang="en-US" sz="2400" dirty="0"/>
          </a:p>
        </p:txBody>
      </p:sp>
    </p:spTree>
    <p:extLst>
      <p:ext uri="{BB962C8B-B14F-4D97-AF65-F5344CB8AC3E}">
        <p14:creationId xmlns:p14="http://schemas.microsoft.com/office/powerpoint/2010/main" val="1985112293"/>
      </p:ext>
    </p:extLst>
  </p:cSld>
  <p:clrMapOvr>
    <a:masterClrMapping/>
  </p:clrMapOvr>
  <p:transition spd="slow" advTm="60000">
    <p:cover/>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200" y="-38100"/>
            <a:ext cx="8915400" cy="523220"/>
          </a:xfrm>
          <a:prstGeom prst="rect">
            <a:avLst/>
          </a:prstGeom>
          <a:noFill/>
        </p:spPr>
        <p:txBody>
          <a:bodyPr wrap="square" rtlCol="0">
            <a:spAutoFit/>
          </a:bodyPr>
          <a:lstStyle/>
          <a:p>
            <a:pPr algn="ctr"/>
            <a:r>
              <a:rPr lang="en-US" sz="2800" b="1" u="sng" dirty="0">
                <a:solidFill>
                  <a:srgbClr val="FF0000"/>
                </a:solidFill>
              </a:rPr>
              <a:t>Pre-historic Sites In Eastern Africa</a:t>
            </a:r>
            <a:endParaRPr lang="en-US" sz="2800" b="1" u="sng" dirty="0">
              <a:solidFill>
                <a:srgbClr val="FF0000"/>
              </a:solidFill>
            </a:endParaRPr>
          </a:p>
        </p:txBody>
      </p:sp>
      <p:pic>
        <p:nvPicPr>
          <p:cNvPr id="276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260600" y="523220"/>
            <a:ext cx="5607684" cy="507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731400"/>
      </p:ext>
    </p:extLst>
  </p:cSld>
  <p:clrMapOvr>
    <a:masterClrMapping/>
  </p:clrMapOvr>
  <p:transition spd="slow" advTm="60000">
    <p:cover/>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5200" y="190501"/>
            <a:ext cx="8534400" cy="5324535"/>
          </a:xfrm>
          <a:prstGeom prst="rect">
            <a:avLst/>
          </a:prstGeom>
        </p:spPr>
        <p:txBody>
          <a:bodyPr wrap="square">
            <a:spAutoFit/>
          </a:bodyPr>
          <a:lstStyle/>
          <a:p>
            <a:r>
              <a:rPr lang="en-US" sz="2800" b="1" u="sng" dirty="0"/>
              <a:t>EXERCISE 4</a:t>
            </a:r>
          </a:p>
          <a:p>
            <a:r>
              <a:rPr lang="en-US" sz="2400" dirty="0"/>
              <a:t>1. The study of human remains and his tools is </a:t>
            </a:r>
            <a:r>
              <a:rPr lang="en-US" sz="2400" dirty="0"/>
              <a:t>Called </a:t>
            </a:r>
            <a:r>
              <a:rPr lang="en-US" sz="2400" dirty="0"/>
              <a:t>_________</a:t>
            </a:r>
          </a:p>
          <a:p>
            <a:r>
              <a:rPr lang="en-US" sz="2400" dirty="0"/>
              <a:t>A. Archeology.	             </a:t>
            </a:r>
            <a:r>
              <a:rPr lang="en-US" sz="2400" dirty="0"/>
              <a:t>		B</a:t>
            </a:r>
            <a:r>
              <a:rPr lang="en-US" sz="2400" dirty="0"/>
              <a:t>. Fossil.</a:t>
            </a:r>
          </a:p>
          <a:p>
            <a:r>
              <a:rPr lang="en-US" sz="2400" dirty="0"/>
              <a:t>C. Archaeologist.            </a:t>
            </a:r>
            <a:r>
              <a:rPr lang="en-US" sz="2400" dirty="0"/>
              <a:t>	D</a:t>
            </a:r>
            <a:r>
              <a:rPr lang="en-US" sz="2400" dirty="0"/>
              <a:t>. Evolution.</a:t>
            </a:r>
          </a:p>
          <a:p>
            <a:endParaRPr lang="en-US" sz="2400" dirty="0"/>
          </a:p>
          <a:p>
            <a:r>
              <a:rPr lang="en-US" sz="2400" dirty="0"/>
              <a:t>2. Below are names of four species of early man</a:t>
            </a:r>
          </a:p>
          <a:p>
            <a:r>
              <a:rPr lang="en-US" sz="2400" dirty="0" err="1"/>
              <a:t>i</a:t>
            </a:r>
            <a:r>
              <a:rPr lang="en-US" sz="2400" dirty="0"/>
              <a:t>.	Homo Erectus </a:t>
            </a:r>
          </a:p>
          <a:p>
            <a:r>
              <a:rPr lang="en-US" sz="2400" dirty="0"/>
              <a:t>ii.	Homo </a:t>
            </a:r>
            <a:r>
              <a:rPr lang="en-US" sz="2400" dirty="0" err="1"/>
              <a:t>Habilis</a:t>
            </a:r>
            <a:endParaRPr lang="en-US" sz="2400" dirty="0"/>
          </a:p>
          <a:p>
            <a:r>
              <a:rPr lang="en-US" sz="2400" dirty="0"/>
              <a:t>iii.	Homo Sapiens</a:t>
            </a:r>
          </a:p>
          <a:p>
            <a:r>
              <a:rPr lang="en-US" sz="2400" dirty="0"/>
              <a:t>iv.	</a:t>
            </a:r>
            <a:r>
              <a:rPr lang="en-US" sz="2400" dirty="0" err="1"/>
              <a:t>Kenyapithecus</a:t>
            </a:r>
            <a:endParaRPr lang="en-US" sz="2400" dirty="0"/>
          </a:p>
          <a:p>
            <a:r>
              <a:rPr lang="en-US" sz="2400" dirty="0"/>
              <a:t>Which of the following gives the above in the </a:t>
            </a:r>
            <a:r>
              <a:rPr lang="en-US" sz="2400" dirty="0"/>
              <a:t>CORRECT </a:t>
            </a:r>
            <a:r>
              <a:rPr lang="en-US" sz="2400" dirty="0"/>
              <a:t>order of the appearance on earth?</a:t>
            </a:r>
          </a:p>
          <a:p>
            <a:r>
              <a:rPr lang="en-US" sz="2400" dirty="0"/>
              <a:t>A. iv, iii, </a:t>
            </a:r>
            <a:r>
              <a:rPr lang="en-US" sz="2400" dirty="0" err="1"/>
              <a:t>i</a:t>
            </a:r>
            <a:r>
              <a:rPr lang="en-US" sz="2400" dirty="0"/>
              <a:t>, ii		B. ii, iv, iii, </a:t>
            </a:r>
            <a:r>
              <a:rPr lang="en-US" sz="2400" dirty="0" err="1"/>
              <a:t>i</a:t>
            </a:r>
            <a:endParaRPr lang="en-US" sz="2400" dirty="0"/>
          </a:p>
          <a:p>
            <a:r>
              <a:rPr lang="en-US" sz="2400" dirty="0"/>
              <a:t>C. iv, ii, </a:t>
            </a:r>
            <a:r>
              <a:rPr lang="en-US" sz="2400" dirty="0" err="1"/>
              <a:t>i</a:t>
            </a:r>
            <a:r>
              <a:rPr lang="en-US" sz="2400" dirty="0"/>
              <a:t>, iii		D. iii, </a:t>
            </a:r>
            <a:r>
              <a:rPr lang="en-US" sz="2400" dirty="0" err="1"/>
              <a:t>i</a:t>
            </a:r>
            <a:r>
              <a:rPr lang="en-US" sz="2400" dirty="0"/>
              <a:t>, iv, ii</a:t>
            </a:r>
          </a:p>
        </p:txBody>
      </p:sp>
    </p:spTree>
    <p:extLst>
      <p:ext uri="{BB962C8B-B14F-4D97-AF65-F5344CB8AC3E}">
        <p14:creationId xmlns:p14="http://schemas.microsoft.com/office/powerpoint/2010/main" val="1373671484"/>
      </p:ext>
    </p:extLst>
  </p:cSld>
  <p:clrMapOvr>
    <a:masterClrMapping/>
  </p:clrMapOvr>
  <p:transition spd="slow" advTm="60000">
    <p:cover/>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266701"/>
            <a:ext cx="8839200" cy="4524315"/>
          </a:xfrm>
          <a:prstGeom prst="rect">
            <a:avLst/>
          </a:prstGeom>
        </p:spPr>
        <p:txBody>
          <a:bodyPr wrap="square">
            <a:spAutoFit/>
          </a:bodyPr>
          <a:lstStyle/>
          <a:p>
            <a:r>
              <a:rPr lang="en-US" sz="2400" dirty="0"/>
              <a:t>3.Which </a:t>
            </a:r>
            <a:r>
              <a:rPr lang="en-US" sz="2400" dirty="0"/>
              <a:t>one of the following sites is found in Kenya?</a:t>
            </a:r>
          </a:p>
          <a:p>
            <a:r>
              <a:rPr lang="en-US" sz="2400" dirty="0"/>
              <a:t>A. Olduvai Gorge	</a:t>
            </a:r>
            <a:r>
              <a:rPr lang="en-US" sz="2400" dirty="0"/>
              <a:t>		B</a:t>
            </a:r>
            <a:r>
              <a:rPr lang="en-US" sz="2400" dirty="0"/>
              <a:t>. </a:t>
            </a:r>
            <a:r>
              <a:rPr lang="en-US" sz="2400" dirty="0" err="1"/>
              <a:t>Ishanga</a:t>
            </a:r>
            <a:endParaRPr lang="en-US" sz="2400" dirty="0"/>
          </a:p>
          <a:p>
            <a:r>
              <a:rPr lang="en-US" sz="2400" dirty="0"/>
              <a:t>C. </a:t>
            </a:r>
            <a:r>
              <a:rPr lang="en-US" sz="2400" dirty="0" err="1"/>
              <a:t>Olorgessaillie</a:t>
            </a:r>
            <a:r>
              <a:rPr lang="en-US" sz="2400" dirty="0"/>
              <a:t>	           </a:t>
            </a:r>
            <a:r>
              <a:rPr lang="en-US" sz="2400" dirty="0"/>
              <a:t>	 	D</a:t>
            </a:r>
            <a:r>
              <a:rPr lang="en-US" sz="2400" dirty="0"/>
              <a:t>. </a:t>
            </a:r>
            <a:r>
              <a:rPr lang="en-US" sz="2400" dirty="0" err="1"/>
              <a:t>Kalambo</a:t>
            </a:r>
            <a:endParaRPr lang="en-US" sz="2400" dirty="0"/>
          </a:p>
          <a:p>
            <a:endParaRPr lang="en-US" sz="2400" dirty="0"/>
          </a:p>
          <a:p>
            <a:r>
              <a:rPr lang="en-US" sz="2400" dirty="0"/>
              <a:t>4.Below </a:t>
            </a:r>
            <a:r>
              <a:rPr lang="en-US" sz="2400" dirty="0"/>
              <a:t>are descriptions of an early stone age man:</a:t>
            </a:r>
          </a:p>
          <a:p>
            <a:r>
              <a:rPr lang="en-US" sz="2400" dirty="0" err="1"/>
              <a:t>i</a:t>
            </a:r>
            <a:r>
              <a:rPr lang="en-US" sz="2400" dirty="0"/>
              <a:t>.	He walked in an upright manner.</a:t>
            </a:r>
          </a:p>
          <a:p>
            <a:r>
              <a:rPr lang="en-US" sz="2400" dirty="0"/>
              <a:t>ii.	Able to communicate through speech.</a:t>
            </a:r>
          </a:p>
          <a:p>
            <a:r>
              <a:rPr lang="en-US" sz="2400" dirty="0"/>
              <a:t>iii.	He inverted the use of fire.</a:t>
            </a:r>
          </a:p>
          <a:p>
            <a:endParaRPr lang="en-US" sz="2400" dirty="0"/>
          </a:p>
          <a:p>
            <a:r>
              <a:rPr lang="en-US" sz="2400" dirty="0"/>
              <a:t>The </a:t>
            </a:r>
            <a:r>
              <a:rPr lang="en-US" sz="2400" dirty="0"/>
              <a:t>early man described above is-----------</a:t>
            </a:r>
          </a:p>
          <a:p>
            <a:r>
              <a:rPr lang="en-US" sz="2400" dirty="0"/>
              <a:t>A. Homo Erectus		B. </a:t>
            </a:r>
            <a:r>
              <a:rPr lang="en-US" sz="2400" dirty="0" err="1"/>
              <a:t>Zinjathropus</a:t>
            </a:r>
            <a:endParaRPr lang="en-US" sz="2400" dirty="0"/>
          </a:p>
          <a:p>
            <a:r>
              <a:rPr lang="en-US" sz="2400" dirty="0"/>
              <a:t>C. Homo Sapiens		D. Homo </a:t>
            </a:r>
            <a:r>
              <a:rPr lang="en-US" sz="2400" dirty="0" err="1"/>
              <a:t>Habilis</a:t>
            </a:r>
            <a:endParaRPr lang="en-US" sz="2400" dirty="0"/>
          </a:p>
        </p:txBody>
      </p:sp>
    </p:spTree>
    <p:extLst>
      <p:ext uri="{BB962C8B-B14F-4D97-AF65-F5344CB8AC3E}">
        <p14:creationId xmlns:p14="http://schemas.microsoft.com/office/powerpoint/2010/main" val="3247824849"/>
      </p:ext>
    </p:extLst>
  </p:cSld>
  <p:clrMapOvr>
    <a:masterClrMapping/>
  </p:clrMapOvr>
  <p:transition spd="slow" advTm="60000">
    <p:cover/>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9000" y="190501"/>
            <a:ext cx="8458200" cy="5262979"/>
          </a:xfrm>
          <a:prstGeom prst="rect">
            <a:avLst/>
          </a:prstGeom>
        </p:spPr>
        <p:txBody>
          <a:bodyPr wrap="square">
            <a:spAutoFit/>
          </a:bodyPr>
          <a:lstStyle/>
          <a:p>
            <a:r>
              <a:rPr lang="en-US" sz="2400" dirty="0"/>
              <a:t>5.The </a:t>
            </a:r>
            <a:r>
              <a:rPr lang="en-US" sz="2400" dirty="0"/>
              <a:t>period between Homo </a:t>
            </a:r>
            <a:r>
              <a:rPr lang="en-US" sz="2400" dirty="0" err="1"/>
              <a:t>Habilis</a:t>
            </a:r>
            <a:r>
              <a:rPr lang="en-US" sz="2400" dirty="0"/>
              <a:t> and Homo sapiens stage is known as ______</a:t>
            </a:r>
          </a:p>
          <a:p>
            <a:r>
              <a:rPr lang="en-US" sz="2400" dirty="0"/>
              <a:t>A. Stone Age	       </a:t>
            </a:r>
            <a:r>
              <a:rPr lang="en-US" sz="2400" dirty="0"/>
              <a:t>	B</a:t>
            </a:r>
            <a:r>
              <a:rPr lang="en-US" sz="2400" dirty="0"/>
              <a:t>. Late stone age</a:t>
            </a:r>
          </a:p>
          <a:p>
            <a:r>
              <a:rPr lang="en-US" sz="2400" dirty="0"/>
              <a:t>C. Early stone age     </a:t>
            </a:r>
            <a:r>
              <a:rPr lang="en-US" sz="2400" dirty="0"/>
              <a:t>	D</a:t>
            </a:r>
            <a:r>
              <a:rPr lang="en-US" sz="2400" dirty="0"/>
              <a:t>. Middle Stone age</a:t>
            </a:r>
          </a:p>
          <a:p>
            <a:endParaRPr lang="en-US" sz="2400" dirty="0"/>
          </a:p>
          <a:p>
            <a:r>
              <a:rPr lang="en-US" sz="2400" dirty="0"/>
              <a:t>6.Which </a:t>
            </a:r>
            <a:r>
              <a:rPr lang="en-US" sz="2400" dirty="0"/>
              <a:t>one of the following stages of evolution of man refers to man with ability?</a:t>
            </a:r>
          </a:p>
          <a:p>
            <a:r>
              <a:rPr lang="en-US" sz="2400" dirty="0"/>
              <a:t>A. Homo Sapiens		B. Homo Erectus</a:t>
            </a:r>
          </a:p>
          <a:p>
            <a:r>
              <a:rPr lang="en-US" sz="2400" dirty="0"/>
              <a:t>C. </a:t>
            </a:r>
            <a:r>
              <a:rPr lang="en-US" sz="2400" dirty="0" err="1"/>
              <a:t>Zinjathropus</a:t>
            </a:r>
            <a:r>
              <a:rPr lang="en-US" sz="2400" dirty="0"/>
              <a:t>		D. Homo </a:t>
            </a:r>
            <a:r>
              <a:rPr lang="en-US" sz="2400" dirty="0" err="1"/>
              <a:t>Habilis</a:t>
            </a:r>
            <a:endParaRPr lang="en-US" sz="2400" dirty="0"/>
          </a:p>
          <a:p>
            <a:endParaRPr lang="en-US" sz="2400" dirty="0"/>
          </a:p>
          <a:p>
            <a:r>
              <a:rPr lang="en-US" sz="2400" dirty="0"/>
              <a:t>7.Homo </a:t>
            </a:r>
            <a:r>
              <a:rPr lang="en-US" sz="2400" dirty="0" err="1"/>
              <a:t>Habilis</a:t>
            </a:r>
            <a:r>
              <a:rPr lang="en-US" sz="2400" dirty="0"/>
              <a:t> were discovered at a place known as _________in Tanzania.</a:t>
            </a:r>
          </a:p>
          <a:p>
            <a:r>
              <a:rPr lang="en-US" sz="2400" dirty="0"/>
              <a:t>         A. </a:t>
            </a:r>
            <a:r>
              <a:rPr lang="en-US" sz="2400" dirty="0" err="1"/>
              <a:t>Koobi</a:t>
            </a:r>
            <a:r>
              <a:rPr lang="en-US" sz="2400" dirty="0"/>
              <a:t> Fora		B. Fort </a:t>
            </a:r>
            <a:r>
              <a:rPr lang="en-US" sz="2400" dirty="0" err="1"/>
              <a:t>Ternan</a:t>
            </a:r>
            <a:endParaRPr lang="en-US" sz="2400" dirty="0"/>
          </a:p>
          <a:p>
            <a:r>
              <a:rPr lang="en-US" sz="2400" dirty="0"/>
              <a:t>         C. Olduvai Gorge		D. </a:t>
            </a:r>
            <a:r>
              <a:rPr lang="en-US" sz="2400" dirty="0" err="1"/>
              <a:t>Naikotome</a:t>
            </a:r>
            <a:endParaRPr lang="en-US" sz="2400" dirty="0"/>
          </a:p>
        </p:txBody>
      </p:sp>
    </p:spTree>
    <p:extLst>
      <p:ext uri="{BB962C8B-B14F-4D97-AF65-F5344CB8AC3E}">
        <p14:creationId xmlns:p14="http://schemas.microsoft.com/office/powerpoint/2010/main" val="2364365121"/>
      </p:ext>
    </p:extLst>
  </p:cSld>
  <p:clrMapOvr>
    <a:masterClrMapping/>
  </p:clrMapOvr>
  <p:transition spd="slow" advTm="60000">
    <p:cover/>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27001"/>
            <a:ext cx="8686800" cy="5524589"/>
          </a:xfrm>
          <a:prstGeom prst="rect">
            <a:avLst/>
          </a:prstGeom>
        </p:spPr>
        <p:txBody>
          <a:bodyPr wrap="square">
            <a:spAutoFit/>
          </a:bodyPr>
          <a:lstStyle/>
          <a:p>
            <a:pPr algn="ctr"/>
            <a:r>
              <a:rPr lang="en-US" sz="2800" b="1" u="sng" dirty="0">
                <a:solidFill>
                  <a:srgbClr val="FF0000"/>
                </a:solidFill>
              </a:rPr>
              <a:t>STD 8 WORK ON MIGRATION</a:t>
            </a:r>
          </a:p>
          <a:p>
            <a:endParaRPr lang="en-US" sz="900" dirty="0"/>
          </a:p>
          <a:p>
            <a:r>
              <a:rPr lang="en-US" sz="2400" b="1" u="sng" dirty="0">
                <a:solidFill>
                  <a:srgbClr val="FF0000"/>
                </a:solidFill>
              </a:rPr>
              <a:t>Types of migrations</a:t>
            </a:r>
          </a:p>
          <a:p>
            <a:endParaRPr lang="en-US" sz="1000" dirty="0"/>
          </a:p>
          <a:p>
            <a:r>
              <a:rPr lang="en-US" sz="3200" b="1" u="sng" dirty="0">
                <a:solidFill>
                  <a:srgbClr val="00B0F0"/>
                </a:solidFill>
              </a:rPr>
              <a:t>Rural </a:t>
            </a:r>
            <a:r>
              <a:rPr lang="en-US" sz="3200" b="1" u="sng" dirty="0">
                <a:solidFill>
                  <a:srgbClr val="00B0F0"/>
                </a:solidFill>
              </a:rPr>
              <a:t>– urban migration </a:t>
            </a:r>
            <a:r>
              <a:rPr lang="en-US" sz="2400" dirty="0"/>
              <a:t>– it is the movement of people from rural area to urban centers.</a:t>
            </a:r>
          </a:p>
          <a:p>
            <a:endParaRPr lang="en-US" sz="1050" dirty="0"/>
          </a:p>
          <a:p>
            <a:r>
              <a:rPr lang="en-US" sz="2400" b="1" u="sng" dirty="0"/>
              <a:t>Reasons for rural-urban Migration</a:t>
            </a:r>
          </a:p>
          <a:p>
            <a:r>
              <a:rPr lang="en-US" sz="2400" dirty="0"/>
              <a:t>1.	To get employment</a:t>
            </a:r>
          </a:p>
          <a:p>
            <a:r>
              <a:rPr lang="en-US" sz="2400" dirty="0"/>
              <a:t>2.	Scarcity of land for farming</a:t>
            </a:r>
          </a:p>
          <a:p>
            <a:r>
              <a:rPr lang="en-US" sz="2400" dirty="0"/>
              <a:t>3.	Poverty in rural areas</a:t>
            </a:r>
          </a:p>
          <a:p>
            <a:r>
              <a:rPr lang="en-US" sz="2400" dirty="0"/>
              <a:t>4.	War</a:t>
            </a:r>
          </a:p>
          <a:p>
            <a:r>
              <a:rPr lang="en-US" sz="2400" dirty="0"/>
              <a:t>5.	Natural disaster/ calamities</a:t>
            </a:r>
          </a:p>
          <a:p>
            <a:r>
              <a:rPr lang="en-US" sz="2400" dirty="0"/>
              <a:t>6.	Higher standard of living in urban area </a:t>
            </a:r>
          </a:p>
          <a:p>
            <a:r>
              <a:rPr lang="en-US" sz="2400" dirty="0"/>
              <a:t>7.	Better education and improved medical facilities</a:t>
            </a:r>
          </a:p>
          <a:p>
            <a:r>
              <a:rPr lang="en-US" sz="2400" dirty="0"/>
              <a:t>8.	Tribal clashes</a:t>
            </a:r>
          </a:p>
        </p:txBody>
      </p:sp>
    </p:spTree>
    <p:extLst>
      <p:ext uri="{BB962C8B-B14F-4D97-AF65-F5344CB8AC3E}">
        <p14:creationId xmlns:p14="http://schemas.microsoft.com/office/powerpoint/2010/main" val="2964354504"/>
      </p:ext>
    </p:extLst>
  </p:cSld>
  <p:clrMapOvr>
    <a:masterClrMapping/>
  </p:clrMapOvr>
  <p:transition spd="slow" advTm="60000">
    <p:cover/>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66700"/>
            <a:ext cx="8686800" cy="3908762"/>
          </a:xfrm>
          <a:prstGeom prst="rect">
            <a:avLst/>
          </a:prstGeom>
        </p:spPr>
        <p:txBody>
          <a:bodyPr wrap="square">
            <a:spAutoFit/>
          </a:bodyPr>
          <a:lstStyle/>
          <a:p>
            <a:r>
              <a:rPr lang="en-US" sz="3200" b="1" u="sng" dirty="0">
                <a:solidFill>
                  <a:srgbClr val="00B0F0"/>
                </a:solidFill>
              </a:rPr>
              <a:t>Urban – rural migration</a:t>
            </a:r>
          </a:p>
          <a:p>
            <a:r>
              <a:rPr lang="en-US" sz="2400" dirty="0"/>
              <a:t>It is the movement of people from town area to rural areas (villages)</a:t>
            </a:r>
          </a:p>
          <a:p>
            <a:endParaRPr lang="en-US" sz="2400" dirty="0"/>
          </a:p>
          <a:p>
            <a:r>
              <a:rPr lang="en-US" sz="2400" b="1" u="sng" dirty="0"/>
              <a:t>Reasons for urban – rural migration</a:t>
            </a:r>
          </a:p>
          <a:p>
            <a:r>
              <a:rPr lang="en-US" sz="2400" dirty="0"/>
              <a:t>1.	Retirement </a:t>
            </a:r>
          </a:p>
          <a:p>
            <a:r>
              <a:rPr lang="en-US" sz="2400" dirty="0"/>
              <a:t>2.	Noise and air pollution in urban areas.</a:t>
            </a:r>
          </a:p>
          <a:p>
            <a:r>
              <a:rPr lang="en-US" sz="2400" dirty="0"/>
              <a:t>3.	Congestion in urban </a:t>
            </a:r>
            <a:r>
              <a:rPr lang="en-US" sz="2400" dirty="0" err="1"/>
              <a:t>centres</a:t>
            </a:r>
            <a:r>
              <a:rPr lang="en-US" sz="2400" dirty="0"/>
              <a:t>.</a:t>
            </a:r>
          </a:p>
          <a:p>
            <a:r>
              <a:rPr lang="en-US" sz="2400" dirty="0"/>
              <a:t>4.	Farming activities.</a:t>
            </a:r>
          </a:p>
          <a:p>
            <a:r>
              <a:rPr lang="en-US" sz="2400" dirty="0"/>
              <a:t>5.	Cost of land (cheaper land.</a:t>
            </a:r>
          </a:p>
          <a:p>
            <a:r>
              <a:rPr lang="en-US" sz="2400" dirty="0"/>
              <a:t>6.	Insecurity in urban </a:t>
            </a:r>
            <a:r>
              <a:rPr lang="en-US" sz="2400" dirty="0" err="1"/>
              <a:t>centres</a:t>
            </a:r>
            <a:r>
              <a:rPr lang="en-US" sz="2400" dirty="0"/>
              <a:t>.</a:t>
            </a:r>
          </a:p>
        </p:txBody>
      </p:sp>
    </p:spTree>
    <p:extLst>
      <p:ext uri="{BB962C8B-B14F-4D97-AF65-F5344CB8AC3E}">
        <p14:creationId xmlns:p14="http://schemas.microsoft.com/office/powerpoint/2010/main" val="870044830"/>
      </p:ext>
    </p:extLst>
  </p:cSld>
  <p:clrMapOvr>
    <a:masterClrMapping/>
  </p:clrMapOvr>
  <p:transition spd="slow" advTm="60000">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7200" y="3009900"/>
            <a:ext cx="6096000" cy="523220"/>
          </a:xfrm>
          <a:prstGeom prst="rect">
            <a:avLst/>
          </a:prstGeom>
          <a:noFill/>
        </p:spPr>
        <p:txBody>
          <a:bodyPr wrap="square" rtlCol="0">
            <a:spAutoFit/>
          </a:bodyPr>
          <a:lstStyle/>
          <a:p>
            <a:pPr algn="ctr"/>
            <a:r>
              <a:rPr lang="en-US" sz="2800" b="1" dirty="0"/>
              <a:t>PRESENTED BY EDWARD NASOKHO</a:t>
            </a:r>
            <a:endParaRPr lang="en-US" sz="2800" b="1" dirty="0"/>
          </a:p>
        </p:txBody>
      </p:sp>
      <p:sp>
        <p:nvSpPr>
          <p:cNvPr id="7" name="Title 6"/>
          <p:cNvSpPr>
            <a:spLocks noGrp="1"/>
          </p:cNvSpPr>
          <p:nvPr>
            <p:ph type="title"/>
          </p:nvPr>
        </p:nvSpPr>
        <p:spPr>
          <a:xfrm>
            <a:off x="1955801" y="1714500"/>
            <a:ext cx="6249917" cy="1012972"/>
          </a:xfrm>
        </p:spPr>
        <p:txBody>
          <a:bodyPr/>
          <a:lstStyle/>
          <a:p>
            <a:pPr algn="ctr"/>
            <a:r>
              <a:rPr lang="en-US" dirty="0"/>
              <a:t>SOCIAL </a:t>
            </a:r>
            <a:r>
              <a:rPr lang="en-US" dirty="0" smtClean="0"/>
              <a:t>STUDIES</a:t>
            </a:r>
            <a:endParaRPr lang="en-US" dirty="0"/>
          </a:p>
        </p:txBody>
      </p:sp>
    </p:spTree>
    <p:extLst>
      <p:ext uri="{BB962C8B-B14F-4D97-AF65-F5344CB8AC3E}">
        <p14:creationId xmlns:p14="http://schemas.microsoft.com/office/powerpoint/2010/main" val="842682186"/>
      </p:ext>
    </p:extLst>
  </p:cSld>
  <p:clrMapOvr>
    <a:masterClrMapping/>
  </p:clrMapOvr>
  <p:transition spd="slow" advTm="5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xit" presetSubtype="0" fill="hold" grpId="0" nodeType="withEffect">
                                  <p:stCondLst>
                                    <p:cond delay="0"/>
                                  </p:stCondLst>
                                  <p:childTnLst>
                                    <p:animEffect transition="out" filter="wedg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991600" cy="952500"/>
          </a:xfrm>
        </p:spPr>
        <p:txBody>
          <a:bodyPr>
            <a:noAutofit/>
          </a:bodyPr>
          <a:lstStyle/>
          <a:p>
            <a:r>
              <a:rPr lang="en-US" sz="3600" u="sng" dirty="0">
                <a:solidFill>
                  <a:srgbClr val="FF0000"/>
                </a:solidFill>
                <a:latin typeface="Arial Rounded MT Bold" pitchFamily="34" charset="0"/>
              </a:rPr>
              <a:t>Modified Equatorial of the lake region</a:t>
            </a:r>
            <a:r>
              <a:rPr lang="en-US" sz="3600" dirty="0">
                <a:solidFill>
                  <a:srgbClr val="FF0000"/>
                </a:solidFill>
                <a:latin typeface="Arial Rounded MT Bold" pitchFamily="34" charset="0"/>
              </a:rPr>
              <a:t/>
            </a:r>
            <a:br>
              <a:rPr lang="en-US" sz="3600" dirty="0">
                <a:solidFill>
                  <a:srgbClr val="FF0000"/>
                </a:solidFill>
                <a:latin typeface="Arial Rounded MT Bold" pitchFamily="34" charset="0"/>
              </a:rPr>
            </a:br>
            <a:r>
              <a:rPr lang="en-US" sz="3600" dirty="0">
                <a:solidFill>
                  <a:srgbClr val="FF0000"/>
                </a:solidFill>
                <a:latin typeface="Arial Rounded MT Bold" pitchFamily="34" charset="0"/>
              </a:rPr>
              <a:t>        </a:t>
            </a:r>
            <a:r>
              <a:rPr lang="en-US" sz="3600" u="sng" dirty="0">
                <a:solidFill>
                  <a:srgbClr val="FF0000"/>
                </a:solidFill>
                <a:latin typeface="Arial Rounded MT Bold" pitchFamily="34" charset="0"/>
              </a:rPr>
              <a:t>(Hot and Wet Climate</a:t>
            </a:r>
            <a:r>
              <a:rPr lang="en-US" sz="3600" u="sng" dirty="0">
                <a:solidFill>
                  <a:srgbClr val="FF0000"/>
                </a:solidFill>
                <a:latin typeface="Arial Rounded MT Bold" pitchFamily="34" charset="0"/>
              </a:rPr>
              <a:t>)</a:t>
            </a: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9067800" cy="3771900"/>
          </a:xfrm>
          <a:prstGeom prst="rect">
            <a:avLst/>
          </a:prstGeom>
        </p:spPr>
        <p:txBody>
          <a:bodyPr>
            <a:normAutofit/>
          </a:bodyPr>
          <a:lstStyle/>
          <a:p>
            <a:pPr lvl="0">
              <a:lnSpc>
                <a:spcPct val="110000"/>
              </a:lnSpc>
            </a:pPr>
            <a:r>
              <a:rPr lang="en-US" dirty="0">
                <a:latin typeface="Arial Rounded MT Bold" pitchFamily="34" charset="0"/>
              </a:rPr>
              <a:t>Found along the Lake Victoria.</a:t>
            </a:r>
          </a:p>
          <a:p>
            <a:pPr lvl="0">
              <a:lnSpc>
                <a:spcPct val="110000"/>
              </a:lnSpc>
            </a:pPr>
            <a:r>
              <a:rPr lang="en-US" dirty="0">
                <a:latin typeface="Arial Rounded MT Bold" pitchFamily="34" charset="0"/>
              </a:rPr>
              <a:t>Temperature is over 25</a:t>
            </a:r>
            <a:r>
              <a:rPr lang="en-US" baseline="30000" dirty="0">
                <a:latin typeface="Arial Rounded MT Bold" pitchFamily="34" charset="0"/>
              </a:rPr>
              <a:t>0</a:t>
            </a:r>
            <a:r>
              <a:rPr lang="en-US" dirty="0">
                <a:latin typeface="Arial Rounded MT Bold" pitchFamily="34" charset="0"/>
              </a:rPr>
              <a:t>C.</a:t>
            </a:r>
          </a:p>
          <a:p>
            <a:pPr lvl="0">
              <a:lnSpc>
                <a:spcPct val="110000"/>
              </a:lnSpc>
            </a:pPr>
            <a:r>
              <a:rPr lang="en-US" dirty="0">
                <a:latin typeface="Arial Rounded MT Bold" pitchFamily="34" charset="0"/>
              </a:rPr>
              <a:t>Long rain is experienced in March to May while short rain is experienced in September to October.</a:t>
            </a:r>
          </a:p>
          <a:p>
            <a:pPr lvl="0">
              <a:lnSpc>
                <a:spcPct val="110000"/>
              </a:lnSpc>
            </a:pPr>
            <a:r>
              <a:rPr lang="en-US" dirty="0" smtClean="0">
                <a:latin typeface="Arial Rounded MT Bold" pitchFamily="34" charset="0"/>
              </a:rPr>
              <a:t>Conventional </a:t>
            </a:r>
            <a:r>
              <a:rPr lang="en-US" dirty="0">
                <a:latin typeface="Arial Rounded MT Bold" pitchFamily="34" charset="0"/>
              </a:rPr>
              <a:t>type of rainfall which is experienced in the area comes in the afternoons.</a:t>
            </a:r>
          </a:p>
          <a:p>
            <a:pPr>
              <a:lnSpc>
                <a:spcPct val="110000"/>
              </a:lnSpc>
            </a:pPr>
            <a:endParaRPr lang="en-US" dirty="0">
              <a:latin typeface="Arial Rounded MT Bold" pitchFamily="34" charset="0"/>
            </a:endParaRPr>
          </a:p>
        </p:txBody>
      </p:sp>
    </p:spTree>
    <p:extLst>
      <p:ext uri="{BB962C8B-B14F-4D97-AF65-F5344CB8AC3E}">
        <p14:creationId xmlns:p14="http://schemas.microsoft.com/office/powerpoint/2010/main" val="568134200"/>
      </p:ext>
    </p:extLst>
  </p:cSld>
  <p:clrMapOvr>
    <a:masterClrMapping/>
  </p:clrMapOvr>
  <p:transition spd="slow" advTm="60000">
    <p:cover/>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42900"/>
            <a:ext cx="8610600" cy="3908762"/>
          </a:xfrm>
          <a:prstGeom prst="rect">
            <a:avLst/>
          </a:prstGeom>
        </p:spPr>
        <p:txBody>
          <a:bodyPr wrap="square">
            <a:spAutoFit/>
          </a:bodyPr>
          <a:lstStyle/>
          <a:p>
            <a:r>
              <a:rPr lang="en-US" sz="3200" b="1" u="sng" dirty="0">
                <a:solidFill>
                  <a:srgbClr val="00B0F0"/>
                </a:solidFill>
              </a:rPr>
              <a:t>Rural to rural migration</a:t>
            </a:r>
          </a:p>
          <a:p>
            <a:r>
              <a:rPr lang="en-US" sz="2400" dirty="0"/>
              <a:t>This is the movement of people from one rural area to another.</a:t>
            </a:r>
          </a:p>
          <a:p>
            <a:endParaRPr lang="en-US" sz="2400" dirty="0"/>
          </a:p>
          <a:p>
            <a:r>
              <a:rPr lang="en-US" sz="2400" b="1" u="sng" dirty="0"/>
              <a:t>Reasons for rural - rural Migration</a:t>
            </a:r>
          </a:p>
          <a:p>
            <a:r>
              <a:rPr lang="en-US" sz="2400" dirty="0"/>
              <a:t>1.	In search for pasture and water for animals.</a:t>
            </a:r>
          </a:p>
          <a:p>
            <a:r>
              <a:rPr lang="en-US" sz="2400" dirty="0"/>
              <a:t>2.	Scarcity of land for farming.</a:t>
            </a:r>
          </a:p>
          <a:p>
            <a:r>
              <a:rPr lang="en-US" sz="2400" dirty="0"/>
              <a:t>3.	Population increase.</a:t>
            </a:r>
          </a:p>
          <a:p>
            <a:r>
              <a:rPr lang="en-US" sz="2400" dirty="0"/>
              <a:t>4.	Unemployment.</a:t>
            </a:r>
          </a:p>
          <a:p>
            <a:r>
              <a:rPr lang="en-US" sz="2400" dirty="0"/>
              <a:t>5.	Natural disasters /calamities.</a:t>
            </a:r>
          </a:p>
          <a:p>
            <a:r>
              <a:rPr lang="en-US" sz="2400" dirty="0"/>
              <a:t>6.	Tribal clashes.</a:t>
            </a:r>
          </a:p>
        </p:txBody>
      </p:sp>
    </p:spTree>
    <p:extLst>
      <p:ext uri="{BB962C8B-B14F-4D97-AF65-F5344CB8AC3E}">
        <p14:creationId xmlns:p14="http://schemas.microsoft.com/office/powerpoint/2010/main" val="47562258"/>
      </p:ext>
    </p:extLst>
  </p:cSld>
  <p:clrMapOvr>
    <a:masterClrMapping/>
  </p:clrMapOvr>
  <p:transition spd="slow" advTm="60000">
    <p:cover/>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5200" y="266700"/>
            <a:ext cx="8077200" cy="4278094"/>
          </a:xfrm>
          <a:prstGeom prst="rect">
            <a:avLst/>
          </a:prstGeom>
        </p:spPr>
        <p:txBody>
          <a:bodyPr wrap="square">
            <a:spAutoFit/>
          </a:bodyPr>
          <a:lstStyle/>
          <a:p>
            <a:r>
              <a:rPr lang="en-US" sz="2400" b="1" u="sng" dirty="0"/>
              <a:t> </a:t>
            </a:r>
            <a:r>
              <a:rPr lang="en-US" sz="3200" b="1" u="sng" dirty="0">
                <a:solidFill>
                  <a:srgbClr val="00B0F0"/>
                </a:solidFill>
              </a:rPr>
              <a:t>Urban – urban migration</a:t>
            </a:r>
          </a:p>
          <a:p>
            <a:r>
              <a:rPr lang="en-US" sz="2400" dirty="0"/>
              <a:t>It is the movement of people from one town to another.</a:t>
            </a:r>
          </a:p>
          <a:p>
            <a:endParaRPr lang="en-US" sz="2400" dirty="0"/>
          </a:p>
          <a:p>
            <a:r>
              <a:rPr lang="en-US" sz="2400" b="1" u="sng" dirty="0"/>
              <a:t>Reasons for urban – urban migration</a:t>
            </a:r>
          </a:p>
          <a:p>
            <a:r>
              <a:rPr lang="en-US" sz="2400" dirty="0"/>
              <a:t>1.	Transfer</a:t>
            </a:r>
          </a:p>
          <a:p>
            <a:r>
              <a:rPr lang="en-US" sz="2400" dirty="0"/>
              <a:t>2.	Government policy</a:t>
            </a:r>
          </a:p>
          <a:p>
            <a:r>
              <a:rPr lang="en-US" sz="2400" dirty="0"/>
              <a:t>3.	Insecurity</a:t>
            </a:r>
          </a:p>
          <a:p>
            <a:r>
              <a:rPr lang="en-US" sz="2400" dirty="0"/>
              <a:t>4.	Cost of living</a:t>
            </a:r>
          </a:p>
          <a:p>
            <a:r>
              <a:rPr lang="en-US" sz="2400" dirty="0"/>
              <a:t>5.	Better investment opportunities</a:t>
            </a:r>
          </a:p>
          <a:p>
            <a:r>
              <a:rPr lang="en-US" sz="2400" dirty="0"/>
              <a:t>6.	Overcrowding</a:t>
            </a:r>
          </a:p>
          <a:p>
            <a:r>
              <a:rPr lang="en-US" sz="2400" dirty="0"/>
              <a:t>7.	Air pollution</a:t>
            </a:r>
          </a:p>
        </p:txBody>
      </p:sp>
    </p:spTree>
    <p:extLst>
      <p:ext uri="{BB962C8B-B14F-4D97-AF65-F5344CB8AC3E}">
        <p14:creationId xmlns:p14="http://schemas.microsoft.com/office/powerpoint/2010/main" val="1394263932"/>
      </p:ext>
    </p:extLst>
  </p:cSld>
  <p:clrMapOvr>
    <a:masterClrMapping/>
  </p:clrMapOvr>
  <p:transition spd="slow" advTm="60000">
    <p:cover/>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2133" y="190500"/>
            <a:ext cx="8441267" cy="5016758"/>
          </a:xfrm>
          <a:prstGeom prst="rect">
            <a:avLst/>
          </a:prstGeom>
        </p:spPr>
        <p:txBody>
          <a:bodyPr wrap="square">
            <a:spAutoFit/>
          </a:bodyPr>
          <a:lstStyle/>
          <a:p>
            <a:r>
              <a:rPr lang="en-US" sz="3200" b="1" u="sng" dirty="0">
                <a:solidFill>
                  <a:srgbClr val="FF0000"/>
                </a:solidFill>
              </a:rPr>
              <a:t>Factors leading to slow population </a:t>
            </a:r>
            <a:r>
              <a:rPr lang="en-US" sz="3200" b="1" u="sng" dirty="0">
                <a:solidFill>
                  <a:srgbClr val="FF0000"/>
                </a:solidFill>
              </a:rPr>
              <a:t>growth</a:t>
            </a:r>
          </a:p>
          <a:p>
            <a:endParaRPr lang="en-US" sz="2400" b="1" u="sng" dirty="0"/>
          </a:p>
          <a:p>
            <a:r>
              <a:rPr lang="en-US" sz="2400" dirty="0"/>
              <a:t>1.	Natural calamities</a:t>
            </a:r>
          </a:p>
          <a:p>
            <a:r>
              <a:rPr lang="en-US" sz="2400" dirty="0"/>
              <a:t>2.	Migration</a:t>
            </a:r>
          </a:p>
          <a:p>
            <a:r>
              <a:rPr lang="en-US" sz="2400" dirty="0"/>
              <a:t>3.	Epidemic and diseases</a:t>
            </a:r>
          </a:p>
          <a:p>
            <a:r>
              <a:rPr lang="en-US" sz="2400" dirty="0"/>
              <a:t>4.	War</a:t>
            </a:r>
          </a:p>
          <a:p>
            <a:r>
              <a:rPr lang="en-US" sz="2400" dirty="0"/>
              <a:t>5.	Drought and famine</a:t>
            </a:r>
          </a:p>
          <a:p>
            <a:r>
              <a:rPr lang="en-US" sz="2400" dirty="0"/>
              <a:t>6.	Late marriages</a:t>
            </a:r>
          </a:p>
          <a:p>
            <a:r>
              <a:rPr lang="en-US" sz="2400" dirty="0"/>
              <a:t>7.	Emigration</a:t>
            </a:r>
          </a:p>
          <a:p>
            <a:r>
              <a:rPr lang="en-US" sz="2400" dirty="0"/>
              <a:t>8.	High cost of  living</a:t>
            </a:r>
          </a:p>
          <a:p>
            <a:r>
              <a:rPr lang="en-US" sz="2400" dirty="0"/>
              <a:t>9.	High spread of  HIV/ AIDS</a:t>
            </a:r>
          </a:p>
          <a:p>
            <a:r>
              <a:rPr lang="en-US" sz="2400" dirty="0"/>
              <a:t>10.	Poor medical care</a:t>
            </a:r>
          </a:p>
          <a:p>
            <a:r>
              <a:rPr lang="en-US" sz="2400" dirty="0"/>
              <a:t>11.	Practicing family planning</a:t>
            </a:r>
          </a:p>
        </p:txBody>
      </p:sp>
    </p:spTree>
    <p:extLst>
      <p:ext uri="{BB962C8B-B14F-4D97-AF65-F5344CB8AC3E}">
        <p14:creationId xmlns:p14="http://schemas.microsoft.com/office/powerpoint/2010/main" val="3130787026"/>
      </p:ext>
    </p:extLst>
  </p:cSld>
  <p:clrMapOvr>
    <a:masterClrMapping/>
  </p:clrMapOvr>
  <p:transition spd="slow" advTm="60000">
    <p:cover/>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9000" y="38101"/>
            <a:ext cx="8382000" cy="5770811"/>
          </a:xfrm>
          <a:prstGeom prst="rect">
            <a:avLst/>
          </a:prstGeom>
        </p:spPr>
        <p:txBody>
          <a:bodyPr wrap="square">
            <a:spAutoFit/>
          </a:bodyPr>
          <a:lstStyle/>
          <a:p>
            <a:r>
              <a:rPr lang="en-US" sz="2400" b="1" u="sng" dirty="0">
                <a:solidFill>
                  <a:srgbClr val="FF0000"/>
                </a:solidFill>
              </a:rPr>
              <a:t>Factors leading to rapid population growth</a:t>
            </a:r>
          </a:p>
          <a:p>
            <a:r>
              <a:rPr lang="en-US" sz="2400" dirty="0"/>
              <a:t>1.	Well improved medical care.</a:t>
            </a:r>
          </a:p>
          <a:p>
            <a:r>
              <a:rPr lang="en-US" sz="2400" dirty="0"/>
              <a:t>2.	Early marriages.</a:t>
            </a:r>
          </a:p>
          <a:p>
            <a:r>
              <a:rPr lang="en-US" sz="2400" dirty="0"/>
              <a:t>3.	Polygamy.</a:t>
            </a:r>
          </a:p>
          <a:p>
            <a:r>
              <a:rPr lang="en-US" sz="2400" dirty="0"/>
              <a:t>4.	Immigration.</a:t>
            </a:r>
          </a:p>
          <a:p>
            <a:r>
              <a:rPr lang="en-US" sz="2400" dirty="0"/>
              <a:t>5.	Low infant mortality rate.</a:t>
            </a:r>
          </a:p>
          <a:p>
            <a:r>
              <a:rPr lang="en-US" sz="2400" dirty="0"/>
              <a:t>6.	Improved standards of living.</a:t>
            </a:r>
          </a:p>
          <a:p>
            <a:r>
              <a:rPr lang="en-US" sz="2400" dirty="0"/>
              <a:t>7.	Sex preference</a:t>
            </a:r>
          </a:p>
          <a:p>
            <a:r>
              <a:rPr lang="en-US" sz="2400" dirty="0"/>
              <a:t>8.	Enough food supply</a:t>
            </a:r>
          </a:p>
          <a:p>
            <a:endParaRPr lang="en-US" sz="600" dirty="0"/>
          </a:p>
          <a:p>
            <a:r>
              <a:rPr lang="en-US" sz="2400" b="1" u="sng" dirty="0">
                <a:solidFill>
                  <a:srgbClr val="FF0000"/>
                </a:solidFill>
              </a:rPr>
              <a:t>Problems of slow population growth</a:t>
            </a:r>
          </a:p>
          <a:p>
            <a:r>
              <a:rPr lang="en-US" sz="2400" dirty="0"/>
              <a:t>1.	Shortage of </a:t>
            </a:r>
            <a:r>
              <a:rPr lang="en-US" sz="2400" dirty="0" err="1"/>
              <a:t>labour</a:t>
            </a:r>
            <a:r>
              <a:rPr lang="en-US" sz="2400" dirty="0"/>
              <a:t>. </a:t>
            </a:r>
          </a:p>
          <a:p>
            <a:r>
              <a:rPr lang="en-US" sz="2400" dirty="0"/>
              <a:t>2.	Little revenue.</a:t>
            </a:r>
          </a:p>
          <a:p>
            <a:r>
              <a:rPr lang="en-US" sz="2400" dirty="0"/>
              <a:t>3.	Reduced market.</a:t>
            </a:r>
          </a:p>
          <a:p>
            <a:r>
              <a:rPr lang="en-US" sz="2400" dirty="0"/>
              <a:t>4.	Small number of population.</a:t>
            </a:r>
          </a:p>
          <a:p>
            <a:r>
              <a:rPr lang="en-US" sz="2400" dirty="0"/>
              <a:t>5.	Limited investment.</a:t>
            </a:r>
          </a:p>
        </p:txBody>
      </p:sp>
    </p:spTree>
    <p:extLst>
      <p:ext uri="{BB962C8B-B14F-4D97-AF65-F5344CB8AC3E}">
        <p14:creationId xmlns:p14="http://schemas.microsoft.com/office/powerpoint/2010/main" val="2480546533"/>
      </p:ext>
    </p:extLst>
  </p:cSld>
  <p:clrMapOvr>
    <a:masterClrMapping/>
  </p:clrMapOvr>
  <p:transition spd="slow" advTm="60000">
    <p:cover/>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8511" y="342900"/>
            <a:ext cx="8458200" cy="4154984"/>
          </a:xfrm>
          <a:prstGeom prst="rect">
            <a:avLst/>
          </a:prstGeom>
        </p:spPr>
        <p:txBody>
          <a:bodyPr wrap="square">
            <a:spAutoFit/>
          </a:bodyPr>
          <a:lstStyle/>
          <a:p>
            <a:r>
              <a:rPr lang="en-US" sz="2400" b="1" u="sng" dirty="0">
                <a:solidFill>
                  <a:srgbClr val="FF0000"/>
                </a:solidFill>
              </a:rPr>
              <a:t>Problems of rapid population </a:t>
            </a:r>
            <a:r>
              <a:rPr lang="en-US" sz="2400" b="1" u="sng" dirty="0">
                <a:solidFill>
                  <a:srgbClr val="FF0000"/>
                </a:solidFill>
              </a:rPr>
              <a:t>growth</a:t>
            </a:r>
          </a:p>
          <a:p>
            <a:endParaRPr lang="en-US" sz="2400" b="1" u="sng" dirty="0"/>
          </a:p>
          <a:p>
            <a:r>
              <a:rPr lang="en-US" sz="2400" dirty="0"/>
              <a:t>1.	Unemployment.</a:t>
            </a:r>
          </a:p>
          <a:p>
            <a:r>
              <a:rPr lang="en-US" sz="2400" dirty="0"/>
              <a:t>2.	Inadequate schools/ hospitals etc.</a:t>
            </a:r>
          </a:p>
          <a:p>
            <a:r>
              <a:rPr lang="en-US" sz="2400" dirty="0"/>
              <a:t>3.	Food shortage.</a:t>
            </a:r>
          </a:p>
          <a:p>
            <a:r>
              <a:rPr lang="en-US" sz="2400" dirty="0"/>
              <a:t>4.	Low standards of living.</a:t>
            </a:r>
          </a:p>
          <a:p>
            <a:r>
              <a:rPr lang="en-US" sz="2400" dirty="0"/>
              <a:t>5.	Inadequate resources.</a:t>
            </a:r>
          </a:p>
          <a:p>
            <a:r>
              <a:rPr lang="en-US" sz="2400" dirty="0"/>
              <a:t>6.	Lead to rural-urban migration.</a:t>
            </a:r>
          </a:p>
          <a:p>
            <a:r>
              <a:rPr lang="en-US" sz="2400" dirty="0"/>
              <a:t>7.	Traffic congestion in urban areas.</a:t>
            </a:r>
          </a:p>
          <a:p>
            <a:r>
              <a:rPr lang="en-US" sz="2400" dirty="0"/>
              <a:t>8.	Insecurity.</a:t>
            </a:r>
          </a:p>
          <a:p>
            <a:r>
              <a:rPr lang="en-US" sz="2400" dirty="0"/>
              <a:t>9.	Lack of land (land scarcity).</a:t>
            </a:r>
          </a:p>
        </p:txBody>
      </p:sp>
    </p:spTree>
    <p:extLst>
      <p:ext uri="{BB962C8B-B14F-4D97-AF65-F5344CB8AC3E}">
        <p14:creationId xmlns:p14="http://schemas.microsoft.com/office/powerpoint/2010/main" val="479483837"/>
      </p:ext>
    </p:extLst>
  </p:cSld>
  <p:clrMapOvr>
    <a:masterClrMapping/>
  </p:clrMapOvr>
  <p:transition spd="slow" advTm="60000">
    <p:cover/>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5200" y="249684"/>
            <a:ext cx="8458200" cy="5386090"/>
          </a:xfrm>
          <a:prstGeom prst="rect">
            <a:avLst/>
          </a:prstGeom>
        </p:spPr>
        <p:txBody>
          <a:bodyPr wrap="square">
            <a:spAutoFit/>
          </a:bodyPr>
          <a:lstStyle/>
          <a:p>
            <a:pPr algn="ctr"/>
            <a:r>
              <a:rPr lang="en-US" sz="2800" b="1" u="sng" dirty="0">
                <a:solidFill>
                  <a:srgbClr val="FF0000"/>
                </a:solidFill>
              </a:rPr>
              <a:t>COMPARING POPULATION IN KENYA, GERMANY AND </a:t>
            </a:r>
            <a:r>
              <a:rPr lang="en-US" sz="2800" b="1" u="sng" dirty="0">
                <a:solidFill>
                  <a:srgbClr val="FF0000"/>
                </a:solidFill>
              </a:rPr>
              <a:t>INDIA</a:t>
            </a:r>
            <a:endParaRPr lang="en-US" sz="2400" dirty="0">
              <a:solidFill>
                <a:srgbClr val="FF0000"/>
              </a:solidFill>
            </a:endParaRPr>
          </a:p>
          <a:p>
            <a:r>
              <a:rPr lang="en-US" sz="2400" b="1" u="sng" dirty="0">
                <a:solidFill>
                  <a:srgbClr val="0070C0"/>
                </a:solidFill>
              </a:rPr>
              <a:t>POPULATION OF KENYA</a:t>
            </a:r>
          </a:p>
          <a:p>
            <a:r>
              <a:rPr lang="en-US" sz="2400" dirty="0"/>
              <a:t>	Kenyan population is mainly made of young people </a:t>
            </a:r>
            <a:r>
              <a:rPr lang="en-US" sz="2400" dirty="0"/>
              <a:t>	(</a:t>
            </a:r>
            <a:r>
              <a:rPr lang="en-US" sz="2400" dirty="0"/>
              <a:t>youths).</a:t>
            </a:r>
          </a:p>
          <a:p>
            <a:r>
              <a:rPr lang="en-US" sz="2400" dirty="0"/>
              <a:t>	There is high population growth rate.</a:t>
            </a:r>
          </a:p>
          <a:p>
            <a:r>
              <a:rPr lang="en-US" sz="2400" dirty="0"/>
              <a:t>	High dependency ratio.</a:t>
            </a:r>
          </a:p>
          <a:p>
            <a:r>
              <a:rPr lang="en-US" sz="2400" dirty="0"/>
              <a:t>	High birth rate.</a:t>
            </a:r>
          </a:p>
          <a:p>
            <a:r>
              <a:rPr lang="en-US" sz="2400" dirty="0"/>
              <a:t>	High mortality or death rate.</a:t>
            </a:r>
          </a:p>
          <a:p>
            <a:r>
              <a:rPr lang="en-US" sz="2400" dirty="0"/>
              <a:t>	Most people live in rural areas.</a:t>
            </a:r>
          </a:p>
          <a:p>
            <a:r>
              <a:rPr lang="en-US" sz="2400" dirty="0"/>
              <a:t>	Life expectancy in Kenya is very low due to poor medical </a:t>
            </a:r>
            <a:r>
              <a:rPr lang="en-US" sz="2400" dirty="0"/>
              <a:t>	care</a:t>
            </a:r>
            <a:r>
              <a:rPr lang="en-US" sz="2400" dirty="0"/>
              <a:t>.</a:t>
            </a:r>
          </a:p>
          <a:p>
            <a:r>
              <a:rPr lang="en-US" sz="2400" dirty="0"/>
              <a:t>	Kenya population is about 50 people per Kilometer square.</a:t>
            </a:r>
          </a:p>
          <a:p>
            <a:r>
              <a:rPr lang="en-US" sz="2400" dirty="0"/>
              <a:t>	Kenya population is about 40 Million people.</a:t>
            </a:r>
          </a:p>
        </p:txBody>
      </p:sp>
    </p:spTree>
    <p:extLst>
      <p:ext uri="{BB962C8B-B14F-4D97-AF65-F5344CB8AC3E}">
        <p14:creationId xmlns:p14="http://schemas.microsoft.com/office/powerpoint/2010/main" val="12514464"/>
      </p:ext>
    </p:extLst>
  </p:cSld>
  <p:clrMapOvr>
    <a:masterClrMapping/>
  </p:clrMapOvr>
  <p:transition spd="slow" advTm="60000">
    <p:cover/>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419101"/>
            <a:ext cx="8839200" cy="4216539"/>
          </a:xfrm>
          <a:prstGeom prst="rect">
            <a:avLst/>
          </a:prstGeom>
        </p:spPr>
        <p:txBody>
          <a:bodyPr wrap="square">
            <a:spAutoFit/>
          </a:bodyPr>
          <a:lstStyle/>
          <a:p>
            <a:r>
              <a:rPr lang="en-US" sz="2800" b="1" u="sng" dirty="0">
                <a:solidFill>
                  <a:srgbClr val="0070C0"/>
                </a:solidFill>
              </a:rPr>
              <a:t>POPULATION OF GERMANY</a:t>
            </a:r>
          </a:p>
          <a:p>
            <a:r>
              <a:rPr lang="en-US" sz="2400" dirty="0"/>
              <a:t>	German population is mainly made of old people.</a:t>
            </a:r>
          </a:p>
          <a:p>
            <a:r>
              <a:rPr lang="en-US" sz="2400" dirty="0"/>
              <a:t>	There is low population growth rate.</a:t>
            </a:r>
          </a:p>
          <a:p>
            <a:r>
              <a:rPr lang="en-US" sz="2400" dirty="0"/>
              <a:t>	Low mortality or death rate.</a:t>
            </a:r>
          </a:p>
          <a:p>
            <a:r>
              <a:rPr lang="en-US" sz="2400" dirty="0"/>
              <a:t>	Low birth rate.</a:t>
            </a:r>
          </a:p>
          <a:p>
            <a:r>
              <a:rPr lang="en-US" sz="2400" dirty="0"/>
              <a:t>	Most people live in urban areas.</a:t>
            </a:r>
          </a:p>
          <a:p>
            <a:r>
              <a:rPr lang="en-US" sz="2400" dirty="0"/>
              <a:t>	Life expectancy is very high due to well improved medical </a:t>
            </a:r>
            <a:r>
              <a:rPr lang="en-US" sz="2400" dirty="0"/>
              <a:t>	care</a:t>
            </a:r>
            <a:r>
              <a:rPr lang="en-US" sz="2400" dirty="0"/>
              <a:t>.</a:t>
            </a:r>
          </a:p>
          <a:p>
            <a:r>
              <a:rPr lang="en-US" sz="2400" dirty="0"/>
              <a:t>	Germany population is about two hundred people per </a:t>
            </a:r>
            <a:r>
              <a:rPr lang="en-US" sz="2400" dirty="0"/>
              <a:t>	Kilometer square</a:t>
            </a:r>
            <a:r>
              <a:rPr lang="en-US" sz="2400" dirty="0"/>
              <a:t>.</a:t>
            </a:r>
          </a:p>
          <a:p>
            <a:r>
              <a:rPr lang="en-US" sz="2400" dirty="0"/>
              <a:t>	German population is about 82 million people.</a:t>
            </a:r>
          </a:p>
        </p:txBody>
      </p:sp>
    </p:spTree>
    <p:extLst>
      <p:ext uri="{BB962C8B-B14F-4D97-AF65-F5344CB8AC3E}">
        <p14:creationId xmlns:p14="http://schemas.microsoft.com/office/powerpoint/2010/main" val="486970284"/>
      </p:ext>
    </p:extLst>
  </p:cSld>
  <p:clrMapOvr>
    <a:masterClrMapping/>
  </p:clrMapOvr>
  <p:transition spd="slow">
    <p:cover/>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42901"/>
            <a:ext cx="8991600" cy="4585871"/>
          </a:xfrm>
          <a:prstGeom prst="rect">
            <a:avLst/>
          </a:prstGeom>
        </p:spPr>
        <p:txBody>
          <a:bodyPr wrap="square">
            <a:spAutoFit/>
          </a:bodyPr>
          <a:lstStyle/>
          <a:p>
            <a:r>
              <a:rPr lang="en-US" sz="2800" b="1" u="sng" dirty="0">
                <a:solidFill>
                  <a:srgbClr val="0070C0"/>
                </a:solidFill>
              </a:rPr>
              <a:t>POPULATION </a:t>
            </a:r>
            <a:r>
              <a:rPr lang="en-US" sz="2800" b="1" u="sng" dirty="0">
                <a:solidFill>
                  <a:srgbClr val="0070C0"/>
                </a:solidFill>
              </a:rPr>
              <a:t>OF INDIA </a:t>
            </a:r>
          </a:p>
          <a:p>
            <a:r>
              <a:rPr lang="en-US" sz="2400" dirty="0"/>
              <a:t>	India is the second most populated country in the world.</a:t>
            </a:r>
          </a:p>
          <a:p>
            <a:r>
              <a:rPr lang="en-US" sz="2400" dirty="0"/>
              <a:t>	India population is mainly made of both the youth and old </a:t>
            </a:r>
            <a:r>
              <a:rPr lang="en-US" sz="2400" dirty="0"/>
              <a:t>	people</a:t>
            </a:r>
            <a:r>
              <a:rPr lang="en-US" sz="2400" dirty="0"/>
              <a:t>.</a:t>
            </a:r>
          </a:p>
          <a:p>
            <a:r>
              <a:rPr lang="en-US" sz="2400" dirty="0"/>
              <a:t>	There is high population growth rate.</a:t>
            </a:r>
          </a:p>
          <a:p>
            <a:r>
              <a:rPr lang="en-US" sz="2400" dirty="0"/>
              <a:t>	Most people live in rural areas.</a:t>
            </a:r>
          </a:p>
          <a:p>
            <a:r>
              <a:rPr lang="en-US" sz="2400" dirty="0"/>
              <a:t>	Life expectancy is low.</a:t>
            </a:r>
          </a:p>
          <a:p>
            <a:r>
              <a:rPr lang="en-US" sz="2400" dirty="0"/>
              <a:t>	High mortality or death rate.</a:t>
            </a:r>
          </a:p>
          <a:p>
            <a:r>
              <a:rPr lang="en-US" sz="2400" dirty="0"/>
              <a:t>	High birth rate.</a:t>
            </a:r>
          </a:p>
          <a:p>
            <a:r>
              <a:rPr lang="en-US" sz="2400" dirty="0"/>
              <a:t>	India population is about nine hundred people per kilometer </a:t>
            </a:r>
            <a:r>
              <a:rPr lang="en-US" sz="2400" dirty="0"/>
              <a:t>	square</a:t>
            </a:r>
            <a:r>
              <a:rPr lang="en-US" sz="2400" dirty="0"/>
              <a:t>.</a:t>
            </a:r>
          </a:p>
          <a:p>
            <a:r>
              <a:rPr lang="en-US" sz="2400" dirty="0"/>
              <a:t>	India population is about one Billion people.</a:t>
            </a:r>
          </a:p>
        </p:txBody>
      </p:sp>
    </p:spTree>
    <p:extLst>
      <p:ext uri="{BB962C8B-B14F-4D97-AF65-F5344CB8AC3E}">
        <p14:creationId xmlns:p14="http://schemas.microsoft.com/office/powerpoint/2010/main" val="4063387484"/>
      </p:ext>
    </p:extLst>
  </p:cSld>
  <p:clrMapOvr>
    <a:masterClrMapping/>
  </p:clrMapOvr>
  <p:transition spd="slow" advTm="60000">
    <p:cover/>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8100"/>
            <a:ext cx="8686800" cy="5693866"/>
          </a:xfrm>
          <a:prstGeom prst="rect">
            <a:avLst/>
          </a:prstGeom>
        </p:spPr>
        <p:txBody>
          <a:bodyPr wrap="square">
            <a:spAutoFit/>
          </a:bodyPr>
          <a:lstStyle/>
          <a:p>
            <a:pPr algn="ctr"/>
            <a:r>
              <a:rPr lang="en-US" sz="2800" b="1" u="sng" dirty="0"/>
              <a:t>Exercise 5</a:t>
            </a:r>
          </a:p>
          <a:p>
            <a:r>
              <a:rPr lang="en-US" sz="2400" dirty="0"/>
              <a:t>1.Which </a:t>
            </a:r>
            <a:r>
              <a:rPr lang="en-US" sz="2400" dirty="0"/>
              <a:t>one of the following is the common characteristic </a:t>
            </a:r>
            <a:r>
              <a:rPr lang="en-US" sz="2400" dirty="0"/>
              <a:t>	about </a:t>
            </a:r>
            <a:r>
              <a:rPr lang="en-US" sz="2400" dirty="0"/>
              <a:t>the population of Kenya and India? It is TRUE that in </a:t>
            </a:r>
            <a:r>
              <a:rPr lang="en-US" sz="2400" dirty="0"/>
              <a:t>	both </a:t>
            </a:r>
            <a:r>
              <a:rPr lang="en-US" sz="2400" dirty="0"/>
              <a:t>countries the------</a:t>
            </a:r>
          </a:p>
          <a:p>
            <a:r>
              <a:rPr lang="en-US" sz="2400" dirty="0"/>
              <a:t>A.	Death rate is low</a:t>
            </a:r>
          </a:p>
          <a:p>
            <a:r>
              <a:rPr lang="en-US" sz="2400" dirty="0"/>
              <a:t>B.	Majority of people are young</a:t>
            </a:r>
          </a:p>
          <a:p>
            <a:r>
              <a:rPr lang="en-US" sz="2400" dirty="0"/>
              <a:t>C.	The birth rate is low</a:t>
            </a:r>
          </a:p>
          <a:p>
            <a:r>
              <a:rPr lang="en-US" sz="2400" dirty="0"/>
              <a:t>D.	The majority of the people are old</a:t>
            </a:r>
          </a:p>
          <a:p>
            <a:endParaRPr lang="en-US" sz="2400" dirty="0"/>
          </a:p>
          <a:p>
            <a:r>
              <a:rPr lang="en-US" sz="2400" dirty="0"/>
              <a:t>2.Which </a:t>
            </a:r>
            <a:r>
              <a:rPr lang="en-US" sz="2400" dirty="0"/>
              <a:t>one of the following factors may lead to a </a:t>
            </a:r>
            <a:r>
              <a:rPr lang="en-US" sz="2400" dirty="0"/>
              <a:t>slow population </a:t>
            </a:r>
            <a:r>
              <a:rPr lang="en-US" sz="2400" dirty="0"/>
              <a:t>growth in Kenya?</a:t>
            </a:r>
          </a:p>
          <a:p>
            <a:r>
              <a:rPr lang="en-US" sz="2400" dirty="0"/>
              <a:t>A.	Low mortality rate</a:t>
            </a:r>
          </a:p>
          <a:p>
            <a:r>
              <a:rPr lang="en-US" sz="2400" dirty="0"/>
              <a:t>B.	Early marriages </a:t>
            </a:r>
          </a:p>
          <a:p>
            <a:r>
              <a:rPr lang="en-US" sz="2400" dirty="0"/>
              <a:t>C.	Change in cultural attitude</a:t>
            </a:r>
          </a:p>
          <a:p>
            <a:r>
              <a:rPr lang="en-US" sz="2400" dirty="0"/>
              <a:t>D.	Awareness of family planning measure</a:t>
            </a:r>
          </a:p>
        </p:txBody>
      </p:sp>
    </p:spTree>
    <p:extLst>
      <p:ext uri="{BB962C8B-B14F-4D97-AF65-F5344CB8AC3E}">
        <p14:creationId xmlns:p14="http://schemas.microsoft.com/office/powerpoint/2010/main" val="2969143059"/>
      </p:ext>
    </p:extLst>
  </p:cSld>
  <p:clrMapOvr>
    <a:masterClrMapping/>
  </p:clrMapOvr>
  <p:transition spd="slow" advTm="60000">
    <p:cover/>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9000" y="190501"/>
            <a:ext cx="8686800" cy="5262979"/>
          </a:xfrm>
          <a:prstGeom prst="rect">
            <a:avLst/>
          </a:prstGeom>
        </p:spPr>
        <p:txBody>
          <a:bodyPr wrap="square">
            <a:spAutoFit/>
          </a:bodyPr>
          <a:lstStyle/>
          <a:p>
            <a:r>
              <a:rPr lang="en-US" sz="2400" dirty="0"/>
              <a:t>3.Which </a:t>
            </a:r>
            <a:r>
              <a:rPr lang="en-US" sz="2400" dirty="0"/>
              <a:t>one of the following is TRUE about the population of </a:t>
            </a:r>
            <a:r>
              <a:rPr lang="en-US" sz="2400" dirty="0"/>
              <a:t>Kenya </a:t>
            </a:r>
            <a:r>
              <a:rPr lang="en-US" sz="2400" dirty="0"/>
              <a:t>and </a:t>
            </a:r>
            <a:r>
              <a:rPr lang="en-US" sz="2400" dirty="0"/>
              <a:t>German</a:t>
            </a:r>
            <a:r>
              <a:rPr lang="en-US" sz="2400" dirty="0"/>
              <a:t>?</a:t>
            </a:r>
          </a:p>
          <a:p>
            <a:r>
              <a:rPr lang="en-US" sz="2400" dirty="0"/>
              <a:t>A.	most people live in urban </a:t>
            </a:r>
            <a:r>
              <a:rPr lang="en-US" sz="2400" dirty="0" err="1"/>
              <a:t>centres</a:t>
            </a:r>
            <a:r>
              <a:rPr lang="en-US" sz="2400" dirty="0"/>
              <a:t> in Kenya </a:t>
            </a:r>
          </a:p>
          <a:p>
            <a:r>
              <a:rPr lang="en-US" sz="2400" dirty="0"/>
              <a:t>B.	The mortality rate is lower in Kenya than in Germany</a:t>
            </a:r>
          </a:p>
          <a:p>
            <a:r>
              <a:rPr lang="en-US" sz="2400" dirty="0"/>
              <a:t>C.	Population of elderly people is higher in Germany than in </a:t>
            </a:r>
            <a:r>
              <a:rPr lang="en-US" sz="2400" dirty="0"/>
              <a:t>	Kenya</a:t>
            </a:r>
            <a:endParaRPr lang="en-US" sz="2400" dirty="0"/>
          </a:p>
          <a:p>
            <a:r>
              <a:rPr lang="en-US" sz="2400" dirty="0"/>
              <a:t>D.	The birth rate in Germany is higher than in Kenya</a:t>
            </a:r>
          </a:p>
          <a:p>
            <a:endParaRPr lang="en-US" sz="2400" dirty="0"/>
          </a:p>
          <a:p>
            <a:r>
              <a:rPr lang="en-US" sz="2400" dirty="0"/>
              <a:t>4.The </a:t>
            </a:r>
            <a:r>
              <a:rPr lang="en-US" sz="2400" dirty="0"/>
              <a:t>following are the main reasons for rural to </a:t>
            </a:r>
            <a:r>
              <a:rPr lang="en-US" sz="2400" dirty="0"/>
              <a:t>urban </a:t>
            </a:r>
            <a:r>
              <a:rPr lang="en-US" sz="2400" dirty="0"/>
              <a:t>migration. Which one is NOT?</a:t>
            </a:r>
          </a:p>
          <a:p>
            <a:r>
              <a:rPr lang="en-US" sz="2400" dirty="0"/>
              <a:t>A.	Unemployment in the urban areas</a:t>
            </a:r>
          </a:p>
          <a:p>
            <a:r>
              <a:rPr lang="en-US" sz="2400" dirty="0"/>
              <a:t>B.	Land shortage in the rural area</a:t>
            </a:r>
          </a:p>
          <a:p>
            <a:r>
              <a:rPr lang="en-US" sz="2400" dirty="0"/>
              <a:t>C.	Availability of training institutions </a:t>
            </a:r>
          </a:p>
          <a:p>
            <a:r>
              <a:rPr lang="en-US" sz="2400" dirty="0"/>
              <a:t>D.	Trading activities</a:t>
            </a:r>
          </a:p>
        </p:txBody>
      </p:sp>
    </p:spTree>
    <p:extLst>
      <p:ext uri="{BB962C8B-B14F-4D97-AF65-F5344CB8AC3E}">
        <p14:creationId xmlns:p14="http://schemas.microsoft.com/office/powerpoint/2010/main" val="4067724674"/>
      </p:ext>
    </p:extLst>
  </p:cSld>
  <p:clrMapOvr>
    <a:masterClrMapping/>
  </p:clrMapOvr>
  <p:transition spd="slow" advTm="60000">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991600" cy="952500"/>
          </a:xfrm>
        </p:spPr>
        <p:txBody>
          <a:bodyPr>
            <a:normAutofit/>
          </a:bodyPr>
          <a:lstStyle/>
          <a:p>
            <a:r>
              <a:rPr lang="en-US" b="1" u="sng" dirty="0">
                <a:solidFill>
                  <a:srgbClr val="FF0000"/>
                </a:solidFill>
                <a:latin typeface="Arial Rounded MT Bold" pitchFamily="34" charset="0"/>
              </a:rPr>
              <a:t>Modified Tropical climate region</a:t>
            </a:r>
            <a:r>
              <a:rPr lang="en-US" dirty="0">
                <a:solidFill>
                  <a:srgbClr val="FF0000"/>
                </a:solidFill>
                <a:latin typeface="Arial Rounded MT Bold" pitchFamily="34" charset="0"/>
              </a:rPr>
              <a:t/>
            </a:r>
            <a:br>
              <a:rPr lang="en-US" dirty="0">
                <a:solidFill>
                  <a:srgbClr val="FF0000"/>
                </a:solidFill>
                <a:latin typeface="Arial Rounded MT Bold" pitchFamily="34" charset="0"/>
              </a:rPr>
            </a:br>
            <a:r>
              <a:rPr lang="en-US" b="1" dirty="0">
                <a:solidFill>
                  <a:srgbClr val="FF0000"/>
                </a:solidFill>
                <a:latin typeface="Arial Rounded MT Bold" pitchFamily="34" charset="0"/>
              </a:rPr>
              <a:t>       </a:t>
            </a:r>
            <a:r>
              <a:rPr lang="en-US" b="1" u="sng" dirty="0">
                <a:solidFill>
                  <a:srgbClr val="FF0000"/>
                </a:solidFill>
                <a:latin typeface="Arial Rounded MT Bold" pitchFamily="34" charset="0"/>
              </a:rPr>
              <a:t>(Warm and wet climate</a:t>
            </a:r>
            <a:r>
              <a:rPr lang="en-US" u="sng" dirty="0" smtClean="0">
                <a:solidFill>
                  <a:srgbClr val="FF0000"/>
                </a:solidFill>
                <a:latin typeface="Arial Rounded MT Bold" pitchFamily="34" charset="0"/>
              </a:rPr>
              <a:t>)</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lvl="0">
              <a:lnSpc>
                <a:spcPct val="150000"/>
              </a:lnSpc>
            </a:pPr>
            <a:r>
              <a:rPr lang="en-US" dirty="0">
                <a:latin typeface="Arial Rounded MT Bold" pitchFamily="34" charset="0"/>
              </a:rPr>
              <a:t>Experienced in Kenyan Highlands and in Rift Valley. </a:t>
            </a:r>
          </a:p>
          <a:p>
            <a:pPr lvl="0">
              <a:lnSpc>
                <a:spcPct val="150000"/>
              </a:lnSpc>
            </a:pPr>
            <a:r>
              <a:rPr lang="en-US" dirty="0">
                <a:latin typeface="Arial Rounded MT Bold" pitchFamily="34" charset="0"/>
              </a:rPr>
              <a:t>Coldest </a:t>
            </a:r>
            <a:r>
              <a:rPr lang="en-US" dirty="0" smtClean="0">
                <a:latin typeface="Arial Rounded MT Bold" pitchFamily="34" charset="0"/>
              </a:rPr>
              <a:t>Months </a:t>
            </a:r>
            <a:r>
              <a:rPr lang="en-US" dirty="0">
                <a:latin typeface="Arial Rounded MT Bold" pitchFamily="34" charset="0"/>
              </a:rPr>
              <a:t>are July and August.</a:t>
            </a:r>
          </a:p>
          <a:p>
            <a:pPr lvl="0">
              <a:lnSpc>
                <a:spcPct val="150000"/>
              </a:lnSpc>
            </a:pPr>
            <a:r>
              <a:rPr lang="en-US" dirty="0">
                <a:latin typeface="Arial Rounded MT Bold" pitchFamily="34" charset="0"/>
              </a:rPr>
              <a:t>Receive rainfall throughout the year which is </a:t>
            </a:r>
            <a:r>
              <a:rPr lang="en-US" dirty="0" smtClean="0">
                <a:latin typeface="Arial Rounded MT Bold" pitchFamily="34" charset="0"/>
              </a:rPr>
              <a:t>above 2000mm </a:t>
            </a:r>
            <a:r>
              <a:rPr lang="en-US" dirty="0">
                <a:latin typeface="Arial Rounded MT Bold" pitchFamily="34" charset="0"/>
              </a:rPr>
              <a:t>per year.</a:t>
            </a:r>
          </a:p>
          <a:p>
            <a:pPr lvl="0">
              <a:lnSpc>
                <a:spcPct val="150000"/>
              </a:lnSpc>
            </a:pPr>
            <a:r>
              <a:rPr lang="en-US" dirty="0">
                <a:latin typeface="Arial Rounded MT Bold" pitchFamily="34" charset="0"/>
              </a:rPr>
              <a:t>Annual temperature is above 20</a:t>
            </a:r>
            <a:r>
              <a:rPr lang="en-US" baseline="30000" dirty="0">
                <a:latin typeface="Arial Rounded MT Bold" pitchFamily="34" charset="0"/>
              </a:rPr>
              <a:t>0</a:t>
            </a:r>
            <a:r>
              <a:rPr lang="en-US" dirty="0">
                <a:latin typeface="Arial Rounded MT Bold" pitchFamily="34" charset="0"/>
              </a:rPr>
              <a:t>C</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505112603"/>
      </p:ext>
    </p:extLst>
  </p:cSld>
  <p:clrMapOvr>
    <a:masterClrMapping/>
  </p:clrMapOvr>
  <p:transition spd="slow" advTm="60000">
    <p:cover/>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2800" y="647701"/>
            <a:ext cx="8458200" cy="3139321"/>
          </a:xfrm>
          <a:prstGeom prst="rect">
            <a:avLst/>
          </a:prstGeom>
          <a:noFill/>
        </p:spPr>
        <p:txBody>
          <a:bodyPr wrap="square" rtlCol="0">
            <a:spAutoFit/>
          </a:bodyPr>
          <a:lstStyle/>
          <a:p>
            <a:pPr algn="ctr"/>
            <a:r>
              <a:rPr lang="en-US" sz="6600" b="1" u="sng" dirty="0">
                <a:solidFill>
                  <a:srgbClr val="FF0000"/>
                </a:solidFill>
              </a:rPr>
              <a:t>PAST KCPE QUESTIONS ON THE TOPIC PEOPLE AND POPULATION</a:t>
            </a:r>
            <a:endParaRPr lang="en-US" sz="6600" b="1" u="sng" dirty="0">
              <a:solidFill>
                <a:srgbClr val="FF0000"/>
              </a:solidFill>
            </a:endParaRPr>
          </a:p>
        </p:txBody>
      </p:sp>
    </p:spTree>
    <p:extLst>
      <p:ext uri="{BB962C8B-B14F-4D97-AF65-F5344CB8AC3E}">
        <p14:creationId xmlns:p14="http://schemas.microsoft.com/office/powerpoint/2010/main" val="4144305285"/>
      </p:ext>
    </p:extLst>
  </p:cSld>
  <p:clrMapOvr>
    <a:masterClrMapping/>
  </p:clrMapOvr>
  <p:transition spd="slow">
    <p:cover/>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8000" y="13753"/>
            <a:ext cx="8991600" cy="1200329"/>
          </a:xfrm>
          <a:prstGeom prst="rect">
            <a:avLst/>
          </a:prstGeom>
        </p:spPr>
        <p:txBody>
          <a:bodyPr wrap="square">
            <a:spAutoFit/>
          </a:bodyPr>
          <a:lstStyle/>
          <a:p>
            <a:r>
              <a:rPr lang="en-US" sz="2400" b="1" dirty="0"/>
              <a:t>YR 2006</a:t>
            </a:r>
          </a:p>
          <a:p>
            <a:r>
              <a:rPr lang="en-US" sz="2400" b="1" dirty="0"/>
              <a:t>Which </a:t>
            </a:r>
            <a:r>
              <a:rPr lang="en-US" sz="2400" b="1" dirty="0"/>
              <a:t>one of the following pre-historic sites in Eastern Africa is correctly matched with the country where it is located?</a:t>
            </a:r>
          </a:p>
        </p:txBody>
      </p:sp>
      <p:graphicFrame>
        <p:nvGraphicFramePr>
          <p:cNvPr id="5" name="Table 4"/>
          <p:cNvGraphicFramePr>
            <a:graphicFrameLocks noGrp="1"/>
          </p:cNvGraphicFramePr>
          <p:nvPr>
            <p:extLst>
              <p:ext uri="{D42A27DB-BD31-4B8C-83A1-F6EECF244321}">
                <p14:modId xmlns:p14="http://schemas.microsoft.com/office/powerpoint/2010/main" val="2375366059"/>
              </p:ext>
            </p:extLst>
          </p:nvPr>
        </p:nvGraphicFramePr>
        <p:xfrm>
          <a:off x="2184400" y="1257300"/>
          <a:ext cx="5105400" cy="2209800"/>
        </p:xfrm>
        <a:graphic>
          <a:graphicData uri="http://schemas.openxmlformats.org/drawingml/2006/table">
            <a:tbl>
              <a:tblPr firstRow="1" firstCol="1" lastRow="1" lastCol="1" bandRow="1" bandCol="1">
                <a:tableStyleId>{5940675A-B579-460E-94D1-54222C63F5DA}</a:tableStyleId>
              </a:tblPr>
              <a:tblGrid>
                <a:gridCol w="754090">
                  <a:extLst>
                    <a:ext uri="{9D8B030D-6E8A-4147-A177-3AD203B41FA5}">
                      <a16:colId xmlns:a16="http://schemas.microsoft.com/office/drawing/2014/main" val="20000"/>
                    </a:ext>
                  </a:extLst>
                </a:gridCol>
                <a:gridCol w="2610786">
                  <a:extLst>
                    <a:ext uri="{9D8B030D-6E8A-4147-A177-3AD203B41FA5}">
                      <a16:colId xmlns:a16="http://schemas.microsoft.com/office/drawing/2014/main" val="20001"/>
                    </a:ext>
                  </a:extLst>
                </a:gridCol>
                <a:gridCol w="1740524">
                  <a:extLst>
                    <a:ext uri="{9D8B030D-6E8A-4147-A177-3AD203B41FA5}">
                      <a16:colId xmlns:a16="http://schemas.microsoft.com/office/drawing/2014/main" val="20002"/>
                    </a:ext>
                  </a:extLst>
                </a:gridCol>
              </a:tblGrid>
              <a:tr h="546980">
                <a:tc>
                  <a:txBody>
                    <a:bodyPr/>
                    <a:lstStyle/>
                    <a:p>
                      <a:pPr marL="114300" marR="0" algn="l">
                        <a:spcBef>
                          <a:spcPts val="0"/>
                        </a:spcBef>
                        <a:spcAft>
                          <a:spcPts val="0"/>
                        </a:spcAft>
                      </a:pPr>
                      <a:r>
                        <a:rPr lang="en-US" sz="2400" dirty="0">
                          <a:effectLst/>
                        </a:rPr>
                        <a:t> </a:t>
                      </a:r>
                      <a:endParaRPr lang="en-US" sz="2400" dirty="0">
                        <a:effectLst/>
                        <a:latin typeface="Times New Roman"/>
                        <a:ea typeface="Times New Roman"/>
                      </a:endParaRPr>
                    </a:p>
                  </a:txBody>
                  <a:tcPr marL="68580" marR="68580" marT="0" marB="0"/>
                </a:tc>
                <a:tc>
                  <a:txBody>
                    <a:bodyPr/>
                    <a:lstStyle/>
                    <a:p>
                      <a:pPr marL="114300" marR="0" indent="-114300" algn="l">
                        <a:spcBef>
                          <a:spcPts val="0"/>
                        </a:spcBef>
                        <a:spcAft>
                          <a:spcPts val="0"/>
                        </a:spcAft>
                      </a:pPr>
                      <a:r>
                        <a:rPr lang="en-US" sz="2400" b="1">
                          <a:effectLst/>
                        </a:rPr>
                        <a:t>Pre-Historic Site</a:t>
                      </a:r>
                      <a:endParaRPr lang="en-US" sz="2400" b="1">
                        <a:effectLst/>
                        <a:latin typeface="Times New Roman"/>
                        <a:ea typeface="Times New Roman"/>
                      </a:endParaRPr>
                    </a:p>
                  </a:txBody>
                  <a:tcPr marL="68580" marR="68580" marT="0" marB="0"/>
                </a:tc>
                <a:tc>
                  <a:txBody>
                    <a:bodyPr/>
                    <a:lstStyle/>
                    <a:p>
                      <a:pPr marL="114300" marR="0" indent="-68580" algn="l">
                        <a:spcBef>
                          <a:spcPts val="0"/>
                        </a:spcBef>
                        <a:spcAft>
                          <a:spcPts val="0"/>
                        </a:spcAft>
                      </a:pPr>
                      <a:r>
                        <a:rPr lang="en-US" sz="2400" b="1" dirty="0">
                          <a:effectLst/>
                        </a:rPr>
                        <a:t>Country</a:t>
                      </a:r>
                      <a:endParaRPr lang="en-US" sz="2400" b="1" dirty="0">
                        <a:effectLst/>
                        <a:latin typeface="Times New Roman"/>
                        <a:ea typeface="Times New Roman"/>
                      </a:endParaRPr>
                    </a:p>
                  </a:txBody>
                  <a:tcPr marL="68580" marR="68580" marT="0" marB="0"/>
                </a:tc>
                <a:extLst>
                  <a:ext uri="{0D108BD9-81ED-4DB2-BD59-A6C34878D82A}">
                    <a16:rowId xmlns:a16="http://schemas.microsoft.com/office/drawing/2014/main" val="10000"/>
                  </a:ext>
                </a:extLst>
              </a:tr>
              <a:tr h="1662820">
                <a:tc>
                  <a:txBody>
                    <a:bodyPr/>
                    <a:lstStyle/>
                    <a:p>
                      <a:pPr marL="114300" marR="0" indent="-114300" algn="l">
                        <a:spcBef>
                          <a:spcPts val="0"/>
                        </a:spcBef>
                        <a:spcAft>
                          <a:spcPts val="0"/>
                        </a:spcAft>
                      </a:pPr>
                      <a:r>
                        <a:rPr lang="en-US" sz="2400">
                          <a:effectLst/>
                        </a:rPr>
                        <a:t>A.</a:t>
                      </a:r>
                    </a:p>
                    <a:p>
                      <a:pPr marL="114300" marR="0" indent="-114300" algn="l">
                        <a:spcBef>
                          <a:spcPts val="0"/>
                        </a:spcBef>
                        <a:spcAft>
                          <a:spcPts val="0"/>
                        </a:spcAft>
                      </a:pPr>
                      <a:r>
                        <a:rPr lang="en-US" sz="2400">
                          <a:effectLst/>
                        </a:rPr>
                        <a:t>B.</a:t>
                      </a:r>
                    </a:p>
                    <a:p>
                      <a:pPr marL="114300" marR="0" indent="-114300" algn="l">
                        <a:spcBef>
                          <a:spcPts val="0"/>
                        </a:spcBef>
                        <a:spcAft>
                          <a:spcPts val="0"/>
                        </a:spcAft>
                      </a:pPr>
                      <a:r>
                        <a:rPr lang="en-US" sz="2400">
                          <a:effectLst/>
                        </a:rPr>
                        <a:t>C.</a:t>
                      </a:r>
                    </a:p>
                    <a:p>
                      <a:pPr marL="114300" marR="0" indent="-114300" algn="l">
                        <a:spcBef>
                          <a:spcPts val="0"/>
                        </a:spcBef>
                        <a:spcAft>
                          <a:spcPts val="0"/>
                        </a:spcAft>
                      </a:pPr>
                      <a:r>
                        <a:rPr lang="en-US" sz="2400">
                          <a:effectLst/>
                        </a:rPr>
                        <a:t>D.</a:t>
                      </a:r>
                      <a:endParaRPr lang="en-US" sz="2400">
                        <a:effectLst/>
                        <a:latin typeface="Times New Roman"/>
                        <a:ea typeface="Times New Roman"/>
                      </a:endParaRPr>
                    </a:p>
                  </a:txBody>
                  <a:tcPr marL="68580" marR="68580" marT="0" marB="0"/>
                </a:tc>
                <a:tc>
                  <a:txBody>
                    <a:bodyPr/>
                    <a:lstStyle/>
                    <a:p>
                      <a:pPr marL="114300" marR="0" indent="-114300" algn="l">
                        <a:spcBef>
                          <a:spcPts val="0"/>
                        </a:spcBef>
                        <a:spcAft>
                          <a:spcPts val="0"/>
                        </a:spcAft>
                      </a:pPr>
                      <a:r>
                        <a:rPr lang="en-US" sz="2400" dirty="0" err="1">
                          <a:effectLst/>
                        </a:rPr>
                        <a:t>Koobi</a:t>
                      </a:r>
                      <a:r>
                        <a:rPr lang="en-US" sz="2400" dirty="0">
                          <a:effectLst/>
                        </a:rPr>
                        <a:t> Fora </a:t>
                      </a:r>
                    </a:p>
                    <a:p>
                      <a:pPr marL="114300" marR="0" indent="-114300" algn="l">
                        <a:spcBef>
                          <a:spcPts val="0"/>
                        </a:spcBef>
                        <a:spcAft>
                          <a:spcPts val="0"/>
                        </a:spcAft>
                      </a:pPr>
                      <a:r>
                        <a:rPr lang="en-US" sz="2400" dirty="0" err="1">
                          <a:effectLst/>
                        </a:rPr>
                        <a:t>Hadar</a:t>
                      </a:r>
                      <a:endParaRPr lang="en-US" sz="2400" dirty="0">
                        <a:effectLst/>
                      </a:endParaRPr>
                    </a:p>
                    <a:p>
                      <a:pPr marL="114300" marR="0" indent="-114300" algn="l">
                        <a:spcBef>
                          <a:spcPts val="0"/>
                        </a:spcBef>
                        <a:spcAft>
                          <a:spcPts val="0"/>
                        </a:spcAft>
                      </a:pPr>
                      <a:r>
                        <a:rPr lang="en-US" sz="2400" dirty="0" err="1">
                          <a:effectLst/>
                        </a:rPr>
                        <a:t>Ishanda</a:t>
                      </a:r>
                      <a:endParaRPr lang="en-US" sz="2400" dirty="0">
                        <a:effectLst/>
                      </a:endParaRPr>
                    </a:p>
                    <a:p>
                      <a:pPr marL="114300" marR="0" indent="-114300" algn="l">
                        <a:spcBef>
                          <a:spcPts val="0"/>
                        </a:spcBef>
                        <a:spcAft>
                          <a:spcPts val="0"/>
                        </a:spcAft>
                      </a:pPr>
                      <a:r>
                        <a:rPr lang="en-US" sz="2400" dirty="0">
                          <a:effectLst/>
                        </a:rPr>
                        <a:t>Olduvai Gorge</a:t>
                      </a:r>
                      <a:endParaRPr lang="en-US" sz="2400" dirty="0">
                        <a:effectLst/>
                        <a:latin typeface="Times New Roman"/>
                        <a:ea typeface="Times New Roman"/>
                      </a:endParaRPr>
                    </a:p>
                  </a:txBody>
                  <a:tcPr marL="68580" marR="68580" marT="0" marB="0"/>
                </a:tc>
                <a:tc>
                  <a:txBody>
                    <a:bodyPr/>
                    <a:lstStyle/>
                    <a:p>
                      <a:pPr marL="114300" marR="0" indent="-68580" algn="l">
                        <a:spcBef>
                          <a:spcPts val="0"/>
                        </a:spcBef>
                        <a:spcAft>
                          <a:spcPts val="0"/>
                        </a:spcAft>
                      </a:pPr>
                      <a:r>
                        <a:rPr lang="en-US" sz="2400" dirty="0">
                          <a:effectLst/>
                        </a:rPr>
                        <a:t>Uganda</a:t>
                      </a:r>
                    </a:p>
                    <a:p>
                      <a:pPr marL="114300" marR="0" indent="-68580" algn="l">
                        <a:spcBef>
                          <a:spcPts val="0"/>
                        </a:spcBef>
                        <a:spcAft>
                          <a:spcPts val="0"/>
                        </a:spcAft>
                      </a:pPr>
                      <a:r>
                        <a:rPr lang="en-US" sz="2400" dirty="0">
                          <a:effectLst/>
                        </a:rPr>
                        <a:t>Kenya</a:t>
                      </a:r>
                    </a:p>
                    <a:p>
                      <a:pPr marL="114300" marR="0" indent="-68580" algn="l">
                        <a:spcBef>
                          <a:spcPts val="0"/>
                        </a:spcBef>
                        <a:spcAft>
                          <a:spcPts val="0"/>
                        </a:spcAft>
                      </a:pPr>
                      <a:r>
                        <a:rPr lang="en-US" sz="2400" dirty="0">
                          <a:effectLst/>
                        </a:rPr>
                        <a:t>Ethiopia </a:t>
                      </a:r>
                    </a:p>
                    <a:p>
                      <a:pPr marL="114300" marR="0" indent="-68580" algn="l">
                        <a:spcBef>
                          <a:spcPts val="0"/>
                        </a:spcBef>
                        <a:spcAft>
                          <a:spcPts val="0"/>
                        </a:spcAft>
                      </a:pPr>
                      <a:r>
                        <a:rPr lang="en-US" sz="2400" dirty="0">
                          <a:effectLst/>
                        </a:rPr>
                        <a:t>Tanzania</a:t>
                      </a:r>
                      <a:endParaRPr lang="en-US" sz="240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bl>
          </a:graphicData>
        </a:graphic>
      </p:graphicFrame>
      <p:sp>
        <p:nvSpPr>
          <p:cNvPr id="6" name="Rectangle 5"/>
          <p:cNvSpPr/>
          <p:nvPr/>
        </p:nvSpPr>
        <p:spPr>
          <a:xfrm>
            <a:off x="1346200" y="3810000"/>
            <a:ext cx="8077200" cy="1938992"/>
          </a:xfrm>
          <a:prstGeom prst="rect">
            <a:avLst/>
          </a:prstGeom>
        </p:spPr>
        <p:txBody>
          <a:bodyPr wrap="square">
            <a:spAutoFit/>
          </a:bodyPr>
          <a:lstStyle/>
          <a:p>
            <a:r>
              <a:rPr lang="en-US" sz="2400" b="1" dirty="0"/>
              <a:t>REASONING</a:t>
            </a:r>
          </a:p>
          <a:p>
            <a:r>
              <a:rPr lang="en-US" sz="2400" b="1" dirty="0"/>
              <a:t>•	</a:t>
            </a:r>
            <a:r>
              <a:rPr lang="en-US" sz="2400" b="1" dirty="0" err="1"/>
              <a:t>Koobi</a:t>
            </a:r>
            <a:r>
              <a:rPr lang="en-US" sz="2400" b="1" dirty="0"/>
              <a:t> Fora is in Kenya near Lake Turkana</a:t>
            </a:r>
          </a:p>
          <a:p>
            <a:r>
              <a:rPr lang="en-US" sz="2400" b="1" dirty="0"/>
              <a:t>•	</a:t>
            </a:r>
            <a:r>
              <a:rPr lang="en-US" sz="2400" b="1" dirty="0" err="1"/>
              <a:t>Hadar</a:t>
            </a:r>
            <a:r>
              <a:rPr lang="en-US" sz="2400" b="1" dirty="0"/>
              <a:t> is in Ethiopia.</a:t>
            </a:r>
          </a:p>
          <a:p>
            <a:r>
              <a:rPr lang="en-US" sz="2400" b="1" dirty="0"/>
              <a:t>•	</a:t>
            </a:r>
            <a:r>
              <a:rPr lang="en-US" sz="2400" b="1" dirty="0" err="1"/>
              <a:t>Ishanga</a:t>
            </a:r>
            <a:r>
              <a:rPr lang="en-US" sz="2400" b="1" dirty="0"/>
              <a:t> is not in </a:t>
            </a:r>
            <a:r>
              <a:rPr lang="en-US" sz="2400" b="1" dirty="0"/>
              <a:t>Ethiopia.</a:t>
            </a:r>
            <a:endParaRPr lang="en-US" sz="2400" b="1" dirty="0"/>
          </a:p>
          <a:p>
            <a:r>
              <a:rPr lang="en-US" sz="2400" b="1" dirty="0"/>
              <a:t>•	Olduvai gorge is in Tanzania. </a:t>
            </a:r>
          </a:p>
        </p:txBody>
      </p:sp>
    </p:spTree>
    <p:extLst>
      <p:ext uri="{BB962C8B-B14F-4D97-AF65-F5344CB8AC3E}">
        <p14:creationId xmlns:p14="http://schemas.microsoft.com/office/powerpoint/2010/main" val="2148472208"/>
      </p:ext>
    </p:extLst>
  </p:cSld>
  <p:clrMapOvr>
    <a:masterClrMapping/>
  </p:clrMapOvr>
  <p:transition spd="slow" advTm="60000">
    <p:cover/>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42900"/>
            <a:ext cx="8915400" cy="4154984"/>
          </a:xfrm>
          <a:prstGeom prst="rect">
            <a:avLst/>
          </a:prstGeom>
        </p:spPr>
        <p:txBody>
          <a:bodyPr wrap="square">
            <a:spAutoFit/>
          </a:bodyPr>
          <a:lstStyle/>
          <a:p>
            <a:r>
              <a:rPr lang="en-US" sz="2400" b="1" dirty="0"/>
              <a:t>YR 2007</a:t>
            </a:r>
            <a:endParaRPr lang="en-US" sz="2400" b="1" dirty="0"/>
          </a:p>
          <a:p>
            <a:r>
              <a:rPr lang="en-US" sz="2400" b="1" dirty="0"/>
              <a:t>Which one of the following gives the correct order of the evolution of the early man?</a:t>
            </a:r>
          </a:p>
          <a:p>
            <a:r>
              <a:rPr lang="en-US" sz="2400" b="1" dirty="0"/>
              <a:t>A.	Homo Erectus – Homo </a:t>
            </a:r>
            <a:r>
              <a:rPr lang="en-US" sz="2400" b="1" dirty="0" err="1"/>
              <a:t>Habilis</a:t>
            </a:r>
            <a:r>
              <a:rPr lang="en-US" sz="2400" b="1" dirty="0"/>
              <a:t>- Homo sapiens.</a:t>
            </a:r>
          </a:p>
          <a:p>
            <a:r>
              <a:rPr lang="en-US" sz="2400" b="1" dirty="0"/>
              <a:t>B.	Homo Sapiens – Homo </a:t>
            </a:r>
            <a:r>
              <a:rPr lang="en-US" sz="2400" b="1" dirty="0" err="1"/>
              <a:t>Habilis</a:t>
            </a:r>
            <a:r>
              <a:rPr lang="en-US" sz="2400" b="1" dirty="0"/>
              <a:t> – Homo erectus.</a:t>
            </a:r>
          </a:p>
          <a:p>
            <a:r>
              <a:rPr lang="en-US" sz="2400" b="1" dirty="0"/>
              <a:t>C.	Homo </a:t>
            </a:r>
            <a:r>
              <a:rPr lang="en-US" sz="2400" b="1" dirty="0" err="1"/>
              <a:t>Habilis</a:t>
            </a:r>
            <a:r>
              <a:rPr lang="en-US" sz="2400" b="1" dirty="0"/>
              <a:t> – homo erectus – homo sapiens.</a:t>
            </a:r>
          </a:p>
          <a:p>
            <a:r>
              <a:rPr lang="en-US" sz="2400" b="1" dirty="0"/>
              <a:t>D.	Homo </a:t>
            </a:r>
            <a:r>
              <a:rPr lang="en-US" sz="2400" b="1" dirty="0" err="1"/>
              <a:t>Habilis</a:t>
            </a:r>
            <a:r>
              <a:rPr lang="en-US" sz="2400" b="1" dirty="0"/>
              <a:t> – homo sapiens – homo erectus.</a:t>
            </a:r>
          </a:p>
          <a:p>
            <a:endParaRPr lang="en-US" sz="2400" b="1" dirty="0"/>
          </a:p>
          <a:p>
            <a:r>
              <a:rPr lang="en-US" sz="2400" b="1" dirty="0"/>
              <a:t>REASONING</a:t>
            </a:r>
          </a:p>
          <a:p>
            <a:r>
              <a:rPr lang="en-US" sz="2400" b="1" dirty="0"/>
              <a:t>The correct order of evolution is </a:t>
            </a:r>
          </a:p>
          <a:p>
            <a:r>
              <a:rPr lang="en-US" sz="2400" b="1" dirty="0"/>
              <a:t>Homo </a:t>
            </a:r>
            <a:r>
              <a:rPr lang="en-US" sz="2400" b="1" dirty="0" err="1"/>
              <a:t>Habilis</a:t>
            </a:r>
            <a:r>
              <a:rPr lang="en-US" sz="2400" b="1" dirty="0"/>
              <a:t> (able man) – Homo erectus and </a:t>
            </a:r>
            <a:r>
              <a:rPr lang="en-US" sz="2400" b="1" dirty="0"/>
              <a:t>then </a:t>
            </a:r>
            <a:r>
              <a:rPr lang="en-US" sz="2400" b="1" dirty="0"/>
              <a:t>Homo sapiens</a:t>
            </a:r>
          </a:p>
        </p:txBody>
      </p:sp>
    </p:spTree>
    <p:extLst>
      <p:ext uri="{BB962C8B-B14F-4D97-AF65-F5344CB8AC3E}">
        <p14:creationId xmlns:p14="http://schemas.microsoft.com/office/powerpoint/2010/main" val="4009684400"/>
      </p:ext>
    </p:extLst>
  </p:cSld>
  <p:clrMapOvr>
    <a:masterClrMapping/>
  </p:clrMapOvr>
  <p:transition spd="slow" advTm="60000">
    <p:cover/>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14301"/>
            <a:ext cx="9067800" cy="4401205"/>
          </a:xfrm>
          <a:prstGeom prst="rect">
            <a:avLst/>
          </a:prstGeom>
        </p:spPr>
        <p:txBody>
          <a:bodyPr wrap="square">
            <a:spAutoFit/>
          </a:bodyPr>
          <a:lstStyle/>
          <a:p>
            <a:r>
              <a:rPr lang="en-US" sz="2000" b="1" dirty="0"/>
              <a:t>K.C.P.E 2006</a:t>
            </a:r>
          </a:p>
          <a:p>
            <a:r>
              <a:rPr lang="en-US" sz="2000" b="1" dirty="0"/>
              <a:t>The </a:t>
            </a:r>
            <a:r>
              <a:rPr lang="en-US" sz="2000" b="1" dirty="0"/>
              <a:t>Tigre and the Amhara communities live MAINLY in ----------------</a:t>
            </a:r>
          </a:p>
          <a:p>
            <a:r>
              <a:rPr lang="en-US" sz="2000" b="1" dirty="0"/>
              <a:t>A. Tanzania 		            </a:t>
            </a:r>
            <a:r>
              <a:rPr lang="en-US" sz="2000" b="1" dirty="0"/>
              <a:t>	B</a:t>
            </a:r>
            <a:r>
              <a:rPr lang="en-US" sz="2000" b="1" dirty="0"/>
              <a:t>. Somalia</a:t>
            </a:r>
          </a:p>
          <a:p>
            <a:r>
              <a:rPr lang="en-US" sz="2000" b="1" dirty="0"/>
              <a:t>C. Uganda			D. </a:t>
            </a:r>
            <a:r>
              <a:rPr lang="en-US" sz="2000" b="1" dirty="0"/>
              <a:t>Ethiopia</a:t>
            </a:r>
            <a:endParaRPr lang="en-US" sz="2000" b="1" dirty="0"/>
          </a:p>
          <a:p>
            <a:r>
              <a:rPr lang="en-US" sz="2000" b="1" dirty="0"/>
              <a:t>REASONING</a:t>
            </a:r>
          </a:p>
          <a:p>
            <a:r>
              <a:rPr lang="en-US" sz="2000" b="1" dirty="0"/>
              <a:t>Tigre and Amhara are the main Semitic speakers in </a:t>
            </a:r>
            <a:r>
              <a:rPr lang="en-US" sz="2000" b="1" dirty="0"/>
              <a:t>Ethiopia</a:t>
            </a:r>
            <a:r>
              <a:rPr lang="en-US" sz="2000" b="1" dirty="0"/>
              <a:t>.</a:t>
            </a:r>
          </a:p>
          <a:p>
            <a:endParaRPr lang="en-US" sz="2000" b="1" dirty="0"/>
          </a:p>
          <a:p>
            <a:r>
              <a:rPr lang="en-US" sz="2000" b="1" dirty="0"/>
              <a:t>K.C.P.E 2006: </a:t>
            </a:r>
            <a:endParaRPr lang="en-US" sz="2000" b="1" dirty="0"/>
          </a:p>
          <a:p>
            <a:r>
              <a:rPr lang="en-US" sz="2000" b="1" dirty="0"/>
              <a:t>Which </a:t>
            </a:r>
            <a:r>
              <a:rPr lang="en-US" sz="2000" b="1" dirty="0"/>
              <a:t>one of the following factors has led to a </a:t>
            </a:r>
            <a:r>
              <a:rPr lang="en-US" sz="2000" b="1" dirty="0"/>
              <a:t>decline </a:t>
            </a:r>
            <a:r>
              <a:rPr lang="en-US" sz="2000" b="1" dirty="0"/>
              <a:t>in the rate of population growth </a:t>
            </a:r>
            <a:r>
              <a:rPr lang="en-US" sz="2000" b="1" dirty="0"/>
              <a:t>in Kenya</a:t>
            </a:r>
            <a:r>
              <a:rPr lang="en-US" sz="2000" b="1" dirty="0"/>
              <a:t>?</a:t>
            </a:r>
          </a:p>
          <a:p>
            <a:r>
              <a:rPr lang="en-US" sz="2000" b="1" dirty="0"/>
              <a:t>A.	Improved medical facilities.</a:t>
            </a:r>
          </a:p>
          <a:p>
            <a:r>
              <a:rPr lang="en-US" sz="2000" b="1" dirty="0"/>
              <a:t>B.	Improved method of food production.</a:t>
            </a:r>
          </a:p>
          <a:p>
            <a:r>
              <a:rPr lang="en-US" sz="2000" b="1" dirty="0"/>
              <a:t>C.	Increased in incidents of early marriages.</a:t>
            </a:r>
          </a:p>
          <a:p>
            <a:r>
              <a:rPr lang="en-US" sz="2000" b="1" dirty="0"/>
              <a:t>D.	Increase in awareness of advantages of </a:t>
            </a:r>
            <a:r>
              <a:rPr lang="en-US" sz="2000" b="1" dirty="0"/>
              <a:t>fewer </a:t>
            </a:r>
            <a:r>
              <a:rPr lang="en-US" sz="2000" b="1" dirty="0"/>
              <a:t>Children. </a:t>
            </a:r>
          </a:p>
        </p:txBody>
      </p:sp>
      <p:sp>
        <p:nvSpPr>
          <p:cNvPr id="3" name="Rectangle 2"/>
          <p:cNvSpPr/>
          <p:nvPr/>
        </p:nvSpPr>
        <p:spPr>
          <a:xfrm>
            <a:off x="584200" y="4677370"/>
            <a:ext cx="8915400" cy="923330"/>
          </a:xfrm>
          <a:prstGeom prst="rect">
            <a:avLst/>
          </a:prstGeom>
        </p:spPr>
        <p:txBody>
          <a:bodyPr wrap="square">
            <a:spAutoFit/>
          </a:bodyPr>
          <a:lstStyle/>
          <a:p>
            <a:r>
              <a:rPr lang="en-US" b="1" dirty="0"/>
              <a:t>REASONING</a:t>
            </a:r>
          </a:p>
          <a:p>
            <a:r>
              <a:rPr lang="en-US" b="1" dirty="0"/>
              <a:t> Improved medical facilities, early marriage </a:t>
            </a:r>
            <a:r>
              <a:rPr lang="en-US" b="1" dirty="0"/>
              <a:t>and </a:t>
            </a:r>
            <a:r>
              <a:rPr lang="en-US" b="1" dirty="0"/>
              <a:t>improved methods of food production led to </a:t>
            </a:r>
            <a:r>
              <a:rPr lang="en-US" b="1" dirty="0"/>
              <a:t>population </a:t>
            </a:r>
            <a:r>
              <a:rPr lang="en-US" b="1" dirty="0"/>
              <a:t>increase.</a:t>
            </a:r>
          </a:p>
        </p:txBody>
      </p:sp>
    </p:spTree>
    <p:extLst>
      <p:ext uri="{BB962C8B-B14F-4D97-AF65-F5344CB8AC3E}">
        <p14:creationId xmlns:p14="http://schemas.microsoft.com/office/powerpoint/2010/main" val="3651608081"/>
      </p:ext>
    </p:extLst>
  </p:cSld>
  <p:clrMapOvr>
    <a:masterClrMapping/>
  </p:clrMapOvr>
  <p:transition spd="slow" advTm="60000">
    <p:cover/>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0"/>
            <a:ext cx="8686800" cy="5632311"/>
          </a:xfrm>
          <a:prstGeom prst="rect">
            <a:avLst/>
          </a:prstGeom>
        </p:spPr>
        <p:txBody>
          <a:bodyPr wrap="square">
            <a:spAutoFit/>
          </a:bodyPr>
          <a:lstStyle/>
          <a:p>
            <a:r>
              <a:rPr lang="en-US" sz="2400" b="1" dirty="0"/>
              <a:t>KCPE 2007: </a:t>
            </a:r>
            <a:endParaRPr lang="en-US" sz="2400" b="1" dirty="0"/>
          </a:p>
          <a:p>
            <a:r>
              <a:rPr lang="en-US" sz="2400" b="1" dirty="0"/>
              <a:t>Which </a:t>
            </a:r>
            <a:r>
              <a:rPr lang="en-US" sz="2400" b="1" dirty="0"/>
              <a:t>one of the following factors LEAST explains why the Bantus migrated from their original homeland into Eastern Africa?</a:t>
            </a:r>
          </a:p>
          <a:p>
            <a:r>
              <a:rPr lang="en-US" sz="2400" b="1" dirty="0"/>
              <a:t>A.	Spirit of adventure.</a:t>
            </a:r>
          </a:p>
          <a:p>
            <a:r>
              <a:rPr lang="en-US" sz="2400" b="1" dirty="0"/>
              <a:t>B.	Search for fertile land.</a:t>
            </a:r>
          </a:p>
          <a:p>
            <a:r>
              <a:rPr lang="en-US" sz="2400" b="1" dirty="0"/>
              <a:t>C.	Population pressure.</a:t>
            </a:r>
          </a:p>
          <a:p>
            <a:r>
              <a:rPr lang="en-US" sz="2400" b="1" dirty="0"/>
              <a:t>D.	Attacks by other communities.</a:t>
            </a:r>
          </a:p>
          <a:p>
            <a:endParaRPr lang="en-US" sz="2400" b="1" dirty="0"/>
          </a:p>
          <a:p>
            <a:r>
              <a:rPr lang="en-US" sz="2400" b="1" dirty="0"/>
              <a:t>REASONING</a:t>
            </a:r>
          </a:p>
          <a:p>
            <a:r>
              <a:rPr lang="en-US" sz="2400" b="1" dirty="0"/>
              <a:t>Reasons why Bantus migrated from their original homeland are-:</a:t>
            </a:r>
          </a:p>
          <a:p>
            <a:r>
              <a:rPr lang="en-US" sz="2400" b="1" dirty="0"/>
              <a:t>1.	War – attacks by other communities. </a:t>
            </a:r>
          </a:p>
          <a:p>
            <a:r>
              <a:rPr lang="en-US" sz="2400" b="1" dirty="0"/>
              <a:t>2.	Population increase – population pressure.</a:t>
            </a:r>
          </a:p>
          <a:p>
            <a:r>
              <a:rPr lang="en-US" sz="2400" b="1" dirty="0"/>
              <a:t>3.	Drought and famine.</a:t>
            </a:r>
          </a:p>
          <a:p>
            <a:r>
              <a:rPr lang="en-US" sz="2400" b="1" dirty="0"/>
              <a:t>4.	Search for fertile land for farming. </a:t>
            </a:r>
          </a:p>
          <a:p>
            <a:r>
              <a:rPr lang="en-US" sz="2400" b="1" dirty="0"/>
              <a:t>5.	Outbreak of diseases.</a:t>
            </a:r>
          </a:p>
        </p:txBody>
      </p:sp>
    </p:spTree>
    <p:extLst>
      <p:ext uri="{BB962C8B-B14F-4D97-AF65-F5344CB8AC3E}">
        <p14:creationId xmlns:p14="http://schemas.microsoft.com/office/powerpoint/2010/main" val="3290960257"/>
      </p:ext>
    </p:extLst>
  </p:cSld>
  <p:clrMapOvr>
    <a:masterClrMapping/>
  </p:clrMapOvr>
  <p:transition spd="slow" advTm="60000">
    <p:cover/>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5200" y="114301"/>
            <a:ext cx="8458200" cy="4524315"/>
          </a:xfrm>
          <a:prstGeom prst="rect">
            <a:avLst/>
          </a:prstGeom>
        </p:spPr>
        <p:txBody>
          <a:bodyPr wrap="square">
            <a:spAutoFit/>
          </a:bodyPr>
          <a:lstStyle/>
          <a:p>
            <a:r>
              <a:rPr lang="en-US" sz="2400" b="1" dirty="0"/>
              <a:t>KCPE 2007: </a:t>
            </a:r>
            <a:endParaRPr lang="en-US" sz="2400" b="1" dirty="0"/>
          </a:p>
          <a:p>
            <a:r>
              <a:rPr lang="en-US" sz="2400" b="1" dirty="0"/>
              <a:t>The </a:t>
            </a:r>
            <a:r>
              <a:rPr lang="en-US" sz="2400" b="1" dirty="0"/>
              <a:t>main problem resulting from rapid population growth in the rural area in Kenya is that it has led to------</a:t>
            </a:r>
          </a:p>
          <a:p>
            <a:r>
              <a:rPr lang="en-US" sz="2400" b="1" dirty="0"/>
              <a:t>A.	Shortage of land for Agriculture.</a:t>
            </a:r>
          </a:p>
          <a:p>
            <a:r>
              <a:rPr lang="en-US" sz="2400" b="1" dirty="0"/>
              <a:t>B.	Reduction of area under forest.</a:t>
            </a:r>
          </a:p>
          <a:p>
            <a:r>
              <a:rPr lang="en-US" sz="2400" b="1" dirty="0"/>
              <a:t>C.	Increased soil erosion.</a:t>
            </a:r>
          </a:p>
          <a:p>
            <a:pPr marL="457200" indent="-457200">
              <a:buAutoNum type="alphaUcPeriod" startAt="4"/>
            </a:pPr>
            <a:r>
              <a:rPr lang="en-US" sz="2400" b="1" dirty="0"/>
              <a:t>       Inadequate </a:t>
            </a:r>
            <a:r>
              <a:rPr lang="en-US" sz="2400" b="1" dirty="0"/>
              <a:t>water for domestic use. </a:t>
            </a:r>
            <a:endParaRPr lang="en-US" sz="2400" b="1" dirty="0"/>
          </a:p>
          <a:p>
            <a:endParaRPr lang="en-US" sz="2400" b="1" dirty="0"/>
          </a:p>
          <a:p>
            <a:r>
              <a:rPr lang="en-US" sz="2400" b="1" dirty="0"/>
              <a:t>REASONING</a:t>
            </a:r>
          </a:p>
          <a:p>
            <a:r>
              <a:rPr lang="en-US" sz="2400" b="1" dirty="0"/>
              <a:t>All of the following are problem resulting from rapid population growth in the rural areas but the question is asking the MAIN problem which is Shortage of land for farming.</a:t>
            </a:r>
          </a:p>
        </p:txBody>
      </p:sp>
    </p:spTree>
    <p:extLst>
      <p:ext uri="{BB962C8B-B14F-4D97-AF65-F5344CB8AC3E}">
        <p14:creationId xmlns:p14="http://schemas.microsoft.com/office/powerpoint/2010/main" val="1179083770"/>
      </p:ext>
    </p:extLst>
  </p:cSld>
  <p:clrMapOvr>
    <a:masterClrMapping/>
  </p:clrMapOvr>
  <p:transition spd="slow" advTm="60000">
    <p:cover/>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
            <a:ext cx="8686800" cy="830997"/>
          </a:xfrm>
          <a:prstGeom prst="rect">
            <a:avLst/>
          </a:prstGeom>
        </p:spPr>
        <p:txBody>
          <a:bodyPr wrap="square">
            <a:spAutoFit/>
          </a:bodyPr>
          <a:lstStyle/>
          <a:p>
            <a:r>
              <a:rPr lang="en-US" sz="2400" b="1" u="sng" dirty="0"/>
              <a:t>KCPE 2007: </a:t>
            </a:r>
            <a:endParaRPr lang="en-US" sz="2400" b="1" u="sng" dirty="0"/>
          </a:p>
          <a:p>
            <a:r>
              <a:rPr lang="en-US" sz="2400" b="1" dirty="0"/>
              <a:t>The </a:t>
            </a:r>
            <a:r>
              <a:rPr lang="en-US" sz="2400" b="1" dirty="0"/>
              <a:t>age-sex pyramid below represents the population of Germany.</a:t>
            </a:r>
          </a:p>
        </p:txBody>
      </p:sp>
      <p:sp>
        <p:nvSpPr>
          <p:cNvPr id="3" name="Rectangle 2"/>
          <p:cNvSpPr>
            <a:spLocks noChangeArrowheads="1"/>
          </p:cNvSpPr>
          <p:nvPr/>
        </p:nvSpPr>
        <p:spPr bwMode="auto">
          <a:xfrm>
            <a:off x="508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714567199"/>
              </p:ext>
            </p:extLst>
          </p:nvPr>
        </p:nvGraphicFramePr>
        <p:xfrm>
          <a:off x="2032002" y="774700"/>
          <a:ext cx="4662833" cy="2463800"/>
        </p:xfrm>
        <a:graphic>
          <a:graphicData uri="http://schemas.openxmlformats.org/presentationml/2006/ole">
            <mc:AlternateContent xmlns:mc="http://schemas.openxmlformats.org/markup-compatibility/2006">
              <mc:Choice xmlns:v="urn:schemas-microsoft-com:vml" Requires="v">
                <p:oleObj spid="_x0000_s3272" r:id="rId3" imgW="7977960" imgH="5056560" progId="CorelDRAW.Graphic.12">
                  <p:embed/>
                </p:oleObj>
              </mc:Choice>
              <mc:Fallback>
                <p:oleObj r:id="rId3" imgW="7977960" imgH="5056560" progId="CorelDRAW.Graphic.12">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2" y="774700"/>
                        <a:ext cx="4662833" cy="2463800"/>
                      </a:xfrm>
                      <a:prstGeom prst="rect">
                        <a:avLst/>
                      </a:prstGeom>
                      <a:noFill/>
                    </p:spPr>
                  </p:pic>
                </p:oleObj>
              </mc:Fallback>
            </mc:AlternateContent>
          </a:graphicData>
        </a:graphic>
      </p:graphicFrame>
      <p:sp>
        <p:nvSpPr>
          <p:cNvPr id="5" name="Rectangle 4"/>
          <p:cNvSpPr/>
          <p:nvPr/>
        </p:nvSpPr>
        <p:spPr>
          <a:xfrm>
            <a:off x="660400" y="3162300"/>
            <a:ext cx="8763000" cy="2677656"/>
          </a:xfrm>
          <a:prstGeom prst="rect">
            <a:avLst/>
          </a:prstGeom>
        </p:spPr>
        <p:txBody>
          <a:bodyPr wrap="square">
            <a:spAutoFit/>
          </a:bodyPr>
          <a:lstStyle/>
          <a:p>
            <a:r>
              <a:rPr lang="en-US" sz="2400" b="1" dirty="0"/>
              <a:t>Which one of the following statements is TRUE about the population according to the pyramid?</a:t>
            </a:r>
          </a:p>
          <a:p>
            <a:r>
              <a:rPr lang="en-US" sz="2400" b="1" dirty="0" err="1"/>
              <a:t>A.Most</a:t>
            </a:r>
            <a:r>
              <a:rPr lang="en-US" sz="2400" b="1" dirty="0"/>
              <a:t> </a:t>
            </a:r>
            <a:r>
              <a:rPr lang="en-US" sz="2400" b="1" dirty="0"/>
              <a:t>of the population is over 55 years.</a:t>
            </a:r>
          </a:p>
          <a:p>
            <a:r>
              <a:rPr lang="en-US" sz="2400" b="1" dirty="0" err="1"/>
              <a:t>B.There</a:t>
            </a:r>
            <a:r>
              <a:rPr lang="en-US" sz="2400" b="1" dirty="0"/>
              <a:t> </a:t>
            </a:r>
            <a:r>
              <a:rPr lang="en-US" sz="2400" b="1" dirty="0"/>
              <a:t>are more males than females at all ages.</a:t>
            </a:r>
          </a:p>
          <a:p>
            <a:r>
              <a:rPr lang="en-US" sz="2400" b="1" dirty="0" err="1"/>
              <a:t>C.There</a:t>
            </a:r>
            <a:r>
              <a:rPr lang="en-US" sz="2400" b="1" dirty="0"/>
              <a:t> </a:t>
            </a:r>
            <a:r>
              <a:rPr lang="en-US" sz="2400" b="1" dirty="0"/>
              <a:t>are more female than male children at age 0 – 14 years.</a:t>
            </a:r>
          </a:p>
          <a:p>
            <a:r>
              <a:rPr lang="en-US" sz="2400" b="1" dirty="0" err="1"/>
              <a:t>D.The</a:t>
            </a:r>
            <a:r>
              <a:rPr lang="en-US" sz="2400" b="1" dirty="0"/>
              <a:t> </a:t>
            </a:r>
            <a:r>
              <a:rPr lang="en-US" sz="2400" b="1" dirty="0"/>
              <a:t>number of males and females who are over 55years are </a:t>
            </a:r>
            <a:r>
              <a:rPr lang="en-US" sz="2400" b="1" dirty="0"/>
              <a:t>equal</a:t>
            </a:r>
            <a:r>
              <a:rPr lang="en-US" sz="2400" b="1" dirty="0"/>
              <a:t>.</a:t>
            </a:r>
          </a:p>
        </p:txBody>
      </p:sp>
    </p:spTree>
    <p:extLst>
      <p:ext uri="{BB962C8B-B14F-4D97-AF65-F5344CB8AC3E}">
        <p14:creationId xmlns:p14="http://schemas.microsoft.com/office/powerpoint/2010/main" val="2822643681"/>
      </p:ext>
    </p:extLst>
  </p:cSld>
  <p:clrMapOvr>
    <a:masterClrMapping/>
  </p:clrMapOvr>
  <p:transition spd="slow" advTm="60000">
    <p:cover/>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64455"/>
            <a:ext cx="8991600" cy="5509200"/>
          </a:xfrm>
          <a:prstGeom prst="rect">
            <a:avLst/>
          </a:prstGeom>
        </p:spPr>
        <p:txBody>
          <a:bodyPr wrap="square">
            <a:spAutoFit/>
          </a:bodyPr>
          <a:lstStyle/>
          <a:p>
            <a:r>
              <a:rPr lang="en-US" sz="2200" b="1" dirty="0"/>
              <a:t>KCPE </a:t>
            </a:r>
            <a:r>
              <a:rPr lang="en-US" sz="2200" b="1" dirty="0"/>
              <a:t>2007:</a:t>
            </a:r>
          </a:p>
          <a:p>
            <a:r>
              <a:rPr lang="en-US" sz="2200" b="1" dirty="0"/>
              <a:t>Three </a:t>
            </a:r>
            <a:r>
              <a:rPr lang="en-US" sz="2200" b="1" dirty="0"/>
              <a:t>of the following are problems experienced in urban centers in Kenya. Which one is NOT?</a:t>
            </a:r>
          </a:p>
          <a:p>
            <a:r>
              <a:rPr lang="en-US" sz="2200" b="1" dirty="0"/>
              <a:t>A.	Rise of street families</a:t>
            </a:r>
          </a:p>
          <a:p>
            <a:r>
              <a:rPr lang="en-US" sz="2200" b="1" dirty="0"/>
              <a:t>B.	Shortage of workers</a:t>
            </a:r>
          </a:p>
          <a:p>
            <a:r>
              <a:rPr lang="en-US" sz="2200" b="1" dirty="0"/>
              <a:t>C.	Inadequate housing</a:t>
            </a:r>
          </a:p>
          <a:p>
            <a:r>
              <a:rPr lang="en-US" sz="2200" b="1" dirty="0"/>
              <a:t>D.	Traffic </a:t>
            </a:r>
            <a:r>
              <a:rPr lang="en-US" sz="2200" b="1" dirty="0"/>
              <a:t>congestion</a:t>
            </a:r>
            <a:endParaRPr lang="en-US" sz="2200" b="1" dirty="0"/>
          </a:p>
          <a:p>
            <a:r>
              <a:rPr lang="en-US" sz="2200" b="1" dirty="0"/>
              <a:t>REASONING</a:t>
            </a:r>
          </a:p>
          <a:p>
            <a:r>
              <a:rPr lang="en-US" sz="2200" b="1" dirty="0"/>
              <a:t> Problems of rapid population in urban </a:t>
            </a:r>
            <a:r>
              <a:rPr lang="en-US" sz="2200" b="1" dirty="0" err="1"/>
              <a:t>centres</a:t>
            </a:r>
            <a:endParaRPr lang="en-US" sz="2200" b="1" dirty="0"/>
          </a:p>
          <a:p>
            <a:r>
              <a:rPr lang="en-US" sz="2200" b="1" dirty="0"/>
              <a:t>1.	Traffic congestion</a:t>
            </a:r>
          </a:p>
          <a:p>
            <a:r>
              <a:rPr lang="en-US" sz="2200" b="1" dirty="0"/>
              <a:t>2.	Insecurity.</a:t>
            </a:r>
          </a:p>
          <a:p>
            <a:r>
              <a:rPr lang="en-US" sz="2200" b="1" dirty="0"/>
              <a:t>3.	Increase of street families</a:t>
            </a:r>
          </a:p>
          <a:p>
            <a:r>
              <a:rPr lang="en-US" sz="2200" b="1" dirty="0"/>
              <a:t>4.	Unemployment.</a:t>
            </a:r>
          </a:p>
          <a:p>
            <a:r>
              <a:rPr lang="en-US" sz="2200" b="1" dirty="0"/>
              <a:t>5.	Inadequate amenities such as schools, hospitals, houses, </a:t>
            </a:r>
            <a:r>
              <a:rPr lang="en-US" sz="2200" b="1" dirty="0"/>
              <a:t>water </a:t>
            </a:r>
            <a:r>
              <a:rPr lang="en-US" sz="2200" b="1" dirty="0" err="1"/>
              <a:t>etc</a:t>
            </a:r>
            <a:endParaRPr lang="en-US" sz="2200" b="1" dirty="0"/>
          </a:p>
          <a:p>
            <a:r>
              <a:rPr lang="en-US" sz="2200" b="1" dirty="0"/>
              <a:t>6.	Slams growth. </a:t>
            </a:r>
          </a:p>
          <a:p>
            <a:r>
              <a:rPr lang="en-US" sz="2200" b="1" dirty="0"/>
              <a:t>7.	Environment pollution</a:t>
            </a:r>
            <a:r>
              <a:rPr lang="en-US" sz="2200" b="1" dirty="0"/>
              <a:t>.</a:t>
            </a:r>
            <a:endParaRPr lang="en-US" sz="2200" b="1" dirty="0"/>
          </a:p>
        </p:txBody>
      </p:sp>
    </p:spTree>
    <p:extLst>
      <p:ext uri="{BB962C8B-B14F-4D97-AF65-F5344CB8AC3E}">
        <p14:creationId xmlns:p14="http://schemas.microsoft.com/office/powerpoint/2010/main" val="3554080000"/>
      </p:ext>
    </p:extLst>
  </p:cSld>
  <p:clrMapOvr>
    <a:masterClrMapping/>
  </p:clrMapOvr>
  <p:transition spd="slow" advTm="60000">
    <p:cover/>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8275"/>
            <a:ext cx="9144000" cy="5632311"/>
          </a:xfrm>
          <a:prstGeom prst="rect">
            <a:avLst/>
          </a:prstGeom>
        </p:spPr>
        <p:txBody>
          <a:bodyPr wrap="square">
            <a:spAutoFit/>
          </a:bodyPr>
          <a:lstStyle/>
          <a:p>
            <a:r>
              <a:rPr lang="en-US" sz="2400" b="1" dirty="0"/>
              <a:t>{Yr. 2013)</a:t>
            </a:r>
          </a:p>
          <a:p>
            <a:r>
              <a:rPr lang="en-US" sz="2400" b="1" dirty="0"/>
              <a:t>1.Which </a:t>
            </a:r>
            <a:r>
              <a:rPr lang="en-US" sz="2400" b="1" dirty="0"/>
              <a:t>of the following statements is true about </a:t>
            </a:r>
            <a:r>
              <a:rPr lang="en-US" sz="2400" b="1" dirty="0"/>
              <a:t>the origin </a:t>
            </a:r>
            <a:r>
              <a:rPr lang="en-US" sz="2400" b="1" dirty="0"/>
              <a:t>of human beings according to the </a:t>
            </a:r>
            <a:r>
              <a:rPr lang="en-US" sz="2400" b="1" dirty="0"/>
              <a:t>evolution theory</a:t>
            </a:r>
            <a:r>
              <a:rPr lang="en-US" sz="2400" b="1" dirty="0"/>
              <a:t>?</a:t>
            </a:r>
          </a:p>
          <a:p>
            <a:r>
              <a:rPr lang="en-US" sz="2400" b="1" dirty="0"/>
              <a:t>A.	The came from the knees of a giant.</a:t>
            </a:r>
          </a:p>
          <a:p>
            <a:r>
              <a:rPr lang="en-US" sz="2400" b="1" dirty="0"/>
              <a:t>B.	they were created by a supernatural being.</a:t>
            </a:r>
          </a:p>
          <a:p>
            <a:r>
              <a:rPr lang="en-US" sz="2400" b="1" dirty="0"/>
              <a:t>C.	they gradually changed from simple forms </a:t>
            </a:r>
            <a:r>
              <a:rPr lang="en-US" sz="2400" b="1" dirty="0"/>
              <a:t>to complex </a:t>
            </a:r>
            <a:r>
              <a:rPr lang="en-US" sz="2400" b="1" dirty="0"/>
              <a:t>ones.</a:t>
            </a:r>
          </a:p>
          <a:p>
            <a:r>
              <a:rPr lang="en-US" sz="2400" b="1" dirty="0"/>
              <a:t>D.	they came from the sky.</a:t>
            </a:r>
          </a:p>
          <a:p>
            <a:r>
              <a:rPr lang="en-US" sz="2400" b="1" dirty="0"/>
              <a:t>(Yr. 2012)</a:t>
            </a:r>
          </a:p>
          <a:p>
            <a:r>
              <a:rPr lang="en-US" sz="2400" b="1" dirty="0"/>
              <a:t>2.Which </a:t>
            </a:r>
            <a:r>
              <a:rPr lang="en-US" sz="2400" b="1" dirty="0"/>
              <a:t>one of the following archaeological sites </a:t>
            </a:r>
            <a:r>
              <a:rPr lang="en-US" sz="2400" b="1" dirty="0"/>
              <a:t>in Eastern </a:t>
            </a:r>
            <a:r>
              <a:rPr lang="en-US" sz="2400" b="1" dirty="0"/>
              <a:t>Africa is correctly matched with the </a:t>
            </a:r>
            <a:r>
              <a:rPr lang="en-US" sz="2400" b="1" dirty="0"/>
              <a:t>country where </a:t>
            </a:r>
            <a:r>
              <a:rPr lang="en-US" sz="2400" b="1" dirty="0"/>
              <a:t>it is found?</a:t>
            </a:r>
          </a:p>
          <a:p>
            <a:r>
              <a:rPr lang="en-US" sz="2400" b="1" dirty="0"/>
              <a:t>	Archaeological </a:t>
            </a:r>
            <a:r>
              <a:rPr lang="en-US" sz="2400" b="1" dirty="0"/>
              <a:t>site    </a:t>
            </a:r>
            <a:r>
              <a:rPr lang="en-US" sz="2400" b="1" dirty="0"/>
              <a:t>		Country</a:t>
            </a:r>
            <a:endParaRPr lang="en-US" sz="2400" b="1" dirty="0"/>
          </a:p>
          <a:p>
            <a:r>
              <a:rPr lang="en-US" sz="2400" b="1" dirty="0"/>
              <a:t>A.	Olduvai Gorge	-    </a:t>
            </a:r>
            <a:r>
              <a:rPr lang="en-US" sz="2400" b="1" dirty="0"/>
              <a:t>		Uganda</a:t>
            </a:r>
            <a:endParaRPr lang="en-US" sz="2400" b="1" dirty="0"/>
          </a:p>
          <a:p>
            <a:r>
              <a:rPr lang="en-US" sz="2400" b="1" dirty="0"/>
              <a:t>B.	River </a:t>
            </a:r>
            <a:r>
              <a:rPr lang="en-US" sz="2400" b="1" dirty="0" err="1"/>
              <a:t>Omo</a:t>
            </a:r>
            <a:r>
              <a:rPr lang="en-US" sz="2400" b="1" dirty="0"/>
              <a:t> </a:t>
            </a:r>
            <a:r>
              <a:rPr lang="en-US" sz="2400" b="1" dirty="0"/>
              <a:t>Basin-    		Tanzania</a:t>
            </a:r>
            <a:endParaRPr lang="en-US" sz="2400" b="1" dirty="0"/>
          </a:p>
          <a:p>
            <a:r>
              <a:rPr lang="en-US" sz="2400" b="1" dirty="0"/>
              <a:t>C.	</a:t>
            </a:r>
            <a:r>
              <a:rPr lang="en-US" sz="2400" b="1" dirty="0" err="1"/>
              <a:t>Olorgesaillie</a:t>
            </a:r>
            <a:r>
              <a:rPr lang="en-US" sz="2400" b="1" dirty="0"/>
              <a:t>	-     </a:t>
            </a:r>
            <a:r>
              <a:rPr lang="en-US" sz="2400" b="1" dirty="0"/>
              <a:t>		Kenya</a:t>
            </a:r>
            <a:endParaRPr lang="en-US" sz="2400" b="1" dirty="0"/>
          </a:p>
          <a:p>
            <a:r>
              <a:rPr lang="en-US" sz="2400" b="1" dirty="0"/>
              <a:t>D.	</a:t>
            </a:r>
            <a:r>
              <a:rPr lang="en-US" sz="2400" b="1" dirty="0" err="1"/>
              <a:t>Ishango</a:t>
            </a:r>
            <a:r>
              <a:rPr lang="en-US" sz="2400" b="1" dirty="0"/>
              <a:t>	-     </a:t>
            </a:r>
            <a:r>
              <a:rPr lang="en-US" sz="2400" b="1" dirty="0"/>
              <a:t>		Ethiopia</a:t>
            </a:r>
            <a:endParaRPr lang="en-US" sz="2400" b="1" dirty="0"/>
          </a:p>
        </p:txBody>
      </p:sp>
    </p:spTree>
    <p:extLst>
      <p:ext uri="{BB962C8B-B14F-4D97-AF65-F5344CB8AC3E}">
        <p14:creationId xmlns:p14="http://schemas.microsoft.com/office/powerpoint/2010/main" val="1973861992"/>
      </p:ext>
    </p:extLst>
  </p:cSld>
  <p:clrMapOvr>
    <a:masterClrMapping/>
  </p:clrMapOvr>
  <p:transition spd="slow">
    <p:cover/>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9111" y="-38100"/>
            <a:ext cx="8839200" cy="2554545"/>
          </a:xfrm>
          <a:prstGeom prst="rect">
            <a:avLst/>
          </a:prstGeom>
        </p:spPr>
        <p:txBody>
          <a:bodyPr wrap="square">
            <a:spAutoFit/>
          </a:bodyPr>
          <a:lstStyle/>
          <a:p>
            <a:r>
              <a:rPr lang="en-US" sz="2000" b="1" dirty="0"/>
              <a:t>(Yr. 2011)</a:t>
            </a:r>
          </a:p>
          <a:p>
            <a:r>
              <a:rPr lang="en-US" sz="2000" b="1" dirty="0"/>
              <a:t>3. Which </a:t>
            </a:r>
            <a:r>
              <a:rPr lang="en-US" sz="2000" b="1" dirty="0"/>
              <a:t>one of the following pre-historic sites </a:t>
            </a:r>
            <a:r>
              <a:rPr lang="en-US" sz="2000" b="1" dirty="0"/>
              <a:t>in Eastern </a:t>
            </a:r>
            <a:r>
              <a:rPr lang="en-US" sz="2000" b="1" dirty="0"/>
              <a:t>Africa is correctly matched with the </a:t>
            </a:r>
            <a:r>
              <a:rPr lang="en-US" sz="2000" b="1" dirty="0"/>
              <a:t>country where </a:t>
            </a:r>
            <a:r>
              <a:rPr lang="en-US" sz="2000" b="1" dirty="0"/>
              <a:t>it is located?</a:t>
            </a:r>
          </a:p>
          <a:p>
            <a:r>
              <a:rPr lang="en-US" sz="2000" b="1" dirty="0"/>
              <a:t>	</a:t>
            </a:r>
            <a:r>
              <a:rPr lang="en-US" sz="2000" b="1" u="sng" dirty="0"/>
              <a:t>Pre-historic </a:t>
            </a:r>
            <a:r>
              <a:rPr lang="en-US" sz="2000" b="1" u="sng" dirty="0"/>
              <a:t>site</a:t>
            </a:r>
            <a:r>
              <a:rPr lang="en-US" sz="2000" b="1" dirty="0"/>
              <a:t>	</a:t>
            </a:r>
            <a:r>
              <a:rPr lang="en-US" sz="2000" b="1" dirty="0"/>
              <a:t>	</a:t>
            </a:r>
            <a:r>
              <a:rPr lang="en-US" sz="2000" b="1" u="sng" dirty="0"/>
              <a:t>country</a:t>
            </a:r>
            <a:endParaRPr lang="en-US" sz="2000" b="1" u="sng" dirty="0"/>
          </a:p>
          <a:p>
            <a:r>
              <a:rPr lang="en-US" sz="2000" b="1" dirty="0"/>
              <a:t>A.	</a:t>
            </a:r>
            <a:r>
              <a:rPr lang="en-US" sz="2000" b="1" dirty="0" err="1"/>
              <a:t>Hadar</a:t>
            </a:r>
            <a:r>
              <a:rPr lang="en-US" sz="2000" b="1" dirty="0"/>
              <a:t>	</a:t>
            </a:r>
            <a:r>
              <a:rPr lang="en-US" sz="2000" b="1" dirty="0"/>
              <a:t>		Kenya</a:t>
            </a:r>
            <a:endParaRPr lang="en-US" sz="2000" b="1" dirty="0"/>
          </a:p>
          <a:p>
            <a:r>
              <a:rPr lang="en-US" sz="2000" b="1" dirty="0"/>
              <a:t>B.	</a:t>
            </a:r>
            <a:r>
              <a:rPr lang="en-US" sz="2000" b="1" dirty="0" err="1"/>
              <a:t>Ishango</a:t>
            </a:r>
            <a:r>
              <a:rPr lang="en-US" sz="2000" b="1" dirty="0"/>
              <a:t>	</a:t>
            </a:r>
            <a:r>
              <a:rPr lang="en-US" sz="2000" b="1" dirty="0"/>
              <a:t>		Ethiopia</a:t>
            </a:r>
            <a:endParaRPr lang="en-US" sz="2000" b="1" dirty="0"/>
          </a:p>
          <a:p>
            <a:r>
              <a:rPr lang="en-US" sz="2000" b="1" dirty="0"/>
              <a:t>C.	Olduvai Gorge	</a:t>
            </a:r>
            <a:r>
              <a:rPr lang="en-US" sz="2000" b="1" dirty="0"/>
              <a:t>	Tanzania</a:t>
            </a:r>
            <a:endParaRPr lang="en-US" sz="2000" b="1" dirty="0"/>
          </a:p>
          <a:p>
            <a:r>
              <a:rPr lang="en-US" sz="2000" b="1" dirty="0"/>
              <a:t>D.	</a:t>
            </a:r>
            <a:r>
              <a:rPr lang="en-US" sz="2000" b="1" dirty="0" err="1"/>
              <a:t>Olorgesaille</a:t>
            </a:r>
            <a:r>
              <a:rPr lang="en-US" sz="2000" b="1" dirty="0"/>
              <a:t>	</a:t>
            </a:r>
            <a:r>
              <a:rPr lang="en-US" sz="2000" b="1" dirty="0"/>
              <a:t>	Uganda</a:t>
            </a:r>
            <a:endParaRPr lang="en-US" sz="2000" b="1" dirty="0"/>
          </a:p>
        </p:txBody>
      </p:sp>
      <p:sp>
        <p:nvSpPr>
          <p:cNvPr id="3" name="Rectangle 2"/>
          <p:cNvSpPr/>
          <p:nvPr/>
        </p:nvSpPr>
        <p:spPr>
          <a:xfrm>
            <a:off x="666044" y="2552700"/>
            <a:ext cx="1081258" cy="369332"/>
          </a:xfrm>
          <a:prstGeom prst="rect">
            <a:avLst/>
          </a:prstGeom>
        </p:spPr>
        <p:txBody>
          <a:bodyPr wrap="none">
            <a:spAutoFit/>
          </a:bodyPr>
          <a:lstStyle/>
          <a:p>
            <a:r>
              <a:rPr lang="en-US" b="1" dirty="0"/>
              <a:t>(Yr. 2010)</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303" y="2699266"/>
            <a:ext cx="2537915" cy="296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394200" y="3137238"/>
            <a:ext cx="4876800" cy="1015663"/>
          </a:xfrm>
          <a:prstGeom prst="rect">
            <a:avLst/>
          </a:prstGeom>
        </p:spPr>
        <p:txBody>
          <a:bodyPr wrap="square">
            <a:spAutoFit/>
          </a:bodyPr>
          <a:lstStyle/>
          <a:p>
            <a:r>
              <a:rPr lang="en-US" sz="2000" b="1" dirty="0"/>
              <a:t> </a:t>
            </a:r>
            <a:r>
              <a:rPr lang="en-US" sz="2000" b="1" dirty="0"/>
              <a:t>4. The </a:t>
            </a:r>
            <a:r>
              <a:rPr lang="en-US" sz="2000" b="1" dirty="0"/>
              <a:t>pre-historic site marked R is</a:t>
            </a:r>
          </a:p>
          <a:p>
            <a:r>
              <a:rPr lang="en-US" sz="2000" b="1" dirty="0"/>
              <a:t>A.   </a:t>
            </a:r>
            <a:r>
              <a:rPr lang="en-US" sz="2000" b="1" dirty="0" err="1"/>
              <a:t>Koobi</a:t>
            </a:r>
            <a:r>
              <a:rPr lang="en-US" sz="2000" b="1" dirty="0"/>
              <a:t> </a:t>
            </a:r>
            <a:r>
              <a:rPr lang="en-US" sz="2000" b="1" dirty="0" err="1"/>
              <a:t>Fora</a:t>
            </a:r>
            <a:r>
              <a:rPr lang="en-US" sz="2000" b="1" dirty="0"/>
              <a:t>	B. </a:t>
            </a:r>
            <a:r>
              <a:rPr lang="en-US" sz="2000" b="1" dirty="0" err="1"/>
              <a:t>Olorgesaille</a:t>
            </a:r>
            <a:endParaRPr lang="en-US" sz="2000" b="1" dirty="0"/>
          </a:p>
          <a:p>
            <a:r>
              <a:rPr lang="en-US" sz="2000" b="1" dirty="0"/>
              <a:t>C.   Fort </a:t>
            </a:r>
            <a:r>
              <a:rPr lang="en-US" sz="2000" b="1" dirty="0" err="1"/>
              <a:t>Ternan</a:t>
            </a:r>
            <a:r>
              <a:rPr lang="en-US" sz="2000" b="1" dirty="0"/>
              <a:t>	D. </a:t>
            </a:r>
            <a:r>
              <a:rPr lang="en-US" sz="2000" b="1" dirty="0" err="1"/>
              <a:t>Kariandusi</a:t>
            </a:r>
            <a:endParaRPr lang="en-US" sz="2000" b="1" dirty="0"/>
          </a:p>
        </p:txBody>
      </p:sp>
    </p:spTree>
    <p:extLst>
      <p:ext uri="{BB962C8B-B14F-4D97-AF65-F5344CB8AC3E}">
        <p14:creationId xmlns:p14="http://schemas.microsoft.com/office/powerpoint/2010/main" val="4050994250"/>
      </p:ext>
    </p:extLst>
  </p:cSld>
  <p:clrMapOvr>
    <a:masterClrMapping/>
  </p:clrMapOvr>
  <p:transition spd="slow">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8915400" cy="952500"/>
          </a:xfrm>
        </p:spPr>
        <p:txBody>
          <a:bodyPr>
            <a:normAutofit/>
          </a:bodyPr>
          <a:lstStyle/>
          <a:p>
            <a:r>
              <a:rPr lang="en-US" b="1" u="sng" dirty="0">
                <a:solidFill>
                  <a:srgbClr val="FF0000"/>
                </a:solidFill>
                <a:latin typeface="Arial Rounded MT Bold" pitchFamily="34" charset="0"/>
              </a:rPr>
              <a:t>Semi desert climate Regions </a:t>
            </a:r>
            <a:r>
              <a:rPr lang="en-US" dirty="0">
                <a:solidFill>
                  <a:srgbClr val="FF0000"/>
                </a:solidFill>
                <a:latin typeface="Arial Rounded MT Bold" pitchFamily="34" charset="0"/>
              </a:rPr>
              <a:t/>
            </a:r>
            <a:br>
              <a:rPr lang="en-US" dirty="0">
                <a:solidFill>
                  <a:srgbClr val="FF0000"/>
                </a:solidFill>
                <a:latin typeface="Arial Rounded MT Bold" pitchFamily="34" charset="0"/>
              </a:rPr>
            </a:br>
            <a:r>
              <a:rPr lang="en-US" b="1" dirty="0">
                <a:solidFill>
                  <a:srgbClr val="FF0000"/>
                </a:solidFill>
                <a:latin typeface="Arial Rounded MT Bold" pitchFamily="34" charset="0"/>
              </a:rPr>
              <a:t>        (</a:t>
            </a:r>
            <a:r>
              <a:rPr lang="en-US" b="1" u="sng" dirty="0">
                <a:solidFill>
                  <a:srgbClr val="FF0000"/>
                </a:solidFill>
                <a:latin typeface="Arial Rounded MT Bold" pitchFamily="34" charset="0"/>
              </a:rPr>
              <a:t>Hot and Dry Climate</a:t>
            </a:r>
            <a:r>
              <a:rPr lang="en-US" b="1" dirty="0">
                <a:solidFill>
                  <a:srgbClr val="FF0000"/>
                </a:solidFill>
                <a:latin typeface="Arial Rounded MT Bold" pitchFamily="34" charset="0"/>
              </a:rPr>
              <a:t>)</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991600" cy="3771900"/>
          </a:xfrm>
          <a:prstGeom prst="rect">
            <a:avLst/>
          </a:prstGeom>
        </p:spPr>
        <p:txBody>
          <a:bodyPr>
            <a:normAutofit/>
          </a:bodyPr>
          <a:lstStyle/>
          <a:p>
            <a:pPr lvl="0">
              <a:lnSpc>
                <a:spcPct val="150000"/>
              </a:lnSpc>
            </a:pPr>
            <a:r>
              <a:rPr lang="en-US" dirty="0">
                <a:latin typeface="Arial Rounded MT Bold" pitchFamily="34" charset="0"/>
              </a:rPr>
              <a:t>It is experienced in North Eastern part of Kenya and in </a:t>
            </a:r>
            <a:r>
              <a:rPr lang="en-US" dirty="0" err="1">
                <a:latin typeface="Arial Rounded MT Bold" pitchFamily="34" charset="0"/>
              </a:rPr>
              <a:t>Chalbi</a:t>
            </a:r>
            <a:r>
              <a:rPr lang="en-US" dirty="0">
                <a:latin typeface="Arial Rounded MT Bold" pitchFamily="34" charset="0"/>
              </a:rPr>
              <a:t> desert in </a:t>
            </a:r>
            <a:r>
              <a:rPr lang="en-US" dirty="0" err="1">
                <a:latin typeface="Arial Rounded MT Bold" pitchFamily="34" charset="0"/>
              </a:rPr>
              <a:t>Marsabit</a:t>
            </a:r>
            <a:r>
              <a:rPr lang="en-US" dirty="0">
                <a:latin typeface="Arial Rounded MT Bold" pitchFamily="34" charset="0"/>
              </a:rPr>
              <a:t>.</a:t>
            </a:r>
          </a:p>
          <a:p>
            <a:pPr lvl="0">
              <a:lnSpc>
                <a:spcPct val="150000"/>
              </a:lnSpc>
            </a:pPr>
            <a:r>
              <a:rPr lang="en-US" dirty="0">
                <a:latin typeface="Arial Rounded MT Bold" pitchFamily="34" charset="0"/>
              </a:rPr>
              <a:t>Temperatures are very high during the day.</a:t>
            </a:r>
          </a:p>
          <a:p>
            <a:pPr lvl="0">
              <a:lnSpc>
                <a:spcPct val="150000"/>
              </a:lnSpc>
            </a:pPr>
            <a:r>
              <a:rPr lang="en-US" dirty="0">
                <a:latin typeface="Arial Rounded MT Bold" pitchFamily="34" charset="0"/>
              </a:rPr>
              <a:t>Receive very low rainfall which is below 250mm in a year.</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699548293"/>
      </p:ext>
    </p:extLst>
  </p:cSld>
  <p:clrMapOvr>
    <a:masterClrMapping/>
  </p:clrMapOvr>
  <p:transition spd="slow" advTm="60000">
    <p:cover/>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42901"/>
            <a:ext cx="8839200" cy="4524315"/>
          </a:xfrm>
          <a:prstGeom prst="rect">
            <a:avLst/>
          </a:prstGeom>
        </p:spPr>
        <p:txBody>
          <a:bodyPr wrap="square">
            <a:spAutoFit/>
          </a:bodyPr>
          <a:lstStyle/>
          <a:p>
            <a:r>
              <a:rPr lang="en-US" sz="2400" b="1" dirty="0"/>
              <a:t>(</a:t>
            </a:r>
            <a:r>
              <a:rPr lang="en-US" sz="2400" b="1" dirty="0" err="1"/>
              <a:t>Yr</a:t>
            </a:r>
            <a:r>
              <a:rPr lang="en-US" sz="2400" b="1" dirty="0"/>
              <a:t> 2008)</a:t>
            </a:r>
          </a:p>
          <a:p>
            <a:r>
              <a:rPr lang="en-US" sz="2400" b="1" dirty="0"/>
              <a:t>5. </a:t>
            </a:r>
            <a:r>
              <a:rPr lang="en-US" sz="2400" b="1" dirty="0" err="1"/>
              <a:t>Olorgesaille</a:t>
            </a:r>
            <a:r>
              <a:rPr lang="en-US" sz="2400" b="1" dirty="0"/>
              <a:t> </a:t>
            </a:r>
            <a:r>
              <a:rPr lang="en-US" sz="2400" b="1" dirty="0"/>
              <a:t>and </a:t>
            </a:r>
            <a:r>
              <a:rPr lang="en-US" sz="2400" b="1" dirty="0" err="1"/>
              <a:t>Kariandusi</a:t>
            </a:r>
            <a:r>
              <a:rPr lang="en-US" sz="2400" b="1" dirty="0"/>
              <a:t> are both</a:t>
            </a:r>
          </a:p>
          <a:p>
            <a:r>
              <a:rPr lang="en-US" sz="2400" b="1" dirty="0"/>
              <a:t>A. mining sites	</a:t>
            </a:r>
            <a:r>
              <a:rPr lang="en-US" sz="2400" b="1" dirty="0"/>
              <a:t>	B</a:t>
            </a:r>
            <a:r>
              <a:rPr lang="en-US" sz="2400" b="1" dirty="0"/>
              <a:t>. Historical sites</a:t>
            </a:r>
          </a:p>
          <a:p>
            <a:r>
              <a:rPr lang="en-US" sz="2400" b="1" dirty="0"/>
              <a:t>C. national museums   </a:t>
            </a:r>
            <a:r>
              <a:rPr lang="en-US" sz="2400" b="1" dirty="0"/>
              <a:t>	D</a:t>
            </a:r>
            <a:r>
              <a:rPr lang="en-US" sz="2400" b="1" dirty="0"/>
              <a:t>. Early trading </a:t>
            </a:r>
            <a:r>
              <a:rPr lang="en-US" sz="2400" b="1" dirty="0" err="1"/>
              <a:t>centres</a:t>
            </a:r>
            <a:r>
              <a:rPr lang="en-US" sz="2400" b="1" dirty="0"/>
              <a:t> </a:t>
            </a:r>
            <a:endParaRPr lang="en-US" sz="2400" b="1" dirty="0"/>
          </a:p>
          <a:p>
            <a:endParaRPr lang="en-US" sz="2400" b="1" dirty="0"/>
          </a:p>
          <a:p>
            <a:r>
              <a:rPr lang="en-US" sz="2400" b="1" dirty="0"/>
              <a:t>(</a:t>
            </a:r>
            <a:r>
              <a:rPr lang="en-US" sz="2400" b="1" dirty="0"/>
              <a:t>Yr. 2007)</a:t>
            </a:r>
          </a:p>
          <a:p>
            <a:r>
              <a:rPr lang="en-US" sz="2400" b="1" dirty="0"/>
              <a:t>6. Which </a:t>
            </a:r>
            <a:r>
              <a:rPr lang="en-US" sz="2400" b="1" dirty="0"/>
              <a:t>one of the following gives the correct order </a:t>
            </a:r>
            <a:r>
              <a:rPr lang="en-US" sz="2400" b="1" dirty="0"/>
              <a:t>of the </a:t>
            </a:r>
            <a:r>
              <a:rPr lang="en-US" sz="2400" b="1" dirty="0"/>
              <a:t>evolution of </a:t>
            </a:r>
            <a:r>
              <a:rPr lang="en-US" sz="2400" b="1" dirty="0"/>
              <a:t>Early Man</a:t>
            </a:r>
            <a:r>
              <a:rPr lang="en-US" sz="2400" b="1" dirty="0"/>
              <a:t>?</a:t>
            </a:r>
          </a:p>
          <a:p>
            <a:r>
              <a:rPr lang="en-US" sz="2400" b="1" dirty="0"/>
              <a:t>A. Homo </a:t>
            </a:r>
            <a:r>
              <a:rPr lang="en-US" sz="2400" b="1" dirty="0"/>
              <a:t>Erectus  -&gt;  Homo </a:t>
            </a:r>
            <a:r>
              <a:rPr lang="en-US" sz="2400" b="1" dirty="0" err="1"/>
              <a:t>Habilis</a:t>
            </a:r>
            <a:r>
              <a:rPr lang="en-US" sz="2400" b="1" dirty="0"/>
              <a:t>    -&gt; Homo </a:t>
            </a:r>
            <a:r>
              <a:rPr lang="en-US" sz="2400" b="1" dirty="0"/>
              <a:t>sapiens</a:t>
            </a:r>
            <a:r>
              <a:rPr lang="en-US" sz="2400" b="1" dirty="0"/>
              <a:t>.</a:t>
            </a:r>
          </a:p>
          <a:p>
            <a:r>
              <a:rPr lang="en-US" sz="2400" b="1" dirty="0"/>
              <a:t>B. Homo </a:t>
            </a:r>
            <a:r>
              <a:rPr lang="en-US" sz="2400" b="1" dirty="0"/>
              <a:t>Sapiens   -&gt;  Homo </a:t>
            </a:r>
            <a:r>
              <a:rPr lang="en-US" sz="2400" b="1" dirty="0" err="1"/>
              <a:t>Habilis</a:t>
            </a:r>
            <a:r>
              <a:rPr lang="en-US" sz="2400" b="1" dirty="0"/>
              <a:t>  -&gt; Homo </a:t>
            </a:r>
            <a:r>
              <a:rPr lang="en-US" sz="2400" b="1" dirty="0"/>
              <a:t>Erectus</a:t>
            </a:r>
            <a:r>
              <a:rPr lang="en-US" sz="2400" b="1" dirty="0"/>
              <a:t>.</a:t>
            </a:r>
          </a:p>
          <a:p>
            <a:r>
              <a:rPr lang="en-US" sz="2400" b="1" dirty="0"/>
              <a:t>C. Homo </a:t>
            </a:r>
            <a:r>
              <a:rPr lang="en-US" sz="2400" b="1" dirty="0" err="1"/>
              <a:t>Habilis</a:t>
            </a:r>
            <a:r>
              <a:rPr lang="en-US" sz="2400" b="1" dirty="0"/>
              <a:t>  -&gt;  Homo Erectus   -&gt; Homo sapiens </a:t>
            </a:r>
            <a:endParaRPr lang="en-US" sz="2400" b="1" dirty="0"/>
          </a:p>
          <a:p>
            <a:r>
              <a:rPr lang="en-US" sz="2400" b="1" dirty="0"/>
              <a:t>D. Homo </a:t>
            </a:r>
            <a:r>
              <a:rPr lang="en-US" sz="2400" b="1" dirty="0" err="1"/>
              <a:t>Habilis</a:t>
            </a:r>
            <a:r>
              <a:rPr lang="en-US" sz="2400" b="1" dirty="0"/>
              <a:t> -&gt; Homo Sapiens -&gt; Homo Erectus.</a:t>
            </a:r>
          </a:p>
        </p:txBody>
      </p:sp>
    </p:spTree>
    <p:extLst>
      <p:ext uri="{BB962C8B-B14F-4D97-AF65-F5344CB8AC3E}">
        <p14:creationId xmlns:p14="http://schemas.microsoft.com/office/powerpoint/2010/main" val="3761604731"/>
      </p:ext>
    </p:extLst>
  </p:cSld>
  <p:clrMapOvr>
    <a:masterClrMapping/>
  </p:clrMapOvr>
  <p:transition spd="slow">
    <p:cover/>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915400" cy="5632311"/>
          </a:xfrm>
          <a:prstGeom prst="rect">
            <a:avLst/>
          </a:prstGeom>
        </p:spPr>
        <p:txBody>
          <a:bodyPr wrap="square">
            <a:spAutoFit/>
          </a:bodyPr>
          <a:lstStyle/>
          <a:p>
            <a:r>
              <a:rPr lang="en-US" sz="2400" b="1" dirty="0"/>
              <a:t>YR 2015</a:t>
            </a:r>
            <a:r>
              <a:rPr lang="en-US" sz="2400" b="1" dirty="0"/>
              <a:t>: </a:t>
            </a:r>
            <a:endParaRPr lang="en-US" sz="2400" b="1" dirty="0"/>
          </a:p>
          <a:p>
            <a:r>
              <a:rPr lang="en-US" sz="2400" b="1" dirty="0"/>
              <a:t>Which </a:t>
            </a:r>
            <a:r>
              <a:rPr lang="en-US" sz="2400" b="1" dirty="0"/>
              <a:t>one of the following groups of people consists of Highland </a:t>
            </a:r>
            <a:r>
              <a:rPr lang="en-US" sz="2400" b="1" dirty="0" err="1"/>
              <a:t>Nilotes</a:t>
            </a:r>
            <a:r>
              <a:rPr lang="en-US" sz="2400" b="1" dirty="0"/>
              <a:t> of Kenya?</a:t>
            </a:r>
          </a:p>
          <a:p>
            <a:r>
              <a:rPr lang="en-US" sz="2400" b="1" dirty="0"/>
              <a:t>A.	Turkana, </a:t>
            </a:r>
            <a:r>
              <a:rPr lang="en-US" sz="2400" b="1" dirty="0" err="1"/>
              <a:t>Tugen</a:t>
            </a:r>
            <a:r>
              <a:rPr lang="en-US" sz="2400" b="1" dirty="0"/>
              <a:t>, Keiyo</a:t>
            </a:r>
          </a:p>
          <a:p>
            <a:r>
              <a:rPr lang="en-US" sz="2400" b="1" dirty="0"/>
              <a:t>B.	</a:t>
            </a:r>
            <a:r>
              <a:rPr lang="en-US" sz="2400" b="1" dirty="0" err="1"/>
              <a:t>Maasai</a:t>
            </a:r>
            <a:r>
              <a:rPr lang="en-US" sz="2400" b="1" dirty="0"/>
              <a:t>, </a:t>
            </a:r>
            <a:r>
              <a:rPr lang="en-US" sz="2400" b="1" dirty="0" err="1"/>
              <a:t>Iteso</a:t>
            </a:r>
            <a:r>
              <a:rPr lang="en-US" sz="2400" b="1" dirty="0"/>
              <a:t>, </a:t>
            </a:r>
            <a:r>
              <a:rPr lang="en-US" sz="2400" b="1" dirty="0" err="1"/>
              <a:t>Marakwet</a:t>
            </a:r>
            <a:endParaRPr lang="en-US" sz="2400" b="1" dirty="0"/>
          </a:p>
          <a:p>
            <a:r>
              <a:rPr lang="en-US" sz="2400" b="1" dirty="0"/>
              <a:t>C.	</a:t>
            </a:r>
            <a:r>
              <a:rPr lang="en-US" sz="2400" b="1" dirty="0" err="1"/>
              <a:t>Kipsigis</a:t>
            </a:r>
            <a:r>
              <a:rPr lang="en-US" sz="2400" b="1" dirty="0"/>
              <a:t>, Nandi, </a:t>
            </a:r>
            <a:r>
              <a:rPr lang="en-US" sz="2400" b="1" dirty="0" err="1"/>
              <a:t>Pokot</a:t>
            </a:r>
            <a:endParaRPr lang="en-US" sz="2400" b="1" dirty="0"/>
          </a:p>
          <a:p>
            <a:r>
              <a:rPr lang="en-US" sz="2400" b="1" dirty="0"/>
              <a:t>D</a:t>
            </a:r>
            <a:r>
              <a:rPr lang="en-US" sz="2400" b="1" dirty="0"/>
              <a:t>.	</a:t>
            </a:r>
            <a:r>
              <a:rPr lang="en-US" sz="2400" b="1" dirty="0" err="1"/>
              <a:t>Njemps</a:t>
            </a:r>
            <a:r>
              <a:rPr lang="en-US" sz="2400" b="1" dirty="0"/>
              <a:t>, </a:t>
            </a:r>
            <a:r>
              <a:rPr lang="en-US" sz="2400" b="1" dirty="0" err="1"/>
              <a:t>Sabaot</a:t>
            </a:r>
            <a:r>
              <a:rPr lang="en-US" sz="2400" b="1" dirty="0"/>
              <a:t>, </a:t>
            </a:r>
            <a:r>
              <a:rPr lang="en-US" sz="2400" b="1" dirty="0" err="1"/>
              <a:t>Samburu</a:t>
            </a:r>
            <a:endParaRPr lang="en-US" sz="2400" b="1" dirty="0"/>
          </a:p>
          <a:p>
            <a:endParaRPr lang="en-US" sz="1600" b="1" dirty="0"/>
          </a:p>
          <a:p>
            <a:r>
              <a:rPr lang="en-US" sz="2400" b="1" dirty="0"/>
              <a:t>YR 2014</a:t>
            </a:r>
            <a:r>
              <a:rPr lang="en-US" sz="2400" b="1" dirty="0"/>
              <a:t>: </a:t>
            </a:r>
            <a:endParaRPr lang="en-US" sz="2400" b="1" dirty="0"/>
          </a:p>
          <a:p>
            <a:r>
              <a:rPr lang="en-US" sz="2400" b="1" dirty="0"/>
              <a:t>Which </a:t>
            </a:r>
            <a:r>
              <a:rPr lang="en-US" sz="2400" b="1" dirty="0"/>
              <a:t>of the following groups </a:t>
            </a:r>
            <a:r>
              <a:rPr lang="en-US" sz="2400" b="1" dirty="0"/>
              <a:t>of communities </a:t>
            </a:r>
            <a:r>
              <a:rPr lang="en-US" sz="2400" b="1" dirty="0"/>
              <a:t>belong to the plain </a:t>
            </a:r>
            <a:r>
              <a:rPr lang="en-US" sz="2400" b="1" dirty="0" err="1"/>
              <a:t>nilotes</a:t>
            </a:r>
            <a:r>
              <a:rPr lang="en-US" sz="2400" b="1" dirty="0"/>
              <a:t>?</a:t>
            </a:r>
          </a:p>
          <a:p>
            <a:pPr marL="457200" indent="-457200">
              <a:buFont typeface="+mj-lt"/>
              <a:buAutoNum type="alphaUcPeriod"/>
            </a:pPr>
            <a:r>
              <a:rPr lang="en-US" sz="2400" b="1" dirty="0" err="1"/>
              <a:t>Iteso</a:t>
            </a:r>
            <a:r>
              <a:rPr lang="en-US" sz="2400" b="1" dirty="0"/>
              <a:t>, </a:t>
            </a:r>
            <a:r>
              <a:rPr lang="en-US" sz="2400" b="1" dirty="0" err="1"/>
              <a:t>Acholi</a:t>
            </a:r>
            <a:r>
              <a:rPr lang="en-US" sz="2400" b="1" dirty="0"/>
              <a:t>, </a:t>
            </a:r>
            <a:r>
              <a:rPr lang="en-US" sz="2400" b="1" dirty="0" err="1"/>
              <a:t>Dinka</a:t>
            </a:r>
            <a:endParaRPr lang="en-US" sz="2400" b="1" dirty="0"/>
          </a:p>
          <a:p>
            <a:pPr marL="457200" indent="-457200">
              <a:buFont typeface="+mj-lt"/>
              <a:buAutoNum type="alphaUcPeriod"/>
            </a:pPr>
            <a:r>
              <a:rPr lang="en-US" sz="2400" b="1" dirty="0" err="1"/>
              <a:t>Sabaot</a:t>
            </a:r>
            <a:r>
              <a:rPr lang="en-US" sz="2400" b="1" dirty="0"/>
              <a:t>, </a:t>
            </a:r>
            <a:r>
              <a:rPr lang="en-US" sz="2400" b="1" dirty="0" err="1"/>
              <a:t>Luo</a:t>
            </a:r>
            <a:r>
              <a:rPr lang="en-US" sz="2400" b="1" dirty="0"/>
              <a:t>, </a:t>
            </a:r>
            <a:r>
              <a:rPr lang="en-US" sz="2400" b="1" dirty="0" err="1"/>
              <a:t>Samburu</a:t>
            </a:r>
            <a:r>
              <a:rPr lang="en-US" sz="2400" b="1" dirty="0"/>
              <a:t>.</a:t>
            </a:r>
          </a:p>
          <a:p>
            <a:pPr marL="457200" indent="-457200">
              <a:buFont typeface="+mj-lt"/>
              <a:buAutoNum type="alphaUcPeriod"/>
            </a:pPr>
            <a:r>
              <a:rPr lang="en-US" sz="2400" b="1" dirty="0" err="1"/>
              <a:t>Njemps</a:t>
            </a:r>
            <a:r>
              <a:rPr lang="en-US" sz="2400" b="1" dirty="0"/>
              <a:t>, </a:t>
            </a:r>
            <a:r>
              <a:rPr lang="en-US" sz="2400" b="1" dirty="0" err="1"/>
              <a:t>Karamojong</a:t>
            </a:r>
            <a:r>
              <a:rPr lang="en-US" sz="2400" b="1" dirty="0"/>
              <a:t>, </a:t>
            </a:r>
            <a:r>
              <a:rPr lang="en-US" sz="2400" b="1" dirty="0" err="1"/>
              <a:t>Maasai</a:t>
            </a:r>
            <a:r>
              <a:rPr lang="en-US" sz="2400" b="1" dirty="0"/>
              <a:t>.</a:t>
            </a:r>
          </a:p>
          <a:p>
            <a:pPr marL="457200" indent="-457200">
              <a:buFont typeface="+mj-lt"/>
              <a:buAutoNum type="alphaUcPeriod"/>
            </a:pPr>
            <a:r>
              <a:rPr lang="en-US" sz="2400" b="1" dirty="0" err="1"/>
              <a:t>Elmolo</a:t>
            </a:r>
            <a:r>
              <a:rPr lang="en-US" sz="2400" b="1" dirty="0"/>
              <a:t>, </a:t>
            </a:r>
            <a:r>
              <a:rPr lang="en-US" sz="2400" b="1" dirty="0" err="1"/>
              <a:t>Langi</a:t>
            </a:r>
            <a:r>
              <a:rPr lang="en-US" sz="2400" b="1" dirty="0"/>
              <a:t>, </a:t>
            </a:r>
            <a:r>
              <a:rPr lang="en-US" sz="2400" b="1" dirty="0" err="1"/>
              <a:t>Turkens</a:t>
            </a:r>
            <a:endParaRPr lang="en-US" sz="2400" b="1" dirty="0"/>
          </a:p>
        </p:txBody>
      </p:sp>
    </p:spTree>
    <p:extLst>
      <p:ext uri="{BB962C8B-B14F-4D97-AF65-F5344CB8AC3E}">
        <p14:creationId xmlns:p14="http://schemas.microsoft.com/office/powerpoint/2010/main" val="3512302128"/>
      </p:ext>
    </p:extLst>
  </p:cSld>
  <p:clrMapOvr>
    <a:masterClrMapping/>
  </p:clrMapOvr>
  <p:transition spd="slow">
    <p:cover/>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6289" y="114300"/>
            <a:ext cx="8915400" cy="1938992"/>
          </a:xfrm>
          <a:prstGeom prst="rect">
            <a:avLst/>
          </a:prstGeom>
        </p:spPr>
        <p:txBody>
          <a:bodyPr wrap="square">
            <a:spAutoFit/>
          </a:bodyPr>
          <a:lstStyle/>
          <a:p>
            <a:r>
              <a:rPr lang="en-US" sz="2000" b="1" dirty="0"/>
              <a:t>(Yr. 2012)</a:t>
            </a:r>
          </a:p>
          <a:p>
            <a:r>
              <a:rPr lang="en-US" sz="2000" b="1" dirty="0"/>
              <a:t>4. Which </a:t>
            </a:r>
            <a:r>
              <a:rPr lang="en-US" sz="2000" b="1" dirty="0"/>
              <a:t>one of the following groups of </a:t>
            </a:r>
            <a:r>
              <a:rPr lang="en-US" sz="2000" b="1" dirty="0"/>
              <a:t>communities live </a:t>
            </a:r>
            <a:r>
              <a:rPr lang="en-US" sz="2000" b="1" dirty="0"/>
              <a:t>in West Africa?</a:t>
            </a:r>
          </a:p>
          <a:p>
            <a:pPr marL="457200" indent="-457200">
              <a:buAutoNum type="alphaUcPeriod"/>
            </a:pPr>
            <a:r>
              <a:rPr lang="en-US" sz="2000" b="1" dirty="0" err="1"/>
              <a:t>Ankole</a:t>
            </a:r>
            <a:r>
              <a:rPr lang="en-US" sz="2000" b="1" dirty="0"/>
              <a:t>, </a:t>
            </a:r>
            <a:r>
              <a:rPr lang="en-US" sz="2000" b="1" dirty="0" err="1"/>
              <a:t>Nuer</a:t>
            </a:r>
            <a:r>
              <a:rPr lang="en-US" sz="2000" b="1" dirty="0"/>
              <a:t>, </a:t>
            </a:r>
            <a:r>
              <a:rPr lang="en-US" sz="2000" b="1" dirty="0" err="1"/>
              <a:t>Banyoro</a:t>
            </a:r>
            <a:endParaRPr lang="en-US" sz="2000" b="1" dirty="0"/>
          </a:p>
          <a:p>
            <a:pPr marL="457200" indent="-457200">
              <a:buAutoNum type="alphaUcPeriod"/>
            </a:pPr>
            <a:r>
              <a:rPr lang="en-US" sz="2000" b="1" dirty="0"/>
              <a:t>Zulu</a:t>
            </a:r>
            <a:r>
              <a:rPr lang="en-US" sz="2000" b="1" dirty="0"/>
              <a:t>, Xhosa, </a:t>
            </a:r>
            <a:r>
              <a:rPr lang="en-US" sz="2000" b="1" dirty="0" err="1"/>
              <a:t>Ngoni</a:t>
            </a:r>
            <a:endParaRPr lang="en-US" sz="2000" b="1" dirty="0"/>
          </a:p>
          <a:p>
            <a:pPr marL="457200" indent="-457200">
              <a:buAutoNum type="alphaUcPeriod"/>
            </a:pPr>
            <a:r>
              <a:rPr lang="en-US" sz="2000" b="1" dirty="0" err="1"/>
              <a:t>Amhara</a:t>
            </a:r>
            <a:r>
              <a:rPr lang="en-US" sz="2000" b="1" dirty="0"/>
              <a:t>, Bemba, Berbers</a:t>
            </a:r>
          </a:p>
          <a:p>
            <a:pPr marL="457200" indent="-457200">
              <a:buAutoNum type="alphaUcPeriod"/>
            </a:pPr>
            <a:r>
              <a:rPr lang="en-US" sz="2000" b="1" dirty="0"/>
              <a:t>Hausa</a:t>
            </a:r>
            <a:r>
              <a:rPr lang="en-US" sz="2000" b="1" dirty="0"/>
              <a:t>, Soninke, </a:t>
            </a:r>
            <a:r>
              <a:rPr lang="en-US" sz="2000" b="1" dirty="0"/>
              <a:t>Ashanti</a:t>
            </a:r>
            <a:endParaRPr lang="en-US" sz="2000" b="1" dirty="0"/>
          </a:p>
        </p:txBody>
      </p:sp>
      <p:sp>
        <p:nvSpPr>
          <p:cNvPr id="3" name="Rectangle 2"/>
          <p:cNvSpPr/>
          <p:nvPr/>
        </p:nvSpPr>
        <p:spPr>
          <a:xfrm>
            <a:off x="646289" y="2095500"/>
            <a:ext cx="8915399" cy="2862322"/>
          </a:xfrm>
          <a:prstGeom prst="rect">
            <a:avLst/>
          </a:prstGeom>
        </p:spPr>
        <p:txBody>
          <a:bodyPr wrap="square">
            <a:spAutoFit/>
          </a:bodyPr>
          <a:lstStyle/>
          <a:p>
            <a:r>
              <a:rPr lang="en-US" sz="2000" b="1" dirty="0"/>
              <a:t>(Yr. 2012)</a:t>
            </a:r>
          </a:p>
          <a:p>
            <a:r>
              <a:rPr lang="en-US" sz="2000" b="1" dirty="0"/>
              <a:t>5.Below </a:t>
            </a:r>
            <a:r>
              <a:rPr lang="en-US" sz="2000" b="1" dirty="0"/>
              <a:t>are statements describing a group of </a:t>
            </a:r>
            <a:r>
              <a:rPr lang="en-US" sz="2000" b="1" dirty="0"/>
              <a:t>people found </a:t>
            </a:r>
            <a:r>
              <a:rPr lang="en-US" sz="2000" b="1" dirty="0"/>
              <a:t>in Kenya.</a:t>
            </a:r>
          </a:p>
          <a:p>
            <a:r>
              <a:rPr lang="en-US" sz="2000" b="1" dirty="0"/>
              <a:t>(</a:t>
            </a:r>
            <a:r>
              <a:rPr lang="en-US" sz="2000" b="1" dirty="0"/>
              <a:t>i)     They </a:t>
            </a:r>
            <a:r>
              <a:rPr lang="en-US" sz="2000" b="1" dirty="0"/>
              <a:t>were the first foreigners to settle </a:t>
            </a:r>
            <a:r>
              <a:rPr lang="en-US" sz="2000" b="1" dirty="0"/>
              <a:t>in Kenya</a:t>
            </a:r>
            <a:r>
              <a:rPr lang="en-US" sz="2000" b="1" dirty="0"/>
              <a:t>.</a:t>
            </a:r>
          </a:p>
          <a:p>
            <a:pPr marL="514350" indent="-514350">
              <a:buAutoNum type="romanLcParenBoth" startAt="2"/>
            </a:pPr>
            <a:r>
              <a:rPr lang="en-US" sz="2000" b="1" dirty="0"/>
              <a:t>They </a:t>
            </a:r>
            <a:r>
              <a:rPr lang="en-US" sz="2000" b="1" dirty="0"/>
              <a:t>intermarried with African </a:t>
            </a:r>
            <a:r>
              <a:rPr lang="en-US" sz="2000" b="1" dirty="0"/>
              <a:t>communities along </a:t>
            </a:r>
            <a:r>
              <a:rPr lang="en-US" sz="2000" b="1" dirty="0"/>
              <a:t>the </a:t>
            </a:r>
            <a:r>
              <a:rPr lang="en-US" sz="2000" b="1" dirty="0"/>
              <a:t>coast.</a:t>
            </a:r>
          </a:p>
          <a:p>
            <a:pPr marL="514350" indent="-514350">
              <a:buAutoNum type="romanLcParenBoth" startAt="2"/>
            </a:pPr>
            <a:r>
              <a:rPr lang="en-US" sz="2000" b="1" dirty="0"/>
              <a:t>Their </a:t>
            </a:r>
            <a:r>
              <a:rPr lang="en-US" sz="2000" b="1" dirty="0"/>
              <a:t>main occupation was trade. </a:t>
            </a:r>
            <a:endParaRPr lang="en-US" sz="2000" b="1" dirty="0"/>
          </a:p>
          <a:p>
            <a:endParaRPr lang="en-US" sz="2000" b="1" dirty="0"/>
          </a:p>
          <a:p>
            <a:r>
              <a:rPr lang="en-US" sz="2000" b="1" dirty="0"/>
              <a:t>The </a:t>
            </a:r>
            <a:r>
              <a:rPr lang="en-US" sz="2000" b="1" dirty="0"/>
              <a:t>group </a:t>
            </a:r>
            <a:r>
              <a:rPr lang="en-US" sz="2000" b="1" dirty="0"/>
              <a:t>of people </a:t>
            </a:r>
            <a:r>
              <a:rPr lang="en-US" sz="2000" b="1" dirty="0"/>
              <a:t>described above is the</a:t>
            </a:r>
          </a:p>
          <a:p>
            <a:r>
              <a:rPr lang="en-US" sz="2000" b="1" dirty="0"/>
              <a:t>A. British	B. Arabs</a:t>
            </a:r>
          </a:p>
          <a:p>
            <a:r>
              <a:rPr lang="en-US" sz="2000" b="1" dirty="0"/>
              <a:t>C. Germans	D. Chinese.</a:t>
            </a:r>
          </a:p>
        </p:txBody>
      </p:sp>
    </p:spTree>
    <p:extLst>
      <p:ext uri="{BB962C8B-B14F-4D97-AF65-F5344CB8AC3E}">
        <p14:creationId xmlns:p14="http://schemas.microsoft.com/office/powerpoint/2010/main" val="162590956"/>
      </p:ext>
    </p:extLst>
  </p:cSld>
  <p:clrMapOvr>
    <a:masterClrMapping/>
  </p:clrMapOvr>
  <p:transition spd="slow">
    <p:cover/>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266701"/>
            <a:ext cx="8991600" cy="5262979"/>
          </a:xfrm>
          <a:prstGeom prst="rect">
            <a:avLst/>
          </a:prstGeom>
        </p:spPr>
        <p:txBody>
          <a:bodyPr wrap="square">
            <a:spAutoFit/>
          </a:bodyPr>
          <a:lstStyle/>
          <a:p>
            <a:r>
              <a:rPr lang="en-US" sz="2400" b="1" dirty="0"/>
              <a:t>(Yr. 2011)</a:t>
            </a:r>
          </a:p>
          <a:p>
            <a:r>
              <a:rPr lang="en-US" sz="2400" b="1" dirty="0"/>
              <a:t>6.Which </a:t>
            </a:r>
            <a:r>
              <a:rPr lang="en-US" sz="2400" b="1" dirty="0"/>
              <a:t>one of the following Kenyan </a:t>
            </a:r>
            <a:r>
              <a:rPr lang="en-US" sz="2400" b="1" dirty="0"/>
              <a:t>Communities belong </a:t>
            </a:r>
            <a:r>
              <a:rPr lang="en-US" sz="2400" b="1" dirty="0"/>
              <a:t>to the same language group?</a:t>
            </a:r>
          </a:p>
          <a:p>
            <a:r>
              <a:rPr lang="en-US" sz="2400" b="1" dirty="0"/>
              <a:t>A.	Nandi, </a:t>
            </a:r>
            <a:r>
              <a:rPr lang="en-US" sz="2400" b="1" dirty="0" err="1"/>
              <a:t>Boran</a:t>
            </a:r>
            <a:r>
              <a:rPr lang="en-US" sz="2400" b="1" dirty="0"/>
              <a:t> and </a:t>
            </a:r>
            <a:r>
              <a:rPr lang="en-US" sz="2400" b="1" dirty="0" err="1"/>
              <a:t>Kipsigis</a:t>
            </a:r>
            <a:endParaRPr lang="en-US" sz="2400" b="1" dirty="0"/>
          </a:p>
          <a:p>
            <a:r>
              <a:rPr lang="en-US" sz="2400" b="1" dirty="0"/>
              <a:t>B.	</a:t>
            </a:r>
            <a:r>
              <a:rPr lang="en-US" sz="2400" b="1" dirty="0" err="1"/>
              <a:t>Rendille</a:t>
            </a:r>
            <a:r>
              <a:rPr lang="en-US" sz="2400" b="1" dirty="0"/>
              <a:t>, </a:t>
            </a:r>
            <a:r>
              <a:rPr lang="en-US" sz="2400" b="1" dirty="0" err="1"/>
              <a:t>Galla</a:t>
            </a:r>
            <a:r>
              <a:rPr lang="en-US" sz="2400" b="1" dirty="0"/>
              <a:t> and Nandi</a:t>
            </a:r>
          </a:p>
          <a:p>
            <a:r>
              <a:rPr lang="en-US" sz="2400" b="1" dirty="0"/>
              <a:t>C.	</a:t>
            </a:r>
            <a:r>
              <a:rPr lang="en-US" sz="2400" b="1" dirty="0" err="1"/>
              <a:t>Kipsigis</a:t>
            </a:r>
            <a:r>
              <a:rPr lang="en-US" sz="2400" b="1" dirty="0"/>
              <a:t>, </a:t>
            </a:r>
            <a:r>
              <a:rPr lang="en-US" sz="2400" b="1" dirty="0" err="1"/>
              <a:t>Rendille</a:t>
            </a:r>
            <a:r>
              <a:rPr lang="en-US" sz="2400" b="1" dirty="0"/>
              <a:t> and </a:t>
            </a:r>
            <a:r>
              <a:rPr lang="en-US" sz="2400" b="1" dirty="0" err="1"/>
              <a:t>Orma</a:t>
            </a:r>
            <a:endParaRPr lang="en-US" sz="2400" b="1" dirty="0"/>
          </a:p>
          <a:p>
            <a:r>
              <a:rPr lang="en-US" sz="2400" b="1" dirty="0"/>
              <a:t>D.	</a:t>
            </a:r>
            <a:r>
              <a:rPr lang="en-US" sz="2400" b="1" dirty="0" err="1"/>
              <a:t>Galla</a:t>
            </a:r>
            <a:r>
              <a:rPr lang="en-US" sz="2400" b="1" dirty="0"/>
              <a:t>, </a:t>
            </a:r>
            <a:r>
              <a:rPr lang="en-US" sz="2400" b="1" dirty="0" err="1"/>
              <a:t>Orma</a:t>
            </a:r>
            <a:r>
              <a:rPr lang="en-US" sz="2400" b="1" dirty="0"/>
              <a:t> and </a:t>
            </a:r>
            <a:r>
              <a:rPr lang="en-US" sz="2400" b="1" dirty="0" err="1"/>
              <a:t>Borana</a:t>
            </a:r>
            <a:endParaRPr lang="en-US" sz="2400" b="1" dirty="0"/>
          </a:p>
          <a:p>
            <a:endParaRPr lang="en-US" sz="2400" b="1" dirty="0"/>
          </a:p>
          <a:p>
            <a:r>
              <a:rPr lang="en-US" sz="2400" b="1" dirty="0"/>
              <a:t>(</a:t>
            </a:r>
            <a:r>
              <a:rPr lang="en-US" sz="2400" b="1" dirty="0"/>
              <a:t>Yr. 2010)</a:t>
            </a:r>
          </a:p>
          <a:p>
            <a:r>
              <a:rPr lang="en-US" sz="2400" b="1" dirty="0"/>
              <a:t>7.	The original homeland of the Bantu was</a:t>
            </a:r>
          </a:p>
          <a:p>
            <a:r>
              <a:rPr lang="en-US" sz="2400" b="1" dirty="0"/>
              <a:t>A.	The Horn of Africa</a:t>
            </a:r>
          </a:p>
          <a:p>
            <a:r>
              <a:rPr lang="en-US" sz="2400" b="1" dirty="0"/>
              <a:t>B.	Bah-el-Ghazal</a:t>
            </a:r>
          </a:p>
          <a:p>
            <a:r>
              <a:rPr lang="en-US" sz="2400" b="1" dirty="0"/>
              <a:t>C.	The Congo Basin</a:t>
            </a:r>
          </a:p>
          <a:p>
            <a:r>
              <a:rPr lang="en-US" sz="2400" b="1" dirty="0"/>
              <a:t>D.	Arabian Peninsula</a:t>
            </a:r>
          </a:p>
        </p:txBody>
      </p:sp>
    </p:spTree>
    <p:extLst>
      <p:ext uri="{BB962C8B-B14F-4D97-AF65-F5344CB8AC3E}">
        <p14:creationId xmlns:p14="http://schemas.microsoft.com/office/powerpoint/2010/main" val="4074594471"/>
      </p:ext>
    </p:extLst>
  </p:cSld>
  <p:clrMapOvr>
    <a:masterClrMapping/>
  </p:clrMapOvr>
  <p:transition spd="slow">
    <p:cover/>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2667" y="114300"/>
            <a:ext cx="8915400" cy="1938992"/>
          </a:xfrm>
          <a:prstGeom prst="rect">
            <a:avLst/>
          </a:prstGeom>
        </p:spPr>
        <p:txBody>
          <a:bodyPr wrap="square">
            <a:spAutoFit/>
          </a:bodyPr>
          <a:lstStyle/>
          <a:p>
            <a:r>
              <a:rPr lang="en-US" b="1" dirty="0"/>
              <a:t>8.	Which one of the following groups of </a:t>
            </a:r>
            <a:r>
              <a:rPr lang="en-US" b="1" dirty="0"/>
              <a:t>communities is </a:t>
            </a:r>
            <a:r>
              <a:rPr lang="en-US" b="1" dirty="0"/>
              <a:t>found in West Africa?</a:t>
            </a:r>
          </a:p>
          <a:p>
            <a:r>
              <a:rPr lang="en-US" b="1" dirty="0"/>
              <a:t>A.	Sotho, </a:t>
            </a:r>
            <a:r>
              <a:rPr lang="en-US" b="1" dirty="0" err="1"/>
              <a:t>Alur</a:t>
            </a:r>
            <a:r>
              <a:rPr lang="en-US" b="1" dirty="0"/>
              <a:t>, </a:t>
            </a:r>
            <a:r>
              <a:rPr lang="en-US" b="1" dirty="0" err="1"/>
              <a:t>Dinka</a:t>
            </a:r>
            <a:endParaRPr lang="en-US" b="1" dirty="0"/>
          </a:p>
          <a:p>
            <a:r>
              <a:rPr lang="en-US" b="1" dirty="0"/>
              <a:t>B.	Soninke, </a:t>
            </a:r>
            <a:r>
              <a:rPr lang="en-US" b="1" dirty="0" err="1"/>
              <a:t>mandinka</a:t>
            </a:r>
            <a:r>
              <a:rPr lang="en-US" b="1" dirty="0"/>
              <a:t>, Yoruba</a:t>
            </a:r>
          </a:p>
          <a:p>
            <a:r>
              <a:rPr lang="en-US" b="1" dirty="0"/>
              <a:t>C.	Ndebele, </a:t>
            </a:r>
            <a:r>
              <a:rPr lang="en-US" b="1" dirty="0" err="1"/>
              <a:t>Chagga</a:t>
            </a:r>
            <a:r>
              <a:rPr lang="en-US" b="1" dirty="0"/>
              <a:t>, </a:t>
            </a:r>
            <a:r>
              <a:rPr lang="en-US" b="1" dirty="0" err="1"/>
              <a:t>Acholi</a:t>
            </a:r>
            <a:endParaRPr lang="en-US" b="1" dirty="0"/>
          </a:p>
          <a:p>
            <a:r>
              <a:rPr lang="en-US" b="1" dirty="0"/>
              <a:t>D.	</a:t>
            </a:r>
            <a:r>
              <a:rPr lang="en-US" b="1" dirty="0" err="1"/>
              <a:t>Amhara</a:t>
            </a:r>
            <a:r>
              <a:rPr lang="en-US" b="1" dirty="0"/>
              <a:t>, Shona, </a:t>
            </a:r>
            <a:r>
              <a:rPr lang="en-US" b="1" dirty="0" err="1"/>
              <a:t>Baganda</a:t>
            </a:r>
            <a:endParaRPr lang="en-US" b="1" dirty="0"/>
          </a:p>
          <a:p>
            <a:endParaRPr lang="en-US" sz="1100" b="1" dirty="0"/>
          </a:p>
          <a:p>
            <a:r>
              <a:rPr lang="en-US" b="1" dirty="0"/>
              <a:t>Use </a:t>
            </a:r>
            <a:r>
              <a:rPr lang="en-US" b="1" dirty="0"/>
              <a:t>the map of Eastern Africa to answer question 9</a:t>
            </a:r>
          </a:p>
        </p:txBody>
      </p:sp>
      <p:pic>
        <p:nvPicPr>
          <p:cNvPr id="29699"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89000" y="1954514"/>
            <a:ext cx="2667000" cy="37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556001" y="2857501"/>
            <a:ext cx="5952066" cy="2585323"/>
          </a:xfrm>
          <a:prstGeom prst="rect">
            <a:avLst/>
          </a:prstGeom>
        </p:spPr>
        <p:txBody>
          <a:bodyPr wrap="square">
            <a:spAutoFit/>
          </a:bodyPr>
          <a:lstStyle/>
          <a:p>
            <a:r>
              <a:rPr lang="en-US" b="1" dirty="0"/>
              <a:t>(Yr. 2006)</a:t>
            </a:r>
          </a:p>
          <a:p>
            <a:r>
              <a:rPr lang="en-US" b="1" dirty="0"/>
              <a:t>9. Which </a:t>
            </a:r>
            <a:r>
              <a:rPr lang="en-US" b="1" dirty="0"/>
              <a:t>one of the following routes did the </a:t>
            </a:r>
            <a:r>
              <a:rPr lang="en-US" b="1" dirty="0"/>
              <a:t>River Lake </a:t>
            </a:r>
            <a:r>
              <a:rPr lang="en-US" b="1" dirty="0" err="1"/>
              <a:t>Nilotes</a:t>
            </a:r>
            <a:r>
              <a:rPr lang="en-US" b="1" dirty="0"/>
              <a:t> use when they were migrating </a:t>
            </a:r>
            <a:r>
              <a:rPr lang="en-US" b="1" dirty="0"/>
              <a:t>into Kenya </a:t>
            </a:r>
            <a:r>
              <a:rPr lang="en-US" b="1" dirty="0"/>
              <a:t>during the pre-colonial period?</a:t>
            </a:r>
          </a:p>
          <a:p>
            <a:endParaRPr lang="en-US" b="1" dirty="0"/>
          </a:p>
          <a:p>
            <a:pPr marL="342900" indent="-342900">
              <a:buAutoNum type="alphaUcPeriod"/>
            </a:pPr>
            <a:r>
              <a:rPr lang="en-US" b="1" dirty="0"/>
              <a:t>Route </a:t>
            </a:r>
            <a:r>
              <a:rPr lang="en-US" b="1" dirty="0"/>
              <a:t>1    </a:t>
            </a:r>
            <a:endParaRPr lang="en-US" b="1" dirty="0"/>
          </a:p>
          <a:p>
            <a:pPr marL="342900" indent="-342900">
              <a:buAutoNum type="alphaUcPeriod"/>
            </a:pPr>
            <a:r>
              <a:rPr lang="en-US" b="1" dirty="0"/>
              <a:t>Route </a:t>
            </a:r>
            <a:r>
              <a:rPr lang="en-US" b="1" dirty="0"/>
              <a:t>2. </a:t>
            </a:r>
            <a:endParaRPr lang="en-US" b="1" dirty="0"/>
          </a:p>
          <a:p>
            <a:pPr marL="342900" indent="-342900">
              <a:buAutoNum type="alphaUcPeriod"/>
            </a:pPr>
            <a:r>
              <a:rPr lang="en-US" b="1" dirty="0"/>
              <a:t>Route </a:t>
            </a:r>
            <a:r>
              <a:rPr lang="en-US" b="1" dirty="0"/>
              <a:t>3. </a:t>
            </a:r>
            <a:endParaRPr lang="en-US" b="1" dirty="0"/>
          </a:p>
          <a:p>
            <a:pPr marL="342900" indent="-342900">
              <a:buAutoNum type="alphaUcPeriod"/>
            </a:pPr>
            <a:r>
              <a:rPr lang="en-US" b="1" dirty="0"/>
              <a:t>Route </a:t>
            </a:r>
            <a:r>
              <a:rPr lang="en-US" b="1" dirty="0"/>
              <a:t>4.</a:t>
            </a:r>
          </a:p>
        </p:txBody>
      </p:sp>
      <p:sp>
        <p:nvSpPr>
          <p:cNvPr id="5" name="TextBox 4"/>
          <p:cNvSpPr txBox="1"/>
          <p:nvPr/>
        </p:nvSpPr>
        <p:spPr>
          <a:xfrm>
            <a:off x="2717800" y="4457700"/>
            <a:ext cx="228600" cy="369332"/>
          </a:xfrm>
          <a:prstGeom prst="rect">
            <a:avLst/>
          </a:prstGeom>
          <a:noFill/>
        </p:spPr>
        <p:txBody>
          <a:bodyPr wrap="square" rtlCol="0">
            <a:spAutoFit/>
          </a:bodyPr>
          <a:lstStyle/>
          <a:p>
            <a:r>
              <a:rPr lang="en-US" b="1" dirty="0"/>
              <a:t>3</a:t>
            </a:r>
            <a:endParaRPr lang="en-US" b="1" dirty="0"/>
          </a:p>
        </p:txBody>
      </p:sp>
      <p:sp>
        <p:nvSpPr>
          <p:cNvPr id="11" name="TextBox 10"/>
          <p:cNvSpPr txBox="1"/>
          <p:nvPr/>
        </p:nvSpPr>
        <p:spPr>
          <a:xfrm>
            <a:off x="1498600" y="3358634"/>
            <a:ext cx="228600" cy="369332"/>
          </a:xfrm>
          <a:prstGeom prst="rect">
            <a:avLst/>
          </a:prstGeom>
          <a:noFill/>
        </p:spPr>
        <p:txBody>
          <a:bodyPr wrap="square" rtlCol="0">
            <a:spAutoFit/>
          </a:bodyPr>
          <a:lstStyle/>
          <a:p>
            <a:r>
              <a:rPr lang="en-US" b="1" dirty="0"/>
              <a:t>2</a:t>
            </a:r>
          </a:p>
        </p:txBody>
      </p:sp>
      <p:sp>
        <p:nvSpPr>
          <p:cNvPr id="12" name="TextBox 11"/>
          <p:cNvSpPr txBox="1"/>
          <p:nvPr/>
        </p:nvSpPr>
        <p:spPr>
          <a:xfrm>
            <a:off x="850900" y="3390900"/>
            <a:ext cx="228600" cy="369332"/>
          </a:xfrm>
          <a:prstGeom prst="rect">
            <a:avLst/>
          </a:prstGeom>
          <a:noFill/>
        </p:spPr>
        <p:txBody>
          <a:bodyPr wrap="square" rtlCol="0">
            <a:spAutoFit/>
          </a:bodyPr>
          <a:lstStyle/>
          <a:p>
            <a:r>
              <a:rPr lang="en-US" b="1" dirty="0"/>
              <a:t>1</a:t>
            </a:r>
            <a:endParaRPr lang="en-US" b="1" dirty="0"/>
          </a:p>
        </p:txBody>
      </p:sp>
      <p:sp>
        <p:nvSpPr>
          <p:cNvPr id="13" name="TextBox 12"/>
          <p:cNvSpPr txBox="1"/>
          <p:nvPr/>
        </p:nvSpPr>
        <p:spPr>
          <a:xfrm>
            <a:off x="1041400" y="5307568"/>
            <a:ext cx="228600" cy="369332"/>
          </a:xfrm>
          <a:prstGeom prst="rect">
            <a:avLst/>
          </a:prstGeom>
          <a:noFill/>
        </p:spPr>
        <p:txBody>
          <a:bodyPr wrap="square" rtlCol="0">
            <a:spAutoFit/>
          </a:bodyPr>
          <a:lstStyle/>
          <a:p>
            <a:r>
              <a:rPr lang="en-US" b="1" dirty="0"/>
              <a:t>4</a:t>
            </a:r>
          </a:p>
        </p:txBody>
      </p:sp>
    </p:spTree>
    <p:extLst>
      <p:ext uri="{BB962C8B-B14F-4D97-AF65-F5344CB8AC3E}">
        <p14:creationId xmlns:p14="http://schemas.microsoft.com/office/powerpoint/2010/main" val="2131861102"/>
      </p:ext>
    </p:extLst>
  </p:cSld>
  <p:clrMapOvr>
    <a:masterClrMapping/>
  </p:clrMapOvr>
  <p:transition spd="slow">
    <p:cover/>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044" y="60384"/>
            <a:ext cx="8839200" cy="2554545"/>
          </a:xfrm>
          <a:prstGeom prst="rect">
            <a:avLst/>
          </a:prstGeom>
        </p:spPr>
        <p:txBody>
          <a:bodyPr wrap="square">
            <a:spAutoFit/>
          </a:bodyPr>
          <a:lstStyle/>
          <a:p>
            <a:r>
              <a:rPr lang="en-US" sz="2000" b="1" dirty="0" err="1"/>
              <a:t>Yr</a:t>
            </a:r>
            <a:r>
              <a:rPr lang="en-US" sz="2000" b="1" dirty="0"/>
              <a:t> 2005</a:t>
            </a:r>
          </a:p>
          <a:p>
            <a:r>
              <a:rPr lang="en-US" sz="2000" b="1" dirty="0"/>
              <a:t>11. Which </a:t>
            </a:r>
            <a:r>
              <a:rPr lang="en-US" sz="2000" b="1" dirty="0"/>
              <a:t>one of the following Kenyan communities </a:t>
            </a:r>
            <a:r>
              <a:rPr lang="en-US" sz="2000" b="1" dirty="0"/>
              <a:t>is correctly </a:t>
            </a:r>
            <a:r>
              <a:rPr lang="en-US" sz="2000" b="1" dirty="0"/>
              <a:t>matched with its place of origin?</a:t>
            </a:r>
          </a:p>
          <a:p>
            <a:r>
              <a:rPr lang="en-US" sz="2000" b="1" dirty="0"/>
              <a:t>	</a:t>
            </a:r>
            <a:r>
              <a:rPr lang="en-US" sz="2000" b="1" u="sng" dirty="0"/>
              <a:t>Community</a:t>
            </a:r>
            <a:r>
              <a:rPr lang="en-US" sz="2000" b="1" dirty="0"/>
              <a:t>	</a:t>
            </a:r>
            <a:r>
              <a:rPr lang="en-US" sz="2000" b="1" dirty="0"/>
              <a:t>	</a:t>
            </a:r>
            <a:r>
              <a:rPr lang="en-US" sz="2000" b="1" u="sng" dirty="0"/>
              <a:t>Place </a:t>
            </a:r>
            <a:r>
              <a:rPr lang="en-US" sz="2000" b="1" u="sng" dirty="0"/>
              <a:t>of origin</a:t>
            </a:r>
          </a:p>
          <a:p>
            <a:r>
              <a:rPr lang="en-US" sz="2000" b="1" dirty="0"/>
              <a:t>A.	</a:t>
            </a:r>
            <a:r>
              <a:rPr lang="en-US" sz="2000" b="1" dirty="0" err="1"/>
              <a:t>Luo</a:t>
            </a:r>
            <a:r>
              <a:rPr lang="en-US" sz="2000" b="1" dirty="0"/>
              <a:t>	</a:t>
            </a:r>
            <a:r>
              <a:rPr lang="en-US" sz="2000" b="1" dirty="0"/>
              <a:t>		-    </a:t>
            </a:r>
            <a:r>
              <a:rPr lang="en-US" sz="2000" b="1" dirty="0"/>
              <a:t>Southern Sudan</a:t>
            </a:r>
          </a:p>
          <a:p>
            <a:r>
              <a:rPr lang="en-US" sz="2000" b="1" dirty="0"/>
              <a:t>B.	</a:t>
            </a:r>
            <a:r>
              <a:rPr lang="en-US" sz="2000" b="1" dirty="0" err="1"/>
              <a:t>Marakwet</a:t>
            </a:r>
            <a:r>
              <a:rPr lang="en-US" sz="2000" b="1" dirty="0"/>
              <a:t>	</a:t>
            </a:r>
            <a:r>
              <a:rPr lang="en-US" sz="2000" b="1" dirty="0"/>
              <a:t>	-     </a:t>
            </a:r>
            <a:r>
              <a:rPr lang="en-US" sz="2000" b="1" dirty="0"/>
              <a:t>Ethiopian Highlands</a:t>
            </a:r>
          </a:p>
          <a:p>
            <a:r>
              <a:rPr lang="en-US" sz="2000" b="1" dirty="0"/>
              <a:t>C.	</a:t>
            </a:r>
            <a:r>
              <a:rPr lang="en-US" sz="2000" b="1" dirty="0" err="1"/>
              <a:t>Rendille</a:t>
            </a:r>
            <a:r>
              <a:rPr lang="en-US" sz="2000" b="1" dirty="0"/>
              <a:t>	</a:t>
            </a:r>
            <a:r>
              <a:rPr lang="en-US" sz="2000" b="1" dirty="0"/>
              <a:t>		-     </a:t>
            </a:r>
            <a:r>
              <a:rPr lang="en-US" sz="2000" b="1" dirty="0" err="1"/>
              <a:t>Taita</a:t>
            </a:r>
            <a:r>
              <a:rPr lang="en-US" sz="2000" b="1" dirty="0"/>
              <a:t> Hills.</a:t>
            </a:r>
          </a:p>
          <a:p>
            <a:r>
              <a:rPr lang="en-US" sz="2000" b="1" dirty="0"/>
              <a:t>D.	</a:t>
            </a:r>
            <a:r>
              <a:rPr lang="en-US" sz="2000" b="1" dirty="0" err="1"/>
              <a:t>Wadawida</a:t>
            </a:r>
            <a:r>
              <a:rPr lang="en-US" sz="2000" b="1" dirty="0"/>
              <a:t>	</a:t>
            </a:r>
            <a:r>
              <a:rPr lang="en-US" sz="2000" b="1" dirty="0"/>
              <a:t>	-     </a:t>
            </a:r>
            <a:r>
              <a:rPr lang="en-US" sz="2000" b="1" dirty="0"/>
              <a:t>Mount Elgon</a:t>
            </a:r>
          </a:p>
        </p:txBody>
      </p:sp>
      <p:sp>
        <p:nvSpPr>
          <p:cNvPr id="3" name="Rectangle 2"/>
          <p:cNvSpPr/>
          <p:nvPr/>
        </p:nvSpPr>
        <p:spPr>
          <a:xfrm>
            <a:off x="539044" y="2855774"/>
            <a:ext cx="8960556" cy="1754326"/>
          </a:xfrm>
          <a:prstGeom prst="rect">
            <a:avLst/>
          </a:prstGeom>
        </p:spPr>
        <p:txBody>
          <a:bodyPr wrap="square">
            <a:spAutoFit/>
          </a:bodyPr>
          <a:lstStyle/>
          <a:p>
            <a:r>
              <a:rPr lang="en-US" b="1" dirty="0" err="1"/>
              <a:t>Yr</a:t>
            </a:r>
            <a:r>
              <a:rPr lang="en-US" b="1" dirty="0"/>
              <a:t> 2003</a:t>
            </a:r>
          </a:p>
          <a:p>
            <a:r>
              <a:rPr lang="en-US" b="1" dirty="0"/>
              <a:t>12. Which one of the following groups of </a:t>
            </a:r>
            <a:r>
              <a:rPr lang="en-US" b="1" dirty="0"/>
              <a:t>communities migrated </a:t>
            </a:r>
            <a:r>
              <a:rPr lang="en-US" b="1" dirty="0"/>
              <a:t>and settled in West Africa during the </a:t>
            </a:r>
            <a:r>
              <a:rPr lang="en-US" b="1" dirty="0"/>
              <a:t>pre-colonial </a:t>
            </a:r>
            <a:r>
              <a:rPr lang="en-US" b="1" dirty="0"/>
              <a:t>period</a:t>
            </a:r>
            <a:r>
              <a:rPr lang="en-US" b="1" dirty="0"/>
              <a:t>?</a:t>
            </a:r>
          </a:p>
          <a:p>
            <a:endParaRPr lang="en-US" b="1" dirty="0"/>
          </a:p>
          <a:p>
            <a:endParaRPr lang="en-US" b="1" dirty="0"/>
          </a:p>
          <a:p>
            <a:r>
              <a:rPr lang="en-US" b="1" dirty="0"/>
              <a:t>A.		B.		C.		D.</a:t>
            </a:r>
            <a:endParaRPr lang="en-US" b="1" dirty="0"/>
          </a:p>
        </p:txBody>
      </p:sp>
      <p:sp>
        <p:nvSpPr>
          <p:cNvPr id="5" name="Rectangle 4"/>
          <p:cNvSpPr/>
          <p:nvPr/>
        </p:nvSpPr>
        <p:spPr>
          <a:xfrm>
            <a:off x="889000" y="3924300"/>
            <a:ext cx="1295400" cy="121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n>
                  <a:solidFill>
                    <a:schemeClr val="bg1"/>
                  </a:solidFill>
                </a:ln>
              </a:rPr>
              <a:t>Soninke</a:t>
            </a:r>
          </a:p>
          <a:p>
            <a:r>
              <a:rPr lang="en-US" dirty="0">
                <a:ln>
                  <a:solidFill>
                    <a:schemeClr val="bg1"/>
                  </a:solidFill>
                </a:ln>
              </a:rPr>
              <a:t>Fulani</a:t>
            </a:r>
          </a:p>
          <a:p>
            <a:r>
              <a:rPr lang="en-US" dirty="0">
                <a:ln>
                  <a:solidFill>
                    <a:schemeClr val="bg1"/>
                  </a:solidFill>
                </a:ln>
              </a:rPr>
              <a:t>Yoruba  </a:t>
            </a:r>
            <a:endParaRPr lang="en-US" dirty="0">
              <a:ln>
                <a:solidFill>
                  <a:schemeClr val="bg1"/>
                </a:solidFill>
              </a:ln>
            </a:endParaRPr>
          </a:p>
        </p:txBody>
      </p:sp>
      <p:sp>
        <p:nvSpPr>
          <p:cNvPr id="6" name="Rectangle 5"/>
          <p:cNvSpPr/>
          <p:nvPr/>
        </p:nvSpPr>
        <p:spPr>
          <a:xfrm>
            <a:off x="2717800" y="3924300"/>
            <a:ext cx="1295400" cy="121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n>
                  <a:solidFill>
                    <a:schemeClr val="bg1"/>
                  </a:solidFill>
                </a:ln>
              </a:rPr>
              <a:t>Sotho </a:t>
            </a:r>
          </a:p>
          <a:p>
            <a:r>
              <a:rPr lang="en-US" dirty="0" err="1">
                <a:ln>
                  <a:solidFill>
                    <a:schemeClr val="bg1"/>
                  </a:solidFill>
                </a:ln>
              </a:rPr>
              <a:t>Dinka</a:t>
            </a:r>
            <a:r>
              <a:rPr lang="en-US" dirty="0">
                <a:ln>
                  <a:solidFill>
                    <a:schemeClr val="bg1"/>
                  </a:solidFill>
                </a:ln>
              </a:rPr>
              <a:t> </a:t>
            </a:r>
          </a:p>
          <a:p>
            <a:r>
              <a:rPr lang="en-US" dirty="0">
                <a:ln>
                  <a:solidFill>
                    <a:schemeClr val="bg1"/>
                  </a:solidFill>
                </a:ln>
              </a:rPr>
              <a:t>Ndebele </a:t>
            </a:r>
            <a:endParaRPr lang="en-US" dirty="0">
              <a:ln>
                <a:solidFill>
                  <a:schemeClr val="bg1"/>
                </a:solidFill>
              </a:ln>
            </a:endParaRPr>
          </a:p>
        </p:txBody>
      </p:sp>
      <p:sp>
        <p:nvSpPr>
          <p:cNvPr id="7" name="Rectangle 6"/>
          <p:cNvSpPr/>
          <p:nvPr/>
        </p:nvSpPr>
        <p:spPr>
          <a:xfrm>
            <a:off x="4546600" y="3924300"/>
            <a:ext cx="1219200" cy="121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err="1">
                <a:ln>
                  <a:solidFill>
                    <a:schemeClr val="bg1"/>
                  </a:solidFill>
                </a:ln>
              </a:rPr>
              <a:t>Nyamwezi</a:t>
            </a:r>
            <a:r>
              <a:rPr lang="en-US" dirty="0">
                <a:ln>
                  <a:solidFill>
                    <a:schemeClr val="bg1"/>
                  </a:solidFill>
                </a:ln>
              </a:rPr>
              <a:t> </a:t>
            </a:r>
          </a:p>
          <a:p>
            <a:r>
              <a:rPr lang="en-US" dirty="0">
                <a:ln>
                  <a:solidFill>
                    <a:schemeClr val="bg1"/>
                  </a:solidFill>
                </a:ln>
              </a:rPr>
              <a:t>Shona </a:t>
            </a:r>
          </a:p>
          <a:p>
            <a:r>
              <a:rPr lang="en-US" dirty="0" err="1">
                <a:ln>
                  <a:solidFill>
                    <a:schemeClr val="bg1"/>
                  </a:solidFill>
                </a:ln>
              </a:rPr>
              <a:t>Baganda</a:t>
            </a:r>
            <a:r>
              <a:rPr lang="en-US" dirty="0">
                <a:ln>
                  <a:solidFill>
                    <a:schemeClr val="bg1"/>
                  </a:solidFill>
                </a:ln>
              </a:rPr>
              <a:t> </a:t>
            </a:r>
            <a:endParaRPr lang="en-US" dirty="0">
              <a:ln>
                <a:solidFill>
                  <a:schemeClr val="bg1"/>
                </a:solidFill>
              </a:ln>
            </a:endParaRPr>
          </a:p>
        </p:txBody>
      </p:sp>
      <p:sp>
        <p:nvSpPr>
          <p:cNvPr id="8" name="Rectangle 7"/>
          <p:cNvSpPr/>
          <p:nvPr/>
        </p:nvSpPr>
        <p:spPr>
          <a:xfrm>
            <a:off x="6451600" y="3924300"/>
            <a:ext cx="1219200" cy="121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err="1">
                <a:ln>
                  <a:solidFill>
                    <a:schemeClr val="bg1"/>
                  </a:solidFill>
                </a:ln>
              </a:rPr>
              <a:t>Lozi</a:t>
            </a:r>
            <a:r>
              <a:rPr lang="en-US" dirty="0">
                <a:ln>
                  <a:solidFill>
                    <a:schemeClr val="bg1"/>
                  </a:solidFill>
                </a:ln>
              </a:rPr>
              <a:t> </a:t>
            </a:r>
          </a:p>
          <a:p>
            <a:r>
              <a:rPr lang="en-US" dirty="0" err="1">
                <a:ln>
                  <a:solidFill>
                    <a:schemeClr val="bg1"/>
                  </a:solidFill>
                </a:ln>
              </a:rPr>
              <a:t>Luba</a:t>
            </a:r>
            <a:r>
              <a:rPr lang="en-US" dirty="0">
                <a:ln>
                  <a:solidFill>
                    <a:schemeClr val="bg1"/>
                  </a:solidFill>
                </a:ln>
              </a:rPr>
              <a:t> </a:t>
            </a:r>
          </a:p>
          <a:p>
            <a:r>
              <a:rPr lang="en-US" dirty="0" err="1">
                <a:ln>
                  <a:solidFill>
                    <a:schemeClr val="bg1"/>
                  </a:solidFill>
                </a:ln>
              </a:rPr>
              <a:t>Acholi</a:t>
            </a:r>
            <a:r>
              <a:rPr lang="en-US" dirty="0">
                <a:ln>
                  <a:solidFill>
                    <a:schemeClr val="bg1"/>
                  </a:solidFill>
                </a:ln>
              </a:rPr>
              <a:t> </a:t>
            </a:r>
            <a:endParaRPr lang="en-US" dirty="0">
              <a:ln>
                <a:solidFill>
                  <a:schemeClr val="bg1"/>
                </a:solidFill>
              </a:ln>
            </a:endParaRPr>
          </a:p>
        </p:txBody>
      </p:sp>
    </p:spTree>
    <p:extLst>
      <p:ext uri="{BB962C8B-B14F-4D97-AF65-F5344CB8AC3E}">
        <p14:creationId xmlns:p14="http://schemas.microsoft.com/office/powerpoint/2010/main" val="1653634777"/>
      </p:ext>
    </p:extLst>
  </p:cSld>
  <p:clrMapOvr>
    <a:masterClrMapping/>
  </p:clrMapOvr>
  <p:transition spd="slow">
    <p:cover/>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66701"/>
            <a:ext cx="8915400" cy="5262979"/>
          </a:xfrm>
          <a:prstGeom prst="rect">
            <a:avLst/>
          </a:prstGeom>
        </p:spPr>
        <p:txBody>
          <a:bodyPr wrap="square">
            <a:spAutoFit/>
          </a:bodyPr>
          <a:lstStyle/>
          <a:p>
            <a:r>
              <a:rPr lang="en-US" sz="2400" b="1" dirty="0"/>
              <a:t>13. Which </a:t>
            </a:r>
            <a:r>
              <a:rPr lang="en-US" sz="2400" b="1" dirty="0"/>
              <a:t>one of the following gives the correct </a:t>
            </a:r>
            <a:r>
              <a:rPr lang="en-US" sz="2400" b="1" dirty="0"/>
              <a:t>order in </a:t>
            </a:r>
            <a:r>
              <a:rPr lang="en-US" sz="2400" b="1" dirty="0"/>
              <a:t>which the ancestors of the </a:t>
            </a:r>
            <a:r>
              <a:rPr lang="en-US" sz="2400" b="1" dirty="0" err="1"/>
              <a:t>Luo</a:t>
            </a:r>
            <a:r>
              <a:rPr lang="en-US" sz="2400" b="1" dirty="0"/>
              <a:t> came to Kenya?</a:t>
            </a:r>
          </a:p>
          <a:p>
            <a:r>
              <a:rPr lang="en-US" sz="2400" b="1" dirty="0"/>
              <a:t>A.	</a:t>
            </a:r>
            <a:r>
              <a:rPr lang="en-US" sz="2400" b="1" dirty="0" err="1"/>
              <a:t>Joka-Jok,Joka-Omolo,Joka-Owiny</a:t>
            </a:r>
            <a:endParaRPr lang="en-US" sz="2400" b="1" dirty="0"/>
          </a:p>
          <a:p>
            <a:r>
              <a:rPr lang="en-US" sz="2400" b="1" dirty="0"/>
              <a:t>B.	</a:t>
            </a:r>
            <a:r>
              <a:rPr lang="en-US" sz="2400" b="1" dirty="0" err="1"/>
              <a:t>Joka-Omolo,Joka-Jok,Joka-Owiny</a:t>
            </a:r>
            <a:endParaRPr lang="en-US" sz="2400" b="1" dirty="0"/>
          </a:p>
          <a:p>
            <a:r>
              <a:rPr lang="en-US" sz="2400" b="1" dirty="0"/>
              <a:t>C.	</a:t>
            </a:r>
            <a:r>
              <a:rPr lang="en-US" sz="2400" b="1" dirty="0" err="1"/>
              <a:t>Joka-Owiny,Joka-Omolo,Joka-Jok</a:t>
            </a:r>
            <a:endParaRPr lang="en-US" sz="2400" b="1" dirty="0"/>
          </a:p>
          <a:p>
            <a:r>
              <a:rPr lang="en-US" sz="2400" b="1" dirty="0"/>
              <a:t>D.	</a:t>
            </a:r>
            <a:r>
              <a:rPr lang="en-US" sz="2400" b="1" dirty="0" err="1"/>
              <a:t>Joka-Jok,Joka-Owiny,Joka-Omolo</a:t>
            </a:r>
            <a:endParaRPr lang="en-US" sz="2400" b="1" dirty="0"/>
          </a:p>
          <a:p>
            <a:endParaRPr lang="en-US" sz="2400" b="1" dirty="0"/>
          </a:p>
          <a:p>
            <a:r>
              <a:rPr lang="en-US" sz="2400" b="1" dirty="0"/>
              <a:t>(</a:t>
            </a:r>
            <a:r>
              <a:rPr lang="en-US" sz="2400" b="1" dirty="0"/>
              <a:t>Yr. 2004)</a:t>
            </a:r>
          </a:p>
          <a:p>
            <a:r>
              <a:rPr lang="en-US" sz="2400" b="1" dirty="0"/>
              <a:t>14. Which </a:t>
            </a:r>
            <a:r>
              <a:rPr lang="en-US" sz="2400" b="1" dirty="0"/>
              <a:t>one of the following communities in </a:t>
            </a:r>
            <a:r>
              <a:rPr lang="en-US" sz="2400" b="1" dirty="0"/>
              <a:t>Kenya make </a:t>
            </a:r>
            <a:r>
              <a:rPr lang="en-US" sz="2400" b="1" dirty="0"/>
              <a:t>up the Plain </a:t>
            </a:r>
            <a:r>
              <a:rPr lang="en-US" sz="2400" b="1" dirty="0" err="1"/>
              <a:t>Nilotes</a:t>
            </a:r>
            <a:r>
              <a:rPr lang="en-US" sz="2400" b="1" dirty="0"/>
              <a:t>?</a:t>
            </a:r>
          </a:p>
          <a:p>
            <a:r>
              <a:rPr lang="en-US" sz="2400" b="1" dirty="0"/>
              <a:t>A.	Turkana, </a:t>
            </a:r>
            <a:r>
              <a:rPr lang="en-US" sz="2400" b="1" dirty="0" err="1"/>
              <a:t>Pokot</a:t>
            </a:r>
            <a:r>
              <a:rPr lang="en-US" sz="2400" b="1" dirty="0"/>
              <a:t>, </a:t>
            </a:r>
            <a:r>
              <a:rPr lang="en-US" sz="2400" b="1" dirty="0" err="1"/>
              <a:t>Tugen</a:t>
            </a:r>
            <a:endParaRPr lang="en-US" sz="2400" b="1" dirty="0"/>
          </a:p>
          <a:p>
            <a:r>
              <a:rPr lang="en-US" sz="2400" b="1" dirty="0"/>
              <a:t>B.	</a:t>
            </a:r>
            <a:r>
              <a:rPr lang="en-US" sz="2400" b="1" dirty="0" err="1"/>
              <a:t>Maasai</a:t>
            </a:r>
            <a:r>
              <a:rPr lang="en-US" sz="2400" b="1" dirty="0"/>
              <a:t>, </a:t>
            </a:r>
            <a:r>
              <a:rPr lang="en-US" sz="2400" b="1" dirty="0" err="1"/>
              <a:t>Njemps</a:t>
            </a:r>
            <a:r>
              <a:rPr lang="en-US" sz="2400" b="1" dirty="0"/>
              <a:t>, </a:t>
            </a:r>
            <a:r>
              <a:rPr lang="en-US" sz="2400" b="1" dirty="0" err="1"/>
              <a:t>Iteso</a:t>
            </a:r>
            <a:endParaRPr lang="en-US" sz="2400" b="1" dirty="0"/>
          </a:p>
          <a:p>
            <a:r>
              <a:rPr lang="en-US" sz="2400" b="1" dirty="0"/>
              <a:t>C.	</a:t>
            </a:r>
            <a:r>
              <a:rPr lang="en-US" sz="2400" b="1" dirty="0" err="1"/>
              <a:t>Sabaot</a:t>
            </a:r>
            <a:r>
              <a:rPr lang="en-US" sz="2400" b="1" dirty="0"/>
              <a:t>, </a:t>
            </a:r>
            <a:r>
              <a:rPr lang="en-US" sz="2400" b="1" dirty="0" err="1"/>
              <a:t>Samburu</a:t>
            </a:r>
            <a:r>
              <a:rPr lang="en-US" sz="2400" b="1" dirty="0"/>
              <a:t>, Nandi</a:t>
            </a:r>
          </a:p>
          <a:p>
            <a:r>
              <a:rPr lang="en-US" sz="2400" b="1" dirty="0"/>
              <a:t>D.	</a:t>
            </a:r>
            <a:r>
              <a:rPr lang="en-US" sz="2400" b="1" dirty="0" err="1"/>
              <a:t>Kipsigis</a:t>
            </a:r>
            <a:r>
              <a:rPr lang="en-US" sz="2400" b="1" dirty="0"/>
              <a:t>, Keiyo, </a:t>
            </a:r>
            <a:r>
              <a:rPr lang="en-US" sz="2400" b="1" dirty="0" err="1"/>
              <a:t>Marakwet</a:t>
            </a:r>
            <a:r>
              <a:rPr lang="en-US" sz="2400" b="1" dirty="0"/>
              <a:t>.</a:t>
            </a:r>
          </a:p>
        </p:txBody>
      </p:sp>
    </p:spTree>
    <p:extLst>
      <p:ext uri="{BB962C8B-B14F-4D97-AF65-F5344CB8AC3E}">
        <p14:creationId xmlns:p14="http://schemas.microsoft.com/office/powerpoint/2010/main" val="2464271228"/>
      </p:ext>
    </p:extLst>
  </p:cSld>
  <p:clrMapOvr>
    <a:masterClrMapping/>
  </p:clrMapOvr>
  <p:transition spd="slow">
    <p:cover/>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14301"/>
            <a:ext cx="8915400" cy="5632311"/>
          </a:xfrm>
          <a:prstGeom prst="rect">
            <a:avLst/>
          </a:prstGeom>
        </p:spPr>
        <p:txBody>
          <a:bodyPr wrap="square">
            <a:spAutoFit/>
          </a:bodyPr>
          <a:lstStyle/>
          <a:p>
            <a:r>
              <a:rPr lang="en-US" sz="2400" b="1" dirty="0"/>
              <a:t>(Yr. 2015)</a:t>
            </a:r>
          </a:p>
          <a:p>
            <a:r>
              <a:rPr lang="en-US" sz="2400" b="1" dirty="0"/>
              <a:t>1. The </a:t>
            </a:r>
            <a:r>
              <a:rPr lang="en-US" sz="2400" b="1" dirty="0"/>
              <a:t>main reason for the migration of the </a:t>
            </a:r>
            <a:r>
              <a:rPr lang="en-US" sz="2400" b="1" dirty="0" err="1"/>
              <a:t>Pokomo</a:t>
            </a:r>
            <a:r>
              <a:rPr lang="en-US" sz="2400" b="1" dirty="0"/>
              <a:t> from </a:t>
            </a:r>
            <a:r>
              <a:rPr lang="en-US" sz="2400" b="1" dirty="0" err="1"/>
              <a:t>Shugwaya</a:t>
            </a:r>
            <a:r>
              <a:rPr lang="en-US" sz="2400" b="1" dirty="0"/>
              <a:t> was to</a:t>
            </a:r>
          </a:p>
          <a:p>
            <a:r>
              <a:rPr lang="en-US" sz="2400" b="1" dirty="0"/>
              <a:t>A.	Search for pasture</a:t>
            </a:r>
          </a:p>
          <a:p>
            <a:r>
              <a:rPr lang="en-US" sz="2400" b="1" dirty="0"/>
              <a:t>B.	Look for fertile land</a:t>
            </a:r>
          </a:p>
          <a:p>
            <a:r>
              <a:rPr lang="en-US" sz="2400" b="1" dirty="0"/>
              <a:t>C.	Reduce population pressure</a:t>
            </a:r>
          </a:p>
          <a:p>
            <a:pPr marL="342900" indent="-342900">
              <a:buAutoNum type="alphaUcPeriod" startAt="4"/>
            </a:pPr>
            <a:r>
              <a:rPr lang="en-US" sz="2400" b="1" dirty="0"/>
              <a:t>        Escape </a:t>
            </a:r>
            <a:r>
              <a:rPr lang="en-US" sz="2400" b="1" dirty="0"/>
              <a:t>attacks from the </a:t>
            </a:r>
            <a:r>
              <a:rPr lang="en-US" sz="2400" b="1" dirty="0" err="1"/>
              <a:t>Galla</a:t>
            </a:r>
            <a:endParaRPr lang="en-US" sz="2400" b="1" dirty="0"/>
          </a:p>
          <a:p>
            <a:endParaRPr lang="en-US" sz="2400" b="1" dirty="0"/>
          </a:p>
          <a:p>
            <a:r>
              <a:rPr lang="en-US" sz="2400" b="1" dirty="0"/>
              <a:t>2. Which </a:t>
            </a:r>
            <a:r>
              <a:rPr lang="en-US" sz="2400" b="1" dirty="0"/>
              <a:t>one of the following is a negative effect </a:t>
            </a:r>
            <a:r>
              <a:rPr lang="en-US" sz="2400" b="1" dirty="0"/>
              <a:t>of migration </a:t>
            </a:r>
            <a:r>
              <a:rPr lang="en-US" sz="2400" b="1" dirty="0"/>
              <a:t>of the people into Kenya?</a:t>
            </a:r>
          </a:p>
          <a:p>
            <a:r>
              <a:rPr lang="en-US" sz="2400" b="1" dirty="0"/>
              <a:t>A.	Industrial development</a:t>
            </a:r>
          </a:p>
          <a:p>
            <a:r>
              <a:rPr lang="en-US" sz="2400" b="1" dirty="0"/>
              <a:t>B.	Introduction of new culture</a:t>
            </a:r>
          </a:p>
          <a:p>
            <a:r>
              <a:rPr lang="en-US" sz="2400" b="1" dirty="0"/>
              <a:t>C.	The growth of informal settlement</a:t>
            </a:r>
          </a:p>
          <a:p>
            <a:r>
              <a:rPr lang="en-US" sz="2400" b="1" dirty="0"/>
              <a:t>D.	The growth of health services</a:t>
            </a:r>
          </a:p>
          <a:p>
            <a:r>
              <a:rPr lang="en-US" sz="2400" b="1" dirty="0"/>
              <a:t> </a:t>
            </a:r>
          </a:p>
        </p:txBody>
      </p:sp>
    </p:spTree>
    <p:extLst>
      <p:ext uri="{BB962C8B-B14F-4D97-AF65-F5344CB8AC3E}">
        <p14:creationId xmlns:p14="http://schemas.microsoft.com/office/powerpoint/2010/main" val="247102189"/>
      </p:ext>
    </p:extLst>
  </p:cSld>
  <p:clrMapOvr>
    <a:masterClrMapping/>
  </p:clrMapOvr>
  <p:transition spd="slow">
    <p:cover/>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763000" cy="2246769"/>
          </a:xfrm>
          <a:prstGeom prst="rect">
            <a:avLst/>
          </a:prstGeom>
        </p:spPr>
        <p:txBody>
          <a:bodyPr wrap="square">
            <a:spAutoFit/>
          </a:bodyPr>
          <a:lstStyle/>
          <a:p>
            <a:r>
              <a:rPr lang="en-US" sz="2000" b="1" dirty="0"/>
              <a:t>Yr. 2014)</a:t>
            </a:r>
          </a:p>
          <a:p>
            <a:r>
              <a:rPr lang="en-US" sz="2000" b="1" dirty="0"/>
              <a:t>3.   Which one of the following statements is true about the settlement of communities in Eastern Africa during the pre-colonial period?</a:t>
            </a:r>
          </a:p>
          <a:p>
            <a:r>
              <a:rPr lang="en-US" sz="2000" b="1" dirty="0"/>
              <a:t>A.	It led to intermarriage between communities</a:t>
            </a:r>
          </a:p>
          <a:p>
            <a:r>
              <a:rPr lang="en-US" sz="2000" b="1" dirty="0"/>
              <a:t>B.	It led to spread of diseases</a:t>
            </a:r>
          </a:p>
          <a:p>
            <a:r>
              <a:rPr lang="en-US" sz="2000" b="1" dirty="0"/>
              <a:t>C.	It led to decrease in population</a:t>
            </a:r>
          </a:p>
          <a:p>
            <a:r>
              <a:rPr lang="en-US" sz="2000" b="1" dirty="0"/>
              <a:t>D.	It led to introduction of cash crop farming</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486" y="2324100"/>
            <a:ext cx="2749315" cy="332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32200" y="2933701"/>
            <a:ext cx="6019800" cy="1323439"/>
          </a:xfrm>
          <a:prstGeom prst="rect">
            <a:avLst/>
          </a:prstGeom>
        </p:spPr>
        <p:txBody>
          <a:bodyPr wrap="square">
            <a:spAutoFit/>
          </a:bodyPr>
          <a:lstStyle/>
          <a:p>
            <a:r>
              <a:rPr lang="en-US" sz="2000" b="1" dirty="0"/>
              <a:t>The language group that originated from the shaded area marked S is</a:t>
            </a:r>
          </a:p>
          <a:p>
            <a:r>
              <a:rPr lang="en-US" sz="2000" b="1" dirty="0"/>
              <a:t>A.   </a:t>
            </a:r>
            <a:r>
              <a:rPr lang="en-US" sz="2000" b="1" dirty="0" err="1"/>
              <a:t>Cushites</a:t>
            </a:r>
            <a:r>
              <a:rPr lang="en-US" sz="2000" b="1" dirty="0"/>
              <a:t>	B. </a:t>
            </a:r>
            <a:r>
              <a:rPr lang="en-US" sz="2000" b="1" dirty="0" err="1"/>
              <a:t>Nilotes</a:t>
            </a:r>
            <a:endParaRPr lang="en-US" sz="2000" b="1" dirty="0"/>
          </a:p>
          <a:p>
            <a:r>
              <a:rPr lang="en-US" sz="2000" b="1" dirty="0"/>
              <a:t>C.   Semites	D. Bantus</a:t>
            </a:r>
          </a:p>
        </p:txBody>
      </p:sp>
      <p:sp>
        <p:nvSpPr>
          <p:cNvPr id="4" name="Oval 3"/>
          <p:cNvSpPr/>
          <p:nvPr/>
        </p:nvSpPr>
        <p:spPr>
          <a:xfrm>
            <a:off x="1879600" y="3543301"/>
            <a:ext cx="225542" cy="328881"/>
          </a:xfrm>
          <a:prstGeom prst="ellipse">
            <a:avLst/>
          </a:prstGeom>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28942" y="3467100"/>
            <a:ext cx="231658" cy="369332"/>
          </a:xfrm>
          <a:prstGeom prst="rect">
            <a:avLst/>
          </a:prstGeom>
          <a:noFill/>
        </p:spPr>
        <p:txBody>
          <a:bodyPr wrap="square" rtlCol="0">
            <a:spAutoFit/>
          </a:bodyPr>
          <a:lstStyle/>
          <a:p>
            <a:r>
              <a:rPr lang="en-US" b="1" dirty="0"/>
              <a:t>S</a:t>
            </a:r>
            <a:endParaRPr lang="en-US" b="1" dirty="0"/>
          </a:p>
        </p:txBody>
      </p:sp>
    </p:spTree>
    <p:extLst>
      <p:ext uri="{BB962C8B-B14F-4D97-AF65-F5344CB8AC3E}">
        <p14:creationId xmlns:p14="http://schemas.microsoft.com/office/powerpoint/2010/main" val="1663485571"/>
      </p:ext>
    </p:extLst>
  </p:cSld>
  <p:clrMapOvr>
    <a:masterClrMapping/>
  </p:clrMapOvr>
  <p:transition spd="slow">
    <p:cover/>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42901"/>
            <a:ext cx="8839200" cy="4708981"/>
          </a:xfrm>
          <a:prstGeom prst="rect">
            <a:avLst/>
          </a:prstGeom>
        </p:spPr>
        <p:txBody>
          <a:bodyPr wrap="square">
            <a:spAutoFit/>
          </a:bodyPr>
          <a:lstStyle/>
          <a:p>
            <a:r>
              <a:rPr lang="en-US" sz="2000" b="1" dirty="0"/>
              <a:t>Three of the following are reasons why people move from rural areas to towns. Which one is not?</a:t>
            </a:r>
          </a:p>
          <a:p>
            <a:r>
              <a:rPr lang="en-US" sz="2000" b="1" dirty="0"/>
              <a:t>A.	To get better recreational facilities.</a:t>
            </a:r>
          </a:p>
          <a:p>
            <a:r>
              <a:rPr lang="en-US" sz="2000" b="1" dirty="0"/>
              <a:t>B.	To get better medical care.</a:t>
            </a:r>
          </a:p>
          <a:p>
            <a:r>
              <a:rPr lang="en-US" sz="2000" b="1" dirty="0"/>
              <a:t>C.	To go to higher education.</a:t>
            </a:r>
          </a:p>
          <a:p>
            <a:r>
              <a:rPr lang="en-US" sz="2000" b="1" dirty="0"/>
              <a:t>D.	To get cheaper land for settlement.</a:t>
            </a:r>
          </a:p>
          <a:p>
            <a:endParaRPr lang="en-US" sz="2000" b="1" dirty="0"/>
          </a:p>
          <a:p>
            <a:r>
              <a:rPr lang="en-US" sz="2000" b="1" dirty="0"/>
              <a:t>(</a:t>
            </a:r>
            <a:r>
              <a:rPr lang="en-US" sz="2000" b="1" dirty="0"/>
              <a:t>Yr. 2013)</a:t>
            </a:r>
          </a:p>
          <a:p>
            <a:r>
              <a:rPr lang="en-US" sz="2000" b="1" dirty="0"/>
              <a:t>6.Which </a:t>
            </a:r>
            <a:r>
              <a:rPr lang="en-US" sz="2000" b="1" dirty="0"/>
              <a:t>one of the following Eastern Africa communities </a:t>
            </a:r>
            <a:r>
              <a:rPr lang="en-US" sz="2000" b="1" dirty="0"/>
              <a:t>is correctly </a:t>
            </a:r>
            <a:r>
              <a:rPr lang="en-US" sz="2000" b="1" dirty="0"/>
              <a:t>matched with its </a:t>
            </a:r>
            <a:r>
              <a:rPr lang="en-US" sz="2000" b="1" dirty="0" err="1"/>
              <a:t>palce</a:t>
            </a:r>
            <a:r>
              <a:rPr lang="en-US" sz="2000" b="1" dirty="0"/>
              <a:t> of origin?</a:t>
            </a:r>
          </a:p>
          <a:p>
            <a:r>
              <a:rPr lang="en-US" sz="2000" b="1" dirty="0"/>
              <a:t>	</a:t>
            </a:r>
            <a:r>
              <a:rPr lang="en-US" sz="2000" b="1" u="sng" dirty="0"/>
              <a:t>Community</a:t>
            </a:r>
            <a:r>
              <a:rPr lang="en-US" sz="2000" b="1" dirty="0"/>
              <a:t>	</a:t>
            </a:r>
            <a:r>
              <a:rPr lang="en-US" sz="2000" b="1" u="sng" dirty="0"/>
              <a:t>Place of Origin</a:t>
            </a:r>
          </a:p>
          <a:p>
            <a:r>
              <a:rPr lang="en-US" sz="2000" b="1" dirty="0"/>
              <a:t>A.	Nandi	</a:t>
            </a:r>
            <a:r>
              <a:rPr lang="en-US" sz="2000" b="1" dirty="0"/>
              <a:t>	Mt</a:t>
            </a:r>
            <a:r>
              <a:rPr lang="en-US" sz="2000" b="1" dirty="0"/>
              <a:t>. Elgon</a:t>
            </a:r>
          </a:p>
          <a:p>
            <a:r>
              <a:rPr lang="en-US" sz="2000" b="1" dirty="0"/>
              <a:t>B.	</a:t>
            </a:r>
            <a:r>
              <a:rPr lang="en-US" sz="2000" b="1" dirty="0" err="1"/>
              <a:t>Hehe</a:t>
            </a:r>
            <a:r>
              <a:rPr lang="en-US" sz="2000" b="1" dirty="0"/>
              <a:t>	</a:t>
            </a:r>
            <a:r>
              <a:rPr lang="en-US" sz="2000" b="1" dirty="0"/>
              <a:t>	</a:t>
            </a:r>
            <a:r>
              <a:rPr lang="en-US" sz="2000" b="1" dirty="0" err="1"/>
              <a:t>Shungwaya</a:t>
            </a:r>
            <a:endParaRPr lang="en-US" sz="2000" b="1" dirty="0"/>
          </a:p>
          <a:p>
            <a:r>
              <a:rPr lang="en-US" sz="2000" b="1" dirty="0"/>
              <a:t>C.	</a:t>
            </a:r>
            <a:r>
              <a:rPr lang="en-US" sz="2000" b="1" dirty="0" err="1"/>
              <a:t>Acholi</a:t>
            </a:r>
            <a:r>
              <a:rPr lang="en-US" sz="2000" b="1" dirty="0"/>
              <a:t>	</a:t>
            </a:r>
            <a:r>
              <a:rPr lang="en-US" sz="2000" b="1" dirty="0"/>
              <a:t>	Horn </a:t>
            </a:r>
            <a:r>
              <a:rPr lang="en-US" sz="2000" b="1" dirty="0"/>
              <a:t>of Africa</a:t>
            </a:r>
          </a:p>
          <a:p>
            <a:r>
              <a:rPr lang="en-US" sz="2000" b="1" dirty="0"/>
              <a:t>D.	</a:t>
            </a:r>
            <a:r>
              <a:rPr lang="en-US" sz="2000" b="1" dirty="0" err="1"/>
              <a:t>Gabbra</a:t>
            </a:r>
            <a:r>
              <a:rPr lang="en-US" sz="2000" b="1" dirty="0"/>
              <a:t>	</a:t>
            </a:r>
            <a:r>
              <a:rPr lang="en-US" sz="2000" b="1" dirty="0"/>
              <a:t>	Congo</a:t>
            </a:r>
            <a:endParaRPr lang="en-US" sz="2000" b="1" dirty="0"/>
          </a:p>
        </p:txBody>
      </p:sp>
    </p:spTree>
    <p:extLst>
      <p:ext uri="{BB962C8B-B14F-4D97-AF65-F5344CB8AC3E}">
        <p14:creationId xmlns:p14="http://schemas.microsoft.com/office/powerpoint/2010/main" val="1711201780"/>
      </p:ext>
    </p:extLst>
  </p:cSld>
  <p:clrMapOvr>
    <a:masterClrMapping/>
  </p:clrMapOvr>
  <p:transition spd="slow">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067800" cy="762000"/>
          </a:xfrm>
        </p:spPr>
        <p:txBody>
          <a:bodyPr>
            <a:noAutofit/>
          </a:bodyPr>
          <a:lstStyle/>
          <a:p>
            <a:r>
              <a:rPr lang="en-US" sz="3200" u="sng" dirty="0">
                <a:solidFill>
                  <a:srgbClr val="FF0000"/>
                </a:solidFill>
                <a:latin typeface="Arial Rounded MT Bold" pitchFamily="34" charset="0"/>
              </a:rPr>
              <a:t>TYPES OF VEGETATION FOUND IN </a:t>
            </a:r>
            <a:r>
              <a:rPr lang="en-US" sz="3200" u="sng" dirty="0">
                <a:solidFill>
                  <a:srgbClr val="FF0000"/>
                </a:solidFill>
                <a:latin typeface="Arial Rounded MT Bold" pitchFamily="34" charset="0"/>
              </a:rPr>
              <a:t>KENYA</a:t>
            </a:r>
            <a:r>
              <a:rPr lang="en-US" sz="3200" dirty="0">
                <a:solidFill>
                  <a:srgbClr val="FF0000"/>
                </a:solidFill>
                <a:latin typeface="Arial Rounded MT Bold" pitchFamily="34" charset="0"/>
              </a:rPr>
              <a:t>    </a:t>
            </a:r>
            <a:r>
              <a:rPr lang="en-US" sz="3200" u="sng" dirty="0">
                <a:solidFill>
                  <a:srgbClr val="FF0000"/>
                </a:solidFill>
                <a:latin typeface="Arial Rounded MT Bold" pitchFamily="34" charset="0"/>
              </a:rPr>
              <a:t> </a:t>
            </a: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647700"/>
            <a:ext cx="8991600" cy="4152900"/>
          </a:xfrm>
          <a:prstGeom prst="rect">
            <a:avLst/>
          </a:prstGeom>
        </p:spPr>
        <p:txBody>
          <a:bodyPr>
            <a:noAutofit/>
          </a:bodyPr>
          <a:lstStyle/>
          <a:p>
            <a:pPr marL="0" indent="0">
              <a:buNone/>
            </a:pPr>
            <a:r>
              <a:rPr lang="en-US" sz="2400" b="1" u="sng" dirty="0">
                <a:latin typeface="Arial Rounded MT Bold" pitchFamily="34" charset="0"/>
              </a:rPr>
              <a:t>Forest</a:t>
            </a:r>
          </a:p>
          <a:p>
            <a:pPr lvl="0"/>
            <a:r>
              <a:rPr lang="en-US" sz="2400" dirty="0">
                <a:latin typeface="Arial Rounded MT Bold" pitchFamily="34" charset="0"/>
              </a:rPr>
              <a:t>It is found in areas that receive high </a:t>
            </a:r>
            <a:r>
              <a:rPr lang="en-US" sz="2400" dirty="0">
                <a:latin typeface="Arial Rounded MT Bold" pitchFamily="34" charset="0"/>
              </a:rPr>
              <a:t>rainfall throughout </a:t>
            </a:r>
            <a:r>
              <a:rPr lang="en-US" sz="2400" dirty="0">
                <a:latin typeface="Arial Rounded MT Bold" pitchFamily="34" charset="0"/>
              </a:rPr>
              <a:t>the year.</a:t>
            </a:r>
          </a:p>
          <a:p>
            <a:pPr lvl="0"/>
            <a:r>
              <a:rPr lang="en-US" sz="2400" dirty="0">
                <a:latin typeface="Arial Rounded MT Bold" pitchFamily="34" charset="0"/>
              </a:rPr>
              <a:t>Forests are found around Mt Kenya, Elgon, </a:t>
            </a:r>
            <a:r>
              <a:rPr lang="en-US" sz="2400" dirty="0" err="1">
                <a:latin typeface="Arial Rounded MT Bold" pitchFamily="34" charset="0"/>
              </a:rPr>
              <a:t>Aberdare</a:t>
            </a:r>
            <a:r>
              <a:rPr lang="en-US" sz="2400" dirty="0">
                <a:latin typeface="Arial Rounded MT Bold" pitchFamily="34" charset="0"/>
              </a:rPr>
              <a:t>, Mau, </a:t>
            </a:r>
            <a:r>
              <a:rPr lang="en-US" sz="2400" dirty="0" err="1">
                <a:latin typeface="Arial Rounded MT Bold" pitchFamily="34" charset="0"/>
              </a:rPr>
              <a:t>Molo</a:t>
            </a:r>
            <a:r>
              <a:rPr lang="en-US" sz="2400" dirty="0">
                <a:latin typeface="Arial Rounded MT Bold" pitchFamily="34" charset="0"/>
              </a:rPr>
              <a:t>, and </a:t>
            </a:r>
            <a:r>
              <a:rPr lang="en-US" sz="2400" dirty="0" err="1">
                <a:latin typeface="Arial Rounded MT Bold" pitchFamily="34" charset="0"/>
              </a:rPr>
              <a:t>Meru</a:t>
            </a:r>
            <a:r>
              <a:rPr lang="en-US" sz="2400" dirty="0">
                <a:latin typeface="Arial Rounded MT Bold" pitchFamily="34" charset="0"/>
              </a:rPr>
              <a:t> etc.</a:t>
            </a:r>
          </a:p>
          <a:p>
            <a:pPr lvl="0"/>
            <a:r>
              <a:rPr lang="en-US" sz="2400" dirty="0">
                <a:latin typeface="Arial Rounded MT Bold" pitchFamily="34" charset="0"/>
              </a:rPr>
              <a:t>Two types of forests are </a:t>
            </a:r>
            <a:r>
              <a:rPr lang="en-US" sz="2400" b="1" dirty="0">
                <a:latin typeface="Arial Rounded MT Bold" pitchFamily="34" charset="0"/>
              </a:rPr>
              <a:t>planted forests</a:t>
            </a:r>
            <a:r>
              <a:rPr lang="en-US" sz="2400" dirty="0">
                <a:latin typeface="Arial Rounded MT Bold" pitchFamily="34" charset="0"/>
              </a:rPr>
              <a:t> and </a:t>
            </a:r>
            <a:r>
              <a:rPr lang="en-US" sz="2400" b="1" dirty="0">
                <a:latin typeface="Arial Rounded MT Bold" pitchFamily="34" charset="0"/>
              </a:rPr>
              <a:t>Natural forests</a:t>
            </a:r>
            <a:r>
              <a:rPr lang="en-US" sz="2400" dirty="0">
                <a:latin typeface="Arial Rounded MT Bold" pitchFamily="34" charset="0"/>
              </a:rPr>
              <a:t>.</a:t>
            </a:r>
          </a:p>
          <a:p>
            <a:pPr lvl="0"/>
            <a:r>
              <a:rPr lang="en-US" sz="2400" dirty="0">
                <a:latin typeface="Arial Rounded MT Bold" pitchFamily="34" charset="0"/>
              </a:rPr>
              <a:t>Natural forests contain the following types of trees:</a:t>
            </a:r>
            <a:r>
              <a:rPr lang="en-US" sz="2400" b="1" dirty="0">
                <a:latin typeface="Arial Rounded MT Bold" pitchFamily="34" charset="0"/>
              </a:rPr>
              <a:t> Teak, Mahogany, </a:t>
            </a:r>
            <a:r>
              <a:rPr lang="en-US" sz="2400" b="1" dirty="0" err="1">
                <a:latin typeface="Arial Rounded MT Bold" pitchFamily="34" charset="0"/>
              </a:rPr>
              <a:t>Mvule</a:t>
            </a:r>
            <a:r>
              <a:rPr lang="en-US" sz="2400" b="1" dirty="0">
                <a:latin typeface="Arial Rounded MT Bold" pitchFamily="34" charset="0"/>
              </a:rPr>
              <a:t> and </a:t>
            </a:r>
            <a:r>
              <a:rPr lang="en-US" sz="2400" b="1" dirty="0" err="1">
                <a:latin typeface="Arial Rounded MT Bold" pitchFamily="34" charset="0"/>
              </a:rPr>
              <a:t>Meru</a:t>
            </a:r>
            <a:r>
              <a:rPr lang="en-US" sz="2400" b="1" dirty="0">
                <a:latin typeface="Arial Rounded MT Bold" pitchFamily="34" charset="0"/>
              </a:rPr>
              <a:t> oak</a:t>
            </a:r>
            <a:r>
              <a:rPr lang="en-US" sz="2400" dirty="0">
                <a:latin typeface="Arial Rounded MT Bold" pitchFamily="34" charset="0"/>
              </a:rPr>
              <a:t> </a:t>
            </a:r>
            <a:r>
              <a:rPr lang="en-US" sz="2400" dirty="0" err="1">
                <a:latin typeface="Arial Rounded MT Bold" pitchFamily="34" charset="0"/>
              </a:rPr>
              <a:t>e.t.c</a:t>
            </a:r>
            <a:r>
              <a:rPr lang="en-US" sz="2400" dirty="0">
                <a:latin typeface="Arial Rounded MT Bold" pitchFamily="34" charset="0"/>
              </a:rPr>
              <a:t>.</a:t>
            </a:r>
          </a:p>
          <a:p>
            <a:pPr lvl="0"/>
            <a:r>
              <a:rPr lang="en-US" sz="2400" dirty="0">
                <a:latin typeface="Arial Rounded MT Bold" pitchFamily="34" charset="0"/>
              </a:rPr>
              <a:t>Planted forests contain trees like </a:t>
            </a:r>
            <a:r>
              <a:rPr lang="en-US" sz="2400" b="1" dirty="0">
                <a:latin typeface="Arial Rounded MT Bold" pitchFamily="34" charset="0"/>
              </a:rPr>
              <a:t>cypress, cedar</a:t>
            </a:r>
            <a:r>
              <a:rPr lang="en-US" sz="2400" dirty="0">
                <a:latin typeface="Arial Rounded MT Bold" pitchFamily="34" charset="0"/>
              </a:rPr>
              <a:t> and </a:t>
            </a:r>
            <a:r>
              <a:rPr lang="en-US" sz="2400" b="1" dirty="0">
                <a:latin typeface="Arial Rounded MT Bold" pitchFamily="34" charset="0"/>
              </a:rPr>
              <a:t>pine</a:t>
            </a:r>
            <a:r>
              <a:rPr lang="en-US" sz="2400" dirty="0">
                <a:latin typeface="Arial Rounded MT Bold" pitchFamily="34" charset="0"/>
              </a:rPr>
              <a:t> etc.</a:t>
            </a:r>
          </a:p>
        </p:txBody>
      </p:sp>
    </p:spTree>
    <p:extLst>
      <p:ext uri="{BB962C8B-B14F-4D97-AF65-F5344CB8AC3E}">
        <p14:creationId xmlns:p14="http://schemas.microsoft.com/office/powerpoint/2010/main" val="1143165021"/>
      </p:ext>
    </p:extLst>
  </p:cSld>
  <p:clrMapOvr>
    <a:masterClrMapping/>
  </p:clrMapOvr>
  <p:transition spd="slow" advTm="60000">
    <p:cover/>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90501"/>
            <a:ext cx="8839200" cy="5262979"/>
          </a:xfrm>
          <a:prstGeom prst="rect">
            <a:avLst/>
          </a:prstGeom>
        </p:spPr>
        <p:txBody>
          <a:bodyPr wrap="square">
            <a:spAutoFit/>
          </a:bodyPr>
          <a:lstStyle/>
          <a:p>
            <a:r>
              <a:rPr lang="en-US" sz="2400" b="1" dirty="0"/>
              <a:t>(Yr. 2013)</a:t>
            </a:r>
          </a:p>
          <a:p>
            <a:r>
              <a:rPr lang="en-US" sz="2400" b="1" dirty="0"/>
              <a:t>7. Which </a:t>
            </a:r>
            <a:r>
              <a:rPr lang="en-US" sz="2400" b="1" dirty="0"/>
              <a:t>one of the following is an effect of </a:t>
            </a:r>
            <a:r>
              <a:rPr lang="en-US" sz="2400" b="1" dirty="0"/>
              <a:t>rural-urban migration </a:t>
            </a:r>
            <a:r>
              <a:rPr lang="en-US" sz="2400" b="1" dirty="0"/>
              <a:t>on rural areas?</a:t>
            </a:r>
          </a:p>
          <a:p>
            <a:r>
              <a:rPr lang="en-US" sz="2400" b="1" dirty="0"/>
              <a:t>A.	Development of roads.</a:t>
            </a:r>
          </a:p>
          <a:p>
            <a:r>
              <a:rPr lang="en-US" sz="2400" b="1" dirty="0"/>
              <a:t>B.	Inadequate </a:t>
            </a:r>
            <a:r>
              <a:rPr lang="en-US" sz="2400" b="1" dirty="0" err="1"/>
              <a:t>labour</a:t>
            </a:r>
            <a:r>
              <a:rPr lang="en-US" sz="2400" b="1" dirty="0"/>
              <a:t> in the farms.</a:t>
            </a:r>
          </a:p>
          <a:p>
            <a:r>
              <a:rPr lang="en-US" sz="2400" b="1" dirty="0"/>
              <a:t>C.	A ready market for agriculture goods.</a:t>
            </a:r>
          </a:p>
          <a:p>
            <a:r>
              <a:rPr lang="en-US" sz="2400" b="1" dirty="0"/>
              <a:t>D.	Shortage of residential houses.</a:t>
            </a:r>
          </a:p>
          <a:p>
            <a:endParaRPr lang="en-US" sz="2400" b="1" dirty="0"/>
          </a:p>
          <a:p>
            <a:r>
              <a:rPr lang="en-US" sz="2400" b="1" dirty="0"/>
              <a:t>(</a:t>
            </a:r>
            <a:r>
              <a:rPr lang="en-US" sz="2400" b="1" dirty="0"/>
              <a:t>Yr. 2011)</a:t>
            </a:r>
          </a:p>
          <a:p>
            <a:r>
              <a:rPr lang="en-US" sz="2400" b="1" dirty="0"/>
              <a:t>8. The </a:t>
            </a:r>
            <a:r>
              <a:rPr lang="en-US" sz="2400" b="1" dirty="0"/>
              <a:t>migration of people into a country is called</a:t>
            </a:r>
          </a:p>
          <a:p>
            <a:r>
              <a:rPr lang="en-US" sz="2400" b="1" dirty="0"/>
              <a:t>A.	Immigration</a:t>
            </a:r>
          </a:p>
          <a:p>
            <a:r>
              <a:rPr lang="en-US" sz="2400" b="1" dirty="0"/>
              <a:t>B.	</a:t>
            </a:r>
            <a:r>
              <a:rPr lang="en-US" sz="2400" b="1" dirty="0" err="1"/>
              <a:t>Emmigration</a:t>
            </a:r>
            <a:endParaRPr lang="en-US" sz="2400" b="1" dirty="0"/>
          </a:p>
          <a:p>
            <a:r>
              <a:rPr lang="en-US" sz="2400" b="1" dirty="0"/>
              <a:t>C.	Rural - urban migration</a:t>
            </a:r>
          </a:p>
          <a:p>
            <a:r>
              <a:rPr lang="en-US" sz="2400" b="1" dirty="0"/>
              <a:t>D.	Urban-urban migration</a:t>
            </a:r>
          </a:p>
        </p:txBody>
      </p:sp>
    </p:spTree>
    <p:extLst>
      <p:ext uri="{BB962C8B-B14F-4D97-AF65-F5344CB8AC3E}">
        <p14:creationId xmlns:p14="http://schemas.microsoft.com/office/powerpoint/2010/main" val="946865788"/>
      </p:ext>
    </p:extLst>
  </p:cSld>
  <p:clrMapOvr>
    <a:masterClrMapping/>
  </p:clrMapOvr>
  <p:transition spd="slow">
    <p:cover/>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456843"/>
            <a:ext cx="9067800" cy="3785652"/>
          </a:xfrm>
          <a:prstGeom prst="rect">
            <a:avLst/>
          </a:prstGeom>
        </p:spPr>
        <p:txBody>
          <a:bodyPr wrap="square">
            <a:spAutoFit/>
          </a:bodyPr>
          <a:lstStyle/>
          <a:p>
            <a:r>
              <a:rPr lang="en-US" sz="2400" b="1" dirty="0"/>
              <a:t>9. Below </a:t>
            </a:r>
            <a:r>
              <a:rPr lang="en-US" sz="2400" b="1" dirty="0"/>
              <a:t>are statements about the migration of </a:t>
            </a:r>
            <a:r>
              <a:rPr lang="en-US" sz="2400" b="1" dirty="0"/>
              <a:t>a community </a:t>
            </a:r>
            <a:r>
              <a:rPr lang="en-US" sz="2400" b="1" dirty="0"/>
              <a:t>into Kenya during the pre-colonial period.</a:t>
            </a:r>
          </a:p>
          <a:p>
            <a:r>
              <a:rPr lang="en-US" sz="2400" b="1" dirty="0"/>
              <a:t>i.	They migrated from the Congo basin</a:t>
            </a:r>
          </a:p>
          <a:p>
            <a:r>
              <a:rPr lang="en-US" sz="2400" b="1" dirty="0"/>
              <a:t>ii.	They travelled along the western shores of </a:t>
            </a:r>
            <a:r>
              <a:rPr lang="en-US" sz="2400" b="1" dirty="0"/>
              <a:t>L. Victoria</a:t>
            </a:r>
            <a:endParaRPr lang="en-US" sz="2400" b="1" dirty="0"/>
          </a:p>
          <a:p>
            <a:r>
              <a:rPr lang="en-US" sz="2400" b="1" dirty="0"/>
              <a:t>iii.	They entered Kenya through the Mt. Elgon area.</a:t>
            </a:r>
          </a:p>
          <a:p>
            <a:r>
              <a:rPr lang="en-US" sz="2400" b="1" dirty="0"/>
              <a:t>iv.	They migrated further eastwards in search </a:t>
            </a:r>
            <a:r>
              <a:rPr lang="en-US" sz="2400" b="1" dirty="0"/>
              <a:t>of agricultural </a:t>
            </a:r>
            <a:r>
              <a:rPr lang="en-US" sz="2400" b="1" dirty="0"/>
              <a:t>land.</a:t>
            </a:r>
          </a:p>
          <a:p>
            <a:endParaRPr lang="en-US" sz="2400" b="1" dirty="0"/>
          </a:p>
          <a:p>
            <a:r>
              <a:rPr lang="en-US" sz="2400" b="1" dirty="0"/>
              <a:t>The </a:t>
            </a:r>
            <a:r>
              <a:rPr lang="en-US" sz="2400" b="1" dirty="0"/>
              <a:t>community whose migration pattern is described above is</a:t>
            </a:r>
          </a:p>
          <a:p>
            <a:r>
              <a:rPr lang="en-US" sz="2400" b="1" dirty="0"/>
              <a:t>A.   </a:t>
            </a:r>
            <a:r>
              <a:rPr lang="en-US" sz="2400" b="1" dirty="0" err="1"/>
              <a:t>Agikuyu</a:t>
            </a:r>
            <a:r>
              <a:rPr lang="en-US" sz="2400" b="1" dirty="0"/>
              <a:t>	B.   </a:t>
            </a:r>
            <a:r>
              <a:rPr lang="en-US" sz="2400" b="1" dirty="0" err="1"/>
              <a:t>Luo</a:t>
            </a:r>
            <a:endParaRPr lang="en-US" sz="2400" b="1" dirty="0"/>
          </a:p>
          <a:p>
            <a:r>
              <a:rPr lang="en-US" sz="2400" b="1" dirty="0"/>
              <a:t>C.   </a:t>
            </a:r>
            <a:r>
              <a:rPr lang="en-US" sz="2400" b="1" dirty="0" err="1"/>
              <a:t>Abagusii</a:t>
            </a:r>
            <a:r>
              <a:rPr lang="en-US" sz="2400" b="1" dirty="0"/>
              <a:t>	D.   </a:t>
            </a:r>
            <a:r>
              <a:rPr lang="en-US" sz="2400" b="1" dirty="0" err="1"/>
              <a:t>Iteso</a:t>
            </a:r>
            <a:endParaRPr lang="en-US" sz="2400" b="1" dirty="0"/>
          </a:p>
        </p:txBody>
      </p:sp>
    </p:spTree>
    <p:extLst>
      <p:ext uri="{BB962C8B-B14F-4D97-AF65-F5344CB8AC3E}">
        <p14:creationId xmlns:p14="http://schemas.microsoft.com/office/powerpoint/2010/main" val="3098490846"/>
      </p:ext>
    </p:extLst>
  </p:cSld>
  <p:clrMapOvr>
    <a:masterClrMapping/>
  </p:clrMapOvr>
  <p:transition spd="slow">
    <p:cover/>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65597" y="150598"/>
            <a:ext cx="6372719" cy="4992902"/>
            <a:chOff x="1662" y="1059"/>
            <a:chExt cx="5371" cy="3635"/>
          </a:xfrm>
        </p:grpSpPr>
        <p:pic>
          <p:nvPicPr>
            <p:cNvPr id="32771" name="Picture 3"/>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836" y="1238"/>
              <a:ext cx="3247" cy="3456"/>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4"/>
            <p:cNvSpPr txBox="1">
              <a:spLocks noChangeArrowheads="1"/>
            </p:cNvSpPr>
            <p:nvPr/>
          </p:nvSpPr>
          <p:spPr bwMode="auto">
            <a:xfrm>
              <a:off x="1662" y="1059"/>
              <a:ext cx="5371" cy="195"/>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algn="just" fontAlgn="base">
                <a:lnSpc>
                  <a:spcPct val="83000"/>
                </a:lnSpc>
                <a:spcBef>
                  <a:spcPct val="0"/>
                </a:spcBef>
                <a:spcAft>
                  <a:spcPct val="0"/>
                </a:spcAft>
              </a:pPr>
              <a:r>
                <a:rPr lang="en-US" b="1" u="sng" dirty="0">
                  <a:latin typeface="Microsoft Sans Serif" pitchFamily="34" charset="0"/>
                  <a:cs typeface="Arial" pitchFamily="34" charset="0"/>
                </a:rPr>
                <a:t>Use the map of Kenya below to answer question 10</a:t>
              </a:r>
              <a:endParaRPr lang="en-US" sz="4800" u="sng" dirty="0">
                <a:latin typeface="Arial" pitchFamily="34" charset="0"/>
                <a:cs typeface="Arial" pitchFamily="34" charset="0"/>
              </a:endParaRPr>
            </a:p>
          </p:txBody>
        </p:sp>
      </p:grpSp>
      <p:sp>
        <p:nvSpPr>
          <p:cNvPr id="4" name="Rectangle 3"/>
          <p:cNvSpPr/>
          <p:nvPr/>
        </p:nvSpPr>
        <p:spPr>
          <a:xfrm>
            <a:off x="5024630" y="1359575"/>
            <a:ext cx="4627370" cy="2308324"/>
          </a:xfrm>
          <a:prstGeom prst="rect">
            <a:avLst/>
          </a:prstGeom>
        </p:spPr>
        <p:txBody>
          <a:bodyPr wrap="square">
            <a:spAutoFit/>
          </a:bodyPr>
          <a:lstStyle/>
          <a:p>
            <a:r>
              <a:rPr lang="en-US" b="1" dirty="0"/>
              <a:t>YR 2010</a:t>
            </a:r>
          </a:p>
          <a:p>
            <a:r>
              <a:rPr lang="en-US" b="1" dirty="0"/>
              <a:t>10</a:t>
            </a:r>
            <a:r>
              <a:rPr lang="en-US" b="1" dirty="0"/>
              <a:t>. The language group that entered Kenya from the direction of the arrow marked S during the pre-colonial period was</a:t>
            </a:r>
          </a:p>
          <a:p>
            <a:pPr marL="342900" indent="-342900">
              <a:buAutoNum type="alphaUcPeriod"/>
            </a:pPr>
            <a:r>
              <a:rPr lang="en-US" b="1" dirty="0"/>
              <a:t>Plain </a:t>
            </a:r>
            <a:r>
              <a:rPr lang="en-US" b="1" dirty="0" err="1"/>
              <a:t>Nilotes</a:t>
            </a:r>
            <a:r>
              <a:rPr lang="en-US" b="1" dirty="0"/>
              <a:t>	</a:t>
            </a:r>
            <a:endParaRPr lang="en-US" b="1" dirty="0"/>
          </a:p>
          <a:p>
            <a:pPr marL="342900" indent="-342900">
              <a:buAutoNum type="alphaUcPeriod"/>
            </a:pPr>
            <a:r>
              <a:rPr lang="en-US" b="1" dirty="0"/>
              <a:t>B</a:t>
            </a:r>
            <a:r>
              <a:rPr lang="en-US" b="1" dirty="0"/>
              <a:t>. Cushitic speakers</a:t>
            </a:r>
          </a:p>
          <a:p>
            <a:pPr marL="342900" indent="-342900">
              <a:buAutoNum type="alphaUcPeriod" startAt="3"/>
            </a:pPr>
            <a:r>
              <a:rPr lang="en-US" b="1" dirty="0"/>
              <a:t>River </a:t>
            </a:r>
            <a:r>
              <a:rPr lang="en-US" b="1" dirty="0"/>
              <a:t>lake </a:t>
            </a:r>
            <a:r>
              <a:rPr lang="en-US" b="1" dirty="0" err="1"/>
              <a:t>Nilotes</a:t>
            </a:r>
            <a:r>
              <a:rPr lang="en-US" b="1" dirty="0"/>
              <a:t>       </a:t>
            </a:r>
            <a:endParaRPr lang="en-US" b="1" dirty="0"/>
          </a:p>
          <a:p>
            <a:pPr marL="342900" indent="-342900">
              <a:buAutoNum type="alphaUcPeriod" startAt="3"/>
            </a:pPr>
            <a:r>
              <a:rPr lang="en-US" b="1" dirty="0" err="1"/>
              <a:t>D.Bantu</a:t>
            </a:r>
            <a:r>
              <a:rPr lang="en-US" b="1" dirty="0"/>
              <a:t> </a:t>
            </a:r>
            <a:r>
              <a:rPr lang="en-US" b="1" dirty="0"/>
              <a:t>speakers </a:t>
            </a:r>
          </a:p>
        </p:txBody>
      </p:sp>
    </p:spTree>
    <p:extLst>
      <p:ext uri="{BB962C8B-B14F-4D97-AF65-F5344CB8AC3E}">
        <p14:creationId xmlns:p14="http://schemas.microsoft.com/office/powerpoint/2010/main" val="384372575"/>
      </p:ext>
    </p:extLst>
  </p:cSld>
  <p:clrMapOvr>
    <a:masterClrMapping/>
  </p:clrMapOvr>
  <p:transition spd="slow">
    <p:cover/>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84200" y="495300"/>
            <a:ext cx="3886200" cy="4767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28444" y="1115215"/>
            <a:ext cx="5029200" cy="2554545"/>
          </a:xfrm>
          <a:prstGeom prst="rect">
            <a:avLst/>
          </a:prstGeom>
        </p:spPr>
        <p:txBody>
          <a:bodyPr wrap="square">
            <a:spAutoFit/>
          </a:bodyPr>
          <a:lstStyle/>
          <a:p>
            <a:r>
              <a:rPr lang="en-US" sz="2000" b="1" dirty="0"/>
              <a:t>(Yr. 2009)</a:t>
            </a:r>
          </a:p>
          <a:p>
            <a:r>
              <a:rPr lang="en-US" sz="2000" b="1" dirty="0"/>
              <a:t>11.Which </a:t>
            </a:r>
            <a:r>
              <a:rPr lang="en-US" sz="2000" b="1" dirty="0"/>
              <a:t>one of the following language </a:t>
            </a:r>
            <a:r>
              <a:rPr lang="en-US" sz="2000" b="1" dirty="0"/>
              <a:t>groups migrated </a:t>
            </a:r>
            <a:r>
              <a:rPr lang="en-US" sz="2000" b="1" dirty="0"/>
              <a:t>into Kenya along the route marked H?</a:t>
            </a:r>
          </a:p>
          <a:p>
            <a:pPr marL="342900" indent="-342900">
              <a:buAutoNum type="alphaUcPeriod"/>
            </a:pPr>
            <a:r>
              <a:rPr lang="en-US" sz="2000" b="1" dirty="0"/>
              <a:t>Bantus</a:t>
            </a:r>
            <a:r>
              <a:rPr lang="en-US" sz="2000" b="1" dirty="0"/>
              <a:t>	</a:t>
            </a:r>
            <a:endParaRPr lang="en-US" sz="2000" b="1" dirty="0"/>
          </a:p>
          <a:p>
            <a:pPr marL="342900" indent="-342900">
              <a:buAutoNum type="alphaUcPeriod"/>
            </a:pPr>
            <a:r>
              <a:rPr lang="en-US" sz="2000" b="1" dirty="0" err="1"/>
              <a:t>Cushites</a:t>
            </a:r>
            <a:endParaRPr lang="en-US" sz="2000" b="1" dirty="0"/>
          </a:p>
          <a:p>
            <a:r>
              <a:rPr lang="en-US" sz="2000" b="1" dirty="0"/>
              <a:t>C. </a:t>
            </a:r>
            <a:r>
              <a:rPr lang="en-US" sz="2000" b="1" dirty="0"/>
              <a:t>  River </a:t>
            </a:r>
            <a:r>
              <a:rPr lang="en-US" sz="2000" b="1" dirty="0"/>
              <a:t>- Lake </a:t>
            </a:r>
            <a:r>
              <a:rPr lang="en-US" sz="2000" b="1" dirty="0" err="1"/>
              <a:t>Nilotes</a:t>
            </a:r>
            <a:r>
              <a:rPr lang="en-US" sz="2000" b="1" dirty="0"/>
              <a:t>       </a:t>
            </a:r>
            <a:endParaRPr lang="en-US" sz="2000" b="1" dirty="0"/>
          </a:p>
          <a:p>
            <a:r>
              <a:rPr lang="en-US" sz="2000" b="1" dirty="0"/>
              <a:t>D.   Plains </a:t>
            </a:r>
            <a:r>
              <a:rPr lang="en-US" sz="2000" b="1" dirty="0" err="1"/>
              <a:t>Nilotes</a:t>
            </a:r>
            <a:r>
              <a:rPr lang="en-US" sz="2000" b="1" dirty="0"/>
              <a:t> </a:t>
            </a:r>
          </a:p>
        </p:txBody>
      </p:sp>
      <p:sp>
        <p:nvSpPr>
          <p:cNvPr id="5" name="TextBox 4"/>
          <p:cNvSpPr txBox="1"/>
          <p:nvPr/>
        </p:nvSpPr>
        <p:spPr>
          <a:xfrm>
            <a:off x="1117600" y="735568"/>
            <a:ext cx="381000" cy="369332"/>
          </a:xfrm>
          <a:prstGeom prst="rect">
            <a:avLst/>
          </a:prstGeom>
          <a:noFill/>
        </p:spPr>
        <p:txBody>
          <a:bodyPr wrap="square" rtlCol="0">
            <a:spAutoFit/>
          </a:bodyPr>
          <a:lstStyle/>
          <a:p>
            <a:r>
              <a:rPr lang="en-US" b="1" dirty="0"/>
              <a:t>H</a:t>
            </a:r>
            <a:endParaRPr lang="en-US" b="1" dirty="0"/>
          </a:p>
        </p:txBody>
      </p:sp>
      <p:sp>
        <p:nvSpPr>
          <p:cNvPr id="6" name="Rectangle 5"/>
          <p:cNvSpPr/>
          <p:nvPr/>
        </p:nvSpPr>
        <p:spPr>
          <a:xfrm>
            <a:off x="1270000" y="495301"/>
            <a:ext cx="114300" cy="304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836672"/>
      </p:ext>
    </p:extLst>
  </p:cSld>
  <p:clrMapOvr>
    <a:masterClrMapping/>
  </p:clrMapOvr>
  <p:transition spd="slow">
    <p:cover/>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839200" cy="2246769"/>
          </a:xfrm>
          <a:prstGeom prst="rect">
            <a:avLst/>
          </a:prstGeom>
        </p:spPr>
        <p:txBody>
          <a:bodyPr wrap="square">
            <a:spAutoFit/>
          </a:bodyPr>
          <a:lstStyle/>
          <a:p>
            <a:r>
              <a:rPr lang="en-US" sz="2000" b="1" dirty="0"/>
              <a:t>(Yr. 2008)</a:t>
            </a:r>
          </a:p>
          <a:p>
            <a:r>
              <a:rPr lang="en-US" sz="2000" b="1" dirty="0"/>
              <a:t>12.The </a:t>
            </a:r>
            <a:r>
              <a:rPr lang="en-US" sz="2000" b="1" dirty="0"/>
              <a:t>Eastern Bantu dispersed from </a:t>
            </a:r>
            <a:r>
              <a:rPr lang="en-US" sz="2000" b="1" dirty="0" err="1"/>
              <a:t>Shungwaya</a:t>
            </a:r>
            <a:r>
              <a:rPr lang="en-US" sz="2000" b="1" dirty="0"/>
              <a:t> during </a:t>
            </a:r>
            <a:r>
              <a:rPr lang="en-US" sz="2000" b="1" dirty="0"/>
              <a:t>the pre-colonial period mainly because</a:t>
            </a:r>
          </a:p>
          <a:p>
            <a:r>
              <a:rPr lang="en-US" sz="2000" b="1" dirty="0"/>
              <a:t>A.	the area became dry.</a:t>
            </a:r>
          </a:p>
          <a:p>
            <a:r>
              <a:rPr lang="en-US" sz="2000" b="1" dirty="0"/>
              <a:t>B.	they fought among themselves.</a:t>
            </a:r>
          </a:p>
          <a:p>
            <a:r>
              <a:rPr lang="en-US" sz="2000" b="1" dirty="0"/>
              <a:t>C.	there was an outbreak of diseases.</a:t>
            </a:r>
          </a:p>
          <a:p>
            <a:r>
              <a:rPr lang="en-US" sz="2000" b="1" dirty="0"/>
              <a:t>D.	they were attacked by the </a:t>
            </a:r>
            <a:r>
              <a:rPr lang="en-US" sz="2000" b="1" dirty="0" err="1"/>
              <a:t>Galla</a:t>
            </a:r>
            <a:r>
              <a:rPr lang="en-US" sz="2000" b="1" dirty="0"/>
              <a:t>.</a:t>
            </a:r>
          </a:p>
        </p:txBody>
      </p:sp>
      <p:sp>
        <p:nvSpPr>
          <p:cNvPr id="3" name="Rectangle 2"/>
          <p:cNvSpPr/>
          <p:nvPr/>
        </p:nvSpPr>
        <p:spPr>
          <a:xfrm>
            <a:off x="660400" y="2515732"/>
            <a:ext cx="8839200" cy="2246769"/>
          </a:xfrm>
          <a:prstGeom prst="rect">
            <a:avLst/>
          </a:prstGeom>
        </p:spPr>
        <p:txBody>
          <a:bodyPr wrap="square">
            <a:spAutoFit/>
          </a:bodyPr>
          <a:lstStyle/>
          <a:p>
            <a:r>
              <a:rPr lang="en-US" sz="2000" b="1" dirty="0"/>
              <a:t>(Yr. 2007)</a:t>
            </a:r>
          </a:p>
          <a:p>
            <a:r>
              <a:rPr lang="en-US" sz="2000" b="1" dirty="0"/>
              <a:t>13.Which </a:t>
            </a:r>
            <a:r>
              <a:rPr lang="en-US" sz="2000" b="1" dirty="0"/>
              <a:t>one of the following factors least </a:t>
            </a:r>
            <a:r>
              <a:rPr lang="en-US" sz="2000" b="1" dirty="0"/>
              <a:t>explains why </a:t>
            </a:r>
            <a:r>
              <a:rPr lang="en-US" sz="2000" b="1" dirty="0"/>
              <a:t>the Bantu migrated from their </a:t>
            </a:r>
            <a:r>
              <a:rPr lang="en-US" sz="2000" b="1" dirty="0"/>
              <a:t>original homeland </a:t>
            </a:r>
            <a:r>
              <a:rPr lang="en-US" sz="2000" b="1" dirty="0"/>
              <a:t>into Eastern Africa?</a:t>
            </a:r>
          </a:p>
          <a:p>
            <a:r>
              <a:rPr lang="en-US" sz="2000" b="1" dirty="0"/>
              <a:t>A.	Spirit of adventure</a:t>
            </a:r>
          </a:p>
          <a:p>
            <a:r>
              <a:rPr lang="en-US" sz="2000" b="1" dirty="0"/>
              <a:t>B.	Search for fertile land.</a:t>
            </a:r>
          </a:p>
          <a:p>
            <a:r>
              <a:rPr lang="en-US" sz="2000" b="1" dirty="0"/>
              <a:t>C.	Population pressure</a:t>
            </a:r>
          </a:p>
          <a:p>
            <a:r>
              <a:rPr lang="en-US" sz="2000" b="1" dirty="0"/>
              <a:t>D.	Attacks by other communities.</a:t>
            </a:r>
          </a:p>
        </p:txBody>
      </p:sp>
    </p:spTree>
    <p:extLst>
      <p:ext uri="{BB962C8B-B14F-4D97-AF65-F5344CB8AC3E}">
        <p14:creationId xmlns:p14="http://schemas.microsoft.com/office/powerpoint/2010/main" val="3011286991"/>
      </p:ext>
    </p:extLst>
  </p:cSld>
  <p:clrMapOvr>
    <a:masterClrMapping/>
  </p:clrMapOvr>
  <p:transition spd="slow">
    <p:cover/>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6289" y="308908"/>
            <a:ext cx="8991600" cy="1938992"/>
          </a:xfrm>
          <a:prstGeom prst="rect">
            <a:avLst/>
          </a:prstGeom>
        </p:spPr>
        <p:txBody>
          <a:bodyPr wrap="square">
            <a:spAutoFit/>
          </a:bodyPr>
          <a:lstStyle/>
          <a:p>
            <a:r>
              <a:rPr lang="en-US" sz="2000" b="1" dirty="0"/>
              <a:t>14.Which </a:t>
            </a:r>
            <a:r>
              <a:rPr lang="en-US" sz="2000" b="1" dirty="0"/>
              <a:t>one of the following was a result of </a:t>
            </a:r>
            <a:r>
              <a:rPr lang="en-US" sz="2000" b="1" dirty="0"/>
              <a:t>the coming </a:t>
            </a:r>
            <a:r>
              <a:rPr lang="en-US" sz="2000" b="1" dirty="0"/>
              <a:t>of the Arabs to Eastern Africa?</a:t>
            </a:r>
          </a:p>
          <a:p>
            <a:r>
              <a:rPr lang="en-US" sz="2000" b="1" dirty="0"/>
              <a:t>A.	Introduction of growing of cloves in Zanzibar.</a:t>
            </a:r>
          </a:p>
          <a:p>
            <a:r>
              <a:rPr lang="en-US" sz="2000" b="1" dirty="0"/>
              <a:t>B.	Building of Fort Jesus at Mombasa.</a:t>
            </a:r>
          </a:p>
          <a:p>
            <a:r>
              <a:rPr lang="en-US" sz="2000" b="1" dirty="0"/>
              <a:t>C.	Setting up of kingdoms in the interior.</a:t>
            </a:r>
          </a:p>
          <a:p>
            <a:r>
              <a:rPr lang="en-US" sz="2000" b="1" dirty="0"/>
              <a:t>D.	Construction of the railway to the interior.</a:t>
            </a:r>
          </a:p>
        </p:txBody>
      </p:sp>
      <p:sp>
        <p:nvSpPr>
          <p:cNvPr id="6" name="Rectangle 5"/>
          <p:cNvSpPr/>
          <p:nvPr/>
        </p:nvSpPr>
        <p:spPr>
          <a:xfrm>
            <a:off x="584200" y="2899708"/>
            <a:ext cx="8839200" cy="1938992"/>
          </a:xfrm>
          <a:prstGeom prst="rect">
            <a:avLst/>
          </a:prstGeom>
        </p:spPr>
        <p:txBody>
          <a:bodyPr wrap="square">
            <a:spAutoFit/>
          </a:bodyPr>
          <a:lstStyle/>
          <a:p>
            <a:r>
              <a:rPr lang="en-US" sz="2000" b="1" dirty="0"/>
              <a:t>16.Which </a:t>
            </a:r>
            <a:r>
              <a:rPr lang="en-US" sz="2000" b="1" dirty="0"/>
              <a:t>one of the following would be the best </a:t>
            </a:r>
            <a:r>
              <a:rPr lang="en-US" sz="2000" b="1" dirty="0"/>
              <a:t>way of </a:t>
            </a:r>
            <a:r>
              <a:rPr lang="en-US" sz="2000" b="1" dirty="0"/>
              <a:t>controlling </a:t>
            </a:r>
            <a:r>
              <a:rPr lang="en-US" sz="2000" b="1" dirty="0"/>
              <a:t>rural-urban </a:t>
            </a:r>
            <a:r>
              <a:rPr lang="en-US" sz="2000" b="1" dirty="0"/>
              <a:t>migration in Kenya?</a:t>
            </a:r>
          </a:p>
          <a:p>
            <a:r>
              <a:rPr lang="en-US" sz="2000" b="1" dirty="0"/>
              <a:t>A.	Encouraging setting up of industries in the </a:t>
            </a:r>
            <a:r>
              <a:rPr lang="en-US" sz="2000" b="1" dirty="0"/>
              <a:t>rural areas</a:t>
            </a:r>
            <a:r>
              <a:rPr lang="en-US" sz="2000" b="1" dirty="0"/>
              <a:t>.</a:t>
            </a:r>
          </a:p>
          <a:p>
            <a:r>
              <a:rPr lang="en-US" sz="2000" b="1" dirty="0"/>
              <a:t>B.	Advising the unemployed people to stay in </a:t>
            </a:r>
            <a:r>
              <a:rPr lang="en-US" sz="2000" b="1" dirty="0"/>
              <a:t>the rural </a:t>
            </a:r>
            <a:r>
              <a:rPr lang="en-US" sz="2000" b="1" dirty="0"/>
              <a:t>areas.</a:t>
            </a:r>
          </a:p>
          <a:p>
            <a:r>
              <a:rPr lang="en-US" sz="2000" b="1" dirty="0"/>
              <a:t>C.	Providing free food to people in the rural areas.</a:t>
            </a:r>
          </a:p>
          <a:p>
            <a:r>
              <a:rPr lang="en-US" sz="2000" b="1" dirty="0"/>
              <a:t>D.	Providing free primary education in the </a:t>
            </a:r>
            <a:r>
              <a:rPr lang="en-US" sz="2000" b="1" dirty="0"/>
              <a:t>rural areas</a:t>
            </a:r>
            <a:r>
              <a:rPr lang="en-US" sz="2000" b="1" dirty="0"/>
              <a:t>.</a:t>
            </a:r>
          </a:p>
        </p:txBody>
      </p:sp>
    </p:spTree>
    <p:extLst>
      <p:ext uri="{BB962C8B-B14F-4D97-AF65-F5344CB8AC3E}">
        <p14:creationId xmlns:p14="http://schemas.microsoft.com/office/powerpoint/2010/main" val="2341022515"/>
      </p:ext>
    </p:extLst>
  </p:cSld>
  <p:clrMapOvr>
    <a:masterClrMapping/>
  </p:clrMapOvr>
  <p:transition spd="slow">
    <p:cover/>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1"/>
            <a:ext cx="8839200" cy="2031325"/>
          </a:xfrm>
          <a:prstGeom prst="rect">
            <a:avLst/>
          </a:prstGeom>
        </p:spPr>
        <p:txBody>
          <a:bodyPr wrap="square">
            <a:spAutoFit/>
          </a:bodyPr>
          <a:lstStyle/>
          <a:p>
            <a:r>
              <a:rPr lang="en-US" b="1" dirty="0"/>
              <a:t>(</a:t>
            </a:r>
            <a:r>
              <a:rPr lang="en-US" b="1" dirty="0" err="1"/>
              <a:t>Yr</a:t>
            </a:r>
            <a:r>
              <a:rPr lang="en-US" b="1" dirty="0"/>
              <a:t> 2003)</a:t>
            </a:r>
          </a:p>
          <a:p>
            <a:r>
              <a:rPr lang="en-US" b="1" dirty="0"/>
              <a:t>17.One </a:t>
            </a:r>
            <a:r>
              <a:rPr lang="en-US" b="1" dirty="0"/>
              <a:t>of the ways through which the </a:t>
            </a:r>
            <a:r>
              <a:rPr lang="en-US" b="1" dirty="0"/>
              <a:t>Government of </a:t>
            </a:r>
            <a:r>
              <a:rPr lang="en-US" b="1" dirty="0"/>
              <a:t>Kenya is attempting to reduce </a:t>
            </a:r>
            <a:r>
              <a:rPr lang="en-US" b="1" dirty="0"/>
              <a:t>rural-urban migration </a:t>
            </a:r>
            <a:r>
              <a:rPr lang="en-US" b="1" dirty="0"/>
              <a:t>is by</a:t>
            </a:r>
          </a:p>
          <a:p>
            <a:r>
              <a:rPr lang="en-US" b="1" dirty="0"/>
              <a:t>A.	Discouraging people from moving to towns</a:t>
            </a:r>
          </a:p>
          <a:p>
            <a:r>
              <a:rPr lang="en-US" b="1" dirty="0"/>
              <a:t>B.	Improving educational and health services </a:t>
            </a:r>
            <a:r>
              <a:rPr lang="en-US" b="1" dirty="0"/>
              <a:t>in rural </a:t>
            </a:r>
            <a:r>
              <a:rPr lang="en-US" b="1" dirty="0"/>
              <a:t>areas</a:t>
            </a:r>
          </a:p>
          <a:p>
            <a:r>
              <a:rPr lang="en-US" b="1" dirty="0"/>
              <a:t>C.	Encouraging the establishment of industries </a:t>
            </a:r>
            <a:r>
              <a:rPr lang="en-US" b="1" dirty="0"/>
              <a:t>in the </a:t>
            </a:r>
            <a:r>
              <a:rPr lang="en-US" b="1" dirty="0"/>
              <a:t>rural areas.</a:t>
            </a:r>
          </a:p>
          <a:p>
            <a:r>
              <a:rPr lang="en-US" b="1" dirty="0"/>
              <a:t>D.	Restricting the establishment of new towns </a:t>
            </a:r>
            <a:r>
              <a:rPr lang="en-US" b="1" dirty="0"/>
              <a:t>in rural </a:t>
            </a:r>
            <a:r>
              <a:rPr lang="en-US" b="1" dirty="0"/>
              <a:t>areas.</a:t>
            </a:r>
          </a:p>
        </p:txBody>
      </p:sp>
      <p:sp>
        <p:nvSpPr>
          <p:cNvPr id="3" name="Rectangle 2"/>
          <p:cNvSpPr/>
          <p:nvPr/>
        </p:nvSpPr>
        <p:spPr>
          <a:xfrm>
            <a:off x="660400" y="2019300"/>
            <a:ext cx="8839200" cy="1754326"/>
          </a:xfrm>
          <a:prstGeom prst="rect">
            <a:avLst/>
          </a:prstGeom>
        </p:spPr>
        <p:txBody>
          <a:bodyPr wrap="square">
            <a:spAutoFit/>
          </a:bodyPr>
          <a:lstStyle/>
          <a:p>
            <a:r>
              <a:rPr lang="en-US" b="1" dirty="0"/>
              <a:t>(Yr. 2015)</a:t>
            </a:r>
          </a:p>
          <a:p>
            <a:r>
              <a:rPr lang="en-US" b="1" dirty="0"/>
              <a:t>1. The </a:t>
            </a:r>
            <a:r>
              <a:rPr lang="en-US" b="1" dirty="0"/>
              <a:t>most recent way of interaction </a:t>
            </a:r>
            <a:r>
              <a:rPr lang="en-US" b="1" dirty="0"/>
              <a:t>among communities </a:t>
            </a:r>
            <a:r>
              <a:rPr lang="en-US" b="1" dirty="0"/>
              <a:t>in Kenya is through?</a:t>
            </a:r>
          </a:p>
          <a:p>
            <a:r>
              <a:rPr lang="en-US" b="1" dirty="0"/>
              <a:t>A.	Sports</a:t>
            </a:r>
          </a:p>
          <a:p>
            <a:r>
              <a:rPr lang="en-US" b="1" dirty="0"/>
              <a:t>B.	Religious festivals</a:t>
            </a:r>
          </a:p>
          <a:p>
            <a:r>
              <a:rPr lang="en-US" b="1" dirty="0"/>
              <a:t>C.	Schooling</a:t>
            </a:r>
          </a:p>
          <a:p>
            <a:r>
              <a:rPr lang="en-US" b="1" dirty="0"/>
              <a:t>D.	Social media</a:t>
            </a:r>
          </a:p>
        </p:txBody>
      </p:sp>
      <p:sp>
        <p:nvSpPr>
          <p:cNvPr id="4" name="Rectangle 3"/>
          <p:cNvSpPr/>
          <p:nvPr/>
        </p:nvSpPr>
        <p:spPr>
          <a:xfrm>
            <a:off x="584200" y="3695700"/>
            <a:ext cx="8991600" cy="1754326"/>
          </a:xfrm>
          <a:prstGeom prst="rect">
            <a:avLst/>
          </a:prstGeom>
        </p:spPr>
        <p:txBody>
          <a:bodyPr wrap="square">
            <a:spAutoFit/>
          </a:bodyPr>
          <a:lstStyle/>
          <a:p>
            <a:r>
              <a:rPr lang="en-US" b="1" dirty="0"/>
              <a:t>(Yr. 2003)</a:t>
            </a:r>
          </a:p>
          <a:p>
            <a:r>
              <a:rPr lang="en-US" b="1" dirty="0"/>
              <a:t>8.Three </a:t>
            </a:r>
            <a:r>
              <a:rPr lang="en-US" b="1" dirty="0"/>
              <a:t>of the following are results of the </a:t>
            </a:r>
            <a:r>
              <a:rPr lang="en-US" b="1" dirty="0"/>
              <a:t>settlement of </a:t>
            </a:r>
            <a:r>
              <a:rPr lang="en-US" b="1" dirty="0" err="1"/>
              <a:t>Masai</a:t>
            </a:r>
            <a:r>
              <a:rPr lang="en-US" b="1" dirty="0"/>
              <a:t> into Kenya. Which one is not?</a:t>
            </a:r>
          </a:p>
          <a:p>
            <a:r>
              <a:rPr lang="en-US" b="1" dirty="0"/>
              <a:t>A.	They displaced some communities they found.</a:t>
            </a:r>
          </a:p>
          <a:p>
            <a:r>
              <a:rPr lang="en-US" b="1" dirty="0"/>
              <a:t>B.	They traded with other communities.</a:t>
            </a:r>
          </a:p>
          <a:p>
            <a:r>
              <a:rPr lang="en-US" b="1" dirty="0"/>
              <a:t>C.	They copied some customs from the </a:t>
            </a:r>
            <a:r>
              <a:rPr lang="en-US" b="1" dirty="0"/>
              <a:t>other communities</a:t>
            </a:r>
            <a:r>
              <a:rPr lang="en-US" b="1" dirty="0"/>
              <a:t>.</a:t>
            </a:r>
          </a:p>
          <a:p>
            <a:r>
              <a:rPr lang="en-US" b="1" dirty="0"/>
              <a:t>D.	They taught other communities bark </a:t>
            </a:r>
            <a:r>
              <a:rPr lang="en-US" b="1" dirty="0"/>
              <a:t>cloth making</a:t>
            </a:r>
            <a:r>
              <a:rPr lang="en-US" b="1" dirty="0"/>
              <a:t>.</a:t>
            </a:r>
          </a:p>
        </p:txBody>
      </p:sp>
    </p:spTree>
    <p:extLst>
      <p:ext uri="{BB962C8B-B14F-4D97-AF65-F5344CB8AC3E}">
        <p14:creationId xmlns:p14="http://schemas.microsoft.com/office/powerpoint/2010/main" val="1300812994"/>
      </p:ext>
    </p:extLst>
  </p:cSld>
  <p:clrMapOvr>
    <a:masterClrMapping/>
  </p:clrMapOvr>
  <p:transition spd="slow">
    <p:cover/>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65188"/>
            <a:ext cx="8915400" cy="4708981"/>
          </a:xfrm>
          <a:prstGeom prst="rect">
            <a:avLst/>
          </a:prstGeom>
        </p:spPr>
        <p:txBody>
          <a:bodyPr wrap="square">
            <a:spAutoFit/>
          </a:bodyPr>
          <a:lstStyle/>
          <a:p>
            <a:r>
              <a:rPr lang="en-US" sz="2000" b="1" dirty="0"/>
              <a:t>(Yr. 2014)</a:t>
            </a:r>
          </a:p>
          <a:p>
            <a:r>
              <a:rPr lang="en-US" sz="2000" b="1" dirty="0"/>
              <a:t>2.Which </a:t>
            </a:r>
            <a:r>
              <a:rPr lang="en-US" sz="2000" b="1" dirty="0"/>
              <a:t>one of the benefits is as a result </a:t>
            </a:r>
            <a:r>
              <a:rPr lang="en-US" sz="2000" b="1" dirty="0"/>
              <a:t>of interaction </a:t>
            </a:r>
            <a:r>
              <a:rPr lang="en-US" sz="2000" b="1" dirty="0"/>
              <a:t>among communities in Africa?</a:t>
            </a:r>
          </a:p>
          <a:p>
            <a:pPr marL="457200" indent="-457200">
              <a:buFont typeface="+mj-lt"/>
              <a:buAutoNum type="alphaUcPeriod"/>
            </a:pPr>
            <a:r>
              <a:rPr lang="en-US" sz="2000" b="1" dirty="0"/>
              <a:t>Development </a:t>
            </a:r>
            <a:r>
              <a:rPr lang="en-US" sz="2000" b="1" dirty="0"/>
              <a:t>of self reliance</a:t>
            </a:r>
          </a:p>
          <a:p>
            <a:pPr marL="457200" indent="-457200">
              <a:buFont typeface="+mj-lt"/>
              <a:buAutoNum type="alphaUcPeriod"/>
            </a:pPr>
            <a:r>
              <a:rPr lang="en-US" sz="2000" b="1" dirty="0"/>
              <a:t>Development </a:t>
            </a:r>
            <a:r>
              <a:rPr lang="en-US" sz="2000" b="1" dirty="0"/>
              <a:t>of Kiswahili</a:t>
            </a:r>
          </a:p>
          <a:p>
            <a:pPr marL="457200" indent="-457200">
              <a:buFont typeface="+mj-lt"/>
              <a:buAutoNum type="alphaUcPeriod"/>
            </a:pPr>
            <a:r>
              <a:rPr lang="en-US" sz="2000" b="1" dirty="0"/>
              <a:t>Preservation </a:t>
            </a:r>
            <a:r>
              <a:rPr lang="en-US" sz="2000" b="1" dirty="0"/>
              <a:t>of culture</a:t>
            </a:r>
          </a:p>
          <a:p>
            <a:pPr marL="457200" indent="-457200">
              <a:buFont typeface="+mj-lt"/>
              <a:buAutoNum type="alphaUcPeriod"/>
            </a:pPr>
            <a:r>
              <a:rPr lang="en-US" sz="2000" b="1" dirty="0"/>
              <a:t>Spread </a:t>
            </a:r>
            <a:r>
              <a:rPr lang="en-US" sz="2000" b="1" dirty="0"/>
              <a:t>of traditional religion</a:t>
            </a:r>
          </a:p>
          <a:p>
            <a:endParaRPr lang="en-US" sz="2000" b="1" dirty="0"/>
          </a:p>
          <a:p>
            <a:r>
              <a:rPr lang="en-US" sz="2000" b="1" dirty="0"/>
              <a:t>(</a:t>
            </a:r>
            <a:r>
              <a:rPr lang="en-US" sz="2000" b="1" dirty="0"/>
              <a:t>Yr. 2012)</a:t>
            </a:r>
          </a:p>
          <a:p>
            <a:r>
              <a:rPr lang="en-US" sz="2000" b="1" dirty="0"/>
              <a:t>3.One </a:t>
            </a:r>
            <a:r>
              <a:rPr lang="en-US" sz="2000" b="1" dirty="0"/>
              <a:t>of the results of the interaction between </a:t>
            </a:r>
            <a:r>
              <a:rPr lang="en-US" sz="2000" b="1" dirty="0"/>
              <a:t>the </a:t>
            </a:r>
            <a:r>
              <a:rPr lang="en-US" sz="2000" b="1" dirty="0" err="1"/>
              <a:t>Agikuyu</a:t>
            </a:r>
            <a:r>
              <a:rPr lang="en-US" sz="2000" b="1" dirty="0"/>
              <a:t> </a:t>
            </a:r>
            <a:r>
              <a:rPr lang="en-US" sz="2000" b="1" dirty="0"/>
              <a:t>and the </a:t>
            </a:r>
            <a:r>
              <a:rPr lang="en-US" sz="2000" b="1" dirty="0" err="1"/>
              <a:t>Maasai</a:t>
            </a:r>
            <a:r>
              <a:rPr lang="en-US" sz="2000" b="1" dirty="0"/>
              <a:t> during the </a:t>
            </a:r>
            <a:r>
              <a:rPr lang="en-US" sz="2000" b="1" dirty="0"/>
              <a:t>pre-colonial period </a:t>
            </a:r>
            <a:r>
              <a:rPr lang="en-US" sz="2000" b="1" dirty="0"/>
              <a:t>was that the</a:t>
            </a:r>
          </a:p>
          <a:p>
            <a:r>
              <a:rPr lang="en-US" sz="2000" b="1" dirty="0"/>
              <a:t>A.	</a:t>
            </a:r>
            <a:r>
              <a:rPr lang="en-US" sz="2000" b="1" dirty="0" err="1"/>
              <a:t>Agikuyu</a:t>
            </a:r>
            <a:r>
              <a:rPr lang="en-US" sz="2000" b="1" dirty="0"/>
              <a:t> learnt the skill of crop farming </a:t>
            </a:r>
            <a:r>
              <a:rPr lang="en-US" sz="2000" b="1" dirty="0"/>
              <a:t>from the </a:t>
            </a:r>
            <a:r>
              <a:rPr lang="en-US" sz="2000" b="1" dirty="0" err="1"/>
              <a:t>Maasai</a:t>
            </a:r>
            <a:endParaRPr lang="en-US" sz="2000" b="1" dirty="0"/>
          </a:p>
          <a:p>
            <a:r>
              <a:rPr lang="en-US" sz="2000" b="1" dirty="0"/>
              <a:t>B.	</a:t>
            </a:r>
            <a:r>
              <a:rPr lang="en-US" sz="2000" b="1" dirty="0" err="1"/>
              <a:t>Agikuyu</a:t>
            </a:r>
            <a:r>
              <a:rPr lang="en-US" sz="2000" b="1" dirty="0"/>
              <a:t> intermarried with the </a:t>
            </a:r>
            <a:r>
              <a:rPr lang="en-US" sz="2000" b="1" dirty="0" err="1"/>
              <a:t>Maasai</a:t>
            </a:r>
            <a:endParaRPr lang="en-US" sz="2000" b="1" dirty="0"/>
          </a:p>
          <a:p>
            <a:r>
              <a:rPr lang="en-US" sz="2000" b="1" dirty="0"/>
              <a:t>C.	</a:t>
            </a:r>
            <a:r>
              <a:rPr lang="en-US" sz="2000" b="1" dirty="0" err="1"/>
              <a:t>Maasai</a:t>
            </a:r>
            <a:r>
              <a:rPr lang="en-US" sz="2000" b="1" dirty="0"/>
              <a:t> borrowed the art of circumcision </a:t>
            </a:r>
            <a:r>
              <a:rPr lang="en-US" sz="2000" b="1" dirty="0"/>
              <a:t>from the </a:t>
            </a:r>
            <a:r>
              <a:rPr lang="en-US" sz="2000" b="1" dirty="0" err="1"/>
              <a:t>Agikuyu</a:t>
            </a:r>
            <a:endParaRPr lang="en-US" sz="2000" b="1" dirty="0"/>
          </a:p>
          <a:p>
            <a:r>
              <a:rPr lang="en-US" sz="2000" b="1" dirty="0"/>
              <a:t>D.	</a:t>
            </a:r>
            <a:r>
              <a:rPr lang="en-US" sz="2000" b="1" dirty="0" err="1"/>
              <a:t>Maasai</a:t>
            </a:r>
            <a:r>
              <a:rPr lang="en-US" sz="2000" b="1" dirty="0"/>
              <a:t> learnt the practice of cattle </a:t>
            </a:r>
            <a:r>
              <a:rPr lang="en-US" sz="2000" b="1" dirty="0" err="1"/>
              <a:t>keepingfrom</a:t>
            </a:r>
            <a:r>
              <a:rPr lang="en-US" sz="2000" b="1" dirty="0"/>
              <a:t> the </a:t>
            </a:r>
            <a:r>
              <a:rPr lang="en-US" sz="2000" b="1" dirty="0" err="1"/>
              <a:t>Agikuyu</a:t>
            </a:r>
            <a:r>
              <a:rPr lang="en-US" sz="2000" b="1" dirty="0"/>
              <a:t>.</a:t>
            </a:r>
          </a:p>
        </p:txBody>
      </p:sp>
    </p:spTree>
    <p:extLst>
      <p:ext uri="{BB962C8B-B14F-4D97-AF65-F5344CB8AC3E}">
        <p14:creationId xmlns:p14="http://schemas.microsoft.com/office/powerpoint/2010/main" val="3639634552"/>
      </p:ext>
    </p:extLst>
  </p:cSld>
  <p:clrMapOvr>
    <a:masterClrMapping/>
  </p:clrMapOvr>
  <p:transition spd="slow">
    <p:cover/>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14386"/>
            <a:ext cx="8915400" cy="4708981"/>
          </a:xfrm>
          <a:prstGeom prst="rect">
            <a:avLst/>
          </a:prstGeom>
        </p:spPr>
        <p:txBody>
          <a:bodyPr wrap="square">
            <a:spAutoFit/>
          </a:bodyPr>
          <a:lstStyle/>
          <a:p>
            <a:r>
              <a:rPr lang="en-US" sz="2000" b="1" dirty="0"/>
              <a:t>(Yr. 2011)</a:t>
            </a:r>
          </a:p>
          <a:p>
            <a:r>
              <a:rPr lang="en-US" sz="2000" b="1" dirty="0"/>
              <a:t>4.Which </a:t>
            </a:r>
            <a:r>
              <a:rPr lang="en-US" sz="2000" b="1" dirty="0"/>
              <a:t>of the following is true about the </a:t>
            </a:r>
            <a:r>
              <a:rPr lang="en-US" sz="2000" b="1" dirty="0"/>
              <a:t>interaction of </a:t>
            </a:r>
            <a:r>
              <a:rPr lang="en-US" sz="2000" b="1" dirty="0"/>
              <a:t>Kenyan communities during the </a:t>
            </a:r>
            <a:r>
              <a:rPr lang="en-US" sz="2000" b="1" dirty="0"/>
              <a:t>pre-colonial period</a:t>
            </a:r>
            <a:r>
              <a:rPr lang="en-US" sz="2000" b="1" dirty="0"/>
              <a:t>?</a:t>
            </a:r>
          </a:p>
          <a:p>
            <a:r>
              <a:rPr lang="en-US" sz="2000" b="1" dirty="0"/>
              <a:t>A.	Having a common standing army</a:t>
            </a:r>
          </a:p>
          <a:p>
            <a:r>
              <a:rPr lang="en-US" sz="2000" b="1" dirty="0"/>
              <a:t>B.	Organizing common initiation ceremonies</a:t>
            </a:r>
          </a:p>
          <a:p>
            <a:r>
              <a:rPr lang="en-US" sz="2000" b="1" dirty="0"/>
              <a:t>C.	Carrying out trading activities</a:t>
            </a:r>
          </a:p>
          <a:p>
            <a:r>
              <a:rPr lang="en-US" sz="2000" b="1" dirty="0"/>
              <a:t>D.	Worshipping the same gods</a:t>
            </a:r>
          </a:p>
          <a:p>
            <a:endParaRPr lang="en-US" sz="2000" b="1" dirty="0"/>
          </a:p>
          <a:p>
            <a:r>
              <a:rPr lang="en-US" sz="2000" b="1" dirty="0"/>
              <a:t>Yr</a:t>
            </a:r>
            <a:r>
              <a:rPr lang="en-US" sz="2000" b="1" dirty="0"/>
              <a:t>. 2011</a:t>
            </a:r>
          </a:p>
          <a:p>
            <a:r>
              <a:rPr lang="en-US" sz="2000" b="1" dirty="0"/>
              <a:t>5.The </a:t>
            </a:r>
            <a:r>
              <a:rPr lang="en-US" sz="2000" b="1" dirty="0"/>
              <a:t>main reason for establishing </a:t>
            </a:r>
            <a:r>
              <a:rPr lang="en-US" sz="2000" b="1" dirty="0"/>
              <a:t>settlement schemes </a:t>
            </a:r>
            <a:r>
              <a:rPr lang="en-US" sz="2000" b="1" dirty="0"/>
              <a:t>in Kenya after independence was to</a:t>
            </a:r>
          </a:p>
          <a:p>
            <a:r>
              <a:rPr lang="en-US" sz="2000" b="1" dirty="0"/>
              <a:t>A.	Improve standards of living in the rural areas</a:t>
            </a:r>
          </a:p>
          <a:p>
            <a:r>
              <a:rPr lang="en-US" sz="2000" b="1" dirty="0"/>
              <a:t>B.	Provide farms to the people who had no land</a:t>
            </a:r>
          </a:p>
          <a:p>
            <a:r>
              <a:rPr lang="en-US" sz="2000" b="1" dirty="0"/>
              <a:t>C.	Reduce pressure on land in densely </a:t>
            </a:r>
            <a:r>
              <a:rPr lang="en-US" sz="2000" b="1" dirty="0"/>
              <a:t>populated areas</a:t>
            </a:r>
            <a:endParaRPr lang="en-US" sz="2000" b="1" dirty="0"/>
          </a:p>
          <a:p>
            <a:r>
              <a:rPr lang="en-US" sz="2000" b="1" dirty="0"/>
              <a:t>D.	Increase crop and livestock production</a:t>
            </a:r>
          </a:p>
        </p:txBody>
      </p:sp>
    </p:spTree>
    <p:extLst>
      <p:ext uri="{BB962C8B-B14F-4D97-AF65-F5344CB8AC3E}">
        <p14:creationId xmlns:p14="http://schemas.microsoft.com/office/powerpoint/2010/main" val="4238072059"/>
      </p:ext>
    </p:extLst>
  </p:cSld>
  <p:clrMapOvr>
    <a:masterClrMapping/>
  </p:clrMapOvr>
  <p:transition spd="slow">
    <p:cover/>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1345"/>
            <a:ext cx="9144000" cy="4985980"/>
          </a:xfrm>
          <a:prstGeom prst="rect">
            <a:avLst/>
          </a:prstGeom>
        </p:spPr>
        <p:txBody>
          <a:bodyPr wrap="square">
            <a:spAutoFit/>
          </a:bodyPr>
          <a:lstStyle/>
          <a:p>
            <a:r>
              <a:rPr lang="en-US" sz="2000" b="1" dirty="0"/>
              <a:t>(Yr. 2008)</a:t>
            </a:r>
          </a:p>
          <a:p>
            <a:r>
              <a:rPr lang="en-US" sz="2000" b="1" dirty="0"/>
              <a:t>6.Which </a:t>
            </a:r>
            <a:r>
              <a:rPr lang="en-US" sz="2000" b="1" dirty="0"/>
              <a:t>one of the following cultural practices did </a:t>
            </a:r>
            <a:r>
              <a:rPr lang="en-US" sz="2000" b="1" dirty="0"/>
              <a:t>the </a:t>
            </a:r>
            <a:r>
              <a:rPr lang="en-US" sz="2000" b="1" dirty="0" err="1"/>
              <a:t>Abaluyia</a:t>
            </a:r>
            <a:r>
              <a:rPr lang="en-US" sz="2000" b="1" dirty="0"/>
              <a:t> </a:t>
            </a:r>
            <a:r>
              <a:rPr lang="en-US" sz="2000" b="1" dirty="0"/>
              <a:t>borrow from the </a:t>
            </a:r>
            <a:r>
              <a:rPr lang="en-US" sz="2000" b="1" dirty="0" err="1"/>
              <a:t>Luo</a:t>
            </a:r>
            <a:r>
              <a:rPr lang="en-US" sz="2000" b="1" dirty="0"/>
              <a:t> as they </a:t>
            </a:r>
            <a:r>
              <a:rPr lang="en-US" sz="2000" b="1" dirty="0"/>
              <a:t>interacted during </a:t>
            </a:r>
            <a:r>
              <a:rPr lang="en-US" sz="2000" b="1" dirty="0"/>
              <a:t>the pre-colonial period?</a:t>
            </a:r>
          </a:p>
          <a:p>
            <a:r>
              <a:rPr lang="en-US" sz="2000" b="1" dirty="0"/>
              <a:t>A.	The removal of six lower teeth.</a:t>
            </a:r>
          </a:p>
          <a:p>
            <a:r>
              <a:rPr lang="en-US" sz="2000" b="1" dirty="0"/>
              <a:t>B.	Respect for the spirit of the ancestors.</a:t>
            </a:r>
          </a:p>
          <a:p>
            <a:r>
              <a:rPr lang="en-US" sz="2000" b="1" dirty="0"/>
              <a:t>C.	Use of herbs to treat diseases.</a:t>
            </a:r>
          </a:p>
          <a:p>
            <a:r>
              <a:rPr lang="en-US" sz="2000" b="1" dirty="0"/>
              <a:t>D.	Marrying of many wives.</a:t>
            </a:r>
          </a:p>
          <a:p>
            <a:endParaRPr lang="en-US" sz="2000" b="1" dirty="0"/>
          </a:p>
          <a:p>
            <a:r>
              <a:rPr lang="en-US" sz="2000" b="1" dirty="0"/>
              <a:t>(</a:t>
            </a:r>
            <a:r>
              <a:rPr lang="en-US" sz="2000" b="1" dirty="0"/>
              <a:t>Yr. 2006)</a:t>
            </a:r>
          </a:p>
          <a:p>
            <a:r>
              <a:rPr lang="en-US" sz="2000" b="1" dirty="0"/>
              <a:t>7.Which </a:t>
            </a:r>
            <a:r>
              <a:rPr lang="en-US" sz="2000" b="1" dirty="0"/>
              <a:t>one of the following was a result of </a:t>
            </a:r>
            <a:r>
              <a:rPr lang="en-US" sz="2000" b="1" dirty="0"/>
              <a:t>the settlement </a:t>
            </a:r>
            <a:r>
              <a:rPr lang="en-US" sz="2000" b="1" dirty="0"/>
              <a:t>of the Arabs along the Coast of East</a:t>
            </a:r>
          </a:p>
          <a:p>
            <a:r>
              <a:rPr lang="en-US" sz="2000" b="1" dirty="0"/>
              <a:t>Africa?</a:t>
            </a:r>
          </a:p>
          <a:p>
            <a:r>
              <a:rPr lang="en-US" sz="2000" b="1" dirty="0"/>
              <a:t>A.	Emergence of Swahili culture.</a:t>
            </a:r>
          </a:p>
          <a:p>
            <a:r>
              <a:rPr lang="en-US" sz="2000" b="1" dirty="0"/>
              <a:t>B.	Introduction of barter trade.</a:t>
            </a:r>
          </a:p>
          <a:p>
            <a:r>
              <a:rPr lang="en-US" sz="2000" b="1" dirty="0"/>
              <a:t>C.	Introduction of maize growing.</a:t>
            </a:r>
          </a:p>
          <a:p>
            <a:r>
              <a:rPr lang="en-US" sz="2000" b="1" dirty="0"/>
              <a:t>D.	Construction of hospitals.</a:t>
            </a:r>
          </a:p>
        </p:txBody>
      </p:sp>
    </p:spTree>
    <p:extLst>
      <p:ext uri="{BB962C8B-B14F-4D97-AF65-F5344CB8AC3E}">
        <p14:creationId xmlns:p14="http://schemas.microsoft.com/office/powerpoint/2010/main" val="812188914"/>
      </p:ext>
    </p:extLst>
  </p:cSld>
  <p:clrMapOvr>
    <a:masterClrMapping/>
  </p:clrMapOvr>
  <p:transition spd="slow">
    <p:cov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Savannah woodland</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89000"/>
            <a:ext cx="8229600" cy="4216400"/>
          </a:xfrm>
          <a:prstGeom prst="rect">
            <a:avLst/>
          </a:prstGeom>
        </p:spPr>
        <p:txBody>
          <a:bodyPr>
            <a:normAutofit/>
          </a:bodyPr>
          <a:lstStyle/>
          <a:p>
            <a:pPr lvl="0">
              <a:lnSpc>
                <a:spcPct val="150000"/>
              </a:lnSpc>
            </a:pPr>
            <a:r>
              <a:rPr lang="en-US" dirty="0" smtClean="0">
                <a:latin typeface="Arial Rounded MT Bold" pitchFamily="34" charset="0"/>
              </a:rPr>
              <a:t>Have </a:t>
            </a:r>
            <a:r>
              <a:rPr lang="en-US" dirty="0">
                <a:latin typeface="Arial Rounded MT Bold" pitchFamily="34" charset="0"/>
              </a:rPr>
              <a:t>scattered trees and very tall grass.</a:t>
            </a:r>
          </a:p>
          <a:p>
            <a:pPr lvl="0">
              <a:lnSpc>
                <a:spcPct val="150000"/>
              </a:lnSpc>
            </a:pPr>
            <a:r>
              <a:rPr lang="en-US" dirty="0">
                <a:latin typeface="Arial Rounded MT Bold" pitchFamily="34" charset="0"/>
              </a:rPr>
              <a:t>Trees are short.</a:t>
            </a:r>
          </a:p>
          <a:p>
            <a:pPr marL="0" indent="0" algn="ctr">
              <a:lnSpc>
                <a:spcPct val="150000"/>
              </a:lnSpc>
              <a:buNone/>
            </a:pPr>
            <a:r>
              <a:rPr lang="en-US" sz="4200" b="1" u="sng" dirty="0">
                <a:solidFill>
                  <a:srgbClr val="FF0000"/>
                </a:solidFill>
                <a:latin typeface="Arial Rounded MT Bold" pitchFamily="34" charset="0"/>
              </a:rPr>
              <a:t>Savannah grassland </a:t>
            </a:r>
            <a:endParaRPr lang="en-US" sz="4200" b="1" dirty="0">
              <a:solidFill>
                <a:srgbClr val="FF0000"/>
              </a:solidFill>
              <a:latin typeface="Arial Rounded MT Bold" pitchFamily="34" charset="0"/>
            </a:endParaRPr>
          </a:p>
          <a:p>
            <a:pPr lvl="0">
              <a:lnSpc>
                <a:spcPct val="150000"/>
              </a:lnSpc>
            </a:pPr>
            <a:r>
              <a:rPr lang="en-US" dirty="0">
                <a:latin typeface="Arial Rounded MT Bold" pitchFamily="34" charset="0"/>
              </a:rPr>
              <a:t> Have scattered trees and more grass.</a:t>
            </a:r>
          </a:p>
          <a:p>
            <a:pPr lvl="1">
              <a:lnSpc>
                <a:spcPct val="150000"/>
              </a:lnSpc>
            </a:pPr>
            <a:r>
              <a:rPr lang="en-US" dirty="0">
                <a:latin typeface="Arial Rounded MT Bold" pitchFamily="34" charset="0"/>
              </a:rPr>
              <a:t>Acacia trees are found in Savannah grassland.</a:t>
            </a:r>
          </a:p>
          <a:p>
            <a:pPr lvl="1">
              <a:lnSpc>
                <a:spcPct val="150000"/>
              </a:lnSpc>
            </a:pPr>
            <a:r>
              <a:rPr lang="en-US" dirty="0">
                <a:latin typeface="Arial Rounded MT Bold" pitchFamily="34" charset="0"/>
              </a:rPr>
              <a:t>Baobab trees are also found there.</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3588536324"/>
      </p:ext>
    </p:extLst>
  </p:cSld>
  <p:clrMapOvr>
    <a:masterClrMapping/>
  </p:clrMapOvr>
  <p:transition spd="slow" advTm="60000">
    <p:cover/>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495301"/>
            <a:ext cx="8915400" cy="4401205"/>
          </a:xfrm>
          <a:prstGeom prst="rect">
            <a:avLst/>
          </a:prstGeom>
        </p:spPr>
        <p:txBody>
          <a:bodyPr wrap="square">
            <a:spAutoFit/>
          </a:bodyPr>
          <a:lstStyle/>
          <a:p>
            <a:r>
              <a:rPr lang="en-US" sz="2000" b="1" dirty="0"/>
              <a:t>(Yr. 2015)</a:t>
            </a:r>
          </a:p>
          <a:p>
            <a:r>
              <a:rPr lang="en-US" sz="2000" b="1" dirty="0"/>
              <a:t>1.	The following are factors that influence </a:t>
            </a:r>
            <a:r>
              <a:rPr lang="en-US" sz="2000" b="1" dirty="0"/>
              <a:t>population growth</a:t>
            </a:r>
            <a:r>
              <a:rPr lang="en-US" sz="2000" b="1" dirty="0"/>
              <a:t>.</a:t>
            </a:r>
          </a:p>
          <a:p>
            <a:r>
              <a:rPr lang="en-US" sz="2000" b="1" dirty="0"/>
              <a:t>(i)	Government policy</a:t>
            </a:r>
          </a:p>
          <a:p>
            <a:r>
              <a:rPr lang="en-US" sz="2000" b="1" dirty="0"/>
              <a:t>(ii)	Level of education</a:t>
            </a:r>
          </a:p>
          <a:p>
            <a:r>
              <a:rPr lang="en-US" sz="2000" b="1" dirty="0"/>
              <a:t>(iii)	Early marriages</a:t>
            </a:r>
          </a:p>
          <a:p>
            <a:r>
              <a:rPr lang="en-US" sz="2000" b="1" dirty="0"/>
              <a:t>(iv)	Religious beliefs</a:t>
            </a:r>
          </a:p>
          <a:p>
            <a:r>
              <a:rPr lang="en-US" sz="2000" b="1" dirty="0"/>
              <a:t>(v)	Cultural practices</a:t>
            </a:r>
          </a:p>
          <a:p>
            <a:endParaRPr lang="en-US" sz="2000" b="1" dirty="0"/>
          </a:p>
          <a:p>
            <a:r>
              <a:rPr lang="en-US" sz="2000" b="1" dirty="0"/>
              <a:t>Which </a:t>
            </a:r>
            <a:r>
              <a:rPr lang="en-US" sz="2000" b="1" dirty="0"/>
              <a:t>of the following combination of the factors may lead to high population growth?</a:t>
            </a:r>
          </a:p>
          <a:p>
            <a:r>
              <a:rPr lang="en-US" sz="2000" b="1" dirty="0"/>
              <a:t>A.	(i), (ii) and (iii)</a:t>
            </a:r>
          </a:p>
          <a:p>
            <a:r>
              <a:rPr lang="en-US" sz="2000" b="1" dirty="0"/>
              <a:t>B.	(ii), (</a:t>
            </a:r>
            <a:r>
              <a:rPr lang="en-US" sz="2000" b="1"/>
              <a:t>iii</a:t>
            </a:r>
            <a:r>
              <a:rPr lang="en-US" sz="2000" b="1"/>
              <a:t>) </a:t>
            </a:r>
            <a:r>
              <a:rPr lang="en-US" sz="2000" b="1" dirty="0"/>
              <a:t>and (iv)</a:t>
            </a:r>
          </a:p>
          <a:p>
            <a:r>
              <a:rPr lang="en-US" sz="2000" b="1" dirty="0"/>
              <a:t>C.	(i), (iv) and (v)</a:t>
            </a:r>
          </a:p>
          <a:p>
            <a:r>
              <a:rPr lang="en-US" sz="2000" b="1" dirty="0"/>
              <a:t>D.	(iii), (iv) and (v)</a:t>
            </a:r>
          </a:p>
        </p:txBody>
      </p:sp>
    </p:spTree>
    <p:extLst>
      <p:ext uri="{BB962C8B-B14F-4D97-AF65-F5344CB8AC3E}">
        <p14:creationId xmlns:p14="http://schemas.microsoft.com/office/powerpoint/2010/main" val="2796878075"/>
      </p:ext>
    </p:extLst>
  </p:cSld>
  <p:clrMapOvr>
    <a:masterClrMapping/>
  </p:clrMapOvr>
  <p:transition spd="slow">
    <p:cover/>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0"/>
            <a:ext cx="8915400" cy="707886"/>
          </a:xfrm>
          <a:prstGeom prst="rect">
            <a:avLst/>
          </a:prstGeom>
        </p:spPr>
        <p:txBody>
          <a:bodyPr wrap="square">
            <a:spAutoFit/>
          </a:bodyPr>
          <a:lstStyle/>
          <a:p>
            <a:r>
              <a:rPr lang="en-US" sz="2000" b="1" dirty="0"/>
              <a:t>(Yr. 2014)</a:t>
            </a:r>
          </a:p>
          <a:p>
            <a:r>
              <a:rPr lang="en-US" sz="2000" b="1" dirty="0"/>
              <a:t>2. The </a:t>
            </a:r>
            <a:r>
              <a:rPr lang="en-US" sz="2000" b="1" dirty="0"/>
              <a:t>age </a:t>
            </a:r>
            <a:r>
              <a:rPr lang="en-US" sz="2000" b="1" dirty="0"/>
              <a:t>sex  </a:t>
            </a:r>
            <a:r>
              <a:rPr lang="en-US" sz="2000" b="1" dirty="0"/>
              <a:t>pyramid below represents </a:t>
            </a:r>
            <a:r>
              <a:rPr lang="en-US" sz="2000" b="1" dirty="0"/>
              <a:t>the population   in </a:t>
            </a:r>
            <a:r>
              <a:rPr lang="en-US" sz="2000" b="1" dirty="0"/>
              <a:t>Germany</a:t>
            </a:r>
          </a:p>
        </p:txBody>
      </p:sp>
      <p:pic>
        <p:nvPicPr>
          <p:cNvPr id="3481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260599" y="684430"/>
            <a:ext cx="4155664" cy="2249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50333" y="3201770"/>
            <a:ext cx="8915400" cy="2246769"/>
          </a:xfrm>
          <a:prstGeom prst="rect">
            <a:avLst/>
          </a:prstGeom>
        </p:spPr>
        <p:txBody>
          <a:bodyPr wrap="square">
            <a:spAutoFit/>
          </a:bodyPr>
          <a:lstStyle/>
          <a:p>
            <a:r>
              <a:rPr lang="en-US" sz="2000" b="1" dirty="0"/>
              <a:t>According </a:t>
            </a:r>
            <a:r>
              <a:rPr lang="en-US" sz="2000" b="1" dirty="0"/>
              <a:t>to the </a:t>
            </a:r>
            <a:r>
              <a:rPr lang="en-US" sz="2000" b="1" dirty="0"/>
              <a:t>pyramid, the largest </a:t>
            </a:r>
            <a:r>
              <a:rPr lang="en-US" sz="2000" b="1" dirty="0"/>
              <a:t>population of Germany </a:t>
            </a:r>
            <a:r>
              <a:rPr lang="en-US" sz="2000" b="1" dirty="0"/>
              <a:t>is  </a:t>
            </a:r>
            <a:r>
              <a:rPr lang="en-US" sz="2000" b="1" dirty="0"/>
              <a:t>made </a:t>
            </a:r>
            <a:r>
              <a:rPr lang="en-US" sz="2000" b="1" dirty="0"/>
              <a:t>up of people whose age is </a:t>
            </a:r>
            <a:r>
              <a:rPr lang="en-US" sz="2000" b="1" dirty="0"/>
              <a:t>of people whose age is</a:t>
            </a:r>
          </a:p>
          <a:p>
            <a:endParaRPr lang="en-US" sz="2000" b="1" dirty="0"/>
          </a:p>
          <a:p>
            <a:pPr marL="342900" indent="-342900">
              <a:buFont typeface="+mj-lt"/>
              <a:buAutoNum type="alphaUcPeriod"/>
            </a:pPr>
            <a:r>
              <a:rPr lang="en-US" sz="2000" b="1" dirty="0"/>
              <a:t>Under 25 years </a:t>
            </a:r>
          </a:p>
          <a:p>
            <a:pPr marL="342900" indent="-342900">
              <a:buFont typeface="+mj-lt"/>
              <a:buAutoNum type="alphaUcPeriod"/>
            </a:pPr>
            <a:r>
              <a:rPr lang="en-US" sz="2000" b="1" dirty="0"/>
              <a:t>Between 35 and 64</a:t>
            </a:r>
          </a:p>
          <a:p>
            <a:pPr marL="342900" indent="-342900">
              <a:buFont typeface="+mj-lt"/>
              <a:buAutoNum type="alphaUcPeriod"/>
            </a:pPr>
            <a:r>
              <a:rPr lang="en-US" sz="2000" b="1" dirty="0"/>
              <a:t>Between 65 and 74</a:t>
            </a:r>
          </a:p>
          <a:p>
            <a:pPr marL="342900" indent="-342900">
              <a:buFont typeface="+mj-lt"/>
              <a:buAutoNum type="alphaUcPeriod"/>
            </a:pPr>
            <a:r>
              <a:rPr lang="en-US" sz="2000" b="1" dirty="0"/>
              <a:t>Above 75 years</a:t>
            </a:r>
            <a:endParaRPr lang="en-US" sz="2000" b="1" dirty="0"/>
          </a:p>
        </p:txBody>
      </p:sp>
      <p:sp>
        <p:nvSpPr>
          <p:cNvPr id="6" name="Rectangle 5"/>
          <p:cNvSpPr/>
          <p:nvPr/>
        </p:nvSpPr>
        <p:spPr>
          <a:xfrm>
            <a:off x="4165600" y="800100"/>
            <a:ext cx="457200" cy="213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900" dirty="0"/>
              <a:t>85+</a:t>
            </a:r>
          </a:p>
          <a:p>
            <a:pPr algn="ctr"/>
            <a:endParaRPr lang="en-US" sz="1000" dirty="0"/>
          </a:p>
          <a:p>
            <a:pPr algn="ctr"/>
            <a:r>
              <a:rPr lang="en-US" sz="900" dirty="0"/>
              <a:t>75-84</a:t>
            </a:r>
          </a:p>
          <a:p>
            <a:pPr algn="ctr"/>
            <a:endParaRPr lang="en-US" sz="900" dirty="0"/>
          </a:p>
          <a:p>
            <a:pPr algn="ctr"/>
            <a:r>
              <a:rPr lang="en-US" sz="900" dirty="0"/>
              <a:t>65-74</a:t>
            </a:r>
          </a:p>
          <a:p>
            <a:pPr algn="ctr"/>
            <a:endParaRPr lang="en-US" sz="1000" dirty="0"/>
          </a:p>
          <a:p>
            <a:pPr algn="ctr"/>
            <a:r>
              <a:rPr lang="en-US" sz="900" dirty="0"/>
              <a:t>55-64</a:t>
            </a:r>
          </a:p>
          <a:p>
            <a:pPr algn="ctr"/>
            <a:endParaRPr lang="en-US" sz="1050" dirty="0"/>
          </a:p>
          <a:p>
            <a:pPr algn="ctr"/>
            <a:r>
              <a:rPr lang="en-US" sz="900" dirty="0"/>
              <a:t>45-54</a:t>
            </a:r>
          </a:p>
          <a:p>
            <a:pPr algn="ctr"/>
            <a:endParaRPr lang="en-US" sz="900" dirty="0"/>
          </a:p>
          <a:p>
            <a:pPr algn="ctr"/>
            <a:r>
              <a:rPr lang="en-US" sz="900" dirty="0"/>
              <a:t>35-44</a:t>
            </a:r>
          </a:p>
          <a:p>
            <a:pPr algn="ctr"/>
            <a:endParaRPr lang="en-US" sz="900" dirty="0"/>
          </a:p>
          <a:p>
            <a:pPr algn="ctr"/>
            <a:r>
              <a:rPr lang="en-US" sz="900" dirty="0"/>
              <a:t>25-34</a:t>
            </a:r>
          </a:p>
          <a:p>
            <a:pPr algn="ctr"/>
            <a:endParaRPr lang="en-US" sz="900" dirty="0"/>
          </a:p>
          <a:p>
            <a:pPr algn="ctr"/>
            <a:r>
              <a:rPr lang="en-US" sz="900" dirty="0"/>
              <a:t>15-24</a:t>
            </a:r>
            <a:endParaRPr lang="en-US" sz="900" dirty="0"/>
          </a:p>
        </p:txBody>
      </p:sp>
      <p:sp>
        <p:nvSpPr>
          <p:cNvPr id="8" name="Rectangle 7"/>
          <p:cNvSpPr/>
          <p:nvPr/>
        </p:nvSpPr>
        <p:spPr>
          <a:xfrm flipV="1">
            <a:off x="3098800" y="2933701"/>
            <a:ext cx="1066800" cy="268069"/>
          </a:xfrm>
          <a:prstGeom prst="rect">
            <a:avLst/>
          </a:prstGeom>
          <a:pattFill prst="wdUpDiag">
            <a:fgClr>
              <a:schemeClr val="accent1"/>
            </a:fgClr>
            <a:bgClr>
              <a:schemeClr val="bg1"/>
            </a:bgClr>
          </a:patt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ln w="38100">
                  <a:solidFill>
                    <a:schemeClr val="tx1"/>
                  </a:solidFill>
                </a:ln>
              </a:rPr>
              <a:t>                                  </a:t>
            </a:r>
            <a:endParaRPr lang="en-US" sz="1100" dirty="0">
              <a:ln w="38100">
                <a:solidFill>
                  <a:schemeClr val="tx1"/>
                </a:solidFill>
              </a:ln>
              <a:solidFill>
                <a:schemeClr val="tx1"/>
              </a:solidFill>
            </a:endParaRPr>
          </a:p>
        </p:txBody>
      </p:sp>
      <p:pic>
        <p:nvPicPr>
          <p:cNvPr id="348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800" y="2933700"/>
            <a:ext cx="12319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165600" y="2933700"/>
            <a:ext cx="457200" cy="261610"/>
          </a:xfrm>
          <a:prstGeom prst="rect">
            <a:avLst/>
          </a:prstGeom>
          <a:solidFill>
            <a:schemeClr val="bg1"/>
          </a:solidFill>
          <a:ln>
            <a:noFill/>
          </a:ln>
        </p:spPr>
        <p:txBody>
          <a:bodyPr wrap="square" rtlCol="0">
            <a:spAutoFit/>
          </a:bodyPr>
          <a:lstStyle/>
          <a:p>
            <a:r>
              <a:rPr lang="en-US" sz="1050" dirty="0"/>
              <a:t>0-14</a:t>
            </a:r>
          </a:p>
        </p:txBody>
      </p:sp>
    </p:spTree>
    <p:extLst>
      <p:ext uri="{BB962C8B-B14F-4D97-AF65-F5344CB8AC3E}">
        <p14:creationId xmlns:p14="http://schemas.microsoft.com/office/powerpoint/2010/main" val="1274244221"/>
      </p:ext>
    </p:extLst>
  </p:cSld>
  <p:clrMapOvr>
    <a:masterClrMapping/>
  </p:clrMapOvr>
  <p:transition spd="slow">
    <p:cover/>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23485"/>
            <a:ext cx="8991600" cy="2246769"/>
          </a:xfrm>
          <a:prstGeom prst="rect">
            <a:avLst/>
          </a:prstGeom>
        </p:spPr>
        <p:txBody>
          <a:bodyPr wrap="square">
            <a:spAutoFit/>
          </a:bodyPr>
          <a:lstStyle/>
          <a:p>
            <a:r>
              <a:rPr lang="en-US" sz="2000" b="1" dirty="0"/>
              <a:t>Yr. 2013</a:t>
            </a:r>
          </a:p>
          <a:p>
            <a:r>
              <a:rPr lang="en-US" sz="2000" b="1" dirty="0"/>
              <a:t>4. Which </a:t>
            </a:r>
            <a:r>
              <a:rPr lang="en-US" sz="2000" b="1" dirty="0"/>
              <a:t>one of the following would be the best way </a:t>
            </a:r>
            <a:r>
              <a:rPr lang="en-US" sz="2000" b="1" dirty="0"/>
              <a:t>of managing </a:t>
            </a:r>
            <a:r>
              <a:rPr lang="en-US" sz="2000" b="1" dirty="0"/>
              <a:t>population growth in Kenya?</a:t>
            </a:r>
          </a:p>
          <a:p>
            <a:r>
              <a:rPr lang="en-US" sz="2000" b="1" dirty="0"/>
              <a:t>A.	Making laws against early marriages.</a:t>
            </a:r>
          </a:p>
          <a:p>
            <a:r>
              <a:rPr lang="en-US" sz="2000" b="1" dirty="0"/>
              <a:t>B.	Advising the youth against sexual immorality.</a:t>
            </a:r>
          </a:p>
          <a:p>
            <a:r>
              <a:rPr lang="en-US" sz="2000" b="1" dirty="0"/>
              <a:t>C.	Improving access to family planning services.</a:t>
            </a:r>
          </a:p>
          <a:p>
            <a:r>
              <a:rPr lang="en-US" sz="2000" b="1" dirty="0"/>
              <a:t>D.	Developing a national population policy.</a:t>
            </a:r>
          </a:p>
        </p:txBody>
      </p:sp>
      <p:sp>
        <p:nvSpPr>
          <p:cNvPr id="3" name="Rectangle 2"/>
          <p:cNvSpPr/>
          <p:nvPr/>
        </p:nvSpPr>
        <p:spPr>
          <a:xfrm>
            <a:off x="508000" y="2671108"/>
            <a:ext cx="8991600" cy="1938992"/>
          </a:xfrm>
          <a:prstGeom prst="rect">
            <a:avLst/>
          </a:prstGeom>
        </p:spPr>
        <p:txBody>
          <a:bodyPr wrap="square">
            <a:spAutoFit/>
          </a:bodyPr>
          <a:lstStyle/>
          <a:p>
            <a:r>
              <a:rPr lang="en-US" sz="2000" b="1" dirty="0"/>
              <a:t>Yr. 2012</a:t>
            </a:r>
          </a:p>
          <a:p>
            <a:r>
              <a:rPr lang="en-US" sz="2000" b="1" dirty="0"/>
              <a:t>5.Family planning </a:t>
            </a:r>
            <a:r>
              <a:rPr lang="en-US" sz="2000" b="1" dirty="0"/>
              <a:t>is encouraged in Kenya because it</a:t>
            </a:r>
          </a:p>
          <a:p>
            <a:r>
              <a:rPr lang="en-US" sz="2000" b="1" dirty="0"/>
              <a:t>A. make</a:t>
            </a:r>
            <a:r>
              <a:rPr lang="en-US" sz="2000" b="1" dirty="0"/>
              <a:t>; it easy for the government to carry </a:t>
            </a:r>
            <a:r>
              <a:rPr lang="en-US" sz="2000" b="1" dirty="0"/>
              <a:t>out population </a:t>
            </a:r>
            <a:r>
              <a:rPr lang="en-US" sz="2000" b="1" dirty="0"/>
              <a:t>census</a:t>
            </a:r>
          </a:p>
          <a:p>
            <a:r>
              <a:rPr lang="en-US" sz="2000" b="1" dirty="0"/>
              <a:t>B. enables </a:t>
            </a:r>
            <a:r>
              <a:rPr lang="en-US" sz="2000" b="1" dirty="0"/>
              <a:t>the government to plan for </a:t>
            </a:r>
            <a:r>
              <a:rPr lang="en-US" sz="2000" b="1" dirty="0"/>
              <a:t>future developments</a:t>
            </a:r>
            <a:endParaRPr lang="en-US" sz="2000" b="1" dirty="0"/>
          </a:p>
          <a:p>
            <a:r>
              <a:rPr lang="en-US" sz="2000" b="1" dirty="0"/>
              <a:t>C. makes </a:t>
            </a:r>
            <a:r>
              <a:rPr lang="en-US" sz="2000" b="1" dirty="0"/>
              <a:t>families raise manageable numbers </a:t>
            </a:r>
            <a:r>
              <a:rPr lang="en-US" sz="2000" b="1" dirty="0"/>
              <a:t>of children</a:t>
            </a:r>
            <a:endParaRPr lang="en-US" sz="2000" b="1" dirty="0"/>
          </a:p>
          <a:p>
            <a:r>
              <a:rPr lang="en-US" sz="2000" b="1" dirty="0"/>
              <a:t>D. makes </a:t>
            </a:r>
            <a:r>
              <a:rPr lang="en-US" sz="2000" b="1" dirty="0"/>
              <a:t>it possible for families to earn money.</a:t>
            </a:r>
          </a:p>
        </p:txBody>
      </p:sp>
    </p:spTree>
    <p:extLst>
      <p:ext uri="{BB962C8B-B14F-4D97-AF65-F5344CB8AC3E}">
        <p14:creationId xmlns:p14="http://schemas.microsoft.com/office/powerpoint/2010/main" val="2727272460"/>
      </p:ext>
    </p:extLst>
  </p:cSld>
  <p:clrMapOvr>
    <a:masterClrMapping/>
  </p:clrMapOvr>
  <p:transition spd="slow">
    <p:cover/>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0"/>
            <a:ext cx="8839200" cy="1754326"/>
          </a:xfrm>
          <a:prstGeom prst="rect">
            <a:avLst/>
          </a:prstGeom>
        </p:spPr>
        <p:txBody>
          <a:bodyPr wrap="square">
            <a:spAutoFit/>
          </a:bodyPr>
          <a:lstStyle/>
          <a:p>
            <a:r>
              <a:rPr lang="en-US" b="1" dirty="0"/>
              <a:t>Yr. 2011</a:t>
            </a:r>
          </a:p>
          <a:p>
            <a:r>
              <a:rPr lang="en-US" b="1" dirty="0"/>
              <a:t>6.Which </a:t>
            </a:r>
            <a:r>
              <a:rPr lang="en-US" b="1" dirty="0"/>
              <a:t>one of the following is the main effect of </a:t>
            </a:r>
            <a:r>
              <a:rPr lang="en-US" b="1" dirty="0"/>
              <a:t>HIV and </a:t>
            </a:r>
            <a:r>
              <a:rPr lang="en-US" b="1" dirty="0"/>
              <a:t>AIDS on population growth?</a:t>
            </a:r>
          </a:p>
          <a:p>
            <a:r>
              <a:rPr lang="en-US" b="1" dirty="0"/>
              <a:t>A.	It lowers the life expectancy</a:t>
            </a:r>
          </a:p>
          <a:p>
            <a:r>
              <a:rPr lang="en-US" b="1" dirty="0"/>
              <a:t>B.	It reduces the fertility rates</a:t>
            </a:r>
          </a:p>
          <a:p>
            <a:r>
              <a:rPr lang="en-US" b="1" dirty="0"/>
              <a:t>C.	It leads to increased deaths</a:t>
            </a:r>
          </a:p>
          <a:p>
            <a:r>
              <a:rPr lang="en-US" b="1" dirty="0"/>
              <a:t>D.	It lowers the birth rates</a:t>
            </a:r>
          </a:p>
        </p:txBody>
      </p:sp>
      <p:sp>
        <p:nvSpPr>
          <p:cNvPr id="3" name="Rectangle 2"/>
          <p:cNvSpPr/>
          <p:nvPr/>
        </p:nvSpPr>
        <p:spPr>
          <a:xfrm>
            <a:off x="660400" y="1878569"/>
            <a:ext cx="8991600" cy="646331"/>
          </a:xfrm>
          <a:prstGeom prst="rect">
            <a:avLst/>
          </a:prstGeom>
        </p:spPr>
        <p:txBody>
          <a:bodyPr wrap="square">
            <a:spAutoFit/>
          </a:bodyPr>
          <a:lstStyle/>
          <a:p>
            <a:r>
              <a:rPr lang="en-US" b="1" dirty="0"/>
              <a:t>7.The </a:t>
            </a:r>
            <a:r>
              <a:rPr lang="en-US" b="1" dirty="0"/>
              <a:t>age-sex pyramid below represents </a:t>
            </a:r>
            <a:r>
              <a:rPr lang="en-US" b="1" dirty="0"/>
              <a:t>the population </a:t>
            </a:r>
            <a:r>
              <a:rPr lang="en-US" b="1" dirty="0"/>
              <a:t>of Kenya</a:t>
            </a:r>
            <a:r>
              <a:rPr lang="en-US" b="1" dirty="0"/>
              <a:t>.</a:t>
            </a:r>
          </a:p>
          <a:p>
            <a:r>
              <a:rPr lang="en-US" b="1" dirty="0"/>
              <a:t>	        </a:t>
            </a:r>
            <a:r>
              <a:rPr lang="en-US" sz="1100" b="1" dirty="0"/>
              <a:t>Age group</a:t>
            </a:r>
            <a:endParaRPr lang="en-US" sz="1100" b="1"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2476500"/>
            <a:ext cx="3591815"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794000" y="2476500"/>
            <a:ext cx="914400" cy="369332"/>
          </a:xfrm>
          <a:prstGeom prst="rect">
            <a:avLst/>
          </a:prstGeom>
          <a:noFill/>
        </p:spPr>
        <p:txBody>
          <a:bodyPr wrap="square" rtlCol="0">
            <a:spAutoFit/>
          </a:bodyPr>
          <a:lstStyle/>
          <a:p>
            <a:r>
              <a:rPr lang="en-US" dirty="0"/>
              <a:t>Female  </a:t>
            </a:r>
            <a:endParaRPr lang="en-US" dirty="0"/>
          </a:p>
        </p:txBody>
      </p:sp>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1" y="2473488"/>
            <a:ext cx="963613"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252214" y="2682777"/>
            <a:ext cx="5399786" cy="2585323"/>
          </a:xfrm>
          <a:prstGeom prst="rect">
            <a:avLst/>
          </a:prstGeom>
        </p:spPr>
        <p:txBody>
          <a:bodyPr wrap="square">
            <a:spAutoFit/>
          </a:bodyPr>
          <a:lstStyle/>
          <a:p>
            <a:r>
              <a:rPr lang="en-US" b="1" dirty="0"/>
              <a:t>YR 2010</a:t>
            </a:r>
          </a:p>
          <a:p>
            <a:r>
              <a:rPr lang="en-US" b="1" dirty="0"/>
              <a:t>Which </a:t>
            </a:r>
            <a:r>
              <a:rPr lang="en-US" b="1" dirty="0"/>
              <a:t>one of the following statements is true about the population of Kenya according to the pyramid?</a:t>
            </a:r>
          </a:p>
          <a:p>
            <a:r>
              <a:rPr lang="en-US" b="1" dirty="0"/>
              <a:t>A. A </a:t>
            </a:r>
            <a:r>
              <a:rPr lang="en-US" b="1" dirty="0"/>
              <a:t>high percentage of the population consists of</a:t>
            </a:r>
          </a:p>
          <a:p>
            <a:r>
              <a:rPr lang="en-US" b="1" dirty="0"/>
              <a:t>the youth.</a:t>
            </a:r>
          </a:p>
          <a:p>
            <a:r>
              <a:rPr lang="en-US" b="1" dirty="0"/>
              <a:t>B. There </a:t>
            </a:r>
            <a:r>
              <a:rPr lang="en-US" b="1" dirty="0"/>
              <a:t>are more males than females at all ages.</a:t>
            </a:r>
          </a:p>
          <a:p>
            <a:r>
              <a:rPr lang="en-US" b="1" dirty="0"/>
              <a:t>C. The </a:t>
            </a:r>
            <a:r>
              <a:rPr lang="en-US" b="1" dirty="0"/>
              <a:t>percentage of the working population is</a:t>
            </a:r>
          </a:p>
          <a:p>
            <a:r>
              <a:rPr lang="en-US" b="1" dirty="0"/>
              <a:t>high.</a:t>
            </a:r>
          </a:p>
          <a:p>
            <a:r>
              <a:rPr lang="en-US" b="1" dirty="0"/>
              <a:t>D. Half </a:t>
            </a:r>
            <a:r>
              <a:rPr lang="en-US" b="1" dirty="0"/>
              <a:t>of the population is made up of old people.</a:t>
            </a:r>
          </a:p>
        </p:txBody>
      </p:sp>
    </p:spTree>
    <p:extLst>
      <p:ext uri="{BB962C8B-B14F-4D97-AF65-F5344CB8AC3E}">
        <p14:creationId xmlns:p14="http://schemas.microsoft.com/office/powerpoint/2010/main" val="3494651893"/>
      </p:ext>
    </p:extLst>
  </p:cSld>
  <p:clrMapOvr>
    <a:masterClrMapping/>
  </p:clrMapOvr>
  <p:transition spd="slow">
    <p:cover/>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95301"/>
            <a:ext cx="9067800" cy="4524315"/>
          </a:xfrm>
          <a:prstGeom prst="rect">
            <a:avLst/>
          </a:prstGeom>
        </p:spPr>
        <p:txBody>
          <a:bodyPr wrap="square">
            <a:spAutoFit/>
          </a:bodyPr>
          <a:lstStyle/>
          <a:p>
            <a:r>
              <a:rPr lang="en-US" sz="2400" b="1" dirty="0"/>
              <a:t>Yr. 2009</a:t>
            </a:r>
          </a:p>
          <a:p>
            <a:r>
              <a:rPr lang="en-US" sz="2400" b="1" dirty="0"/>
              <a:t>8.In </a:t>
            </a:r>
            <a:r>
              <a:rPr lang="en-US" sz="2400" b="1" dirty="0"/>
              <a:t>Kenya, a national population census is carried </a:t>
            </a:r>
            <a:r>
              <a:rPr lang="en-US" sz="2400" b="1" dirty="0"/>
              <a:t>out after </a:t>
            </a:r>
            <a:r>
              <a:rPr lang="en-US" sz="2400" b="1" dirty="0"/>
              <a:t>a period of</a:t>
            </a:r>
          </a:p>
          <a:p>
            <a:pPr marL="342900" indent="-342900">
              <a:buAutoNum type="alphaUcPeriod"/>
            </a:pPr>
            <a:r>
              <a:rPr lang="en-US" sz="2400" b="1" dirty="0"/>
              <a:t>10 </a:t>
            </a:r>
            <a:r>
              <a:rPr lang="en-US" sz="2400" b="1" dirty="0"/>
              <a:t>years   </a:t>
            </a:r>
            <a:r>
              <a:rPr lang="en-US" sz="2400" b="1" dirty="0"/>
              <a:t>	B</a:t>
            </a:r>
            <a:r>
              <a:rPr lang="en-US" sz="2400" b="1" dirty="0"/>
              <a:t>. 8 years   </a:t>
            </a:r>
            <a:r>
              <a:rPr lang="en-US" sz="2400" b="1" dirty="0"/>
              <a:t>	C</a:t>
            </a:r>
            <a:r>
              <a:rPr lang="en-US" sz="2400" b="1" dirty="0"/>
              <a:t>. 5 years </a:t>
            </a:r>
            <a:r>
              <a:rPr lang="en-US" sz="2400" b="1" dirty="0"/>
              <a:t>	D</a:t>
            </a:r>
            <a:r>
              <a:rPr lang="en-US" sz="2400" b="1" dirty="0"/>
              <a:t>. 1 year </a:t>
            </a:r>
            <a:endParaRPr lang="en-US" sz="2400" b="1" dirty="0"/>
          </a:p>
          <a:p>
            <a:endParaRPr lang="en-US" sz="2400" b="1" dirty="0"/>
          </a:p>
          <a:p>
            <a:r>
              <a:rPr lang="en-US" sz="2400" b="1" dirty="0"/>
              <a:t>Yr</a:t>
            </a:r>
            <a:r>
              <a:rPr lang="en-US" sz="2400" b="1" dirty="0"/>
              <a:t>. 2008)</a:t>
            </a:r>
          </a:p>
          <a:p>
            <a:r>
              <a:rPr lang="en-US" sz="2400" b="1" dirty="0"/>
              <a:t>9. Which </a:t>
            </a:r>
            <a:r>
              <a:rPr lang="en-US" sz="2400" b="1" dirty="0"/>
              <a:t>one of the following would be the best </a:t>
            </a:r>
            <a:r>
              <a:rPr lang="en-US" sz="2400" b="1" dirty="0"/>
              <a:t>way of </a:t>
            </a:r>
            <a:r>
              <a:rPr lang="en-US" sz="2400" b="1" dirty="0"/>
              <a:t>controlling rapid population growth in towns </a:t>
            </a:r>
            <a:r>
              <a:rPr lang="en-US" sz="2400" b="1" dirty="0"/>
              <a:t>in Kenya</a:t>
            </a:r>
            <a:r>
              <a:rPr lang="en-US" sz="2400" b="1" dirty="0"/>
              <a:t>?</a:t>
            </a:r>
          </a:p>
          <a:p>
            <a:r>
              <a:rPr lang="en-US" sz="2400" b="1" dirty="0"/>
              <a:t>A.	By improving social services in rural areas.</a:t>
            </a:r>
          </a:p>
          <a:p>
            <a:r>
              <a:rPr lang="en-US" sz="2400" b="1" dirty="0"/>
              <a:t>B.	By creating employment opportunities in </a:t>
            </a:r>
            <a:r>
              <a:rPr lang="en-US" sz="2400" b="1" dirty="0"/>
              <a:t>rural areas</a:t>
            </a:r>
            <a:r>
              <a:rPr lang="en-US" sz="2400" b="1" dirty="0"/>
              <a:t>.</a:t>
            </a:r>
          </a:p>
          <a:p>
            <a:r>
              <a:rPr lang="en-US" sz="2400" b="1" dirty="0"/>
              <a:t>C.	By setting up family planning clinics in towns.</a:t>
            </a:r>
          </a:p>
          <a:p>
            <a:r>
              <a:rPr lang="en-US" sz="2400" b="1" dirty="0"/>
              <a:t>D.	By advising the youth in towns to avoid </a:t>
            </a:r>
            <a:r>
              <a:rPr lang="en-US" sz="2400" b="1" dirty="0"/>
              <a:t>marrying early</a:t>
            </a:r>
            <a:r>
              <a:rPr lang="en-US" sz="2400" b="1" dirty="0"/>
              <a:t>.</a:t>
            </a:r>
          </a:p>
        </p:txBody>
      </p:sp>
    </p:spTree>
    <p:extLst>
      <p:ext uri="{BB962C8B-B14F-4D97-AF65-F5344CB8AC3E}">
        <p14:creationId xmlns:p14="http://schemas.microsoft.com/office/powerpoint/2010/main" val="3953226728"/>
      </p:ext>
    </p:extLst>
  </p:cSld>
  <p:clrMapOvr>
    <a:masterClrMapping/>
  </p:clrMapOvr>
  <p:transition spd="slow">
    <p:cover/>
  </p:transition>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200" y="114301"/>
            <a:ext cx="8991600" cy="5262979"/>
          </a:xfrm>
          <a:prstGeom prst="rect">
            <a:avLst/>
          </a:prstGeom>
          <a:noFill/>
        </p:spPr>
        <p:txBody>
          <a:bodyPr wrap="square" rtlCol="0">
            <a:spAutoFit/>
          </a:bodyPr>
          <a:lstStyle/>
          <a:p>
            <a:r>
              <a:rPr lang="en-US" sz="2400" b="1" dirty="0"/>
              <a:t>YR 2005</a:t>
            </a:r>
          </a:p>
          <a:p>
            <a:r>
              <a:rPr lang="en-US" sz="2400" b="1" dirty="0"/>
              <a:t>Which one of the following statements is true about the population of both Kenya and India?</a:t>
            </a:r>
          </a:p>
          <a:p>
            <a:pPr marL="342900" indent="-342900">
              <a:buFont typeface="+mj-lt"/>
              <a:buAutoNum type="alphaUcPeriod"/>
            </a:pPr>
            <a:r>
              <a:rPr lang="en-US" sz="2400" b="1" dirty="0"/>
              <a:t>It is mainly made up of old people</a:t>
            </a:r>
          </a:p>
          <a:p>
            <a:pPr marL="342900" indent="-342900">
              <a:buFont typeface="+mj-lt"/>
              <a:buAutoNum type="alphaUcPeriod"/>
            </a:pPr>
            <a:r>
              <a:rPr lang="en-US" sz="2400" b="1" dirty="0"/>
              <a:t>The rate of population increase is low</a:t>
            </a:r>
          </a:p>
          <a:p>
            <a:pPr marL="342900" indent="-342900">
              <a:buFont typeface="+mj-lt"/>
              <a:buAutoNum type="alphaUcPeriod"/>
            </a:pPr>
            <a:r>
              <a:rPr lang="en-US" sz="2400" b="1" dirty="0"/>
              <a:t>Most people live in town</a:t>
            </a:r>
          </a:p>
          <a:p>
            <a:pPr marL="342900" indent="-342900">
              <a:buFont typeface="+mj-lt"/>
              <a:buAutoNum type="alphaUcPeriod"/>
            </a:pPr>
            <a:r>
              <a:rPr lang="en-US" sz="2400" b="1" dirty="0"/>
              <a:t>It is mainly made up of young people</a:t>
            </a:r>
          </a:p>
          <a:p>
            <a:endParaRPr lang="en-US" sz="2400" b="1" dirty="0"/>
          </a:p>
          <a:p>
            <a:r>
              <a:rPr lang="en-US" sz="2400" b="1" dirty="0"/>
              <a:t>YR 2003</a:t>
            </a:r>
          </a:p>
          <a:p>
            <a:r>
              <a:rPr lang="en-US" sz="2400" b="1" dirty="0"/>
              <a:t>The Southern Western part of Africa is sparsely populated because</a:t>
            </a:r>
          </a:p>
          <a:p>
            <a:pPr marL="457200" indent="-457200">
              <a:buFont typeface="+mj-lt"/>
              <a:buAutoNum type="alphaUcPeriod"/>
            </a:pPr>
            <a:r>
              <a:rPr lang="en-US" sz="2400" b="1" dirty="0"/>
              <a:t>The area has many wild animals</a:t>
            </a:r>
          </a:p>
          <a:p>
            <a:pPr marL="457200" indent="-457200">
              <a:buFont typeface="+mj-lt"/>
              <a:buAutoNum type="alphaUcPeriod"/>
            </a:pPr>
            <a:r>
              <a:rPr lang="en-US" sz="2400" b="1" dirty="0"/>
              <a:t>The area is too cold</a:t>
            </a:r>
          </a:p>
          <a:p>
            <a:pPr marL="457200" indent="-457200">
              <a:buFont typeface="+mj-lt"/>
              <a:buAutoNum type="alphaUcPeriod"/>
            </a:pPr>
            <a:r>
              <a:rPr lang="en-US" sz="2400" b="1" dirty="0"/>
              <a:t>The area received unreliable rainfall</a:t>
            </a:r>
          </a:p>
          <a:p>
            <a:pPr marL="457200" indent="-457200">
              <a:buFont typeface="+mj-lt"/>
              <a:buAutoNum type="alphaUcPeriod"/>
            </a:pPr>
            <a:r>
              <a:rPr lang="en-US" sz="2400" b="1" dirty="0"/>
              <a:t>The area is set aside for large scale farming</a:t>
            </a:r>
            <a:endParaRPr lang="en-US" sz="2400" b="1" dirty="0"/>
          </a:p>
        </p:txBody>
      </p:sp>
    </p:spTree>
    <p:extLst>
      <p:ext uri="{BB962C8B-B14F-4D97-AF65-F5344CB8AC3E}">
        <p14:creationId xmlns:p14="http://schemas.microsoft.com/office/powerpoint/2010/main" val="655148104"/>
      </p:ext>
    </p:extLst>
  </p:cSld>
  <p:clrMapOvr>
    <a:masterClrMapping/>
  </p:clrMapOvr>
  <p:transition spd="slow">
    <p:cover/>
  </p:transition>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104900"/>
            <a:ext cx="8686800" cy="3970318"/>
          </a:xfrm>
          <a:prstGeom prst="rect">
            <a:avLst/>
          </a:prstGeom>
        </p:spPr>
        <p:txBody>
          <a:bodyPr wrap="square">
            <a:spAutoFit/>
          </a:bodyPr>
          <a:lstStyle/>
          <a:p>
            <a:pPr algn="ctr"/>
            <a:r>
              <a:rPr lang="en-US" sz="6600" b="1" u="sng" dirty="0">
                <a:solidFill>
                  <a:srgbClr val="FF0000"/>
                </a:solidFill>
              </a:rPr>
              <a:t>UNIT 3.</a:t>
            </a:r>
          </a:p>
          <a:p>
            <a:pPr algn="ctr"/>
            <a:r>
              <a:rPr lang="en-US" sz="6600" b="1" u="sng" dirty="0">
                <a:solidFill>
                  <a:srgbClr val="FF0000"/>
                </a:solidFill>
              </a:rPr>
              <a:t>SOCIAL </a:t>
            </a:r>
            <a:r>
              <a:rPr lang="en-US" sz="6600" b="1" u="sng" dirty="0">
                <a:solidFill>
                  <a:srgbClr val="FF0000"/>
                </a:solidFill>
              </a:rPr>
              <a:t>RELATIONS </a:t>
            </a:r>
            <a:r>
              <a:rPr lang="en-US" sz="6600" b="1" u="sng" dirty="0">
                <a:solidFill>
                  <a:srgbClr val="FF0000"/>
                </a:solidFill>
              </a:rPr>
              <a:t>AND CULTURE ACTIVITIES</a:t>
            </a:r>
          </a:p>
          <a:p>
            <a:endParaRPr lang="en-US" sz="5400" dirty="0">
              <a:solidFill>
                <a:srgbClr val="FF0000"/>
              </a:solidFill>
            </a:endParaRPr>
          </a:p>
        </p:txBody>
      </p:sp>
    </p:spTree>
    <p:extLst>
      <p:ext uri="{BB962C8B-B14F-4D97-AF65-F5344CB8AC3E}">
        <p14:creationId xmlns:p14="http://schemas.microsoft.com/office/powerpoint/2010/main" val="1877912419"/>
      </p:ext>
    </p:extLst>
  </p:cSld>
  <p:clrMapOvr>
    <a:masterClrMapping/>
  </p:clrMapOvr>
  <p:transition spd="slow" advTm="60000">
    <p:cover/>
  </p:transition>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915400" cy="5262979"/>
          </a:xfrm>
          <a:prstGeom prst="rect">
            <a:avLst/>
          </a:prstGeom>
        </p:spPr>
        <p:txBody>
          <a:bodyPr wrap="square">
            <a:spAutoFit/>
          </a:bodyPr>
          <a:lstStyle/>
          <a:p>
            <a:r>
              <a:rPr lang="en-US" sz="2400" dirty="0"/>
              <a:t>STD 5 WORK</a:t>
            </a:r>
          </a:p>
          <a:p>
            <a:r>
              <a:rPr lang="en-US" sz="2400" b="1" u="sng" dirty="0">
                <a:solidFill>
                  <a:srgbClr val="FF0000"/>
                </a:solidFill>
              </a:rPr>
              <a:t>Education in African traditional society</a:t>
            </a:r>
          </a:p>
          <a:p>
            <a:r>
              <a:rPr lang="en-US" sz="2400" dirty="0"/>
              <a:t>	In the past, children were taught by their parents, grand 	parents and relatives.</a:t>
            </a:r>
          </a:p>
          <a:p>
            <a:r>
              <a:rPr lang="en-US" sz="2400" dirty="0"/>
              <a:t>	The form of education was known as non-formal or 	traditional </a:t>
            </a:r>
            <a:r>
              <a:rPr lang="en-US" sz="2400" dirty="0"/>
              <a:t>	education</a:t>
            </a:r>
            <a:endParaRPr lang="en-US" sz="2400" dirty="0"/>
          </a:p>
          <a:p>
            <a:r>
              <a:rPr lang="en-US" sz="2400" dirty="0"/>
              <a:t>	They were also taught special things such as medicine men, 	blacksmiths which were known as apprenticeship. </a:t>
            </a:r>
          </a:p>
          <a:p>
            <a:endParaRPr lang="en-US" sz="2400" dirty="0"/>
          </a:p>
          <a:p>
            <a:r>
              <a:rPr lang="en-US" sz="2400" b="1" u="sng" dirty="0">
                <a:solidFill>
                  <a:srgbClr val="FF0000"/>
                </a:solidFill>
              </a:rPr>
              <a:t>AGE GROUPS AND AGE SETS</a:t>
            </a:r>
          </a:p>
          <a:p>
            <a:r>
              <a:rPr lang="en-US" sz="2400" dirty="0"/>
              <a:t>•	Age group is a group of people born at almost around the 	same time. </a:t>
            </a:r>
          </a:p>
          <a:p>
            <a:r>
              <a:rPr lang="en-US" sz="2400" dirty="0"/>
              <a:t>•	Age sets refers to several age groups.</a:t>
            </a:r>
          </a:p>
          <a:p>
            <a:r>
              <a:rPr lang="en-US" sz="2400" dirty="0"/>
              <a:t>•	Children of the same age group played together.</a:t>
            </a:r>
          </a:p>
        </p:txBody>
      </p:sp>
    </p:spTree>
    <p:extLst>
      <p:ext uri="{BB962C8B-B14F-4D97-AF65-F5344CB8AC3E}">
        <p14:creationId xmlns:p14="http://schemas.microsoft.com/office/powerpoint/2010/main" val="1330735973"/>
      </p:ext>
    </p:extLst>
  </p:cSld>
  <p:clrMapOvr>
    <a:masterClrMapping/>
  </p:clrMapOvr>
  <p:transition spd="slow">
    <p:cover/>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635001"/>
            <a:ext cx="8686800" cy="4401205"/>
          </a:xfrm>
          <a:prstGeom prst="rect">
            <a:avLst/>
          </a:prstGeom>
        </p:spPr>
        <p:txBody>
          <a:bodyPr wrap="square">
            <a:spAutoFit/>
          </a:bodyPr>
          <a:lstStyle/>
          <a:p>
            <a:r>
              <a:rPr lang="en-US" sz="2800" b="1" u="sng" dirty="0">
                <a:solidFill>
                  <a:srgbClr val="FF0000"/>
                </a:solidFill>
              </a:rPr>
              <a:t>Different communities came together in the past </a:t>
            </a:r>
            <a:r>
              <a:rPr lang="en-US" sz="2800" b="1" u="sng" dirty="0">
                <a:solidFill>
                  <a:srgbClr val="FF0000"/>
                </a:solidFill>
              </a:rPr>
              <a:t>through</a:t>
            </a:r>
          </a:p>
          <a:p>
            <a:endParaRPr lang="en-US" sz="2800" b="1" u="sng" dirty="0"/>
          </a:p>
          <a:p>
            <a:r>
              <a:rPr lang="en-US" sz="2800" dirty="0"/>
              <a:t>1.	Marriage</a:t>
            </a:r>
          </a:p>
          <a:p>
            <a:r>
              <a:rPr lang="en-US" sz="2800" dirty="0"/>
              <a:t>2.	Games and sports</a:t>
            </a:r>
          </a:p>
          <a:p>
            <a:r>
              <a:rPr lang="en-US" sz="2800" dirty="0"/>
              <a:t>3.	Initiation</a:t>
            </a:r>
          </a:p>
          <a:p>
            <a:r>
              <a:rPr lang="en-US" sz="2800" dirty="0"/>
              <a:t>4.	Birth and naming ceremonies</a:t>
            </a:r>
          </a:p>
          <a:p>
            <a:r>
              <a:rPr lang="en-US" sz="2800" dirty="0"/>
              <a:t>5.	Trade</a:t>
            </a:r>
          </a:p>
          <a:p>
            <a:r>
              <a:rPr lang="en-US" sz="2800" dirty="0"/>
              <a:t>6.	Sharing of food</a:t>
            </a:r>
          </a:p>
          <a:p>
            <a:r>
              <a:rPr lang="en-US" sz="2800" dirty="0"/>
              <a:t>7.	War</a:t>
            </a:r>
          </a:p>
          <a:p>
            <a:r>
              <a:rPr lang="en-US" sz="2800" dirty="0"/>
              <a:t>8.	Cultural exchange</a:t>
            </a:r>
          </a:p>
        </p:txBody>
      </p:sp>
    </p:spTree>
    <p:extLst>
      <p:ext uri="{BB962C8B-B14F-4D97-AF65-F5344CB8AC3E}">
        <p14:creationId xmlns:p14="http://schemas.microsoft.com/office/powerpoint/2010/main" val="1157230652"/>
      </p:ext>
    </p:extLst>
  </p:cSld>
  <p:clrMapOvr>
    <a:masterClrMapping/>
  </p:clrMapOvr>
  <p:transition spd="slow" advTm="60000">
    <p:cover/>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02942"/>
            <a:ext cx="8763000" cy="5170646"/>
          </a:xfrm>
          <a:prstGeom prst="rect">
            <a:avLst/>
          </a:prstGeom>
        </p:spPr>
        <p:txBody>
          <a:bodyPr wrap="square">
            <a:spAutoFit/>
          </a:bodyPr>
          <a:lstStyle/>
          <a:p>
            <a:pPr algn="ctr"/>
            <a:r>
              <a:rPr lang="en-US" sz="2200" b="1" u="sng" dirty="0"/>
              <a:t>STD 6 </a:t>
            </a:r>
            <a:r>
              <a:rPr lang="en-US" sz="2200" b="1" u="sng" dirty="0"/>
              <a:t>WORK</a:t>
            </a:r>
            <a:endParaRPr lang="en-US" sz="2200" b="1" u="sng" dirty="0"/>
          </a:p>
          <a:p>
            <a:r>
              <a:rPr lang="en-US" sz="2200" b="1" u="sng" dirty="0">
                <a:solidFill>
                  <a:srgbClr val="FF0000"/>
                </a:solidFill>
              </a:rPr>
              <a:t>Role of the school in community development</a:t>
            </a:r>
          </a:p>
          <a:p>
            <a:r>
              <a:rPr lang="en-US" sz="2200" dirty="0"/>
              <a:t>•Local </a:t>
            </a:r>
            <a:r>
              <a:rPr lang="en-US" sz="2200" dirty="0"/>
              <a:t>people can be employed in the school.</a:t>
            </a:r>
          </a:p>
          <a:p>
            <a:r>
              <a:rPr lang="en-US" sz="2200" dirty="0"/>
              <a:t>•School </a:t>
            </a:r>
            <a:r>
              <a:rPr lang="en-US" sz="2200" dirty="0"/>
              <a:t>participating in community activities such as tree </a:t>
            </a:r>
            <a:r>
              <a:rPr lang="en-US" sz="2200" dirty="0"/>
              <a:t>planting</a:t>
            </a:r>
            <a:r>
              <a:rPr lang="en-US" sz="2200" dirty="0"/>
              <a:t>, cleaning the </a:t>
            </a:r>
            <a:r>
              <a:rPr lang="en-US" sz="2200" dirty="0"/>
              <a:t>surrounding</a:t>
            </a:r>
            <a:r>
              <a:rPr lang="en-US" sz="2200" dirty="0"/>
              <a:t>.</a:t>
            </a:r>
          </a:p>
          <a:p>
            <a:r>
              <a:rPr lang="en-US" sz="2200" dirty="0"/>
              <a:t>•The </a:t>
            </a:r>
            <a:r>
              <a:rPr lang="en-US" sz="2200" dirty="0"/>
              <a:t>school taught pupils how to behave well and respect old </a:t>
            </a:r>
            <a:r>
              <a:rPr lang="en-US" sz="2200" dirty="0"/>
              <a:t>people</a:t>
            </a:r>
            <a:r>
              <a:rPr lang="en-US" sz="2200" dirty="0"/>
              <a:t>.</a:t>
            </a:r>
          </a:p>
          <a:p>
            <a:r>
              <a:rPr lang="en-US" sz="2200" dirty="0"/>
              <a:t>•The </a:t>
            </a:r>
            <a:r>
              <a:rPr lang="en-US" sz="2200" dirty="0"/>
              <a:t>community may use the school facilities in such activities </a:t>
            </a:r>
            <a:r>
              <a:rPr lang="en-US" sz="2200" dirty="0"/>
              <a:t>like </a:t>
            </a:r>
            <a:r>
              <a:rPr lang="en-US" sz="2200" dirty="0"/>
              <a:t>wedding, </a:t>
            </a:r>
            <a:r>
              <a:rPr lang="en-US" sz="2200" dirty="0"/>
              <a:t>meeting </a:t>
            </a:r>
            <a:r>
              <a:rPr lang="en-US" sz="2200" dirty="0"/>
              <a:t>etc.</a:t>
            </a:r>
          </a:p>
          <a:p>
            <a:r>
              <a:rPr lang="en-US" sz="2200" b="1" u="sng" dirty="0">
                <a:solidFill>
                  <a:srgbClr val="FF0000"/>
                </a:solidFill>
              </a:rPr>
              <a:t>TYPES OF FAMILY</a:t>
            </a:r>
          </a:p>
          <a:p>
            <a:r>
              <a:rPr lang="en-US" sz="2200" dirty="0"/>
              <a:t>•	Nuclear family</a:t>
            </a:r>
          </a:p>
          <a:p>
            <a:r>
              <a:rPr lang="en-US" sz="2200" dirty="0"/>
              <a:t>•	Extended family</a:t>
            </a:r>
          </a:p>
          <a:p>
            <a:r>
              <a:rPr lang="en-US" sz="2200" dirty="0"/>
              <a:t>•	Single parent</a:t>
            </a:r>
          </a:p>
          <a:p>
            <a:r>
              <a:rPr lang="en-US" sz="2200" dirty="0"/>
              <a:t>•	</a:t>
            </a:r>
            <a:r>
              <a:rPr lang="en-US" sz="2200" dirty="0"/>
              <a:t>Polygamous</a:t>
            </a:r>
          </a:p>
          <a:p>
            <a:r>
              <a:rPr lang="en-US" sz="2200" dirty="0"/>
              <a:t>The basic </a:t>
            </a:r>
            <a:r>
              <a:rPr lang="en-US" sz="2200" dirty="0"/>
              <a:t>human needs are </a:t>
            </a:r>
            <a:r>
              <a:rPr lang="en-US" sz="2200" b="1" dirty="0"/>
              <a:t>food, education, clothing, shelter </a:t>
            </a:r>
            <a:r>
              <a:rPr lang="en-US" sz="2200" dirty="0"/>
              <a:t>and</a:t>
            </a:r>
            <a:r>
              <a:rPr lang="en-US" sz="2200" b="1" dirty="0"/>
              <a:t> good health</a:t>
            </a:r>
            <a:r>
              <a:rPr lang="en-US" sz="2200" b="1" dirty="0"/>
              <a:t>.</a:t>
            </a:r>
            <a:endParaRPr lang="en-US" sz="2200" b="1" dirty="0"/>
          </a:p>
        </p:txBody>
      </p:sp>
    </p:spTree>
    <p:extLst>
      <p:ext uri="{BB962C8B-B14F-4D97-AF65-F5344CB8AC3E}">
        <p14:creationId xmlns:p14="http://schemas.microsoft.com/office/powerpoint/2010/main" val="3758538388"/>
      </p:ext>
    </p:extLst>
  </p:cSld>
  <p:clrMapOvr>
    <a:masterClrMapping/>
  </p:clrMapOvr>
  <p:transition spd="slow" advTm="60000">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Scrub (Bush and thickets)</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915400" cy="3771900"/>
          </a:xfrm>
          <a:prstGeom prst="rect">
            <a:avLst/>
          </a:prstGeom>
        </p:spPr>
        <p:txBody>
          <a:bodyPr>
            <a:normAutofit/>
          </a:bodyPr>
          <a:lstStyle/>
          <a:p>
            <a:pPr lvl="0">
              <a:lnSpc>
                <a:spcPct val="150000"/>
              </a:lnSpc>
            </a:pPr>
            <a:r>
              <a:rPr lang="en-US" sz="3600" dirty="0">
                <a:latin typeface="Arial Rounded MT Bold" pitchFamily="34" charset="0"/>
              </a:rPr>
              <a:t>Also </a:t>
            </a:r>
            <a:r>
              <a:rPr lang="en-US" sz="3600" dirty="0">
                <a:latin typeface="Arial Rounded MT Bold" pitchFamily="34" charset="0"/>
              </a:rPr>
              <a:t>known as dry bush land.</a:t>
            </a:r>
          </a:p>
          <a:p>
            <a:pPr lvl="0">
              <a:lnSpc>
                <a:spcPct val="150000"/>
              </a:lnSpc>
            </a:pPr>
            <a:r>
              <a:rPr lang="en-US" sz="3600" dirty="0">
                <a:latin typeface="Arial Rounded MT Bold" pitchFamily="34" charset="0"/>
              </a:rPr>
              <a:t>Contains short thorny bushes.</a:t>
            </a:r>
          </a:p>
          <a:p>
            <a:pPr lvl="0">
              <a:lnSpc>
                <a:spcPct val="150000"/>
              </a:lnSpc>
            </a:pPr>
            <a:r>
              <a:rPr lang="en-US" sz="3600" dirty="0">
                <a:latin typeface="Arial Rounded MT Bold" pitchFamily="34" charset="0"/>
              </a:rPr>
              <a:t>Bushes are scattered with short grass between them.</a:t>
            </a:r>
          </a:p>
          <a:p>
            <a:pPr>
              <a:lnSpc>
                <a:spcPct val="150000"/>
              </a:lnSpc>
            </a:pPr>
            <a:endParaRPr lang="en-US" sz="3600" dirty="0">
              <a:latin typeface="Arial Rounded MT Bold" pitchFamily="34" charset="0"/>
            </a:endParaRPr>
          </a:p>
        </p:txBody>
      </p:sp>
    </p:spTree>
    <p:extLst>
      <p:ext uri="{BB962C8B-B14F-4D97-AF65-F5344CB8AC3E}">
        <p14:creationId xmlns:p14="http://schemas.microsoft.com/office/powerpoint/2010/main" val="2453781783"/>
      </p:ext>
    </p:extLst>
  </p:cSld>
  <p:clrMapOvr>
    <a:masterClrMapping/>
  </p:clrMapOvr>
  <p:transition spd="slow" advTm="60000">
    <p:cover/>
  </p:transition>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63500"/>
            <a:ext cx="9144000" cy="5463034"/>
          </a:xfrm>
          <a:prstGeom prst="rect">
            <a:avLst/>
          </a:prstGeom>
        </p:spPr>
        <p:txBody>
          <a:bodyPr wrap="square">
            <a:spAutoFit/>
          </a:bodyPr>
          <a:lstStyle/>
          <a:p>
            <a:r>
              <a:rPr lang="en-US" sz="2000" b="1" u="sng" dirty="0">
                <a:solidFill>
                  <a:srgbClr val="FF0000"/>
                </a:solidFill>
              </a:rPr>
              <a:t>CULTURAL ARTIFACTS </a:t>
            </a:r>
            <a:endParaRPr lang="en-US" sz="2000" b="1" u="sng" dirty="0">
              <a:solidFill>
                <a:srgbClr val="FF0000"/>
              </a:solidFill>
            </a:endParaRPr>
          </a:p>
          <a:p>
            <a:endParaRPr lang="en-US" sz="1050" b="1" u="sng" dirty="0"/>
          </a:p>
          <a:p>
            <a:r>
              <a:rPr lang="en-US" dirty="0"/>
              <a:t>•Culture </a:t>
            </a:r>
            <a:r>
              <a:rPr lang="en-US" dirty="0"/>
              <a:t>means the way different communities lived. It includes types of food, way of dressing and their art and also beliefs.</a:t>
            </a:r>
          </a:p>
          <a:p>
            <a:r>
              <a:rPr lang="en-US" dirty="0"/>
              <a:t>•Cultural </a:t>
            </a:r>
            <a:r>
              <a:rPr lang="en-US" dirty="0"/>
              <a:t>artifacts were things made by different communities in the past. They were preserved and kept in the museums.</a:t>
            </a:r>
          </a:p>
          <a:p>
            <a:r>
              <a:rPr lang="en-US" dirty="0"/>
              <a:t>•They </a:t>
            </a:r>
            <a:r>
              <a:rPr lang="en-US" dirty="0"/>
              <a:t>were preserved so that they can be used by generations to learn about different tribes in the past. They include carvings, pottery, ornaments etc</a:t>
            </a:r>
            <a:r>
              <a:rPr lang="en-US" dirty="0"/>
              <a:t>.</a:t>
            </a:r>
          </a:p>
          <a:p>
            <a:endParaRPr lang="en-US" sz="1050" dirty="0"/>
          </a:p>
          <a:p>
            <a:r>
              <a:rPr lang="en-US" sz="2000" b="1" u="sng" dirty="0">
                <a:solidFill>
                  <a:srgbClr val="FF0000"/>
                </a:solidFill>
              </a:rPr>
              <a:t>FUNCTIONS OF CLANS</a:t>
            </a:r>
          </a:p>
          <a:p>
            <a:r>
              <a:rPr lang="en-US" dirty="0"/>
              <a:t>1.	Assisting each other in time of need.</a:t>
            </a:r>
          </a:p>
          <a:p>
            <a:r>
              <a:rPr lang="en-US" dirty="0"/>
              <a:t>2.	Educating young people.</a:t>
            </a:r>
          </a:p>
          <a:p>
            <a:r>
              <a:rPr lang="en-US" dirty="0"/>
              <a:t>3.	Protecting its members from any attack</a:t>
            </a:r>
          </a:p>
          <a:p>
            <a:r>
              <a:rPr lang="en-US" dirty="0"/>
              <a:t>4.	Settling disputes.</a:t>
            </a:r>
          </a:p>
          <a:p>
            <a:r>
              <a:rPr lang="en-US" dirty="0"/>
              <a:t>5.	They allocate clan land.</a:t>
            </a:r>
          </a:p>
          <a:p>
            <a:r>
              <a:rPr lang="en-US" dirty="0"/>
              <a:t>6.	They also set rules that govern its members.</a:t>
            </a:r>
          </a:p>
          <a:p>
            <a:r>
              <a:rPr lang="en-US" dirty="0"/>
              <a:t>7.	Choose religious practices and beliefs on Behalf of the clan members.</a:t>
            </a:r>
          </a:p>
          <a:p>
            <a:r>
              <a:rPr lang="en-US" dirty="0"/>
              <a:t>8.	Celebrating various ceremonies together such as marriages, naming, initiation </a:t>
            </a:r>
          </a:p>
          <a:p>
            <a:r>
              <a:rPr lang="en-US" dirty="0"/>
              <a:t>9.	Controlled the use of the clan land.</a:t>
            </a:r>
          </a:p>
          <a:p>
            <a:r>
              <a:rPr lang="en-US" dirty="0"/>
              <a:t>NB. Members of some clans were not allowed to marry from the same clan.</a:t>
            </a:r>
          </a:p>
        </p:txBody>
      </p:sp>
    </p:spTree>
    <p:extLst>
      <p:ext uri="{BB962C8B-B14F-4D97-AF65-F5344CB8AC3E}">
        <p14:creationId xmlns:p14="http://schemas.microsoft.com/office/powerpoint/2010/main" val="3920613671"/>
      </p:ext>
    </p:extLst>
  </p:cSld>
  <p:clrMapOvr>
    <a:masterClrMapping/>
  </p:clrMapOvr>
  <p:transition spd="slow" advTm="60000">
    <p:cover/>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0062"/>
            <a:ext cx="8534400" cy="1323439"/>
          </a:xfrm>
          <a:prstGeom prst="rect">
            <a:avLst/>
          </a:prstGeom>
        </p:spPr>
        <p:txBody>
          <a:bodyPr wrap="square">
            <a:spAutoFit/>
          </a:bodyPr>
          <a:lstStyle/>
          <a:p>
            <a:pPr algn="ctr"/>
            <a:r>
              <a:rPr lang="en-US" sz="2000" b="1" u="sng" dirty="0"/>
              <a:t>STD 7 WORK </a:t>
            </a:r>
            <a:endParaRPr lang="en-US" sz="2000" b="1" u="sng" dirty="0"/>
          </a:p>
          <a:p>
            <a:pPr algn="ctr"/>
            <a:r>
              <a:rPr lang="en-US" sz="2000" b="1" u="sng" dirty="0">
                <a:solidFill>
                  <a:srgbClr val="FF0000"/>
                </a:solidFill>
              </a:rPr>
              <a:t>SCHOOL </a:t>
            </a:r>
            <a:r>
              <a:rPr lang="en-US" sz="2000" b="1" u="sng" dirty="0">
                <a:solidFill>
                  <a:srgbClr val="FF0000"/>
                </a:solidFill>
              </a:rPr>
              <a:t>ADMINISTRATION</a:t>
            </a:r>
          </a:p>
          <a:p>
            <a:r>
              <a:rPr lang="en-US" sz="2000" dirty="0"/>
              <a:t>This is how the school is managed. The following are </a:t>
            </a:r>
            <a:r>
              <a:rPr lang="en-US" sz="2000" dirty="0"/>
              <a:t>in charge </a:t>
            </a:r>
            <a:r>
              <a:rPr lang="en-US" sz="2000" dirty="0"/>
              <a:t>of the school: Head teacher, deputy head teacher and school </a:t>
            </a:r>
            <a:r>
              <a:rPr lang="en-US" sz="2000" dirty="0"/>
              <a:t>management board.</a:t>
            </a:r>
          </a:p>
        </p:txBody>
      </p:sp>
      <p:sp>
        <p:nvSpPr>
          <p:cNvPr id="3" name="Rectangle 2"/>
          <p:cNvSpPr/>
          <p:nvPr/>
        </p:nvSpPr>
        <p:spPr>
          <a:xfrm>
            <a:off x="660400" y="1257300"/>
            <a:ext cx="8839200" cy="4093428"/>
          </a:xfrm>
          <a:prstGeom prst="rect">
            <a:avLst/>
          </a:prstGeom>
        </p:spPr>
        <p:txBody>
          <a:bodyPr wrap="square">
            <a:spAutoFit/>
          </a:bodyPr>
          <a:lstStyle/>
          <a:p>
            <a:r>
              <a:rPr lang="en-US" sz="2000" b="1" u="sng" dirty="0">
                <a:solidFill>
                  <a:schemeClr val="tx2"/>
                </a:solidFill>
              </a:rPr>
              <a:t>ROLES OF HEAD TEACHER</a:t>
            </a:r>
          </a:p>
          <a:p>
            <a:r>
              <a:rPr lang="en-US" sz="2000" dirty="0"/>
              <a:t>1.	Assigns class teachers and other responsibilities.</a:t>
            </a:r>
          </a:p>
          <a:p>
            <a:r>
              <a:rPr lang="en-US" sz="2000" dirty="0"/>
              <a:t>2.	Admits new pupils in the school.</a:t>
            </a:r>
          </a:p>
          <a:p>
            <a:r>
              <a:rPr lang="en-US" sz="2000" dirty="0"/>
              <a:t>3.	Receives all the funds.</a:t>
            </a:r>
          </a:p>
          <a:p>
            <a:r>
              <a:rPr lang="en-US" sz="2000" dirty="0"/>
              <a:t>4.	Ensuring lost and broken items are replaced.</a:t>
            </a:r>
          </a:p>
          <a:p>
            <a:r>
              <a:rPr lang="en-US" sz="2000" dirty="0"/>
              <a:t>5.	Ensuring that there is discipline and cleanliness is maintained.</a:t>
            </a:r>
          </a:p>
          <a:p>
            <a:r>
              <a:rPr lang="en-US" sz="2000" dirty="0"/>
              <a:t>6.	Teaching in the class.</a:t>
            </a:r>
          </a:p>
          <a:p>
            <a:r>
              <a:rPr lang="en-US" sz="2000" dirty="0"/>
              <a:t>7.	He/ she is the secretary of the school management board.</a:t>
            </a:r>
          </a:p>
          <a:p>
            <a:r>
              <a:rPr lang="en-US" sz="2000" dirty="0"/>
              <a:t>8.	 He / She take minutes during PTA meeting.</a:t>
            </a:r>
          </a:p>
          <a:p>
            <a:r>
              <a:rPr lang="en-US" sz="2000" dirty="0"/>
              <a:t>9.	Co-ordinates school activities.</a:t>
            </a:r>
          </a:p>
          <a:p>
            <a:r>
              <a:rPr lang="en-US" sz="2000" dirty="0"/>
              <a:t>10.	Supervising the work done by teachers, pupils and any other </a:t>
            </a:r>
            <a:r>
              <a:rPr lang="en-US" sz="2000" dirty="0"/>
              <a:t>worker </a:t>
            </a:r>
            <a:r>
              <a:rPr lang="en-US" sz="2000" dirty="0"/>
              <a:t>in the </a:t>
            </a:r>
            <a:r>
              <a:rPr lang="en-US" sz="2000" dirty="0"/>
              <a:t>	school</a:t>
            </a:r>
            <a:r>
              <a:rPr lang="en-US" sz="2000" dirty="0"/>
              <a:t>.</a:t>
            </a:r>
          </a:p>
          <a:p>
            <a:r>
              <a:rPr lang="en-US" sz="2000" dirty="0"/>
              <a:t>11.	Co-ordinates staff duties and activities.</a:t>
            </a:r>
          </a:p>
        </p:txBody>
      </p:sp>
    </p:spTree>
    <p:extLst>
      <p:ext uri="{BB962C8B-B14F-4D97-AF65-F5344CB8AC3E}">
        <p14:creationId xmlns:p14="http://schemas.microsoft.com/office/powerpoint/2010/main" val="1848033822"/>
      </p:ext>
    </p:extLst>
  </p:cSld>
  <p:clrMapOvr>
    <a:masterClrMapping/>
  </p:clrMapOvr>
  <p:transition spd="slow" advTm="60000">
    <p:cover/>
  </p:transition>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14301"/>
            <a:ext cx="8915400" cy="5632311"/>
          </a:xfrm>
          <a:prstGeom prst="rect">
            <a:avLst/>
          </a:prstGeom>
        </p:spPr>
        <p:txBody>
          <a:bodyPr wrap="square">
            <a:spAutoFit/>
          </a:bodyPr>
          <a:lstStyle/>
          <a:p>
            <a:r>
              <a:rPr lang="en-US" sz="2400" b="1" u="sng" dirty="0">
                <a:solidFill>
                  <a:srgbClr val="FF0000"/>
                </a:solidFill>
              </a:rPr>
              <a:t>ROLES OF DEPUTY HEAD TEACHER</a:t>
            </a:r>
          </a:p>
          <a:p>
            <a:r>
              <a:rPr lang="en-US" sz="2400" dirty="0"/>
              <a:t>1.	Maintaining discipline in the school – he is the head of </a:t>
            </a:r>
            <a:r>
              <a:rPr lang="en-US" sz="2400" dirty="0"/>
              <a:t>	disciplinary </a:t>
            </a:r>
            <a:r>
              <a:rPr lang="en-US" sz="2400" dirty="0"/>
              <a:t>team.</a:t>
            </a:r>
          </a:p>
          <a:p>
            <a:r>
              <a:rPr lang="en-US" sz="2400" dirty="0"/>
              <a:t>2.	Preparing school time table.</a:t>
            </a:r>
          </a:p>
          <a:p>
            <a:r>
              <a:rPr lang="en-US" sz="2400" dirty="0"/>
              <a:t>3.	Prepare duty rooster. </a:t>
            </a:r>
          </a:p>
          <a:p>
            <a:r>
              <a:rPr lang="en-US" sz="2400" dirty="0"/>
              <a:t>4.	Teaching in the class.</a:t>
            </a:r>
          </a:p>
          <a:p>
            <a:r>
              <a:rPr lang="en-US" sz="2400" dirty="0"/>
              <a:t>5.	He writes minutes during staff meeting.</a:t>
            </a:r>
          </a:p>
          <a:p>
            <a:r>
              <a:rPr lang="en-US" sz="2400" dirty="0"/>
              <a:t>6.	Supervise class attendance by the teachers.</a:t>
            </a:r>
          </a:p>
          <a:p>
            <a:endParaRPr lang="en-US" sz="1000" dirty="0"/>
          </a:p>
          <a:p>
            <a:r>
              <a:rPr lang="en-US" sz="2400" b="1" u="sng" dirty="0">
                <a:solidFill>
                  <a:srgbClr val="FF0000"/>
                </a:solidFill>
              </a:rPr>
              <a:t>ROLES OF TEACHERS</a:t>
            </a:r>
          </a:p>
          <a:p>
            <a:r>
              <a:rPr lang="en-US" sz="2400" dirty="0"/>
              <a:t>1.	Teaching.</a:t>
            </a:r>
          </a:p>
          <a:p>
            <a:r>
              <a:rPr lang="en-US" sz="2400" dirty="0"/>
              <a:t>2.	Supervising cleaning.</a:t>
            </a:r>
          </a:p>
          <a:p>
            <a:r>
              <a:rPr lang="en-US" sz="2400" dirty="0"/>
              <a:t>3.	Ensuring pupils are obeying school rules.</a:t>
            </a:r>
          </a:p>
          <a:p>
            <a:r>
              <a:rPr lang="en-US" sz="2400" dirty="0"/>
              <a:t>4.	</a:t>
            </a:r>
            <a:r>
              <a:rPr lang="en-US" sz="2400" dirty="0"/>
              <a:t>Checking </a:t>
            </a:r>
            <a:r>
              <a:rPr lang="en-US" sz="2400" dirty="0"/>
              <a:t>cleanliness.</a:t>
            </a:r>
          </a:p>
          <a:p>
            <a:r>
              <a:rPr lang="en-US" sz="2400" dirty="0"/>
              <a:t>5.	Teacher on duty ensures everything is </a:t>
            </a:r>
            <a:r>
              <a:rPr lang="en-US" sz="2400" dirty="0"/>
              <a:t>running </a:t>
            </a:r>
            <a:r>
              <a:rPr lang="en-US" sz="2400" dirty="0"/>
              <a:t>well.</a:t>
            </a:r>
          </a:p>
        </p:txBody>
      </p:sp>
    </p:spTree>
    <p:extLst>
      <p:ext uri="{BB962C8B-B14F-4D97-AF65-F5344CB8AC3E}">
        <p14:creationId xmlns:p14="http://schemas.microsoft.com/office/powerpoint/2010/main" val="212245834"/>
      </p:ext>
    </p:extLst>
  </p:cSld>
  <p:clrMapOvr>
    <a:masterClrMapping/>
  </p:clrMapOvr>
  <p:transition spd="slow" advTm="60000">
    <p:cover/>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5200" y="499120"/>
            <a:ext cx="7924800" cy="3539430"/>
          </a:xfrm>
          <a:prstGeom prst="rect">
            <a:avLst/>
          </a:prstGeom>
        </p:spPr>
        <p:txBody>
          <a:bodyPr wrap="square">
            <a:spAutoFit/>
          </a:bodyPr>
          <a:lstStyle/>
          <a:p>
            <a:pPr algn="ctr"/>
            <a:r>
              <a:rPr lang="en-US" sz="2800" b="1" u="sng" dirty="0">
                <a:solidFill>
                  <a:srgbClr val="FF0000"/>
                </a:solidFill>
              </a:rPr>
              <a:t>ROLE OF THE COMMUNITY IN SCHOOL </a:t>
            </a:r>
            <a:r>
              <a:rPr lang="en-US" sz="2800" b="1" u="sng" dirty="0">
                <a:solidFill>
                  <a:srgbClr val="FF0000"/>
                </a:solidFill>
              </a:rPr>
              <a:t>DEVELOPMENT</a:t>
            </a:r>
          </a:p>
          <a:p>
            <a:endParaRPr lang="en-US" sz="2800" dirty="0"/>
          </a:p>
          <a:p>
            <a:r>
              <a:rPr lang="en-US" sz="2800" dirty="0"/>
              <a:t>1.	Donating land for building the school.</a:t>
            </a:r>
          </a:p>
          <a:p>
            <a:r>
              <a:rPr lang="en-US" sz="2800" dirty="0"/>
              <a:t>2.	Are the sources of school </a:t>
            </a:r>
            <a:r>
              <a:rPr lang="en-US" sz="2800" dirty="0" err="1"/>
              <a:t>labour</a:t>
            </a:r>
            <a:r>
              <a:rPr lang="en-US" sz="2800" dirty="0"/>
              <a:t>.</a:t>
            </a:r>
          </a:p>
          <a:p>
            <a:r>
              <a:rPr lang="en-US" sz="2800" dirty="0"/>
              <a:t>3.	Donating building materials.</a:t>
            </a:r>
          </a:p>
          <a:p>
            <a:r>
              <a:rPr lang="en-US" sz="2800" dirty="0"/>
              <a:t>4.	Maintaining of discipline.</a:t>
            </a:r>
          </a:p>
          <a:p>
            <a:r>
              <a:rPr lang="en-US" sz="2800" dirty="0"/>
              <a:t>5.	Giving moral support.</a:t>
            </a:r>
          </a:p>
        </p:txBody>
      </p:sp>
    </p:spTree>
    <p:extLst>
      <p:ext uri="{BB962C8B-B14F-4D97-AF65-F5344CB8AC3E}">
        <p14:creationId xmlns:p14="http://schemas.microsoft.com/office/powerpoint/2010/main" val="3253876795"/>
      </p:ext>
    </p:extLst>
  </p:cSld>
  <p:clrMapOvr>
    <a:masterClrMapping/>
  </p:clrMapOvr>
  <p:transition spd="slow" advTm="60000">
    <p:cover/>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42901"/>
            <a:ext cx="8915400" cy="4878259"/>
          </a:xfrm>
          <a:prstGeom prst="rect">
            <a:avLst/>
          </a:prstGeom>
        </p:spPr>
        <p:txBody>
          <a:bodyPr wrap="square">
            <a:spAutoFit/>
          </a:bodyPr>
          <a:lstStyle/>
          <a:p>
            <a:r>
              <a:rPr lang="en-US" sz="2400" dirty="0"/>
              <a:t>1.Which </a:t>
            </a:r>
            <a:r>
              <a:rPr lang="en-US" sz="2400" dirty="0"/>
              <a:t>one of the statement is NOT a function of </a:t>
            </a:r>
            <a:r>
              <a:rPr lang="en-US" sz="2400" dirty="0"/>
              <a:t>the </a:t>
            </a:r>
            <a:r>
              <a:rPr lang="en-US" sz="2400" dirty="0"/>
              <a:t>head teacher?</a:t>
            </a:r>
          </a:p>
          <a:p>
            <a:r>
              <a:rPr lang="en-US" sz="2400" dirty="0"/>
              <a:t>A.	He is the secretary of the school committee</a:t>
            </a:r>
          </a:p>
          <a:p>
            <a:r>
              <a:rPr lang="en-US" sz="2400" dirty="0"/>
              <a:t>B.	He admits new pupil</a:t>
            </a:r>
          </a:p>
          <a:p>
            <a:r>
              <a:rPr lang="en-US" sz="2400" dirty="0"/>
              <a:t>C.	He employs teachers</a:t>
            </a:r>
          </a:p>
          <a:p>
            <a:r>
              <a:rPr lang="en-US" sz="2400" dirty="0"/>
              <a:t>D.	He conduct school assemblies </a:t>
            </a:r>
          </a:p>
          <a:p>
            <a:endParaRPr lang="en-US" sz="1100" dirty="0"/>
          </a:p>
          <a:p>
            <a:r>
              <a:rPr lang="en-US" sz="2400" dirty="0"/>
              <a:t>2.The </a:t>
            </a:r>
            <a:r>
              <a:rPr lang="en-US" sz="2400" dirty="0"/>
              <a:t>head teacher of a school is a __________ </a:t>
            </a:r>
            <a:r>
              <a:rPr lang="en-US" sz="2400" dirty="0"/>
              <a:t>to </a:t>
            </a:r>
            <a:r>
              <a:rPr lang="en-US" sz="2400" dirty="0"/>
              <a:t>the school committee </a:t>
            </a:r>
          </a:p>
          <a:p>
            <a:r>
              <a:rPr lang="en-US" sz="2400" dirty="0"/>
              <a:t>A. Chairperson. 	B. Secretary. </a:t>
            </a:r>
          </a:p>
          <a:p>
            <a:r>
              <a:rPr lang="en-US" sz="2400" dirty="0"/>
              <a:t>C. Treasurer. 	D. Coordinator. </a:t>
            </a:r>
          </a:p>
          <a:p>
            <a:endParaRPr lang="en-US" sz="1200" dirty="0"/>
          </a:p>
          <a:p>
            <a:r>
              <a:rPr lang="en-US" sz="2400" dirty="0"/>
              <a:t>3.A </a:t>
            </a:r>
            <a:r>
              <a:rPr lang="en-US" sz="2400" dirty="0"/>
              <a:t>group of  people who were initiated during the same period </a:t>
            </a:r>
            <a:r>
              <a:rPr lang="en-US" sz="2400" dirty="0"/>
              <a:t>form-</a:t>
            </a:r>
            <a:endParaRPr lang="en-US" sz="2400" dirty="0"/>
          </a:p>
          <a:p>
            <a:r>
              <a:rPr lang="en-US" sz="2400" dirty="0"/>
              <a:t>A.	An age group  	</a:t>
            </a:r>
            <a:r>
              <a:rPr lang="en-US" sz="2400" dirty="0"/>
              <a:t>	B</a:t>
            </a:r>
            <a:r>
              <a:rPr lang="en-US" sz="2400" dirty="0"/>
              <a:t>. Clan</a:t>
            </a:r>
          </a:p>
          <a:p>
            <a:r>
              <a:rPr lang="en-US" sz="2400" dirty="0"/>
              <a:t>B.	An age set		D. Warriors</a:t>
            </a:r>
          </a:p>
        </p:txBody>
      </p:sp>
      <p:sp>
        <p:nvSpPr>
          <p:cNvPr id="3" name="Rectangle 2"/>
          <p:cNvSpPr/>
          <p:nvPr/>
        </p:nvSpPr>
        <p:spPr>
          <a:xfrm>
            <a:off x="3632200" y="38101"/>
            <a:ext cx="2667000" cy="461665"/>
          </a:xfrm>
          <a:prstGeom prst="rect">
            <a:avLst/>
          </a:prstGeom>
        </p:spPr>
        <p:txBody>
          <a:bodyPr wrap="square">
            <a:spAutoFit/>
          </a:bodyPr>
          <a:lstStyle/>
          <a:p>
            <a:pPr algn="ctr"/>
            <a:r>
              <a:rPr lang="en-US" sz="2400" b="1" u="sng" dirty="0"/>
              <a:t>EXERCISE 6</a:t>
            </a:r>
          </a:p>
        </p:txBody>
      </p:sp>
    </p:spTree>
    <p:extLst>
      <p:ext uri="{BB962C8B-B14F-4D97-AF65-F5344CB8AC3E}">
        <p14:creationId xmlns:p14="http://schemas.microsoft.com/office/powerpoint/2010/main" val="1682998718"/>
      </p:ext>
    </p:extLst>
  </p:cSld>
  <p:clrMapOvr>
    <a:masterClrMapping/>
  </p:clrMapOvr>
  <p:transition spd="slow" advTm="60000">
    <p:cover/>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64456"/>
            <a:ext cx="8686800" cy="5262979"/>
          </a:xfrm>
          <a:prstGeom prst="rect">
            <a:avLst/>
          </a:prstGeom>
        </p:spPr>
        <p:txBody>
          <a:bodyPr wrap="square">
            <a:spAutoFit/>
          </a:bodyPr>
          <a:lstStyle/>
          <a:p>
            <a:r>
              <a:rPr lang="en-US" sz="2400" dirty="0"/>
              <a:t> </a:t>
            </a:r>
          </a:p>
          <a:p>
            <a:r>
              <a:rPr lang="en-US" sz="2400" dirty="0"/>
              <a:t>4.Which </a:t>
            </a:r>
            <a:r>
              <a:rPr lang="en-US" sz="2400" dirty="0"/>
              <a:t>one of the following statement </a:t>
            </a:r>
            <a:r>
              <a:rPr lang="en-US" sz="2400" dirty="0"/>
              <a:t>describes a </a:t>
            </a:r>
            <a:r>
              <a:rPr lang="en-US" sz="2400" dirty="0"/>
              <a:t>responsibility of parents in Kenya? </a:t>
            </a:r>
            <a:endParaRPr lang="en-US" sz="2400" dirty="0"/>
          </a:p>
          <a:p>
            <a:pPr marL="457200" indent="-457200">
              <a:buFont typeface="+mj-lt"/>
              <a:buAutoNum type="alphaUcPeriod"/>
            </a:pPr>
            <a:r>
              <a:rPr lang="en-US" sz="2400" dirty="0"/>
              <a:t>To </a:t>
            </a:r>
            <a:r>
              <a:rPr lang="en-US" sz="2400" dirty="0"/>
              <a:t>provide education to their </a:t>
            </a:r>
            <a:r>
              <a:rPr lang="en-US" sz="2400" dirty="0"/>
              <a:t>children. </a:t>
            </a:r>
          </a:p>
          <a:p>
            <a:pPr marL="457200" indent="-457200">
              <a:buFont typeface="+mj-lt"/>
              <a:buAutoNum type="alphaUcPeriod"/>
            </a:pPr>
            <a:r>
              <a:rPr lang="en-US" sz="2400" dirty="0"/>
              <a:t>To teach their children the values of their community.</a:t>
            </a:r>
          </a:p>
          <a:p>
            <a:pPr marL="457200" indent="-457200">
              <a:buFont typeface="+mj-lt"/>
              <a:buAutoNum type="alphaUcPeriod"/>
            </a:pPr>
            <a:r>
              <a:rPr lang="en-US" sz="2400" dirty="0"/>
              <a:t>To </a:t>
            </a:r>
            <a:r>
              <a:rPr lang="en-US" sz="2400" dirty="0"/>
              <a:t>make decision on matters affecting the family. </a:t>
            </a:r>
          </a:p>
          <a:p>
            <a:pPr marL="457200" indent="-457200">
              <a:buFont typeface="+mj-lt"/>
              <a:buAutoNum type="alphaUcPeriod"/>
            </a:pPr>
            <a:r>
              <a:rPr lang="en-US" sz="2400" dirty="0"/>
              <a:t>To </a:t>
            </a:r>
            <a:r>
              <a:rPr lang="en-US" sz="2400" dirty="0"/>
              <a:t>talk to their children and guide them.</a:t>
            </a:r>
          </a:p>
          <a:p>
            <a:endParaRPr lang="en-US" sz="2400" dirty="0"/>
          </a:p>
          <a:p>
            <a:r>
              <a:rPr lang="en-US" sz="2400" dirty="0"/>
              <a:t>5. The </a:t>
            </a:r>
            <a:r>
              <a:rPr lang="en-US" sz="2400" dirty="0"/>
              <a:t>following are TRUE about education system </a:t>
            </a:r>
            <a:r>
              <a:rPr lang="en-US" sz="2400" dirty="0"/>
              <a:t>in traditional </a:t>
            </a:r>
            <a:r>
              <a:rPr lang="en-US" sz="2400" dirty="0"/>
              <a:t>Africa societies which one is FALSE?</a:t>
            </a:r>
          </a:p>
          <a:p>
            <a:r>
              <a:rPr lang="en-US" sz="2400" dirty="0"/>
              <a:t>A.	Informal education was introduced by the missionaries. </a:t>
            </a:r>
          </a:p>
          <a:p>
            <a:r>
              <a:rPr lang="en-US" sz="2400" dirty="0"/>
              <a:t>B.	Learning was life long process.</a:t>
            </a:r>
          </a:p>
          <a:p>
            <a:r>
              <a:rPr lang="en-US" sz="2400" dirty="0"/>
              <a:t>C.	Traditional religion was taught to the young ones.</a:t>
            </a:r>
          </a:p>
          <a:p>
            <a:r>
              <a:rPr lang="en-US" sz="2400" dirty="0"/>
              <a:t>D.	Most trades were learnt from their parents.</a:t>
            </a:r>
          </a:p>
        </p:txBody>
      </p:sp>
    </p:spTree>
    <p:extLst>
      <p:ext uri="{BB962C8B-B14F-4D97-AF65-F5344CB8AC3E}">
        <p14:creationId xmlns:p14="http://schemas.microsoft.com/office/powerpoint/2010/main" val="1877612825"/>
      </p:ext>
    </p:extLst>
  </p:cSld>
  <p:clrMapOvr>
    <a:masterClrMapping/>
  </p:clrMapOvr>
  <p:transition spd="slow" advTm="60000">
    <p:cover/>
  </p:transition>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867" y="495301"/>
            <a:ext cx="9067800" cy="4524315"/>
          </a:xfrm>
          <a:prstGeom prst="rect">
            <a:avLst/>
          </a:prstGeom>
        </p:spPr>
        <p:txBody>
          <a:bodyPr wrap="square">
            <a:spAutoFit/>
          </a:bodyPr>
          <a:lstStyle/>
          <a:p>
            <a:pPr algn="ctr"/>
            <a:r>
              <a:rPr lang="en-US" sz="7200" b="1" dirty="0">
                <a:solidFill>
                  <a:srgbClr val="FF0000"/>
                </a:solidFill>
              </a:rPr>
              <a:t>PAST KCPE QUESTIONS ON THE TOPIC SOCIAL RELATIONS AND CULTURAL ACTIVITIES</a:t>
            </a:r>
            <a:endParaRPr lang="en-US" sz="7200" b="1" dirty="0">
              <a:solidFill>
                <a:srgbClr val="FF0000"/>
              </a:solidFill>
            </a:endParaRPr>
          </a:p>
        </p:txBody>
      </p:sp>
    </p:spTree>
    <p:extLst>
      <p:ext uri="{BB962C8B-B14F-4D97-AF65-F5344CB8AC3E}">
        <p14:creationId xmlns:p14="http://schemas.microsoft.com/office/powerpoint/2010/main" val="998149526"/>
      </p:ext>
    </p:extLst>
  </p:cSld>
  <p:clrMapOvr>
    <a:masterClrMapping/>
  </p:clrMapOvr>
  <p:transition spd="slow">
    <p:cover/>
  </p:transition>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254001"/>
            <a:ext cx="8458200" cy="4893647"/>
          </a:xfrm>
          <a:prstGeom prst="rect">
            <a:avLst/>
          </a:prstGeom>
        </p:spPr>
        <p:txBody>
          <a:bodyPr wrap="square">
            <a:spAutoFit/>
          </a:bodyPr>
          <a:lstStyle/>
          <a:p>
            <a:r>
              <a:rPr lang="en-US" sz="2400" b="1" dirty="0"/>
              <a:t>KCPE 2006</a:t>
            </a:r>
          </a:p>
          <a:p>
            <a:r>
              <a:rPr lang="en-US" sz="2400" b="1" dirty="0"/>
              <a:t>Traditional </a:t>
            </a:r>
            <a:r>
              <a:rPr lang="en-US" sz="2400" b="1" dirty="0"/>
              <a:t>artifacts are kept in museums because-</a:t>
            </a:r>
          </a:p>
          <a:p>
            <a:r>
              <a:rPr lang="en-US" sz="2400" b="1" dirty="0"/>
              <a:t>A.	They are symbols of cultural heritage.</a:t>
            </a:r>
          </a:p>
          <a:p>
            <a:r>
              <a:rPr lang="en-US" sz="2400" b="1" dirty="0"/>
              <a:t>B.	They are symbols of national unity.</a:t>
            </a:r>
          </a:p>
          <a:p>
            <a:r>
              <a:rPr lang="en-US" sz="2400" b="1" dirty="0"/>
              <a:t>C.	They are used for rewarding hardworking citizens.</a:t>
            </a:r>
          </a:p>
          <a:p>
            <a:r>
              <a:rPr lang="en-US" sz="2400" b="1" dirty="0"/>
              <a:t>D.	They are for export.</a:t>
            </a:r>
          </a:p>
          <a:p>
            <a:endParaRPr lang="en-US" sz="2400" b="1" dirty="0"/>
          </a:p>
          <a:p>
            <a:r>
              <a:rPr lang="en-US" sz="2400" b="1" dirty="0"/>
              <a:t>REASONING</a:t>
            </a:r>
          </a:p>
          <a:p>
            <a:r>
              <a:rPr lang="en-US" sz="2400" b="1" dirty="0"/>
              <a:t>•Artifacts </a:t>
            </a:r>
            <a:r>
              <a:rPr lang="en-US" sz="2400" b="1" dirty="0"/>
              <a:t>are items made for different purposes by different </a:t>
            </a:r>
            <a:r>
              <a:rPr lang="en-US" sz="2400" b="1" dirty="0"/>
              <a:t>communities </a:t>
            </a:r>
            <a:r>
              <a:rPr lang="en-US" sz="2400" b="1" dirty="0"/>
              <a:t>in the past.</a:t>
            </a:r>
          </a:p>
          <a:p>
            <a:r>
              <a:rPr lang="en-US" sz="2400" b="1" dirty="0"/>
              <a:t>•Most </a:t>
            </a:r>
            <a:r>
              <a:rPr lang="en-US" sz="2400" b="1" dirty="0"/>
              <a:t>of them can be found in museums so that they can be </a:t>
            </a:r>
            <a:r>
              <a:rPr lang="en-US" sz="2400" b="1" dirty="0"/>
              <a:t>used </a:t>
            </a:r>
            <a:r>
              <a:rPr lang="en-US" sz="2400" b="1" dirty="0"/>
              <a:t>by modern generation to learn many things about </a:t>
            </a:r>
            <a:r>
              <a:rPr lang="en-US" sz="2400" b="1" dirty="0"/>
              <a:t>different </a:t>
            </a:r>
            <a:r>
              <a:rPr lang="en-US" sz="2400" b="1" dirty="0"/>
              <a:t>tribes in the past (Cultural heritage)</a:t>
            </a:r>
          </a:p>
        </p:txBody>
      </p:sp>
    </p:spTree>
    <p:extLst>
      <p:ext uri="{BB962C8B-B14F-4D97-AF65-F5344CB8AC3E}">
        <p14:creationId xmlns:p14="http://schemas.microsoft.com/office/powerpoint/2010/main" val="4019916701"/>
      </p:ext>
    </p:extLst>
  </p:cSld>
  <p:clrMapOvr>
    <a:masterClrMapping/>
  </p:clrMapOvr>
  <p:transition spd="slow" advTm="60000">
    <p:cover/>
  </p:transition>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0"/>
            <a:ext cx="8915400" cy="5832366"/>
          </a:xfrm>
          <a:prstGeom prst="rect">
            <a:avLst/>
          </a:prstGeom>
        </p:spPr>
        <p:txBody>
          <a:bodyPr wrap="square">
            <a:spAutoFit/>
          </a:bodyPr>
          <a:lstStyle/>
          <a:p>
            <a:r>
              <a:rPr lang="en-US" sz="2400" b="1" dirty="0"/>
              <a:t>KCPE </a:t>
            </a:r>
            <a:r>
              <a:rPr lang="en-US" sz="2400" b="1" dirty="0"/>
              <a:t>2006</a:t>
            </a:r>
            <a:endParaRPr lang="en-US" sz="2400" b="1" dirty="0"/>
          </a:p>
          <a:p>
            <a:r>
              <a:rPr lang="en-US" sz="2400" b="1" dirty="0"/>
              <a:t>Three of the following are ways through which the youths were taught in traditional Kenyan societies. Which one is NOT?</a:t>
            </a:r>
          </a:p>
          <a:p>
            <a:r>
              <a:rPr lang="en-US" sz="2400" b="1" dirty="0"/>
              <a:t>A.	Reading and writing.</a:t>
            </a:r>
          </a:p>
          <a:p>
            <a:r>
              <a:rPr lang="en-US" sz="2400" b="1" dirty="0"/>
              <a:t>B.	Singing and dancing.</a:t>
            </a:r>
          </a:p>
          <a:p>
            <a:r>
              <a:rPr lang="en-US" sz="2400" b="1" dirty="0"/>
              <a:t>C.	Telling of stories and riddles.</a:t>
            </a:r>
          </a:p>
          <a:p>
            <a:r>
              <a:rPr lang="en-US" sz="2400" b="1" dirty="0"/>
              <a:t>D.	Reciting poems and proverbs.</a:t>
            </a:r>
          </a:p>
          <a:p>
            <a:endParaRPr lang="en-US" sz="400" b="1" dirty="0"/>
          </a:p>
          <a:p>
            <a:r>
              <a:rPr lang="en-US" sz="2400" b="1" dirty="0"/>
              <a:t>REASONING</a:t>
            </a:r>
          </a:p>
          <a:p>
            <a:r>
              <a:rPr lang="en-US" sz="2400" b="1" dirty="0"/>
              <a:t>The following are ways through which the youths were taught in traditional Kenyan Societies</a:t>
            </a:r>
          </a:p>
          <a:p>
            <a:r>
              <a:rPr lang="en-US" sz="2400" b="1" dirty="0"/>
              <a:t>(1)	Reciting poems and proverbs.</a:t>
            </a:r>
          </a:p>
          <a:p>
            <a:r>
              <a:rPr lang="en-US" sz="2400" b="1" dirty="0"/>
              <a:t>(2)	Use of stories and riddles.</a:t>
            </a:r>
          </a:p>
          <a:p>
            <a:r>
              <a:rPr lang="en-US" sz="2400" b="1" dirty="0"/>
              <a:t>(3)	Use of songs and dancing.</a:t>
            </a:r>
          </a:p>
          <a:p>
            <a:endParaRPr lang="en-US" sz="900" b="1" dirty="0"/>
          </a:p>
          <a:p>
            <a:r>
              <a:rPr lang="en-US" sz="2400" b="1" dirty="0"/>
              <a:t>NB: Reading and writing was not used since there were no writing materials such as pens and </a:t>
            </a:r>
            <a:r>
              <a:rPr lang="en-US" sz="2400" b="1" dirty="0"/>
              <a:t>books and There </a:t>
            </a:r>
            <a:r>
              <a:rPr lang="en-US" sz="2400" b="1" dirty="0"/>
              <a:t>were no schools.</a:t>
            </a:r>
          </a:p>
        </p:txBody>
      </p:sp>
    </p:spTree>
    <p:extLst>
      <p:ext uri="{BB962C8B-B14F-4D97-AF65-F5344CB8AC3E}">
        <p14:creationId xmlns:p14="http://schemas.microsoft.com/office/powerpoint/2010/main" val="2879808907"/>
      </p:ext>
    </p:extLst>
  </p:cSld>
  <p:clrMapOvr>
    <a:masterClrMapping/>
  </p:clrMapOvr>
  <p:transition spd="slow" advTm="60000">
    <p:cover/>
  </p:transition>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419101"/>
            <a:ext cx="8763000" cy="4524315"/>
          </a:xfrm>
          <a:prstGeom prst="rect">
            <a:avLst/>
          </a:prstGeom>
        </p:spPr>
        <p:txBody>
          <a:bodyPr wrap="square">
            <a:spAutoFit/>
          </a:bodyPr>
          <a:lstStyle/>
          <a:p>
            <a:r>
              <a:rPr lang="en-US" sz="2400" b="1" dirty="0"/>
              <a:t>K.C.P.E </a:t>
            </a:r>
            <a:r>
              <a:rPr lang="en-US" sz="2400" b="1" dirty="0"/>
              <a:t>2006</a:t>
            </a:r>
            <a:endParaRPr lang="en-US" sz="2400" b="1" dirty="0"/>
          </a:p>
          <a:p>
            <a:r>
              <a:rPr lang="en-US" sz="2400" b="1" dirty="0"/>
              <a:t>Which of the following statement is TRUE about clans in traditional African society?</a:t>
            </a:r>
          </a:p>
          <a:p>
            <a:r>
              <a:rPr lang="en-US" sz="2400" b="1" dirty="0"/>
              <a:t>A.	They were headed by wealthy people. </a:t>
            </a:r>
          </a:p>
          <a:p>
            <a:r>
              <a:rPr lang="en-US" sz="2400" b="1" dirty="0"/>
              <a:t>B.	They were formed by people from the same age group.</a:t>
            </a:r>
          </a:p>
          <a:p>
            <a:r>
              <a:rPr lang="en-US" sz="2400" b="1" dirty="0"/>
              <a:t>C.	They were made up of people with common ancestor.</a:t>
            </a:r>
          </a:p>
          <a:p>
            <a:r>
              <a:rPr lang="en-US" sz="2400" b="1" dirty="0"/>
              <a:t>D.	They were made up by warriors.</a:t>
            </a:r>
          </a:p>
          <a:p>
            <a:endParaRPr lang="en-US" sz="2400" b="1" dirty="0"/>
          </a:p>
          <a:p>
            <a:r>
              <a:rPr lang="en-US" sz="2400" b="1" dirty="0"/>
              <a:t>RESONING </a:t>
            </a:r>
          </a:p>
          <a:p>
            <a:r>
              <a:rPr lang="en-US" sz="2400" b="1" dirty="0"/>
              <a:t>Clan – is a group of families or people with common ancestors or forefather.</a:t>
            </a:r>
          </a:p>
          <a:p>
            <a:r>
              <a:rPr lang="en-US" sz="2400" b="1" dirty="0"/>
              <a:t>Ancestor is a person who lived a long time ago </a:t>
            </a:r>
          </a:p>
        </p:txBody>
      </p:sp>
    </p:spTree>
    <p:extLst>
      <p:ext uri="{BB962C8B-B14F-4D97-AF65-F5344CB8AC3E}">
        <p14:creationId xmlns:p14="http://schemas.microsoft.com/office/powerpoint/2010/main" val="2200562862"/>
      </p:ext>
    </p:extLst>
  </p:cSld>
  <p:clrMapOvr>
    <a:masterClrMapping/>
  </p:clrMapOvr>
  <p:transition spd="slow" advTm="60000">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0"/>
            <a:ext cx="9067800" cy="723900"/>
          </a:xfrm>
        </p:spPr>
        <p:txBody>
          <a:bodyPr>
            <a:normAutofit/>
          </a:bodyPr>
          <a:lstStyle/>
          <a:p>
            <a:r>
              <a:rPr lang="en-US" b="1" u="sng" dirty="0">
                <a:solidFill>
                  <a:srgbClr val="FF0000"/>
                </a:solidFill>
                <a:latin typeface="Arial Rounded MT Bold" pitchFamily="34" charset="0"/>
              </a:rPr>
              <a:t>Mountain vegetation</a:t>
            </a:r>
            <a:r>
              <a:rPr lang="en-US" u="sng" dirty="0">
                <a:solidFill>
                  <a:srgbClr val="FF0000"/>
                </a:solidFill>
                <a:latin typeface="Arial Rounded MT Bold" pitchFamily="34" charset="0"/>
              </a:rPr>
              <a:t> </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711200"/>
            <a:ext cx="9067800" cy="4279900"/>
          </a:xfrm>
          <a:prstGeom prst="rect">
            <a:avLst/>
          </a:prstGeom>
        </p:spPr>
        <p:txBody>
          <a:bodyPr>
            <a:noAutofit/>
          </a:bodyPr>
          <a:lstStyle/>
          <a:p>
            <a:pPr lvl="2">
              <a:buFont typeface="Wingdings" panose="05000000000000000000" pitchFamily="2" charset="2"/>
              <a:buChar char="§"/>
            </a:pPr>
            <a:r>
              <a:rPr lang="en-US" sz="2800" dirty="0">
                <a:latin typeface="Arial Rounded MT Bold" pitchFamily="34" charset="0"/>
              </a:rPr>
              <a:t>Found </a:t>
            </a:r>
            <a:r>
              <a:rPr lang="en-US" sz="2800" dirty="0">
                <a:latin typeface="Arial Rounded MT Bold" pitchFamily="34" charset="0"/>
              </a:rPr>
              <a:t>on tops of high mountains where temperatures are very low. </a:t>
            </a:r>
            <a:endParaRPr lang="en-US" sz="2800" dirty="0">
              <a:latin typeface="Arial Rounded MT Bold" pitchFamily="34" charset="0"/>
            </a:endParaRPr>
          </a:p>
          <a:p>
            <a:pPr lvl="2">
              <a:buFont typeface="Wingdings" panose="05000000000000000000" pitchFamily="2" charset="2"/>
              <a:buChar char="§"/>
            </a:pPr>
            <a:r>
              <a:rPr lang="en-US" sz="2800" dirty="0">
                <a:latin typeface="Arial Rounded MT Bold" pitchFamily="34" charset="0"/>
              </a:rPr>
              <a:t>Different types of </a:t>
            </a:r>
            <a:r>
              <a:rPr lang="en-US" sz="2800" dirty="0" err="1">
                <a:latin typeface="Arial Rounded MT Bold" pitchFamily="34" charset="0"/>
              </a:rPr>
              <a:t>vegetations</a:t>
            </a:r>
            <a:r>
              <a:rPr lang="en-US" sz="2800" dirty="0">
                <a:latin typeface="Arial Rounded MT Bold" pitchFamily="34" charset="0"/>
              </a:rPr>
              <a:t> are found at different altitudes.</a:t>
            </a:r>
          </a:p>
          <a:p>
            <a:pPr marL="0" indent="0" algn="ctr">
              <a:buNone/>
            </a:pPr>
            <a:r>
              <a:rPr lang="en-US" sz="3600" b="1" u="sng" dirty="0">
                <a:solidFill>
                  <a:srgbClr val="FF0000"/>
                </a:solidFill>
                <a:latin typeface="Arial Rounded MT Bold" pitchFamily="34" charset="0"/>
              </a:rPr>
              <a:t>Semi-desert </a:t>
            </a:r>
            <a:r>
              <a:rPr lang="en-US" sz="3600" b="1" u="sng" dirty="0">
                <a:solidFill>
                  <a:srgbClr val="FF0000"/>
                </a:solidFill>
                <a:latin typeface="Arial Rounded MT Bold" pitchFamily="34" charset="0"/>
              </a:rPr>
              <a:t>scrub</a:t>
            </a:r>
            <a:endParaRPr lang="en-US" sz="3600" dirty="0">
              <a:solidFill>
                <a:srgbClr val="FF0000"/>
              </a:solidFill>
              <a:latin typeface="Arial Rounded MT Bold" pitchFamily="34" charset="0"/>
            </a:endParaRPr>
          </a:p>
          <a:p>
            <a:pPr lvl="0">
              <a:buFont typeface="Wingdings" panose="05000000000000000000" pitchFamily="2" charset="2"/>
              <a:buChar char="§"/>
            </a:pPr>
            <a:r>
              <a:rPr lang="en-US" sz="2800" dirty="0">
                <a:latin typeface="Arial Rounded MT Bold" pitchFamily="34" charset="0"/>
              </a:rPr>
              <a:t>Consists of short thorny bushes. </a:t>
            </a:r>
          </a:p>
          <a:p>
            <a:pPr lvl="0">
              <a:buFont typeface="Wingdings" panose="05000000000000000000" pitchFamily="2" charset="2"/>
              <a:buChar char="§"/>
            </a:pPr>
            <a:r>
              <a:rPr lang="en-US" sz="2800" dirty="0">
                <a:latin typeface="Arial Rounded MT Bold" pitchFamily="34" charset="0"/>
              </a:rPr>
              <a:t>They are found in areas where rainfall is very </a:t>
            </a:r>
            <a:r>
              <a:rPr lang="en-US" sz="2800" dirty="0">
                <a:latin typeface="Arial Rounded MT Bold" pitchFamily="34" charset="0"/>
              </a:rPr>
              <a:t>low. </a:t>
            </a:r>
            <a:endParaRPr lang="en-US" sz="2800" dirty="0">
              <a:latin typeface="Arial Rounded MT Bold" pitchFamily="34" charset="0"/>
            </a:endParaRPr>
          </a:p>
          <a:p>
            <a:pPr lvl="0">
              <a:buFont typeface="Wingdings" panose="05000000000000000000" pitchFamily="2" charset="2"/>
              <a:buChar char="§"/>
            </a:pPr>
            <a:r>
              <a:rPr lang="en-US" sz="2800" dirty="0">
                <a:latin typeface="Arial Rounded MT Bold" pitchFamily="34" charset="0"/>
              </a:rPr>
              <a:t>Examples of </a:t>
            </a:r>
            <a:r>
              <a:rPr lang="en-US" sz="2800" dirty="0">
                <a:latin typeface="Arial Rounded MT Bold" pitchFamily="34" charset="0"/>
              </a:rPr>
              <a:t>vegetation </a:t>
            </a:r>
            <a:r>
              <a:rPr lang="en-US" sz="2800" dirty="0">
                <a:latin typeface="Arial Rounded MT Bold" pitchFamily="34" charset="0"/>
              </a:rPr>
              <a:t>in semi deserts are </a:t>
            </a:r>
            <a:r>
              <a:rPr lang="en-US" sz="2800" b="1" dirty="0">
                <a:latin typeface="Arial Rounded MT Bold" pitchFamily="34" charset="0"/>
              </a:rPr>
              <a:t>cactus</a:t>
            </a:r>
            <a:r>
              <a:rPr lang="en-US" sz="2800" dirty="0">
                <a:latin typeface="Arial Rounded MT Bold" pitchFamily="34" charset="0"/>
              </a:rPr>
              <a:t>, </a:t>
            </a:r>
            <a:r>
              <a:rPr lang="en-US" sz="2800" b="1" dirty="0">
                <a:latin typeface="Arial Rounded MT Bold" pitchFamily="34" charset="0"/>
              </a:rPr>
              <a:t>euphorbia</a:t>
            </a:r>
            <a:r>
              <a:rPr lang="en-US" sz="2800" dirty="0">
                <a:latin typeface="Arial Rounded MT Bold" pitchFamily="34" charset="0"/>
              </a:rPr>
              <a:t>, and </a:t>
            </a:r>
            <a:r>
              <a:rPr lang="en-US" sz="2800" b="1" dirty="0">
                <a:latin typeface="Arial Rounded MT Bold" pitchFamily="34" charset="0"/>
              </a:rPr>
              <a:t>acacia</a:t>
            </a:r>
            <a:r>
              <a:rPr lang="en-US" sz="2800" dirty="0">
                <a:latin typeface="Arial Rounded MT Bold" pitchFamily="34" charset="0"/>
              </a:rPr>
              <a:t> among others.</a:t>
            </a:r>
          </a:p>
          <a:p>
            <a:endParaRPr lang="en-US" sz="2800" dirty="0">
              <a:latin typeface="Arial Rounded MT Bold" pitchFamily="34" charset="0"/>
            </a:endParaRPr>
          </a:p>
        </p:txBody>
      </p:sp>
    </p:spTree>
    <p:extLst>
      <p:ext uri="{BB962C8B-B14F-4D97-AF65-F5344CB8AC3E}">
        <p14:creationId xmlns:p14="http://schemas.microsoft.com/office/powerpoint/2010/main" val="2160978004"/>
      </p:ext>
    </p:extLst>
  </p:cSld>
  <p:clrMapOvr>
    <a:masterClrMapping/>
  </p:clrMapOvr>
  <p:transition spd="slow" advTm="60000">
    <p:cover/>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456844"/>
            <a:ext cx="8991600" cy="4524315"/>
          </a:xfrm>
          <a:prstGeom prst="rect">
            <a:avLst/>
          </a:prstGeom>
        </p:spPr>
        <p:txBody>
          <a:bodyPr wrap="square">
            <a:spAutoFit/>
          </a:bodyPr>
          <a:lstStyle/>
          <a:p>
            <a:r>
              <a:rPr lang="en-US" sz="2400" b="1" dirty="0"/>
              <a:t>YR 2015</a:t>
            </a:r>
          </a:p>
          <a:p>
            <a:r>
              <a:rPr lang="en-US" sz="2400" b="1" dirty="0"/>
              <a:t>1.A </a:t>
            </a:r>
            <a:r>
              <a:rPr lang="en-US" sz="2400" b="1" dirty="0"/>
              <a:t>school motto describes</a:t>
            </a:r>
          </a:p>
          <a:p>
            <a:r>
              <a:rPr lang="en-US" sz="2400" b="1" dirty="0"/>
              <a:t>A.	The history of a school</a:t>
            </a:r>
          </a:p>
          <a:p>
            <a:r>
              <a:rPr lang="en-US" sz="2400" b="1" dirty="0"/>
              <a:t>B.	The achievement of a school</a:t>
            </a:r>
          </a:p>
          <a:p>
            <a:r>
              <a:rPr lang="en-US" sz="2400" b="1" dirty="0"/>
              <a:t>C.	The aims of a school</a:t>
            </a:r>
          </a:p>
          <a:p>
            <a:r>
              <a:rPr lang="en-US" sz="2400" b="1" dirty="0"/>
              <a:t>D.	The routine of a school</a:t>
            </a:r>
          </a:p>
          <a:p>
            <a:endParaRPr lang="en-US" sz="2400" b="1" dirty="0"/>
          </a:p>
          <a:p>
            <a:r>
              <a:rPr lang="en-US" sz="2400" b="1" dirty="0"/>
              <a:t>2.The </a:t>
            </a:r>
            <a:r>
              <a:rPr lang="en-US" sz="2400" b="1" dirty="0"/>
              <a:t>following are roles of pupils in </a:t>
            </a:r>
            <a:r>
              <a:rPr lang="en-US" sz="2400" b="1" dirty="0"/>
              <a:t>school management EXCEPT</a:t>
            </a:r>
            <a:endParaRPr lang="en-US" sz="2400" b="1" dirty="0"/>
          </a:p>
          <a:p>
            <a:r>
              <a:rPr lang="en-US" sz="2400" b="1" dirty="0"/>
              <a:t>A.	Ensuring cleanliness of the school</a:t>
            </a:r>
          </a:p>
          <a:p>
            <a:r>
              <a:rPr lang="en-US" sz="2400" b="1" dirty="0"/>
              <a:t>B.	Reporting issues affecting pupils to </a:t>
            </a:r>
            <a:r>
              <a:rPr lang="en-US" sz="2400" b="1" dirty="0"/>
              <a:t>the </a:t>
            </a:r>
            <a:r>
              <a:rPr lang="en-US" sz="2400" b="1" dirty="0" err="1"/>
              <a:t>headteacher</a:t>
            </a:r>
            <a:endParaRPr lang="en-US" sz="2400" b="1" dirty="0"/>
          </a:p>
          <a:p>
            <a:r>
              <a:rPr lang="en-US" sz="2400" b="1" dirty="0"/>
              <a:t>C.	Participating in tree planting in school</a:t>
            </a:r>
          </a:p>
          <a:p>
            <a:r>
              <a:rPr lang="en-US" sz="2400" b="1" dirty="0"/>
              <a:t>D.	Appointing prefects to assist in </a:t>
            </a:r>
            <a:r>
              <a:rPr lang="en-US" sz="2400" b="1" dirty="0"/>
              <a:t>maintaining order</a:t>
            </a:r>
            <a:endParaRPr lang="en-US" sz="2400" b="1" dirty="0"/>
          </a:p>
        </p:txBody>
      </p:sp>
    </p:spTree>
    <p:extLst>
      <p:ext uri="{BB962C8B-B14F-4D97-AF65-F5344CB8AC3E}">
        <p14:creationId xmlns:p14="http://schemas.microsoft.com/office/powerpoint/2010/main" val="2594291310"/>
      </p:ext>
    </p:extLst>
  </p:cSld>
  <p:clrMapOvr>
    <a:masterClrMapping/>
  </p:clrMapOvr>
  <p:transition spd="slow">
    <p:cover/>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90501"/>
            <a:ext cx="8991600" cy="5262979"/>
          </a:xfrm>
          <a:prstGeom prst="rect">
            <a:avLst/>
          </a:prstGeom>
        </p:spPr>
        <p:txBody>
          <a:bodyPr wrap="square">
            <a:spAutoFit/>
          </a:bodyPr>
          <a:lstStyle/>
          <a:p>
            <a:r>
              <a:rPr lang="en-US" sz="2400" b="1" dirty="0"/>
              <a:t>(Yr. 2014)</a:t>
            </a:r>
          </a:p>
          <a:p>
            <a:r>
              <a:rPr lang="en-US" sz="2400" b="1" dirty="0"/>
              <a:t>3.Three </a:t>
            </a:r>
            <a:r>
              <a:rPr lang="en-US" sz="2400" b="1" dirty="0"/>
              <a:t>of the following are effective ways </a:t>
            </a:r>
            <a:r>
              <a:rPr lang="en-US" sz="2400" b="1" dirty="0"/>
              <a:t>of ensuring </a:t>
            </a:r>
            <a:r>
              <a:rPr lang="en-US" sz="2400" b="1" dirty="0"/>
              <a:t>discipline of pupils in school. Which one </a:t>
            </a:r>
            <a:r>
              <a:rPr lang="en-US" sz="2400" b="1" dirty="0"/>
              <a:t>is not</a:t>
            </a:r>
            <a:r>
              <a:rPr lang="en-US" sz="2400" b="1" dirty="0"/>
              <a:t>?</a:t>
            </a:r>
          </a:p>
          <a:p>
            <a:r>
              <a:rPr lang="en-US" sz="2400" b="1" dirty="0"/>
              <a:t>A.	Introducing strict school rules.</a:t>
            </a:r>
          </a:p>
          <a:p>
            <a:r>
              <a:rPr lang="en-US" sz="2400" b="1" dirty="0"/>
              <a:t>B.	Punishing pupils when they disobey rules.</a:t>
            </a:r>
          </a:p>
          <a:p>
            <a:r>
              <a:rPr lang="en-US" sz="2400" b="1" dirty="0"/>
              <a:t>C.	Encouraging pupils to discuss issues </a:t>
            </a:r>
            <a:r>
              <a:rPr lang="en-US" sz="2400" b="1" dirty="0"/>
              <a:t>with teachers</a:t>
            </a:r>
            <a:r>
              <a:rPr lang="en-US" sz="2400" b="1" dirty="0"/>
              <a:t>.</a:t>
            </a:r>
          </a:p>
          <a:p>
            <a:r>
              <a:rPr lang="en-US" sz="2400" b="1" dirty="0"/>
              <a:t>D.	Calling parents to discuss pupils' problems.</a:t>
            </a:r>
          </a:p>
          <a:p>
            <a:endParaRPr lang="en-US" sz="2400" b="1" dirty="0"/>
          </a:p>
          <a:p>
            <a:r>
              <a:rPr lang="en-US" sz="2400" b="1" dirty="0"/>
              <a:t>(</a:t>
            </a:r>
            <a:r>
              <a:rPr lang="en-US" sz="2400" b="1" dirty="0"/>
              <a:t>Yr. 2013)</a:t>
            </a:r>
          </a:p>
          <a:p>
            <a:r>
              <a:rPr lang="en-US" sz="2400" b="1" dirty="0"/>
              <a:t>4.The </a:t>
            </a:r>
            <a:r>
              <a:rPr lang="en-US" sz="2400" b="1" dirty="0"/>
              <a:t>importance of school administration is to</a:t>
            </a:r>
          </a:p>
          <a:p>
            <a:r>
              <a:rPr lang="en-US" sz="2400" b="1" dirty="0"/>
              <a:t>A.	retain the culture of the community</a:t>
            </a:r>
          </a:p>
          <a:p>
            <a:r>
              <a:rPr lang="en-US" sz="2400" b="1" dirty="0"/>
              <a:t>B.	help parents to take care of the children</a:t>
            </a:r>
          </a:p>
          <a:p>
            <a:r>
              <a:rPr lang="en-US" sz="2400" b="1" dirty="0"/>
              <a:t>C.	ensure that the school has enough teachers</a:t>
            </a:r>
          </a:p>
          <a:p>
            <a:r>
              <a:rPr lang="en-US" sz="2400" b="1" dirty="0"/>
              <a:t>D.	prepare the pupils for the adult life</a:t>
            </a:r>
          </a:p>
        </p:txBody>
      </p:sp>
    </p:spTree>
    <p:extLst>
      <p:ext uri="{BB962C8B-B14F-4D97-AF65-F5344CB8AC3E}">
        <p14:creationId xmlns:p14="http://schemas.microsoft.com/office/powerpoint/2010/main" val="2362563413"/>
      </p:ext>
    </p:extLst>
  </p:cSld>
  <p:clrMapOvr>
    <a:masterClrMapping/>
  </p:clrMapOvr>
  <p:transition spd="slow">
    <p:cover/>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18345"/>
            <a:ext cx="8915400" cy="4893647"/>
          </a:xfrm>
          <a:prstGeom prst="rect">
            <a:avLst/>
          </a:prstGeom>
        </p:spPr>
        <p:txBody>
          <a:bodyPr wrap="square">
            <a:spAutoFit/>
          </a:bodyPr>
          <a:lstStyle/>
          <a:p>
            <a:r>
              <a:rPr lang="en-US" sz="2400" b="1" dirty="0"/>
              <a:t>(Yr. 2012)</a:t>
            </a:r>
          </a:p>
          <a:p>
            <a:r>
              <a:rPr lang="en-US" sz="2400" b="1" dirty="0"/>
              <a:t>5.Who </a:t>
            </a:r>
            <a:r>
              <a:rPr lang="en-US" sz="2400" b="1" dirty="0"/>
              <a:t>among the following members of a </a:t>
            </a:r>
            <a:r>
              <a:rPr lang="en-US" sz="2400" b="1" dirty="0"/>
              <a:t>school management </a:t>
            </a:r>
            <a:r>
              <a:rPr lang="en-US" sz="2400" b="1" dirty="0"/>
              <a:t>committee ensures that money is </a:t>
            </a:r>
            <a:r>
              <a:rPr lang="en-US" sz="2400" b="1" dirty="0"/>
              <a:t>used properly</a:t>
            </a:r>
            <a:r>
              <a:rPr lang="en-US" sz="2400" b="1" dirty="0"/>
              <a:t>?</a:t>
            </a:r>
          </a:p>
          <a:p>
            <a:r>
              <a:rPr lang="en-US" sz="2400" b="1" dirty="0"/>
              <a:t>A. The chairperson	B. The sponsor</a:t>
            </a:r>
          </a:p>
          <a:p>
            <a:r>
              <a:rPr lang="en-US" sz="2400" b="1" dirty="0"/>
              <a:t>C. The head teacher	D. The treasurer</a:t>
            </a:r>
          </a:p>
          <a:p>
            <a:endParaRPr lang="en-US" sz="2400" b="1" dirty="0"/>
          </a:p>
          <a:p>
            <a:r>
              <a:rPr lang="en-US" sz="2400" b="1" dirty="0"/>
              <a:t>(</a:t>
            </a:r>
            <a:r>
              <a:rPr lang="en-US" sz="2400" b="1" dirty="0"/>
              <a:t>Yr. 2012)</a:t>
            </a:r>
          </a:p>
          <a:p>
            <a:r>
              <a:rPr lang="en-US" sz="2400" b="1" dirty="0"/>
              <a:t>6.Which </a:t>
            </a:r>
            <a:r>
              <a:rPr lang="en-US" sz="2400" b="1" dirty="0"/>
              <a:t>one of the following is a role of the </a:t>
            </a:r>
            <a:r>
              <a:rPr lang="en-US" sz="2400" b="1" dirty="0"/>
              <a:t>local community </a:t>
            </a:r>
            <a:r>
              <a:rPr lang="en-US" sz="2400" b="1" dirty="0"/>
              <a:t>to a school?</a:t>
            </a:r>
          </a:p>
          <a:p>
            <a:r>
              <a:rPr lang="en-US" sz="2400" b="1" dirty="0"/>
              <a:t>A.	Providing resources to the school.</a:t>
            </a:r>
          </a:p>
          <a:p>
            <a:r>
              <a:rPr lang="en-US" sz="2400" b="1" dirty="0"/>
              <a:t>B.	Overseeing admission of pupils to the school.</a:t>
            </a:r>
          </a:p>
          <a:p>
            <a:r>
              <a:rPr lang="en-US" sz="2400" b="1" dirty="0"/>
              <a:t>C.	Appointing head teachers for the school.</a:t>
            </a:r>
          </a:p>
          <a:p>
            <a:r>
              <a:rPr lang="en-US" sz="2400" b="1" dirty="0"/>
              <a:t>D.	Supervising teachers in the school.</a:t>
            </a:r>
          </a:p>
        </p:txBody>
      </p:sp>
    </p:spTree>
    <p:extLst>
      <p:ext uri="{BB962C8B-B14F-4D97-AF65-F5344CB8AC3E}">
        <p14:creationId xmlns:p14="http://schemas.microsoft.com/office/powerpoint/2010/main" val="2795840599"/>
      </p:ext>
    </p:extLst>
  </p:cSld>
  <p:clrMapOvr>
    <a:masterClrMapping/>
  </p:clrMapOvr>
  <p:transition spd="slow">
    <p:cover/>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14300"/>
            <a:ext cx="9144000" cy="1938992"/>
          </a:xfrm>
          <a:prstGeom prst="rect">
            <a:avLst/>
          </a:prstGeom>
        </p:spPr>
        <p:txBody>
          <a:bodyPr wrap="square">
            <a:spAutoFit/>
          </a:bodyPr>
          <a:lstStyle/>
          <a:p>
            <a:r>
              <a:rPr lang="en-US" sz="2000" b="1" dirty="0"/>
              <a:t>(Yr. 2011)</a:t>
            </a:r>
          </a:p>
          <a:p>
            <a:r>
              <a:rPr lang="en-US" sz="2000" b="1" dirty="0"/>
              <a:t>7.Pupils </a:t>
            </a:r>
            <a:r>
              <a:rPr lang="en-US" sz="2000" b="1" dirty="0"/>
              <a:t>should participate in school management </a:t>
            </a:r>
            <a:r>
              <a:rPr lang="en-US" sz="2000" b="1" dirty="0"/>
              <a:t>so that </a:t>
            </a:r>
            <a:r>
              <a:rPr lang="en-US" sz="2000" b="1" dirty="0"/>
              <a:t>they</a:t>
            </a:r>
          </a:p>
          <a:p>
            <a:r>
              <a:rPr lang="en-US" sz="2000" b="1" dirty="0"/>
              <a:t>A.	ensure the teachers do their work effectively</a:t>
            </a:r>
          </a:p>
          <a:p>
            <a:r>
              <a:rPr lang="en-US" sz="2000" b="1" dirty="0"/>
              <a:t>B.	prepare their class timetables</a:t>
            </a:r>
          </a:p>
          <a:p>
            <a:r>
              <a:rPr lang="en-US" sz="2000" b="1" dirty="0"/>
              <a:t>C.	understand the rules that guide them</a:t>
            </a:r>
          </a:p>
          <a:p>
            <a:r>
              <a:rPr lang="en-US" sz="2000" b="1" dirty="0"/>
              <a:t>D.	take care of the school money</a:t>
            </a:r>
          </a:p>
        </p:txBody>
      </p:sp>
      <p:sp>
        <p:nvSpPr>
          <p:cNvPr id="3" name="Rectangle 2"/>
          <p:cNvSpPr/>
          <p:nvPr/>
        </p:nvSpPr>
        <p:spPr>
          <a:xfrm>
            <a:off x="508000" y="2247901"/>
            <a:ext cx="9144000" cy="3170099"/>
          </a:xfrm>
          <a:prstGeom prst="rect">
            <a:avLst/>
          </a:prstGeom>
        </p:spPr>
        <p:txBody>
          <a:bodyPr wrap="square">
            <a:spAutoFit/>
          </a:bodyPr>
          <a:lstStyle/>
          <a:p>
            <a:r>
              <a:rPr lang="en-US" sz="2000" b="1" dirty="0"/>
              <a:t>(Yr. 2010)</a:t>
            </a:r>
          </a:p>
          <a:p>
            <a:r>
              <a:rPr lang="en-US" sz="2000" b="1" dirty="0"/>
              <a:t>8.Below </a:t>
            </a:r>
            <a:r>
              <a:rPr lang="en-US" sz="2000" b="1" dirty="0"/>
              <a:t>are duties of a school administrator.</a:t>
            </a:r>
          </a:p>
          <a:p>
            <a:r>
              <a:rPr lang="en-US" sz="2000" b="1" dirty="0"/>
              <a:t>i)	To monitor teacher's class attendance</a:t>
            </a:r>
          </a:p>
          <a:p>
            <a:r>
              <a:rPr lang="en-US" sz="2000" b="1" dirty="0"/>
              <a:t>ii)	To write minutes during staff meetings</a:t>
            </a:r>
          </a:p>
          <a:p>
            <a:r>
              <a:rPr lang="en-US" sz="2000" b="1" dirty="0"/>
              <a:t>iii)	To maintain discipline in the school</a:t>
            </a:r>
          </a:p>
          <a:p>
            <a:r>
              <a:rPr lang="en-US" sz="2000" b="1" dirty="0"/>
              <a:t>The duties described above are performed by</a:t>
            </a:r>
          </a:p>
          <a:p>
            <a:r>
              <a:rPr lang="en-US" sz="2000" b="1" dirty="0"/>
              <a:t>A.	The school prefect</a:t>
            </a:r>
          </a:p>
          <a:p>
            <a:r>
              <a:rPr lang="en-US" sz="2000" b="1" dirty="0"/>
              <a:t>B.	The head teacher</a:t>
            </a:r>
          </a:p>
          <a:p>
            <a:r>
              <a:rPr lang="en-US" sz="2000" b="1" dirty="0"/>
              <a:t>C.	The deputy head teacher</a:t>
            </a:r>
          </a:p>
          <a:p>
            <a:r>
              <a:rPr lang="en-US" sz="2000" b="1" dirty="0"/>
              <a:t>D.	The school committee chairperson</a:t>
            </a:r>
          </a:p>
        </p:txBody>
      </p:sp>
    </p:spTree>
    <p:extLst>
      <p:ext uri="{BB962C8B-B14F-4D97-AF65-F5344CB8AC3E}">
        <p14:creationId xmlns:p14="http://schemas.microsoft.com/office/powerpoint/2010/main" val="3796204992"/>
      </p:ext>
    </p:extLst>
  </p:cSld>
  <p:clrMapOvr>
    <a:masterClrMapping/>
  </p:clrMapOvr>
  <p:transition spd="slow">
    <p:cover/>
  </p:transition>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14301"/>
            <a:ext cx="8991600" cy="5632311"/>
          </a:xfrm>
          <a:prstGeom prst="rect">
            <a:avLst/>
          </a:prstGeom>
        </p:spPr>
        <p:txBody>
          <a:bodyPr wrap="square">
            <a:spAutoFit/>
          </a:bodyPr>
          <a:lstStyle/>
          <a:p>
            <a:r>
              <a:rPr lang="en-US" sz="2400" b="1" dirty="0"/>
              <a:t>(Yr. 2009)</a:t>
            </a:r>
          </a:p>
          <a:p>
            <a:r>
              <a:rPr lang="en-US" sz="2400" b="1" dirty="0"/>
              <a:t>9.The </a:t>
            </a:r>
            <a:r>
              <a:rPr lang="en-US" sz="2400" b="1" dirty="0"/>
              <a:t>best way to ensure that the school is </a:t>
            </a:r>
            <a:r>
              <a:rPr lang="en-US" sz="2400" b="1" dirty="0"/>
              <a:t>kept clean </a:t>
            </a:r>
            <a:r>
              <a:rPr lang="en-US" sz="2400" b="1" dirty="0"/>
              <a:t>all the time is by</a:t>
            </a:r>
          </a:p>
          <a:p>
            <a:r>
              <a:rPr lang="en-US" sz="2400" b="1" dirty="0"/>
              <a:t>A.	organizing weekly cleaning days</a:t>
            </a:r>
          </a:p>
          <a:p>
            <a:r>
              <a:rPr lang="en-US" sz="2400" b="1" dirty="0"/>
              <a:t>B.	educating pupils on the importance of cleanliness</a:t>
            </a:r>
          </a:p>
          <a:p>
            <a:r>
              <a:rPr lang="en-US" sz="2400" b="1" dirty="0"/>
              <a:t>C.	providing dustbins for throwing rubbish</a:t>
            </a:r>
          </a:p>
          <a:p>
            <a:r>
              <a:rPr lang="en-US" sz="2400" b="1" dirty="0"/>
              <a:t>D.	employing workers to collect waste papers.</a:t>
            </a:r>
          </a:p>
          <a:p>
            <a:endParaRPr lang="en-US" sz="2400" b="1" dirty="0"/>
          </a:p>
          <a:p>
            <a:r>
              <a:rPr lang="en-US" sz="2400" b="1" dirty="0"/>
              <a:t>10.Aku</a:t>
            </a:r>
            <a:r>
              <a:rPr lang="en-US" sz="2400" b="1" dirty="0"/>
              <a:t>, your classmate, has been performing poorly </a:t>
            </a:r>
            <a:r>
              <a:rPr lang="en-US" sz="2400" b="1" dirty="0"/>
              <a:t>in class </a:t>
            </a:r>
            <a:r>
              <a:rPr lang="en-US" sz="2400" b="1" dirty="0"/>
              <a:t>because she learnt that her parents are </a:t>
            </a:r>
            <a:r>
              <a:rPr lang="en-US" sz="2400" b="1" dirty="0"/>
              <a:t>HIV positive</a:t>
            </a:r>
            <a:r>
              <a:rPr lang="en-US" sz="2400" b="1" dirty="0"/>
              <a:t>. Which one of the following is the </a:t>
            </a:r>
            <a:r>
              <a:rPr lang="en-US" sz="2400" b="1" dirty="0"/>
              <a:t>best action </a:t>
            </a:r>
            <a:r>
              <a:rPr lang="en-US" sz="2400" b="1" dirty="0"/>
              <a:t>for you to take to help </a:t>
            </a:r>
            <a:r>
              <a:rPr lang="en-US" sz="2400" b="1" dirty="0" err="1"/>
              <a:t>Aku</a:t>
            </a:r>
            <a:r>
              <a:rPr lang="en-US" sz="2400" b="1" dirty="0"/>
              <a:t>?</a:t>
            </a:r>
          </a:p>
          <a:p>
            <a:r>
              <a:rPr lang="en-US" sz="2400" b="1" dirty="0"/>
              <a:t>A.	Advice her to seek </a:t>
            </a:r>
            <a:r>
              <a:rPr lang="en-US" sz="2400" b="1" dirty="0" err="1"/>
              <a:t>counselling</a:t>
            </a:r>
            <a:r>
              <a:rPr lang="en-US" sz="2400" b="1" dirty="0"/>
              <a:t> services.</a:t>
            </a:r>
          </a:p>
          <a:p>
            <a:r>
              <a:rPr lang="en-US" sz="2400" b="1" dirty="0"/>
              <a:t>B.	Encourage her to work hard</a:t>
            </a:r>
          </a:p>
          <a:p>
            <a:r>
              <a:rPr lang="en-US" sz="2400" b="1" dirty="0"/>
              <a:t>C.	Advise </a:t>
            </a:r>
            <a:r>
              <a:rPr lang="en-US" sz="2400" b="1" dirty="0"/>
              <a:t>her to drop out of school</a:t>
            </a:r>
          </a:p>
          <a:p>
            <a:r>
              <a:rPr lang="en-US" sz="2400" b="1" dirty="0"/>
              <a:t>D.	Encourage </a:t>
            </a:r>
            <a:r>
              <a:rPr lang="en-US" sz="2400" b="1" dirty="0"/>
              <a:t>her to pray about the problem</a:t>
            </a:r>
          </a:p>
        </p:txBody>
      </p:sp>
    </p:spTree>
    <p:extLst>
      <p:ext uri="{BB962C8B-B14F-4D97-AF65-F5344CB8AC3E}">
        <p14:creationId xmlns:p14="http://schemas.microsoft.com/office/powerpoint/2010/main" val="515061589"/>
      </p:ext>
    </p:extLst>
  </p:cSld>
  <p:clrMapOvr>
    <a:masterClrMapping/>
  </p:clrMapOvr>
  <p:transition spd="slow">
    <p:cover/>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42901"/>
            <a:ext cx="9144000" cy="4893647"/>
          </a:xfrm>
          <a:prstGeom prst="rect">
            <a:avLst/>
          </a:prstGeom>
        </p:spPr>
        <p:txBody>
          <a:bodyPr wrap="square">
            <a:spAutoFit/>
          </a:bodyPr>
          <a:lstStyle/>
          <a:p>
            <a:r>
              <a:rPr lang="en-US" sz="2400" b="1" dirty="0"/>
              <a:t>11.Which </a:t>
            </a:r>
            <a:r>
              <a:rPr lang="en-US" sz="2400" b="1" dirty="0"/>
              <a:t>one of the following is a role of the </a:t>
            </a:r>
            <a:r>
              <a:rPr lang="en-US" sz="2400" b="1" dirty="0"/>
              <a:t>school management </a:t>
            </a:r>
            <a:r>
              <a:rPr lang="en-US" sz="2400" b="1" dirty="0"/>
              <a:t>committee in public primary schools </a:t>
            </a:r>
            <a:r>
              <a:rPr lang="en-US" sz="2400" b="1" dirty="0"/>
              <a:t>in Kenya</a:t>
            </a:r>
            <a:r>
              <a:rPr lang="en-US" sz="2400" b="1" dirty="0"/>
              <a:t>?</a:t>
            </a:r>
          </a:p>
          <a:p>
            <a:r>
              <a:rPr lang="en-US" sz="2400" b="1" dirty="0"/>
              <a:t>A.	To distribute text books to pupils</a:t>
            </a:r>
          </a:p>
          <a:p>
            <a:r>
              <a:rPr lang="en-US" sz="2400" b="1" dirty="0"/>
              <a:t>B.	To punish pupils for missing school</a:t>
            </a:r>
          </a:p>
          <a:p>
            <a:r>
              <a:rPr lang="en-US" sz="2400" b="1" dirty="0"/>
              <a:t>C.	To supervise teachers</a:t>
            </a:r>
          </a:p>
          <a:p>
            <a:r>
              <a:rPr lang="en-US" sz="2400" b="1" dirty="0"/>
              <a:t>D.	To build classrooms</a:t>
            </a:r>
          </a:p>
          <a:p>
            <a:endParaRPr lang="en-US" sz="2400" b="1" dirty="0"/>
          </a:p>
          <a:p>
            <a:r>
              <a:rPr lang="en-US" sz="2400" b="1" dirty="0"/>
              <a:t>12.The </a:t>
            </a:r>
            <a:r>
              <a:rPr lang="en-US" sz="2400" b="1" dirty="0"/>
              <a:t>best way through which prefects can help </a:t>
            </a:r>
            <a:r>
              <a:rPr lang="en-US" sz="2400" b="1" dirty="0"/>
              <a:t>the other </a:t>
            </a:r>
            <a:r>
              <a:rPr lang="en-US" sz="2400" b="1" dirty="0"/>
              <a:t>pupils to become responsible citizens is by</a:t>
            </a:r>
          </a:p>
          <a:p>
            <a:r>
              <a:rPr lang="en-US" sz="2400" b="1" dirty="0"/>
              <a:t>A.	Setting examples of good </a:t>
            </a:r>
            <a:r>
              <a:rPr lang="en-US" sz="2400" b="1" dirty="0" err="1"/>
              <a:t>behaviour</a:t>
            </a:r>
            <a:r>
              <a:rPr lang="en-US" sz="2400" b="1" dirty="0"/>
              <a:t> for others </a:t>
            </a:r>
            <a:r>
              <a:rPr lang="en-US" sz="2400" b="1" dirty="0"/>
              <a:t>to copy</a:t>
            </a:r>
            <a:r>
              <a:rPr lang="en-US" sz="2400" b="1" dirty="0"/>
              <a:t>.</a:t>
            </a:r>
          </a:p>
          <a:p>
            <a:r>
              <a:rPr lang="en-US" sz="2400" b="1" dirty="0"/>
              <a:t>B.	Punishing those who misbehave in school</a:t>
            </a:r>
          </a:p>
          <a:p>
            <a:r>
              <a:rPr lang="en-US" sz="2400" b="1" dirty="0"/>
              <a:t>C.	Telling pupils to behave well</a:t>
            </a:r>
          </a:p>
          <a:p>
            <a:r>
              <a:rPr lang="en-US" sz="2400" b="1" dirty="0"/>
              <a:t>D.	Giving presents to those who behave well</a:t>
            </a:r>
          </a:p>
        </p:txBody>
      </p:sp>
    </p:spTree>
    <p:extLst>
      <p:ext uri="{BB962C8B-B14F-4D97-AF65-F5344CB8AC3E}">
        <p14:creationId xmlns:p14="http://schemas.microsoft.com/office/powerpoint/2010/main" val="2080126904"/>
      </p:ext>
    </p:extLst>
  </p:cSld>
  <p:clrMapOvr>
    <a:masterClrMapping/>
  </p:clrMapOvr>
  <p:transition spd="slow">
    <p:cover/>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1"/>
            <a:ext cx="8915400" cy="5632311"/>
          </a:xfrm>
          <a:prstGeom prst="rect">
            <a:avLst/>
          </a:prstGeom>
        </p:spPr>
        <p:txBody>
          <a:bodyPr wrap="square">
            <a:spAutoFit/>
          </a:bodyPr>
          <a:lstStyle/>
          <a:p>
            <a:r>
              <a:rPr lang="en-US" sz="2400" b="1" dirty="0"/>
              <a:t>(Yr. 2008)</a:t>
            </a:r>
          </a:p>
          <a:p>
            <a:r>
              <a:rPr lang="en-US" sz="2400" b="1" dirty="0"/>
              <a:t>1 3. Which one of the following is a function of a primary school management committee?</a:t>
            </a:r>
          </a:p>
          <a:p>
            <a:r>
              <a:rPr lang="en-US" sz="2400" b="1" dirty="0"/>
              <a:t>A.	Punishing pupils who come to school late.</a:t>
            </a:r>
          </a:p>
          <a:p>
            <a:r>
              <a:rPr lang="en-US" sz="2400" b="1" dirty="0"/>
              <a:t>B.	Planning the development of the school.</a:t>
            </a:r>
          </a:p>
          <a:p>
            <a:r>
              <a:rPr lang="en-US" sz="2400" b="1" dirty="0"/>
              <a:t>C.	Sacking teachers who fail to do their duties.</a:t>
            </a:r>
          </a:p>
          <a:p>
            <a:r>
              <a:rPr lang="en-US" sz="2400" b="1" dirty="0"/>
              <a:t>D.	Appointing head teachers.</a:t>
            </a:r>
          </a:p>
          <a:p>
            <a:endParaRPr lang="en-US" sz="2400" b="1" dirty="0"/>
          </a:p>
          <a:p>
            <a:r>
              <a:rPr lang="en-US" sz="2400" b="1" dirty="0"/>
              <a:t>(</a:t>
            </a:r>
            <a:r>
              <a:rPr lang="en-US" sz="2400" b="1" dirty="0"/>
              <a:t>Yr. 2008)</a:t>
            </a:r>
          </a:p>
          <a:p>
            <a:r>
              <a:rPr lang="en-US" sz="2400" b="1" dirty="0"/>
              <a:t>14.Which </a:t>
            </a:r>
            <a:r>
              <a:rPr lang="en-US" sz="2400" b="1" dirty="0"/>
              <a:t>one of the following is the main reason </a:t>
            </a:r>
            <a:r>
              <a:rPr lang="en-US" sz="2400" b="1" dirty="0"/>
              <a:t>why caning </a:t>
            </a:r>
            <a:r>
              <a:rPr lang="en-US" sz="2400" b="1" dirty="0"/>
              <a:t>of pupils in school was banned in Kenya?</a:t>
            </a:r>
          </a:p>
          <a:p>
            <a:r>
              <a:rPr lang="en-US" sz="2400" b="1" dirty="0"/>
              <a:t>A.	It is against child rights.</a:t>
            </a:r>
          </a:p>
          <a:p>
            <a:r>
              <a:rPr lang="en-US" sz="2400" b="1" dirty="0"/>
              <a:t>B.	It creates fear among pupils.</a:t>
            </a:r>
          </a:p>
          <a:p>
            <a:r>
              <a:rPr lang="en-US" sz="2400" b="1" dirty="0"/>
              <a:t>C.	It discourages learning.</a:t>
            </a:r>
          </a:p>
          <a:p>
            <a:r>
              <a:rPr lang="en-US" sz="2400" b="1" dirty="0"/>
              <a:t>D.	It causes physical injury.</a:t>
            </a:r>
          </a:p>
        </p:txBody>
      </p:sp>
    </p:spTree>
    <p:extLst>
      <p:ext uri="{BB962C8B-B14F-4D97-AF65-F5344CB8AC3E}">
        <p14:creationId xmlns:p14="http://schemas.microsoft.com/office/powerpoint/2010/main" val="3763320084"/>
      </p:ext>
    </p:extLst>
  </p:cSld>
  <p:clrMapOvr>
    <a:masterClrMapping/>
  </p:clrMapOvr>
  <p:transition spd="slow">
    <p:cover/>
  </p:transition>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09122"/>
            <a:ext cx="8991600" cy="5262979"/>
          </a:xfrm>
          <a:prstGeom prst="rect">
            <a:avLst/>
          </a:prstGeom>
        </p:spPr>
        <p:txBody>
          <a:bodyPr wrap="square">
            <a:spAutoFit/>
          </a:bodyPr>
          <a:lstStyle/>
          <a:p>
            <a:r>
              <a:rPr lang="en-US" sz="2400" b="1" dirty="0"/>
              <a:t>(Yr. 2007)</a:t>
            </a:r>
          </a:p>
          <a:p>
            <a:r>
              <a:rPr lang="en-US" sz="2400" b="1" dirty="0"/>
              <a:t>15.One </a:t>
            </a:r>
            <a:r>
              <a:rPr lang="en-US" sz="2400" b="1" dirty="0"/>
              <a:t>of the roles of prefects in school </a:t>
            </a:r>
            <a:r>
              <a:rPr lang="en-US" sz="2400" b="1" dirty="0"/>
              <a:t>management is </a:t>
            </a:r>
            <a:r>
              <a:rPr lang="en-US" sz="2400" b="1" dirty="0"/>
              <a:t>to.</a:t>
            </a:r>
          </a:p>
          <a:p>
            <a:r>
              <a:rPr lang="en-US" sz="2400" b="1" dirty="0"/>
              <a:t>A.	Prepare the school timetable.</a:t>
            </a:r>
          </a:p>
          <a:p>
            <a:r>
              <a:rPr lang="en-US" sz="2400" b="1" dirty="0"/>
              <a:t>B.	Keep pupil's progress record.</a:t>
            </a:r>
          </a:p>
          <a:p>
            <a:r>
              <a:rPr lang="en-US" sz="2400" b="1" dirty="0"/>
              <a:t>C.	Take part in school committee meeting's.</a:t>
            </a:r>
          </a:p>
          <a:p>
            <a:r>
              <a:rPr lang="en-US" sz="2400" b="1" dirty="0"/>
              <a:t>D.	Take care of school property.</a:t>
            </a:r>
          </a:p>
          <a:p>
            <a:endParaRPr lang="en-US" sz="2400" b="1" dirty="0"/>
          </a:p>
          <a:p>
            <a:r>
              <a:rPr lang="en-US" sz="2400" b="1" dirty="0"/>
              <a:t>(</a:t>
            </a:r>
            <a:r>
              <a:rPr lang="en-US" sz="2400" b="1" dirty="0"/>
              <a:t>Yr. 2002)</a:t>
            </a:r>
          </a:p>
          <a:p>
            <a:r>
              <a:rPr lang="en-US" sz="2400" b="1" dirty="0"/>
              <a:t>16.The </a:t>
            </a:r>
            <a:r>
              <a:rPr lang="en-US" sz="2400" b="1" dirty="0"/>
              <a:t>best way to prepare pupils to be </a:t>
            </a:r>
            <a:r>
              <a:rPr lang="en-US" sz="2400" b="1" dirty="0"/>
              <a:t>useful members </a:t>
            </a:r>
            <a:r>
              <a:rPr lang="en-US" sz="2400" b="1" dirty="0"/>
              <a:t>of society is by</a:t>
            </a:r>
          </a:p>
          <a:p>
            <a:r>
              <a:rPr lang="en-US" sz="2400" b="1" dirty="0"/>
              <a:t>A.	punishing them when they make   mistakes</a:t>
            </a:r>
          </a:p>
          <a:p>
            <a:r>
              <a:rPr lang="en-US" sz="2400" b="1" dirty="0"/>
              <a:t>B.	encouraging them to read many books</a:t>
            </a:r>
          </a:p>
          <a:p>
            <a:r>
              <a:rPr lang="en-US" sz="2400" b="1" dirty="0"/>
              <a:t>C.	encouraging them to participate </a:t>
            </a:r>
            <a:r>
              <a:rPr lang="en-US" sz="2400" b="1" dirty="0"/>
              <a:t>in community </a:t>
            </a:r>
            <a:r>
              <a:rPr lang="en-US" sz="2400" b="1" dirty="0"/>
              <a:t>activities</a:t>
            </a:r>
          </a:p>
          <a:p>
            <a:r>
              <a:rPr lang="en-US" sz="2400" b="1" dirty="0"/>
              <a:t>D.	involving them in sports and games.</a:t>
            </a:r>
          </a:p>
        </p:txBody>
      </p:sp>
    </p:spTree>
    <p:extLst>
      <p:ext uri="{BB962C8B-B14F-4D97-AF65-F5344CB8AC3E}">
        <p14:creationId xmlns:p14="http://schemas.microsoft.com/office/powerpoint/2010/main" val="4078784471"/>
      </p:ext>
    </p:extLst>
  </p:cSld>
  <p:clrMapOvr>
    <a:masterClrMapping/>
  </p:clrMapOvr>
  <p:transition spd="slow">
    <p:cover/>
  </p:transition>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49854"/>
            <a:ext cx="8839200" cy="4893647"/>
          </a:xfrm>
          <a:prstGeom prst="rect">
            <a:avLst/>
          </a:prstGeom>
        </p:spPr>
        <p:txBody>
          <a:bodyPr wrap="square">
            <a:spAutoFit/>
          </a:bodyPr>
          <a:lstStyle/>
          <a:p>
            <a:r>
              <a:rPr lang="en-US" sz="2400" b="1" dirty="0"/>
              <a:t>(Yr. 2004)</a:t>
            </a:r>
          </a:p>
          <a:p>
            <a:r>
              <a:rPr lang="en-US" sz="2400" b="1" dirty="0"/>
              <a:t>17.The </a:t>
            </a:r>
            <a:r>
              <a:rPr lang="en-US" sz="2400" b="1" dirty="0"/>
              <a:t>role of the head teacher in the </a:t>
            </a:r>
            <a:r>
              <a:rPr lang="en-US" sz="2400" b="1" dirty="0"/>
              <a:t>school committee </a:t>
            </a:r>
            <a:r>
              <a:rPr lang="en-US" sz="2400" b="1" dirty="0"/>
              <a:t>is to</a:t>
            </a:r>
          </a:p>
          <a:p>
            <a:r>
              <a:rPr lang="en-US" sz="2400" b="1" dirty="0"/>
              <a:t>A.	Provide security during meetings of </a:t>
            </a:r>
            <a:r>
              <a:rPr lang="en-US" sz="2400" b="1" dirty="0"/>
              <a:t>the committee</a:t>
            </a:r>
            <a:endParaRPr lang="en-US" sz="2400" b="1" dirty="0"/>
          </a:p>
          <a:p>
            <a:r>
              <a:rPr lang="en-US" sz="2400" b="1" dirty="0"/>
              <a:t>B.	Chair the meetings of the committee</a:t>
            </a:r>
          </a:p>
          <a:p>
            <a:r>
              <a:rPr lang="en-US" sz="2400" b="1" dirty="0"/>
              <a:t>C.	Write minutes when the committee is meeting</a:t>
            </a:r>
          </a:p>
          <a:p>
            <a:r>
              <a:rPr lang="en-US" sz="2400" b="1" dirty="0"/>
              <a:t>D.	Decide who should be a committee member</a:t>
            </a:r>
          </a:p>
          <a:p>
            <a:endParaRPr lang="en-US" sz="2400" b="1" dirty="0"/>
          </a:p>
          <a:p>
            <a:r>
              <a:rPr lang="en-US" sz="2400" b="1" dirty="0"/>
              <a:t>(</a:t>
            </a:r>
            <a:r>
              <a:rPr lang="en-US" sz="2400" b="1" dirty="0"/>
              <a:t>Yr. 2004)</a:t>
            </a:r>
          </a:p>
          <a:p>
            <a:r>
              <a:rPr lang="en-US" sz="2400" b="1" dirty="0"/>
              <a:t>18.The </a:t>
            </a:r>
            <a:r>
              <a:rPr lang="en-US" sz="2400" b="1" dirty="0"/>
              <a:t>main function of a school in Kenya is to</a:t>
            </a:r>
          </a:p>
          <a:p>
            <a:r>
              <a:rPr lang="en-US" sz="2400" b="1" dirty="0"/>
              <a:t>A.	pass knowledge and skill to pupils</a:t>
            </a:r>
          </a:p>
          <a:p>
            <a:r>
              <a:rPr lang="en-US" sz="2400" b="1" dirty="0"/>
              <a:t>B.	guide and counsel pupils</a:t>
            </a:r>
          </a:p>
          <a:p>
            <a:r>
              <a:rPr lang="en-US" sz="2400" b="1" dirty="0"/>
              <a:t>C.	enable people to mix freely</a:t>
            </a:r>
          </a:p>
          <a:p>
            <a:r>
              <a:rPr lang="en-US" sz="2400" b="1" dirty="0"/>
              <a:t>D.	prepare pupils for adulthood</a:t>
            </a:r>
          </a:p>
        </p:txBody>
      </p:sp>
    </p:spTree>
    <p:extLst>
      <p:ext uri="{BB962C8B-B14F-4D97-AF65-F5344CB8AC3E}">
        <p14:creationId xmlns:p14="http://schemas.microsoft.com/office/powerpoint/2010/main" val="150235209"/>
      </p:ext>
    </p:extLst>
  </p:cSld>
  <p:clrMapOvr>
    <a:masterClrMapping/>
  </p:clrMapOvr>
  <p:transition spd="slow">
    <p:cover/>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56844"/>
            <a:ext cx="9144000" cy="4524315"/>
          </a:xfrm>
          <a:prstGeom prst="rect">
            <a:avLst/>
          </a:prstGeom>
        </p:spPr>
        <p:txBody>
          <a:bodyPr wrap="square">
            <a:spAutoFit/>
          </a:bodyPr>
          <a:lstStyle/>
          <a:p>
            <a:r>
              <a:rPr lang="en-US" sz="2400" b="1" dirty="0"/>
              <a:t>YR 2014</a:t>
            </a:r>
          </a:p>
          <a:p>
            <a:r>
              <a:rPr lang="en-US" sz="2400" b="1" dirty="0"/>
              <a:t>1.Which </a:t>
            </a:r>
            <a:r>
              <a:rPr lang="en-US" sz="2400" b="1" dirty="0"/>
              <a:t>one of the following is a traditional form </a:t>
            </a:r>
            <a:r>
              <a:rPr lang="en-US" sz="2400" b="1" dirty="0"/>
              <a:t>of education</a:t>
            </a:r>
            <a:r>
              <a:rPr lang="en-US" sz="2400" b="1" dirty="0"/>
              <a:t>?</a:t>
            </a:r>
          </a:p>
          <a:p>
            <a:r>
              <a:rPr lang="en-US" sz="2400" b="1" dirty="0"/>
              <a:t>A.   Use of riddles	B. Use of pictures</a:t>
            </a:r>
          </a:p>
          <a:p>
            <a:r>
              <a:rPr lang="en-US" sz="2400" b="1" dirty="0"/>
              <a:t>C.   Writing	</a:t>
            </a:r>
            <a:r>
              <a:rPr lang="en-US" sz="2400" b="1" dirty="0"/>
              <a:t>	D</a:t>
            </a:r>
            <a:r>
              <a:rPr lang="en-US" sz="2400" b="1" dirty="0"/>
              <a:t>. Reading</a:t>
            </a:r>
          </a:p>
          <a:p>
            <a:endParaRPr lang="en-US" sz="2400" b="1" dirty="0"/>
          </a:p>
          <a:p>
            <a:r>
              <a:rPr lang="en-US" sz="2400" b="1" dirty="0"/>
              <a:t>Yr</a:t>
            </a:r>
            <a:r>
              <a:rPr lang="en-US" sz="2400" b="1" dirty="0"/>
              <a:t>. 2012</a:t>
            </a:r>
          </a:p>
          <a:p>
            <a:r>
              <a:rPr lang="en-US" sz="2400" b="1" dirty="0"/>
              <a:t>2. Which </a:t>
            </a:r>
            <a:r>
              <a:rPr lang="en-US" sz="2400" b="1" dirty="0"/>
              <a:t>one of the following was a characteristic of</a:t>
            </a:r>
          </a:p>
          <a:p>
            <a:r>
              <a:rPr lang="en-US" sz="2400" b="1" dirty="0"/>
              <a:t>African traditional education?</a:t>
            </a:r>
          </a:p>
          <a:p>
            <a:r>
              <a:rPr lang="en-US" sz="2400" b="1" dirty="0"/>
              <a:t>A.	Children started learning after initiation.</a:t>
            </a:r>
          </a:p>
          <a:p>
            <a:r>
              <a:rPr lang="en-US" sz="2400" b="1" dirty="0"/>
              <a:t>B.	Songs were used as a method of teaching.</a:t>
            </a:r>
          </a:p>
          <a:p>
            <a:r>
              <a:rPr lang="en-US" sz="2400" b="1" dirty="0"/>
              <a:t>C.	Parents avoided teaching their own children.</a:t>
            </a:r>
          </a:p>
          <a:p>
            <a:r>
              <a:rPr lang="en-US" sz="2400" b="1" dirty="0"/>
              <a:t>D.	Children were allowed to choose what to learn.</a:t>
            </a:r>
          </a:p>
        </p:txBody>
      </p:sp>
    </p:spTree>
    <p:extLst>
      <p:ext uri="{BB962C8B-B14F-4D97-AF65-F5344CB8AC3E}">
        <p14:creationId xmlns:p14="http://schemas.microsoft.com/office/powerpoint/2010/main" val="2330279293"/>
      </p:ext>
    </p:extLst>
  </p:cSld>
  <p:clrMapOvr>
    <a:masterClrMapping/>
  </p:clrMapOvr>
  <p:transition spd="slow">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IMPORTANCE OF VEGETATION </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89000"/>
            <a:ext cx="8229600" cy="4216400"/>
          </a:xfrm>
          <a:prstGeom prst="rect">
            <a:avLst/>
          </a:prstGeom>
        </p:spPr>
        <p:txBody>
          <a:bodyPr>
            <a:normAutofit/>
          </a:bodyPr>
          <a:lstStyle/>
          <a:p>
            <a:pPr lvl="0">
              <a:buFont typeface="Wingdings" panose="05000000000000000000" pitchFamily="2" charset="2"/>
              <a:buChar char="§"/>
            </a:pPr>
            <a:r>
              <a:rPr lang="en-US" dirty="0">
                <a:latin typeface="Arial Rounded MT Bold" pitchFamily="34" charset="0"/>
              </a:rPr>
              <a:t>Vegetation prevents soil erosion. </a:t>
            </a:r>
          </a:p>
          <a:p>
            <a:pPr lvl="0">
              <a:buFont typeface="Wingdings" panose="05000000000000000000" pitchFamily="2" charset="2"/>
              <a:buChar char="§"/>
            </a:pPr>
            <a:r>
              <a:rPr lang="en-US" dirty="0">
                <a:latin typeface="Arial Rounded MT Bold" pitchFamily="34" charset="0"/>
              </a:rPr>
              <a:t>They are source of food and some herbs.</a:t>
            </a:r>
          </a:p>
          <a:p>
            <a:pPr lvl="0">
              <a:buFont typeface="Wingdings" panose="05000000000000000000" pitchFamily="2" charset="2"/>
              <a:buChar char="§"/>
            </a:pPr>
            <a:r>
              <a:rPr lang="en-US" dirty="0">
                <a:latin typeface="Arial Rounded MT Bold" pitchFamily="34" charset="0"/>
              </a:rPr>
              <a:t>They are source of firewood and timber. </a:t>
            </a:r>
          </a:p>
          <a:p>
            <a:pPr lvl="0">
              <a:buFont typeface="Wingdings" panose="05000000000000000000" pitchFamily="2" charset="2"/>
              <a:buChar char="§"/>
            </a:pPr>
            <a:r>
              <a:rPr lang="en-US" dirty="0">
                <a:latin typeface="Arial Rounded MT Bold" pitchFamily="34" charset="0"/>
              </a:rPr>
              <a:t>They Protects sources of rivers.</a:t>
            </a:r>
          </a:p>
          <a:p>
            <a:pPr lvl="0">
              <a:buFont typeface="Wingdings" panose="05000000000000000000" pitchFamily="2" charset="2"/>
              <a:buChar char="§"/>
            </a:pPr>
            <a:r>
              <a:rPr lang="en-US" dirty="0">
                <a:latin typeface="Arial Rounded MT Bold" pitchFamily="34" charset="0"/>
              </a:rPr>
              <a:t>Are homes for many animals (wildlife)</a:t>
            </a:r>
          </a:p>
          <a:p>
            <a:pPr lvl="0">
              <a:buFont typeface="Wingdings" panose="05000000000000000000" pitchFamily="2" charset="2"/>
              <a:buChar char="§"/>
            </a:pPr>
            <a:r>
              <a:rPr lang="en-US" dirty="0">
                <a:latin typeface="Arial Rounded MT Bold" pitchFamily="34" charset="0"/>
              </a:rPr>
              <a:t>They can be used to mark boundaries.</a:t>
            </a:r>
          </a:p>
          <a:p>
            <a:pPr lvl="0">
              <a:buFont typeface="Wingdings" panose="05000000000000000000" pitchFamily="2" charset="2"/>
              <a:buChar char="§"/>
            </a:pPr>
            <a:r>
              <a:rPr lang="en-US" dirty="0">
                <a:latin typeface="Arial Rounded MT Bold" pitchFamily="34" charset="0"/>
              </a:rPr>
              <a:t>They influence climate of a place.</a:t>
            </a:r>
          </a:p>
          <a:p>
            <a:pPr lvl="0">
              <a:buFont typeface="Wingdings" panose="05000000000000000000" pitchFamily="2" charset="2"/>
              <a:buChar char="§"/>
            </a:pPr>
            <a:r>
              <a:rPr lang="en-US" dirty="0">
                <a:latin typeface="Arial Rounded MT Bold" pitchFamily="34" charset="0"/>
              </a:rPr>
              <a:t>Makes a place look beautiful</a:t>
            </a:r>
          </a:p>
          <a:p>
            <a:pPr>
              <a:buFont typeface="Wingdings" panose="05000000000000000000" pitchFamily="2" charset="2"/>
              <a:buChar char="§"/>
            </a:pPr>
            <a:r>
              <a:rPr lang="en-US" dirty="0">
                <a:latin typeface="Arial Rounded MT Bold" pitchFamily="34" charset="0"/>
              </a:rPr>
              <a:t>Provide raw material for the manufacturing of papers</a:t>
            </a:r>
          </a:p>
        </p:txBody>
      </p:sp>
    </p:spTree>
    <p:extLst>
      <p:ext uri="{BB962C8B-B14F-4D97-AF65-F5344CB8AC3E}">
        <p14:creationId xmlns:p14="http://schemas.microsoft.com/office/powerpoint/2010/main" val="16365527"/>
      </p:ext>
    </p:extLst>
  </p:cSld>
  <p:clrMapOvr>
    <a:masterClrMapping/>
  </p:clrMapOvr>
  <p:transition spd="slow" advTm="60000">
    <p:cover/>
  </p:transition>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1"/>
            <a:ext cx="8839200" cy="5632311"/>
          </a:xfrm>
          <a:prstGeom prst="rect">
            <a:avLst/>
          </a:prstGeom>
        </p:spPr>
        <p:txBody>
          <a:bodyPr wrap="square">
            <a:spAutoFit/>
          </a:bodyPr>
          <a:lstStyle/>
          <a:p>
            <a:r>
              <a:rPr lang="en-US" sz="2400" b="1" dirty="0"/>
              <a:t>Yr. 2011</a:t>
            </a:r>
          </a:p>
          <a:p>
            <a:r>
              <a:rPr lang="en-US" sz="2400" b="1" dirty="0"/>
              <a:t>3.Which </a:t>
            </a:r>
            <a:r>
              <a:rPr lang="en-US" sz="2400" b="1" dirty="0"/>
              <a:t>one of the following was a way of </a:t>
            </a:r>
            <a:r>
              <a:rPr lang="en-US" sz="2400" b="1" dirty="0"/>
              <a:t>educating the </a:t>
            </a:r>
            <a:r>
              <a:rPr lang="en-US" sz="2400" b="1" dirty="0"/>
              <a:t>youth in traditional African societies</a:t>
            </a:r>
          </a:p>
          <a:p>
            <a:r>
              <a:rPr lang="en-US" sz="2400" b="1" dirty="0"/>
              <a:t>A.	Using a fixed time table</a:t>
            </a:r>
          </a:p>
          <a:p>
            <a:r>
              <a:rPr lang="en-US" sz="2400" b="1" dirty="0"/>
              <a:t>B.	Attaching the learners to an expert</a:t>
            </a:r>
          </a:p>
          <a:p>
            <a:r>
              <a:rPr lang="en-US" sz="2400" b="1" dirty="0"/>
              <a:t>C.	Teaching boys and girls similar skills</a:t>
            </a:r>
          </a:p>
          <a:p>
            <a:r>
              <a:rPr lang="en-US" sz="2400" b="1" dirty="0"/>
              <a:t>D.	Asking the learners to write down points</a:t>
            </a:r>
          </a:p>
          <a:p>
            <a:endParaRPr lang="en-US" sz="2400" b="1" dirty="0"/>
          </a:p>
          <a:p>
            <a:r>
              <a:rPr lang="en-US" sz="2400" b="1" dirty="0"/>
              <a:t>Yr</a:t>
            </a:r>
            <a:r>
              <a:rPr lang="en-US" sz="2400" b="1" dirty="0"/>
              <a:t>. 2010</a:t>
            </a:r>
          </a:p>
          <a:p>
            <a:r>
              <a:rPr lang="en-US" sz="2400" b="1" dirty="0"/>
              <a:t>4.Three </a:t>
            </a:r>
            <a:r>
              <a:rPr lang="en-US" sz="2400" b="1" dirty="0"/>
              <a:t>of the following skills were taught </a:t>
            </a:r>
            <a:r>
              <a:rPr lang="en-US" sz="2400" b="1" dirty="0"/>
              <a:t>through apprenticeship </a:t>
            </a:r>
            <a:r>
              <a:rPr lang="en-US" sz="2400" b="1" dirty="0"/>
              <a:t>in African traditional societies. </a:t>
            </a:r>
            <a:r>
              <a:rPr lang="en-US" sz="2400" b="1" dirty="0"/>
              <a:t>Which one </a:t>
            </a:r>
            <a:r>
              <a:rPr lang="en-US" sz="2400" b="1" dirty="0"/>
              <a:t>was not?</a:t>
            </a:r>
          </a:p>
          <a:p>
            <a:r>
              <a:rPr lang="en-US" sz="2400" b="1" dirty="0"/>
              <a:t>A.	Harvesting of honey</a:t>
            </a:r>
          </a:p>
          <a:p>
            <a:r>
              <a:rPr lang="en-US" sz="2400" b="1" dirty="0"/>
              <a:t>B.	Treating the sick</a:t>
            </a:r>
          </a:p>
          <a:p>
            <a:r>
              <a:rPr lang="en-US" sz="2400" b="1" dirty="0"/>
              <a:t>C.	Collecting firewood</a:t>
            </a:r>
          </a:p>
          <a:p>
            <a:r>
              <a:rPr lang="en-US" sz="2400" b="1" dirty="0"/>
              <a:t>D.	Hunting for wild animals</a:t>
            </a:r>
          </a:p>
        </p:txBody>
      </p:sp>
    </p:spTree>
    <p:extLst>
      <p:ext uri="{BB962C8B-B14F-4D97-AF65-F5344CB8AC3E}">
        <p14:creationId xmlns:p14="http://schemas.microsoft.com/office/powerpoint/2010/main" val="1794309700"/>
      </p:ext>
    </p:extLst>
  </p:cSld>
  <p:clrMapOvr>
    <a:masterClrMapping/>
  </p:clrMapOvr>
  <p:transition spd="slow">
    <p:cover/>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0333" y="114301"/>
            <a:ext cx="9067800" cy="2431435"/>
          </a:xfrm>
          <a:prstGeom prst="rect">
            <a:avLst/>
          </a:prstGeom>
        </p:spPr>
        <p:txBody>
          <a:bodyPr wrap="square">
            <a:spAutoFit/>
          </a:bodyPr>
          <a:lstStyle/>
          <a:p>
            <a:r>
              <a:rPr lang="en-US" sz="2000" b="1" dirty="0"/>
              <a:t>Yr. 2009</a:t>
            </a:r>
          </a:p>
          <a:p>
            <a:r>
              <a:rPr lang="en-US" sz="2000" b="1" dirty="0"/>
              <a:t>5.In </a:t>
            </a:r>
            <a:r>
              <a:rPr lang="en-US" sz="2000" b="1" dirty="0"/>
              <a:t>traditional African societies, the youth were </a:t>
            </a:r>
            <a:r>
              <a:rPr lang="en-US" sz="2000" b="1" dirty="0"/>
              <a:t>taught moral </a:t>
            </a:r>
            <a:r>
              <a:rPr lang="en-US" sz="2000" b="1" dirty="0"/>
              <a:t>laws mainly to</a:t>
            </a:r>
          </a:p>
          <a:p>
            <a:r>
              <a:rPr lang="en-US" sz="2000" b="1" dirty="0"/>
              <a:t>A.	promote unity among themselves</a:t>
            </a:r>
          </a:p>
          <a:p>
            <a:r>
              <a:rPr lang="en-US" sz="2000" b="1" dirty="0"/>
              <a:t>B.	show kindness to other people</a:t>
            </a:r>
          </a:p>
          <a:p>
            <a:r>
              <a:rPr lang="en-US" sz="2000" b="1" dirty="0"/>
              <a:t>C.	grow into respectable adults</a:t>
            </a:r>
          </a:p>
          <a:p>
            <a:r>
              <a:rPr lang="en-US" sz="2000" b="1" dirty="0"/>
              <a:t>D.	become courageous</a:t>
            </a:r>
          </a:p>
          <a:p>
            <a:endParaRPr lang="en-US" sz="1100" b="1" dirty="0"/>
          </a:p>
          <a:p>
            <a:r>
              <a:rPr lang="en-US" sz="2000" b="1" dirty="0"/>
              <a:t>Yr</a:t>
            </a:r>
            <a:r>
              <a:rPr lang="en-US" sz="2000" b="1" dirty="0"/>
              <a:t>. 2008</a:t>
            </a:r>
          </a:p>
        </p:txBody>
      </p:sp>
      <p:sp>
        <p:nvSpPr>
          <p:cNvPr id="3" name="Rectangle 2"/>
          <p:cNvSpPr/>
          <p:nvPr/>
        </p:nvSpPr>
        <p:spPr>
          <a:xfrm>
            <a:off x="541866" y="2400301"/>
            <a:ext cx="9144000" cy="3170099"/>
          </a:xfrm>
          <a:prstGeom prst="rect">
            <a:avLst/>
          </a:prstGeom>
        </p:spPr>
        <p:txBody>
          <a:bodyPr wrap="square">
            <a:spAutoFit/>
          </a:bodyPr>
          <a:lstStyle/>
          <a:p>
            <a:r>
              <a:rPr lang="en-US" sz="2000" b="1" dirty="0"/>
              <a:t>6.Below </a:t>
            </a:r>
            <a:r>
              <a:rPr lang="en-US" sz="2000" b="1" dirty="0"/>
              <a:t>are ways of acquiring skills of treating </a:t>
            </a:r>
            <a:r>
              <a:rPr lang="en-US" sz="2000" b="1" dirty="0"/>
              <a:t>the sick</a:t>
            </a:r>
            <a:r>
              <a:rPr lang="en-US" sz="2000" b="1" dirty="0"/>
              <a:t>:</a:t>
            </a:r>
          </a:p>
          <a:p>
            <a:r>
              <a:rPr lang="en-US" sz="2000" b="1" dirty="0"/>
              <a:t>(i)	By getting information from books</a:t>
            </a:r>
          </a:p>
          <a:p>
            <a:r>
              <a:rPr lang="en-US" sz="2000" b="1" dirty="0"/>
              <a:t>(ii)	By observing how sick people are treated.</a:t>
            </a:r>
          </a:p>
          <a:p>
            <a:r>
              <a:rPr lang="en-US" sz="2000" b="1" dirty="0"/>
              <a:t>(iii)	By learning how to make herbal medicine.</a:t>
            </a:r>
          </a:p>
          <a:p>
            <a:r>
              <a:rPr lang="en-US" sz="2000" b="1" dirty="0"/>
              <a:t>(iv)	By </a:t>
            </a:r>
            <a:r>
              <a:rPr lang="en-US" sz="2000" b="1" dirty="0" err="1"/>
              <a:t>practising</a:t>
            </a:r>
            <a:r>
              <a:rPr lang="en-US" sz="2000" b="1" dirty="0"/>
              <a:t> how to inject sick people.</a:t>
            </a:r>
          </a:p>
          <a:p>
            <a:r>
              <a:rPr lang="en-US" sz="2000" b="1" dirty="0"/>
              <a:t>(v)	By working with experienced healers.</a:t>
            </a:r>
          </a:p>
          <a:p>
            <a:r>
              <a:rPr lang="en-US" sz="2000" b="1" dirty="0"/>
              <a:t>Which one of the following combinations is </a:t>
            </a:r>
            <a:r>
              <a:rPr lang="en-US" sz="2000" b="1" dirty="0"/>
              <a:t>made up </a:t>
            </a:r>
            <a:r>
              <a:rPr lang="en-US" sz="2000" b="1" dirty="0"/>
              <a:t>of ways that traditional healers acquired </a:t>
            </a:r>
            <a:r>
              <a:rPr lang="en-US" sz="2000" b="1" dirty="0"/>
              <a:t>their skills</a:t>
            </a:r>
            <a:r>
              <a:rPr lang="en-US" sz="2000" b="1" dirty="0"/>
              <a:t>?</a:t>
            </a:r>
          </a:p>
          <a:p>
            <a:r>
              <a:rPr lang="en-US" sz="2000" b="1" dirty="0"/>
              <a:t>A. (i) (ii) and (iii)	B. (ii) (iii) and (v)</a:t>
            </a:r>
          </a:p>
          <a:p>
            <a:r>
              <a:rPr lang="en-US" sz="2000" b="1" dirty="0"/>
              <a:t>C. (II) (iv) and (v)	D. (i) (iii) and (iv)</a:t>
            </a:r>
          </a:p>
        </p:txBody>
      </p:sp>
    </p:spTree>
    <p:extLst>
      <p:ext uri="{BB962C8B-B14F-4D97-AF65-F5344CB8AC3E}">
        <p14:creationId xmlns:p14="http://schemas.microsoft.com/office/powerpoint/2010/main" val="318682242"/>
      </p:ext>
    </p:extLst>
  </p:cSld>
  <p:clrMapOvr>
    <a:masterClrMapping/>
  </p:clrMapOvr>
  <p:transition spd="slow">
    <p:cover/>
  </p:transition>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09122"/>
            <a:ext cx="9067800" cy="5262979"/>
          </a:xfrm>
          <a:prstGeom prst="rect">
            <a:avLst/>
          </a:prstGeom>
        </p:spPr>
        <p:txBody>
          <a:bodyPr wrap="square">
            <a:spAutoFit/>
          </a:bodyPr>
          <a:lstStyle/>
          <a:p>
            <a:r>
              <a:rPr lang="en-US" sz="2400" b="1" dirty="0"/>
              <a:t>7.Which </a:t>
            </a:r>
            <a:r>
              <a:rPr lang="en-US" sz="2400" b="1" dirty="0"/>
              <a:t>one of the following was the main </a:t>
            </a:r>
            <a:r>
              <a:rPr lang="en-US" sz="2400" b="1" dirty="0"/>
              <a:t>reason why </a:t>
            </a:r>
            <a:r>
              <a:rPr lang="en-US" sz="2400" b="1" dirty="0"/>
              <a:t>proverbs were used in teaching the youth </a:t>
            </a:r>
            <a:r>
              <a:rPr lang="en-US" sz="2400" b="1" dirty="0"/>
              <a:t>in traditional </a:t>
            </a:r>
            <a:r>
              <a:rPr lang="en-US" sz="2400" b="1" dirty="0"/>
              <a:t>African communities?</a:t>
            </a:r>
          </a:p>
          <a:p>
            <a:r>
              <a:rPr lang="en-US" sz="2400" b="1" dirty="0"/>
              <a:t>A.	To guide the youth on how to behave.</a:t>
            </a:r>
          </a:p>
          <a:p>
            <a:r>
              <a:rPr lang="en-US" sz="2400" b="1" dirty="0"/>
              <a:t>B.	To keep the youth busy during their free time.</a:t>
            </a:r>
          </a:p>
          <a:p>
            <a:r>
              <a:rPr lang="en-US" sz="2400" b="1" dirty="0"/>
              <a:t>C.	To help the youth develop skills in speaking.</a:t>
            </a:r>
          </a:p>
          <a:p>
            <a:r>
              <a:rPr lang="en-US" sz="2400" b="1" dirty="0"/>
              <a:t>D.	To teach the youth about past events.</a:t>
            </a:r>
          </a:p>
          <a:p>
            <a:endParaRPr lang="en-US" sz="2400" b="1" dirty="0"/>
          </a:p>
          <a:p>
            <a:r>
              <a:rPr lang="en-US" sz="2400" b="1" dirty="0"/>
              <a:t>(</a:t>
            </a:r>
            <a:r>
              <a:rPr lang="en-US" sz="2400" b="1" dirty="0"/>
              <a:t>Yr. 2006)</a:t>
            </a:r>
          </a:p>
          <a:p>
            <a:r>
              <a:rPr lang="en-US" sz="2400" b="1" dirty="0"/>
              <a:t>8.Three </a:t>
            </a:r>
            <a:r>
              <a:rPr lang="en-US" sz="2400" b="1" dirty="0"/>
              <a:t>of the following are ways through which </a:t>
            </a:r>
            <a:r>
              <a:rPr lang="en-US" sz="2400" b="1" dirty="0"/>
              <a:t>the youth </a:t>
            </a:r>
            <a:r>
              <a:rPr lang="en-US" sz="2400" b="1" dirty="0"/>
              <a:t>were taught in traditional Kenyan </a:t>
            </a:r>
            <a:r>
              <a:rPr lang="en-US" sz="2400" b="1" dirty="0"/>
              <a:t>societies. Which </a:t>
            </a:r>
            <a:r>
              <a:rPr lang="en-US" sz="2400" b="1" dirty="0"/>
              <a:t>one is not?</a:t>
            </a:r>
          </a:p>
          <a:p>
            <a:r>
              <a:rPr lang="en-US" sz="2400" b="1" dirty="0"/>
              <a:t>A.	Reading and writing.</a:t>
            </a:r>
          </a:p>
          <a:p>
            <a:r>
              <a:rPr lang="en-US" sz="2400" b="1" dirty="0"/>
              <a:t>B.	Singing and dancing</a:t>
            </a:r>
          </a:p>
          <a:p>
            <a:r>
              <a:rPr lang="en-US" sz="2400" b="1" dirty="0"/>
              <a:t>C.	Telling of stories and riddles.</a:t>
            </a:r>
          </a:p>
          <a:p>
            <a:r>
              <a:rPr lang="en-US" sz="2400" b="1" dirty="0"/>
              <a:t>D</a:t>
            </a:r>
            <a:r>
              <a:rPr lang="en-US" sz="2400" b="1" dirty="0"/>
              <a:t>. </a:t>
            </a:r>
            <a:r>
              <a:rPr lang="en-US" sz="2400" b="1" dirty="0"/>
              <a:t>	Reciting </a:t>
            </a:r>
            <a:r>
              <a:rPr lang="en-US" sz="2400" b="1" dirty="0"/>
              <a:t>poems and proverbs. </a:t>
            </a:r>
          </a:p>
        </p:txBody>
      </p:sp>
    </p:spTree>
    <p:extLst>
      <p:ext uri="{BB962C8B-B14F-4D97-AF65-F5344CB8AC3E}">
        <p14:creationId xmlns:p14="http://schemas.microsoft.com/office/powerpoint/2010/main" val="3812863201"/>
      </p:ext>
    </p:extLst>
  </p:cSld>
  <p:clrMapOvr>
    <a:masterClrMapping/>
  </p:clrMapOvr>
  <p:transition spd="slow">
    <p:cover/>
  </p:transition>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14300"/>
            <a:ext cx="9067800" cy="2677656"/>
          </a:xfrm>
          <a:prstGeom prst="rect">
            <a:avLst/>
          </a:prstGeom>
        </p:spPr>
        <p:txBody>
          <a:bodyPr wrap="square">
            <a:spAutoFit/>
          </a:bodyPr>
          <a:lstStyle/>
          <a:p>
            <a:r>
              <a:rPr lang="en-US" sz="2400" b="1" dirty="0"/>
              <a:t>(Yr. 2002)</a:t>
            </a:r>
          </a:p>
          <a:p>
            <a:r>
              <a:rPr lang="en-US" sz="2400" b="1" dirty="0"/>
              <a:t>9.Traditional education was important mainly because it enables the youth to</a:t>
            </a:r>
          </a:p>
          <a:p>
            <a:r>
              <a:rPr lang="en-US" sz="2400" b="1" dirty="0"/>
              <a:t>A.	interact with adult members of the society</a:t>
            </a:r>
          </a:p>
          <a:p>
            <a:r>
              <a:rPr lang="en-US" sz="2400" b="1" dirty="0"/>
              <a:t>B.	learnt about great people in the society</a:t>
            </a:r>
          </a:p>
          <a:p>
            <a:r>
              <a:rPr lang="en-US" sz="2400" b="1" dirty="0"/>
              <a:t>C.	prepare for adults roles in the society</a:t>
            </a:r>
          </a:p>
          <a:p>
            <a:r>
              <a:rPr lang="en-US" sz="2400" b="1" dirty="0"/>
              <a:t>D.	learnt the secret of the society</a:t>
            </a:r>
          </a:p>
        </p:txBody>
      </p:sp>
      <p:sp>
        <p:nvSpPr>
          <p:cNvPr id="3" name="Rectangle 2"/>
          <p:cNvSpPr/>
          <p:nvPr/>
        </p:nvSpPr>
        <p:spPr>
          <a:xfrm>
            <a:off x="632178" y="2817555"/>
            <a:ext cx="8991600" cy="2677656"/>
          </a:xfrm>
          <a:prstGeom prst="rect">
            <a:avLst/>
          </a:prstGeom>
        </p:spPr>
        <p:txBody>
          <a:bodyPr wrap="square">
            <a:spAutoFit/>
          </a:bodyPr>
          <a:lstStyle/>
          <a:p>
            <a:r>
              <a:rPr lang="en-US" sz="2400" b="1" dirty="0"/>
              <a:t> (Yr. 2015)</a:t>
            </a:r>
          </a:p>
          <a:p>
            <a:r>
              <a:rPr lang="en-US" sz="2400" b="1" dirty="0"/>
              <a:t>1.   Which one of the following groups </a:t>
            </a:r>
            <a:r>
              <a:rPr lang="en-US" sz="2400" b="1" dirty="0"/>
              <a:t>of </a:t>
            </a:r>
            <a:r>
              <a:rPr lang="en-US" sz="2400" b="1" dirty="0"/>
              <a:t>requirements consists only of family basic needs?</a:t>
            </a:r>
          </a:p>
          <a:p>
            <a:endParaRPr lang="en-US" sz="2400" b="1" dirty="0"/>
          </a:p>
          <a:p>
            <a:r>
              <a:rPr lang="en-US" sz="2400" b="1" dirty="0"/>
              <a:t>   A		      B		         C		           D </a:t>
            </a:r>
            <a:endParaRPr lang="en-US" sz="2400" b="1" dirty="0"/>
          </a:p>
          <a:p>
            <a:endParaRPr lang="en-US" sz="2400" b="1" dirty="0"/>
          </a:p>
          <a:p>
            <a:endParaRPr lang="en-US" sz="2400" b="1" dirty="0"/>
          </a:p>
        </p:txBody>
      </p:sp>
      <p:sp>
        <p:nvSpPr>
          <p:cNvPr id="4" name="Rectangle 3"/>
          <p:cNvSpPr/>
          <p:nvPr/>
        </p:nvSpPr>
        <p:spPr>
          <a:xfrm>
            <a:off x="1193800" y="4014927"/>
            <a:ext cx="1524000" cy="1104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food</a:t>
            </a:r>
          </a:p>
          <a:p>
            <a:r>
              <a:rPr lang="en-US" dirty="0"/>
              <a:t>Clothing</a:t>
            </a:r>
            <a:endParaRPr lang="en-US" dirty="0"/>
          </a:p>
          <a:p>
            <a:r>
              <a:rPr lang="en-US" dirty="0"/>
              <a:t>Schooling</a:t>
            </a:r>
            <a:endParaRPr lang="en-US" dirty="0"/>
          </a:p>
        </p:txBody>
      </p:sp>
      <p:sp>
        <p:nvSpPr>
          <p:cNvPr id="5" name="Rectangle 4"/>
          <p:cNvSpPr/>
          <p:nvPr/>
        </p:nvSpPr>
        <p:spPr>
          <a:xfrm>
            <a:off x="3175000" y="4000501"/>
            <a:ext cx="1524000" cy="1104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Food</a:t>
            </a:r>
          </a:p>
          <a:p>
            <a:r>
              <a:rPr lang="en-US" dirty="0"/>
              <a:t>Shelter</a:t>
            </a:r>
            <a:endParaRPr lang="en-US" dirty="0"/>
          </a:p>
          <a:p>
            <a:r>
              <a:rPr lang="en-US" dirty="0"/>
              <a:t>Clothing</a:t>
            </a:r>
            <a:endParaRPr lang="en-US" dirty="0"/>
          </a:p>
        </p:txBody>
      </p:sp>
      <p:sp>
        <p:nvSpPr>
          <p:cNvPr id="7" name="Rectangle 6"/>
          <p:cNvSpPr/>
          <p:nvPr/>
        </p:nvSpPr>
        <p:spPr>
          <a:xfrm>
            <a:off x="5232400" y="4000501"/>
            <a:ext cx="1524000" cy="1104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Shelter</a:t>
            </a:r>
          </a:p>
          <a:p>
            <a:r>
              <a:rPr lang="en-US" dirty="0"/>
              <a:t>Schooling </a:t>
            </a:r>
            <a:endParaRPr lang="en-US" dirty="0"/>
          </a:p>
          <a:p>
            <a:r>
              <a:rPr lang="en-US" dirty="0"/>
              <a:t>Protection </a:t>
            </a:r>
            <a:endParaRPr lang="en-US" dirty="0"/>
          </a:p>
        </p:txBody>
      </p:sp>
      <p:sp>
        <p:nvSpPr>
          <p:cNvPr id="8" name="Rectangle 7"/>
          <p:cNvSpPr/>
          <p:nvPr/>
        </p:nvSpPr>
        <p:spPr>
          <a:xfrm>
            <a:off x="7289800" y="3993171"/>
            <a:ext cx="1524000" cy="1104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Protection</a:t>
            </a:r>
          </a:p>
          <a:p>
            <a:r>
              <a:rPr lang="en-US" dirty="0"/>
              <a:t>Clothing  </a:t>
            </a:r>
            <a:endParaRPr lang="en-US" dirty="0"/>
          </a:p>
          <a:p>
            <a:r>
              <a:rPr lang="en-US" dirty="0"/>
              <a:t>Schooling </a:t>
            </a:r>
            <a:endParaRPr lang="en-US" dirty="0"/>
          </a:p>
        </p:txBody>
      </p:sp>
    </p:spTree>
    <p:extLst>
      <p:ext uri="{BB962C8B-B14F-4D97-AF65-F5344CB8AC3E}">
        <p14:creationId xmlns:p14="http://schemas.microsoft.com/office/powerpoint/2010/main" val="494577758"/>
      </p:ext>
    </p:extLst>
  </p:cSld>
  <p:clrMapOvr>
    <a:masterClrMapping/>
  </p:clrMapOvr>
  <p:transition spd="slow">
    <p:cover/>
  </p:transition>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42901"/>
            <a:ext cx="8839200" cy="4524315"/>
          </a:xfrm>
          <a:prstGeom prst="rect">
            <a:avLst/>
          </a:prstGeom>
        </p:spPr>
        <p:txBody>
          <a:bodyPr wrap="square">
            <a:spAutoFit/>
          </a:bodyPr>
          <a:lstStyle/>
          <a:p>
            <a:r>
              <a:rPr lang="en-US" sz="2400" b="1" dirty="0"/>
              <a:t>(Yr. 2014)</a:t>
            </a:r>
          </a:p>
          <a:p>
            <a:r>
              <a:rPr lang="en-US" sz="2400" b="1" dirty="0"/>
              <a:t>2.   Below are responsibilities of family members.</a:t>
            </a:r>
          </a:p>
          <a:p>
            <a:r>
              <a:rPr lang="en-US" sz="2400" b="1" dirty="0"/>
              <a:t>(i)	Giving support and guidance.</a:t>
            </a:r>
          </a:p>
          <a:p>
            <a:r>
              <a:rPr lang="en-US" sz="2400" b="1" dirty="0"/>
              <a:t>(ii)	Helping in various duties.</a:t>
            </a:r>
          </a:p>
          <a:p>
            <a:r>
              <a:rPr lang="en-US" sz="2400" b="1" dirty="0"/>
              <a:t>(iii)	Sharing family resources.</a:t>
            </a:r>
          </a:p>
          <a:p>
            <a:r>
              <a:rPr lang="en-US" sz="2400" b="1" dirty="0"/>
              <a:t>(iv)	Learning positive values.</a:t>
            </a:r>
          </a:p>
          <a:p>
            <a:r>
              <a:rPr lang="en-US" sz="2400" b="1" dirty="0"/>
              <a:t>(</a:t>
            </a:r>
            <a:r>
              <a:rPr lang="en-US" sz="2400" b="1" dirty="0"/>
              <a:t>v)	Providing </a:t>
            </a:r>
            <a:r>
              <a:rPr lang="en-US" sz="2400" b="1" dirty="0"/>
              <a:t>protection against attacks.</a:t>
            </a:r>
          </a:p>
          <a:p>
            <a:endParaRPr lang="en-US" sz="2400" b="1" dirty="0"/>
          </a:p>
          <a:p>
            <a:r>
              <a:rPr lang="en-US" sz="2400" b="1" dirty="0"/>
              <a:t>Which </a:t>
            </a:r>
            <a:r>
              <a:rPr lang="en-US" sz="2400" b="1" dirty="0"/>
              <a:t>one of the following combination consists </a:t>
            </a:r>
            <a:r>
              <a:rPr lang="en-US" sz="2400" b="1" dirty="0"/>
              <a:t>of responsibilities </a:t>
            </a:r>
            <a:r>
              <a:rPr lang="en-US" sz="2400" b="1" dirty="0"/>
              <a:t>of the children?</a:t>
            </a:r>
          </a:p>
          <a:p>
            <a:r>
              <a:rPr lang="en-US" sz="2400" b="1" dirty="0"/>
              <a:t>A.   (i), (ii), (iv)	</a:t>
            </a:r>
            <a:r>
              <a:rPr lang="en-US" sz="2400" b="1" dirty="0"/>
              <a:t>	B</a:t>
            </a:r>
            <a:r>
              <a:rPr lang="en-US" sz="2400" b="1" dirty="0"/>
              <a:t>. (i), (iii), (iv)</a:t>
            </a:r>
          </a:p>
          <a:p>
            <a:r>
              <a:rPr lang="en-US" sz="2400" b="1" dirty="0"/>
              <a:t>C.   (ii), (iii), (iv)	D. (iii), (iv), (v)</a:t>
            </a:r>
          </a:p>
        </p:txBody>
      </p:sp>
    </p:spTree>
    <p:extLst>
      <p:ext uri="{BB962C8B-B14F-4D97-AF65-F5344CB8AC3E}">
        <p14:creationId xmlns:p14="http://schemas.microsoft.com/office/powerpoint/2010/main" val="1399099980"/>
      </p:ext>
    </p:extLst>
  </p:cSld>
  <p:clrMapOvr>
    <a:masterClrMapping/>
  </p:clrMapOvr>
  <p:transition spd="slow">
    <p:cover/>
  </p:transition>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42901"/>
            <a:ext cx="8763000" cy="4893647"/>
          </a:xfrm>
          <a:prstGeom prst="rect">
            <a:avLst/>
          </a:prstGeom>
        </p:spPr>
        <p:txBody>
          <a:bodyPr wrap="square">
            <a:spAutoFit/>
          </a:bodyPr>
          <a:lstStyle/>
          <a:p>
            <a:r>
              <a:rPr lang="en-US" sz="2400" b="1" dirty="0"/>
              <a:t>(Yr. 2013)</a:t>
            </a:r>
          </a:p>
          <a:p>
            <a:r>
              <a:rPr lang="en-US" sz="2400" b="1" dirty="0"/>
              <a:t>3.Who </a:t>
            </a:r>
            <a:r>
              <a:rPr lang="en-US" sz="2400" b="1" dirty="0"/>
              <a:t>among the following people conducts </a:t>
            </a:r>
            <a:r>
              <a:rPr lang="en-US" sz="2400" b="1" dirty="0"/>
              <a:t>customary marriages </a:t>
            </a:r>
            <a:r>
              <a:rPr lang="en-US" sz="2400" b="1" dirty="0"/>
              <a:t>in Kenya?</a:t>
            </a:r>
          </a:p>
          <a:p>
            <a:r>
              <a:rPr lang="en-US" sz="2400" b="1" dirty="0"/>
              <a:t>A.   Religious leader.	</a:t>
            </a:r>
            <a:r>
              <a:rPr lang="en-US" sz="2400" b="1" dirty="0"/>
              <a:t>		B</a:t>
            </a:r>
            <a:r>
              <a:rPr lang="en-US" sz="2400" b="1" dirty="0"/>
              <a:t>. Magistrate.</a:t>
            </a:r>
          </a:p>
          <a:p>
            <a:pPr marL="457200" indent="-457200">
              <a:buAutoNum type="alphaUcPeriod" startAt="3"/>
            </a:pPr>
            <a:r>
              <a:rPr lang="en-US" sz="2400" b="1" dirty="0"/>
              <a:t>District </a:t>
            </a:r>
            <a:r>
              <a:rPr lang="en-US" sz="2400" b="1" dirty="0"/>
              <a:t>Commissioner,      </a:t>
            </a:r>
            <a:r>
              <a:rPr lang="en-US" sz="2400" b="1" dirty="0"/>
              <a:t>	D</a:t>
            </a:r>
            <a:r>
              <a:rPr lang="en-US" sz="2400" b="1" dirty="0"/>
              <a:t>. Clan Elder. </a:t>
            </a:r>
            <a:endParaRPr lang="en-US" sz="2400" b="1" dirty="0"/>
          </a:p>
          <a:p>
            <a:pPr marL="457200" indent="-457200">
              <a:buAutoNum type="alphaUcPeriod" startAt="3"/>
            </a:pPr>
            <a:endParaRPr lang="en-US" sz="2400" b="1" dirty="0"/>
          </a:p>
          <a:p>
            <a:r>
              <a:rPr lang="en-US" sz="2400" b="1" dirty="0"/>
              <a:t>(</a:t>
            </a:r>
            <a:r>
              <a:rPr lang="en-US" sz="2400" b="1" dirty="0"/>
              <a:t>Yr. 2012</a:t>
            </a:r>
            <a:r>
              <a:rPr lang="en-US" sz="2400" b="1" dirty="0"/>
              <a:t>)</a:t>
            </a:r>
          </a:p>
          <a:p>
            <a:r>
              <a:rPr lang="en-US" sz="2400" b="1" dirty="0"/>
              <a:t>4.Which </a:t>
            </a:r>
            <a:r>
              <a:rPr lang="en-US" sz="2400" b="1" dirty="0"/>
              <a:t>one of the following types of </a:t>
            </a:r>
            <a:r>
              <a:rPr lang="en-US" sz="2400" b="1" dirty="0"/>
              <a:t>marriages allows </a:t>
            </a:r>
            <a:r>
              <a:rPr lang="en-US" sz="2400" b="1" dirty="0"/>
              <a:t>a man to marry up to four wives?</a:t>
            </a:r>
          </a:p>
          <a:p>
            <a:r>
              <a:rPr lang="en-US" sz="2400" b="1" dirty="0"/>
              <a:t>A.	Christian marriage.</a:t>
            </a:r>
          </a:p>
          <a:p>
            <a:r>
              <a:rPr lang="en-US" sz="2400" b="1" dirty="0"/>
              <a:t>B.	Muslim marriage.</a:t>
            </a:r>
          </a:p>
          <a:p>
            <a:r>
              <a:rPr lang="en-US" sz="2400" b="1" dirty="0"/>
              <a:t>C.	Hindu marriage.</a:t>
            </a:r>
          </a:p>
          <a:p>
            <a:r>
              <a:rPr lang="en-US" sz="2400" b="1" dirty="0"/>
              <a:t>D.	Traditional African marriage.</a:t>
            </a:r>
          </a:p>
        </p:txBody>
      </p:sp>
    </p:spTree>
    <p:extLst>
      <p:ext uri="{BB962C8B-B14F-4D97-AF65-F5344CB8AC3E}">
        <p14:creationId xmlns:p14="http://schemas.microsoft.com/office/powerpoint/2010/main" val="525573899"/>
      </p:ext>
    </p:extLst>
  </p:cSld>
  <p:clrMapOvr>
    <a:masterClrMapping/>
  </p:clrMapOvr>
  <p:transition spd="slow">
    <p:cover/>
  </p:transition>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90501"/>
            <a:ext cx="8915400" cy="4893647"/>
          </a:xfrm>
          <a:prstGeom prst="rect">
            <a:avLst/>
          </a:prstGeom>
        </p:spPr>
        <p:txBody>
          <a:bodyPr wrap="square">
            <a:spAutoFit/>
          </a:bodyPr>
          <a:lstStyle/>
          <a:p>
            <a:r>
              <a:rPr lang="en-US" sz="2400" b="1" dirty="0"/>
              <a:t>(Yr. 2010)</a:t>
            </a:r>
          </a:p>
          <a:p>
            <a:r>
              <a:rPr lang="en-US" sz="2400" b="1" dirty="0"/>
              <a:t>5.Which </a:t>
            </a:r>
            <a:r>
              <a:rPr lang="en-US" sz="2400" b="1" dirty="0"/>
              <a:t>one of the following marriages is </a:t>
            </a:r>
            <a:r>
              <a:rPr lang="en-US" sz="2400" b="1" dirty="0"/>
              <a:t>presided over </a:t>
            </a:r>
            <a:r>
              <a:rPr lang="en-US" sz="2400" b="1" dirty="0"/>
              <a:t>by the District Commissioner?</a:t>
            </a:r>
          </a:p>
          <a:p>
            <a:r>
              <a:rPr lang="en-US" sz="2400" b="1" dirty="0"/>
              <a:t>A.  Civil marriage	</a:t>
            </a:r>
            <a:r>
              <a:rPr lang="en-US" sz="2400" b="1" dirty="0"/>
              <a:t>	B</a:t>
            </a:r>
            <a:r>
              <a:rPr lang="en-US" sz="2400" b="1" dirty="0"/>
              <a:t>. Christian marriage</a:t>
            </a:r>
          </a:p>
          <a:p>
            <a:pPr marL="342900" indent="-342900">
              <a:buAutoNum type="alphaUcPeriod" startAt="3"/>
            </a:pPr>
            <a:r>
              <a:rPr lang="en-US" sz="2400" b="1" dirty="0"/>
              <a:t>Customary </a:t>
            </a:r>
            <a:r>
              <a:rPr lang="en-US" sz="2400" b="1" dirty="0"/>
              <a:t>marriage    </a:t>
            </a:r>
            <a:r>
              <a:rPr lang="en-US" sz="2400" b="1" dirty="0"/>
              <a:t>	D</a:t>
            </a:r>
            <a:r>
              <a:rPr lang="en-US" sz="2400" b="1" dirty="0"/>
              <a:t>. </a:t>
            </a:r>
            <a:r>
              <a:rPr lang="en-US" sz="2400" b="1" dirty="0" err="1"/>
              <a:t>Isiamic</a:t>
            </a:r>
            <a:r>
              <a:rPr lang="en-US" sz="2400" b="1" dirty="0"/>
              <a:t> marriage </a:t>
            </a:r>
            <a:endParaRPr lang="en-US" sz="2400" b="1" dirty="0"/>
          </a:p>
          <a:p>
            <a:endParaRPr lang="en-US" sz="2400" b="1" dirty="0"/>
          </a:p>
          <a:p>
            <a:r>
              <a:rPr lang="en-US" sz="2400" b="1" dirty="0" err="1"/>
              <a:t>Yr</a:t>
            </a:r>
            <a:r>
              <a:rPr lang="en-US" sz="2400" b="1" dirty="0"/>
              <a:t> </a:t>
            </a:r>
            <a:r>
              <a:rPr lang="en-US" sz="2400" b="1" dirty="0"/>
              <a:t>2010</a:t>
            </a:r>
          </a:p>
          <a:p>
            <a:r>
              <a:rPr lang="en-US" sz="2400" b="1" dirty="0"/>
              <a:t>6.Which </a:t>
            </a:r>
            <a:r>
              <a:rPr lang="en-US" sz="2400" b="1" dirty="0"/>
              <a:t>one of the following groups of </a:t>
            </a:r>
            <a:r>
              <a:rPr lang="en-US" sz="2400" b="1" dirty="0"/>
              <a:t>people represents </a:t>
            </a:r>
            <a:r>
              <a:rPr lang="en-US" sz="2400" b="1" dirty="0"/>
              <a:t>single parent family?</a:t>
            </a:r>
          </a:p>
          <a:p>
            <a:r>
              <a:rPr lang="en-US" sz="2400" b="1" dirty="0"/>
              <a:t>A.	Mother, daughter, son</a:t>
            </a:r>
          </a:p>
          <a:p>
            <a:r>
              <a:rPr lang="en-US" sz="2400" b="1" dirty="0"/>
              <a:t>B.	Father, mother, son</a:t>
            </a:r>
          </a:p>
          <a:p>
            <a:r>
              <a:rPr lang="en-US" sz="2400" b="1" dirty="0"/>
              <a:t>C.	Mother, son, nephew</a:t>
            </a:r>
          </a:p>
          <a:p>
            <a:r>
              <a:rPr lang="en-US" sz="2400" b="1" dirty="0"/>
              <a:t>D.	Father, daughter, niece</a:t>
            </a:r>
          </a:p>
        </p:txBody>
      </p:sp>
    </p:spTree>
    <p:extLst>
      <p:ext uri="{BB962C8B-B14F-4D97-AF65-F5344CB8AC3E}">
        <p14:creationId xmlns:p14="http://schemas.microsoft.com/office/powerpoint/2010/main" val="3204049796"/>
      </p:ext>
    </p:extLst>
  </p:cSld>
  <p:clrMapOvr>
    <a:masterClrMapping/>
  </p:clrMapOvr>
  <p:transition spd="slow">
    <p:cover/>
  </p:transition>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18345"/>
            <a:ext cx="8763000" cy="4708981"/>
          </a:xfrm>
          <a:prstGeom prst="rect">
            <a:avLst/>
          </a:prstGeom>
        </p:spPr>
        <p:txBody>
          <a:bodyPr wrap="square">
            <a:spAutoFit/>
          </a:bodyPr>
          <a:lstStyle/>
          <a:p>
            <a:r>
              <a:rPr lang="en-US" sz="2000" b="1" dirty="0"/>
              <a:t>(Yr. 2009)</a:t>
            </a:r>
          </a:p>
          <a:p>
            <a:r>
              <a:rPr lang="en-US" sz="2000" b="1" dirty="0"/>
              <a:t>7.Which </a:t>
            </a:r>
            <a:r>
              <a:rPr lang="en-US" sz="2000" b="1" dirty="0"/>
              <a:t>one of the following groups of </a:t>
            </a:r>
            <a:r>
              <a:rPr lang="en-US" sz="2000" b="1" dirty="0"/>
              <a:t>people belongs </a:t>
            </a:r>
            <a:r>
              <a:rPr lang="en-US" sz="2000" b="1" dirty="0"/>
              <a:t>to a nuclear family?</a:t>
            </a:r>
          </a:p>
          <a:p>
            <a:r>
              <a:rPr lang="en-US" sz="2000" b="1" dirty="0"/>
              <a:t>A.	father, daughter, son</a:t>
            </a:r>
          </a:p>
          <a:p>
            <a:r>
              <a:rPr lang="en-US" sz="2000" b="1" dirty="0"/>
              <a:t>B.	Mother, son, grandfather</a:t>
            </a:r>
          </a:p>
          <a:p>
            <a:r>
              <a:rPr lang="en-US" sz="2000" b="1" dirty="0"/>
              <a:t>C.	Father, son, uncle</a:t>
            </a:r>
          </a:p>
          <a:p>
            <a:r>
              <a:rPr lang="en-US" sz="2000" b="1" dirty="0"/>
              <a:t>D.	Grandmother, father, daughter</a:t>
            </a:r>
          </a:p>
          <a:p>
            <a:endParaRPr lang="en-US" sz="2000" b="1" dirty="0"/>
          </a:p>
          <a:p>
            <a:r>
              <a:rPr lang="en-US" sz="2000" b="1" dirty="0"/>
              <a:t>8.In </a:t>
            </a:r>
            <a:r>
              <a:rPr lang="en-US" sz="2000" b="1" dirty="0"/>
              <a:t>Kenya, civil marriages are conducted by</a:t>
            </a:r>
          </a:p>
          <a:p>
            <a:r>
              <a:rPr lang="en-US" sz="2000" b="1" dirty="0"/>
              <a:t>A. a magistrate       </a:t>
            </a:r>
            <a:r>
              <a:rPr lang="en-US" sz="2000" b="1" dirty="0"/>
              <a:t>	B</a:t>
            </a:r>
            <a:r>
              <a:rPr lang="en-US" sz="2000" b="1" dirty="0"/>
              <a:t>. a </a:t>
            </a:r>
            <a:r>
              <a:rPr lang="en-US" sz="2000" b="1" dirty="0" err="1"/>
              <a:t>councillor</a:t>
            </a:r>
            <a:endParaRPr lang="en-US" sz="2000" b="1" dirty="0"/>
          </a:p>
          <a:p>
            <a:r>
              <a:rPr lang="en-US" sz="2000" b="1" dirty="0"/>
              <a:t>C. a clan elder        </a:t>
            </a:r>
            <a:r>
              <a:rPr lang="en-US" sz="2000" b="1" dirty="0"/>
              <a:t>	D. a </a:t>
            </a:r>
            <a:r>
              <a:rPr lang="en-US" sz="2000" b="1" dirty="0"/>
              <a:t>religious leader </a:t>
            </a:r>
          </a:p>
          <a:p>
            <a:endParaRPr lang="en-US" sz="2000" b="1" dirty="0"/>
          </a:p>
          <a:p>
            <a:r>
              <a:rPr lang="en-US" sz="2000" b="1" dirty="0"/>
              <a:t>(</a:t>
            </a:r>
            <a:r>
              <a:rPr lang="en-US" sz="2000" b="1" dirty="0"/>
              <a:t>Yr. 2008)</a:t>
            </a:r>
          </a:p>
          <a:p>
            <a:r>
              <a:rPr lang="en-US" sz="2000" b="1" dirty="0"/>
              <a:t>9.In </a:t>
            </a:r>
            <a:r>
              <a:rPr lang="en-US" sz="2000" b="1" dirty="0"/>
              <a:t>traditional African communities, the basic </a:t>
            </a:r>
            <a:r>
              <a:rPr lang="en-US" sz="2000" b="1" dirty="0"/>
              <a:t>unit of </a:t>
            </a:r>
            <a:r>
              <a:rPr lang="en-US" sz="2000" b="1" dirty="0"/>
              <a:t>social organization was</a:t>
            </a:r>
          </a:p>
          <a:p>
            <a:r>
              <a:rPr lang="en-US" sz="2000" b="1" dirty="0"/>
              <a:t>A. the family	</a:t>
            </a:r>
            <a:r>
              <a:rPr lang="en-US" sz="2000" b="1" dirty="0"/>
              <a:t>	B</a:t>
            </a:r>
            <a:r>
              <a:rPr lang="en-US" sz="2000" b="1" dirty="0"/>
              <a:t>. The clan</a:t>
            </a:r>
          </a:p>
          <a:p>
            <a:r>
              <a:rPr lang="en-US" sz="2000" b="1" dirty="0"/>
              <a:t>C. The age group	</a:t>
            </a:r>
            <a:r>
              <a:rPr lang="en-US" sz="2000" b="1" dirty="0"/>
              <a:t>	D</a:t>
            </a:r>
            <a:r>
              <a:rPr lang="en-US" sz="2000" b="1" dirty="0"/>
              <a:t>. The warriors</a:t>
            </a:r>
          </a:p>
        </p:txBody>
      </p:sp>
    </p:spTree>
    <p:extLst>
      <p:ext uri="{BB962C8B-B14F-4D97-AF65-F5344CB8AC3E}">
        <p14:creationId xmlns:p14="http://schemas.microsoft.com/office/powerpoint/2010/main" val="3369464054"/>
      </p:ext>
    </p:extLst>
  </p:cSld>
  <p:clrMapOvr>
    <a:masterClrMapping/>
  </p:clrMapOvr>
  <p:transition spd="slow">
    <p:cover/>
  </p:transition>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571501"/>
            <a:ext cx="8915400" cy="4524315"/>
          </a:xfrm>
          <a:prstGeom prst="rect">
            <a:avLst/>
          </a:prstGeom>
        </p:spPr>
        <p:txBody>
          <a:bodyPr wrap="square">
            <a:spAutoFit/>
          </a:bodyPr>
          <a:lstStyle/>
          <a:p>
            <a:r>
              <a:rPr lang="en-US" sz="2400" b="1" dirty="0"/>
              <a:t>(Yr. 2007)</a:t>
            </a:r>
          </a:p>
          <a:p>
            <a:r>
              <a:rPr lang="en-US" sz="2400" b="1" dirty="0"/>
              <a:t>10.Tamaru </a:t>
            </a:r>
            <a:r>
              <a:rPr lang="en-US" sz="2400" b="1" dirty="0"/>
              <a:t>is a sister to </a:t>
            </a:r>
            <a:r>
              <a:rPr lang="en-US" sz="2400" b="1" dirty="0" err="1"/>
              <a:t>Mbeya</a:t>
            </a:r>
            <a:r>
              <a:rPr lang="en-US" sz="2400" b="1" dirty="0"/>
              <a:t>. Tamaru </a:t>
            </a:r>
            <a:r>
              <a:rPr lang="en-US" sz="2400" b="1" dirty="0"/>
              <a:t>has a son called </a:t>
            </a:r>
            <a:r>
              <a:rPr lang="en-US" sz="2400" b="1" dirty="0" err="1"/>
              <a:t>Ndavi</a:t>
            </a:r>
            <a:r>
              <a:rPr lang="en-US" sz="2400" b="1" dirty="0"/>
              <a:t> while </a:t>
            </a:r>
            <a:r>
              <a:rPr lang="en-US" sz="2400" b="1" dirty="0" err="1"/>
              <a:t>Mbeya</a:t>
            </a:r>
            <a:r>
              <a:rPr lang="en-US" sz="2400" b="1" dirty="0"/>
              <a:t> has a daughter </a:t>
            </a:r>
            <a:r>
              <a:rPr lang="en-US" sz="2400" b="1" dirty="0"/>
              <a:t>called Maria</a:t>
            </a:r>
            <a:r>
              <a:rPr lang="en-US" sz="2400" b="1" dirty="0"/>
              <a:t>. To </a:t>
            </a:r>
            <a:r>
              <a:rPr lang="en-US" sz="2400" b="1" dirty="0" err="1"/>
              <a:t>Ndavi</a:t>
            </a:r>
            <a:r>
              <a:rPr lang="en-US" sz="2400" b="1" dirty="0"/>
              <a:t>, Maria is a</a:t>
            </a:r>
          </a:p>
          <a:p>
            <a:pPr marL="342900" indent="-342900">
              <a:buAutoNum type="alphaUcPeriod"/>
            </a:pPr>
            <a:r>
              <a:rPr lang="en-US" sz="2400" b="1" dirty="0"/>
              <a:t>Niece	B</a:t>
            </a:r>
            <a:r>
              <a:rPr lang="en-US" sz="2400" b="1" dirty="0"/>
              <a:t>. </a:t>
            </a:r>
            <a:r>
              <a:rPr lang="en-US" sz="2400" b="1" dirty="0"/>
              <a:t>Cousin	C</a:t>
            </a:r>
            <a:r>
              <a:rPr lang="en-US" sz="2400" b="1" dirty="0"/>
              <a:t>. </a:t>
            </a:r>
            <a:r>
              <a:rPr lang="en-US" sz="2400" b="1" dirty="0"/>
              <a:t>Nephew	D</a:t>
            </a:r>
            <a:r>
              <a:rPr lang="en-US" sz="2400" b="1" dirty="0"/>
              <a:t>. Sister </a:t>
            </a:r>
            <a:endParaRPr lang="en-US" sz="2400" b="1" dirty="0"/>
          </a:p>
          <a:p>
            <a:endParaRPr lang="en-US" sz="2400" b="1" dirty="0"/>
          </a:p>
          <a:p>
            <a:r>
              <a:rPr lang="en-US" sz="2400" b="1" dirty="0"/>
              <a:t>(</a:t>
            </a:r>
            <a:r>
              <a:rPr lang="en-US" sz="2400" b="1" dirty="0"/>
              <a:t>Yr. 2005)</a:t>
            </a:r>
          </a:p>
          <a:p>
            <a:r>
              <a:rPr lang="en-US" sz="2400" b="1" dirty="0"/>
              <a:t>11.Which </a:t>
            </a:r>
            <a:r>
              <a:rPr lang="en-US" sz="2400" b="1" dirty="0"/>
              <a:t>one of the following groups represents </a:t>
            </a:r>
            <a:r>
              <a:rPr lang="en-US" sz="2400" b="1" dirty="0"/>
              <a:t>a single </a:t>
            </a:r>
            <a:r>
              <a:rPr lang="en-US" sz="2400" b="1" dirty="0"/>
              <a:t>parent family?</a:t>
            </a:r>
          </a:p>
          <a:p>
            <a:r>
              <a:rPr lang="en-US" sz="2400" b="1" dirty="0"/>
              <a:t>A.	Father, daughter, son.</a:t>
            </a:r>
          </a:p>
          <a:p>
            <a:r>
              <a:rPr lang="en-US" sz="2400" b="1" dirty="0"/>
              <a:t>B.	Father, mother, son.</a:t>
            </a:r>
          </a:p>
          <a:p>
            <a:r>
              <a:rPr lang="en-US" sz="2400" b="1" dirty="0"/>
              <a:t>C.	Father, nephew, daughter.</a:t>
            </a:r>
          </a:p>
          <a:p>
            <a:r>
              <a:rPr lang="en-US" sz="2400" b="1" dirty="0"/>
              <a:t>D.	Father, daughter, niece</a:t>
            </a:r>
          </a:p>
        </p:txBody>
      </p:sp>
    </p:spTree>
    <p:extLst>
      <p:ext uri="{BB962C8B-B14F-4D97-AF65-F5344CB8AC3E}">
        <p14:creationId xmlns:p14="http://schemas.microsoft.com/office/powerpoint/2010/main" val="2203720385"/>
      </p:ext>
    </p:extLst>
  </p:cSld>
  <p:clrMapOvr>
    <a:masterClrMapping/>
  </p:clrMapOvr>
  <p:transition spd="slow">
    <p:cover/>
  </p:transition>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14301"/>
            <a:ext cx="8763000" cy="5262979"/>
          </a:xfrm>
          <a:prstGeom prst="rect">
            <a:avLst/>
          </a:prstGeom>
        </p:spPr>
        <p:txBody>
          <a:bodyPr wrap="square">
            <a:spAutoFit/>
          </a:bodyPr>
          <a:lstStyle/>
          <a:p>
            <a:r>
              <a:rPr lang="en-US" sz="2400" b="1" dirty="0"/>
              <a:t>(Yr. 2013)</a:t>
            </a:r>
          </a:p>
          <a:p>
            <a:r>
              <a:rPr lang="en-US" sz="2400" b="1" dirty="0"/>
              <a:t>1.In </a:t>
            </a:r>
            <a:r>
              <a:rPr lang="en-US" sz="2400" b="1" dirty="0"/>
              <a:t>African communities, clans are made up of people</a:t>
            </a:r>
          </a:p>
          <a:p>
            <a:r>
              <a:rPr lang="en-US" sz="2400" b="1" dirty="0"/>
              <a:t>A.	from the same village</a:t>
            </a:r>
          </a:p>
          <a:p>
            <a:r>
              <a:rPr lang="en-US" sz="2400" b="1" dirty="0"/>
              <a:t>B.	with a common ancestor</a:t>
            </a:r>
          </a:p>
          <a:p>
            <a:r>
              <a:rPr lang="en-US" sz="2400" b="1" dirty="0"/>
              <a:t>C.	of the same age group</a:t>
            </a:r>
          </a:p>
          <a:p>
            <a:r>
              <a:rPr lang="en-US" sz="2400" b="1" dirty="0"/>
              <a:t>D.	who have a common leader.</a:t>
            </a:r>
          </a:p>
          <a:p>
            <a:endParaRPr lang="en-US" sz="2400" b="1" dirty="0"/>
          </a:p>
          <a:p>
            <a:r>
              <a:rPr lang="en-US" sz="2400" b="1" dirty="0"/>
              <a:t>(</a:t>
            </a:r>
            <a:r>
              <a:rPr lang="en-US" sz="2400" b="1" dirty="0"/>
              <a:t>Yr. 2010)</a:t>
            </a:r>
          </a:p>
          <a:p>
            <a:r>
              <a:rPr lang="en-US" sz="2400" b="1" dirty="0"/>
              <a:t>2.Which </a:t>
            </a:r>
            <a:r>
              <a:rPr lang="en-US" sz="2400" b="1" dirty="0"/>
              <a:t>one of the following was a function of </a:t>
            </a:r>
            <a:r>
              <a:rPr lang="en-US" sz="2400" b="1" dirty="0"/>
              <a:t>clan elders </a:t>
            </a:r>
            <a:r>
              <a:rPr lang="en-US" sz="2400" b="1" dirty="0"/>
              <a:t>in traditional African Communities?</a:t>
            </a:r>
          </a:p>
          <a:p>
            <a:r>
              <a:rPr lang="en-US" sz="2400" b="1" dirty="0"/>
              <a:t>A.	To provide food to needy families</a:t>
            </a:r>
          </a:p>
          <a:p>
            <a:r>
              <a:rPr lang="en-US" sz="2400" b="1" dirty="0"/>
              <a:t>B.	To treat the sick members of the community</a:t>
            </a:r>
          </a:p>
          <a:p>
            <a:r>
              <a:rPr lang="en-US" sz="2400" b="1" dirty="0"/>
              <a:t>C.	To educate the youth about their culture</a:t>
            </a:r>
          </a:p>
          <a:p>
            <a:r>
              <a:rPr lang="en-US" sz="2400" b="1" dirty="0"/>
              <a:t>D.	To protect the land against invaders</a:t>
            </a:r>
          </a:p>
        </p:txBody>
      </p:sp>
    </p:spTree>
    <p:extLst>
      <p:ext uri="{BB962C8B-B14F-4D97-AF65-F5344CB8AC3E}">
        <p14:creationId xmlns:p14="http://schemas.microsoft.com/office/powerpoint/2010/main" val="1555628893"/>
      </p:ext>
    </p:extLst>
  </p:cSld>
  <p:clrMapOvr>
    <a:masterClrMapping/>
  </p:clrMapOvr>
  <p:transition spd="slow">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0"/>
            <a:ext cx="8991600" cy="952500"/>
          </a:xfrm>
        </p:spPr>
        <p:txBody>
          <a:bodyPr>
            <a:noAutofit/>
          </a:bodyPr>
          <a:lstStyle/>
          <a:p>
            <a:r>
              <a:rPr lang="en-US" sz="2800" u="sng" dirty="0">
                <a:solidFill>
                  <a:srgbClr val="FF0000"/>
                </a:solidFill>
                <a:latin typeface="Arial Rounded MT Bold" pitchFamily="34" charset="0"/>
              </a:rPr>
              <a:t>STD SIX WORK ON PHYSICAL </a:t>
            </a:r>
            <a:r>
              <a:rPr lang="en-US" sz="2800" u="sng" dirty="0">
                <a:solidFill>
                  <a:srgbClr val="FF0000"/>
                </a:solidFill>
                <a:latin typeface="Arial Rounded MT Bold" pitchFamily="34" charset="0"/>
              </a:rPr>
              <a:t>ENVIRONMENT:</a:t>
            </a: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952500"/>
            <a:ext cx="8991600" cy="3771900"/>
          </a:xfrm>
          <a:prstGeom prst="rect">
            <a:avLst/>
          </a:prstGeom>
        </p:spPr>
        <p:txBody>
          <a:bodyPr>
            <a:normAutofit fontScale="70000" lnSpcReduction="20000"/>
          </a:bodyPr>
          <a:lstStyle/>
          <a:p>
            <a:pPr marL="0" indent="0" algn="ctr">
              <a:lnSpc>
                <a:spcPct val="150000"/>
              </a:lnSpc>
              <a:buNone/>
            </a:pPr>
            <a:r>
              <a:rPr lang="en-US" sz="4600" b="1" u="sng" dirty="0">
                <a:solidFill>
                  <a:srgbClr val="0070C0"/>
                </a:solidFill>
                <a:latin typeface="Arial Rounded MT Bold" pitchFamily="34" charset="0"/>
              </a:rPr>
              <a:t>Countries  neighboring  </a:t>
            </a:r>
            <a:r>
              <a:rPr lang="en-US" sz="4600" b="1" u="sng" dirty="0">
                <a:solidFill>
                  <a:srgbClr val="0070C0"/>
                </a:solidFill>
                <a:latin typeface="Arial Rounded MT Bold" pitchFamily="34" charset="0"/>
              </a:rPr>
              <a:t>E</a:t>
            </a:r>
            <a:r>
              <a:rPr lang="en-US" sz="4600" b="1" u="sng" dirty="0">
                <a:solidFill>
                  <a:srgbClr val="0070C0"/>
                </a:solidFill>
                <a:latin typeface="Arial Rounded MT Bold" pitchFamily="34" charset="0"/>
              </a:rPr>
              <a:t>astern  Africa</a:t>
            </a:r>
          </a:p>
          <a:p>
            <a:pPr>
              <a:lnSpc>
                <a:spcPct val="150000"/>
              </a:lnSpc>
            </a:pPr>
            <a:r>
              <a:rPr lang="en-US" sz="3600" dirty="0">
                <a:latin typeface="Arial Rounded MT Bold" pitchFamily="34" charset="0"/>
              </a:rPr>
              <a:t>North –Egypt and Libya</a:t>
            </a:r>
          </a:p>
          <a:p>
            <a:pPr>
              <a:lnSpc>
                <a:spcPct val="150000"/>
              </a:lnSpc>
            </a:pPr>
            <a:r>
              <a:rPr lang="en-US" sz="3600" dirty="0">
                <a:latin typeface="Arial Rounded MT Bold" pitchFamily="34" charset="0"/>
              </a:rPr>
              <a:t>West –DRC,CAR, Chad  </a:t>
            </a:r>
          </a:p>
          <a:p>
            <a:pPr>
              <a:lnSpc>
                <a:spcPct val="150000"/>
              </a:lnSpc>
            </a:pPr>
            <a:r>
              <a:rPr lang="en-US" sz="3600" dirty="0">
                <a:latin typeface="Arial Rounded MT Bold" pitchFamily="34" charset="0"/>
              </a:rPr>
              <a:t>South –Zambia </a:t>
            </a:r>
            <a:r>
              <a:rPr lang="en-US" sz="3600" dirty="0">
                <a:latin typeface="Arial Rounded MT Bold" pitchFamily="34" charset="0"/>
              </a:rPr>
              <a:t>M</a:t>
            </a:r>
            <a:r>
              <a:rPr lang="en-US" sz="3600" dirty="0">
                <a:latin typeface="Arial Rounded MT Bold" pitchFamily="34" charset="0"/>
              </a:rPr>
              <a:t>alawi and </a:t>
            </a:r>
            <a:r>
              <a:rPr lang="en-US" sz="3600" dirty="0">
                <a:latin typeface="Arial Rounded MT Bold" pitchFamily="34" charset="0"/>
              </a:rPr>
              <a:t>M</a:t>
            </a:r>
            <a:r>
              <a:rPr lang="en-US" sz="3600" dirty="0">
                <a:latin typeface="Arial Rounded MT Bold" pitchFamily="34" charset="0"/>
              </a:rPr>
              <a:t>ozambique</a:t>
            </a:r>
          </a:p>
          <a:p>
            <a:pPr>
              <a:lnSpc>
                <a:spcPct val="150000"/>
              </a:lnSpc>
            </a:pPr>
            <a:r>
              <a:rPr lang="en-US" sz="3600" dirty="0">
                <a:latin typeface="Arial Rounded MT Bold" pitchFamily="34" charset="0"/>
              </a:rPr>
              <a:t>East – Indian ocean</a:t>
            </a:r>
          </a:p>
          <a:p>
            <a:pPr>
              <a:lnSpc>
                <a:spcPct val="150000"/>
              </a:lnSpc>
            </a:pPr>
            <a:r>
              <a:rPr lang="en-US" sz="3600" dirty="0">
                <a:latin typeface="Arial Rounded MT Bold" pitchFamily="34" charset="0"/>
              </a:rPr>
              <a:t>North </a:t>
            </a:r>
            <a:r>
              <a:rPr lang="en-US" sz="3600" dirty="0">
                <a:latin typeface="Arial Rounded MT Bold" pitchFamily="34" charset="0"/>
              </a:rPr>
              <a:t>E</a:t>
            </a:r>
            <a:r>
              <a:rPr lang="en-US" sz="3600" dirty="0">
                <a:latin typeface="Arial Rounded MT Bold" pitchFamily="34" charset="0"/>
              </a:rPr>
              <a:t>ast –Red sea </a:t>
            </a:r>
          </a:p>
          <a:p>
            <a:pPr marL="0" indent="0">
              <a:lnSpc>
                <a:spcPct val="150000"/>
              </a:lnSpc>
              <a:buNone/>
            </a:pPr>
            <a:endParaRPr lang="en-US" sz="3600" dirty="0">
              <a:latin typeface="Arial Rounded MT Bold" pitchFamily="34" charset="0"/>
            </a:endParaRPr>
          </a:p>
        </p:txBody>
      </p:sp>
    </p:spTree>
    <p:extLst>
      <p:ext uri="{BB962C8B-B14F-4D97-AF65-F5344CB8AC3E}">
        <p14:creationId xmlns:p14="http://schemas.microsoft.com/office/powerpoint/2010/main" val="2903325537"/>
      </p:ext>
    </p:extLst>
  </p:cSld>
  <p:clrMapOvr>
    <a:masterClrMapping/>
  </p:clrMapOvr>
  <p:transition spd="slow" advTm="60000">
    <p:cover/>
  </p:transition>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79845"/>
            <a:ext cx="8763000" cy="5262979"/>
          </a:xfrm>
          <a:prstGeom prst="rect">
            <a:avLst/>
          </a:prstGeom>
        </p:spPr>
        <p:txBody>
          <a:bodyPr wrap="square">
            <a:spAutoFit/>
          </a:bodyPr>
          <a:lstStyle/>
          <a:p>
            <a:r>
              <a:rPr lang="en-US" sz="2400" b="1" dirty="0"/>
              <a:t>(Yr. 2006)</a:t>
            </a:r>
          </a:p>
          <a:p>
            <a:r>
              <a:rPr lang="en-US" sz="2400" b="1" dirty="0"/>
              <a:t>3.Which </a:t>
            </a:r>
            <a:r>
              <a:rPr lang="en-US" sz="2400" b="1" dirty="0"/>
              <a:t>one of the following statement is true </a:t>
            </a:r>
            <a:r>
              <a:rPr lang="en-US" sz="2400" b="1" dirty="0"/>
              <a:t>about clans </a:t>
            </a:r>
            <a:r>
              <a:rPr lang="en-US" sz="2400" b="1" dirty="0"/>
              <a:t>in traditional African societies?</a:t>
            </a:r>
          </a:p>
          <a:p>
            <a:r>
              <a:rPr lang="en-US" sz="2400" b="1" dirty="0"/>
              <a:t>A.	They were headed by wealthy people.</a:t>
            </a:r>
          </a:p>
          <a:p>
            <a:r>
              <a:rPr lang="en-US" sz="2400" b="1" dirty="0"/>
              <a:t>B.	They were formed by people from the same </a:t>
            </a:r>
            <a:r>
              <a:rPr lang="en-US" sz="2400" b="1" dirty="0"/>
              <a:t>age group</a:t>
            </a:r>
            <a:r>
              <a:rPr lang="en-US" sz="2400" b="1" dirty="0"/>
              <a:t>.</a:t>
            </a:r>
          </a:p>
          <a:p>
            <a:r>
              <a:rPr lang="en-US" sz="2400" b="1" dirty="0"/>
              <a:t>C.	They were made up of people with a </a:t>
            </a:r>
            <a:r>
              <a:rPr lang="en-US" sz="2400" b="1" dirty="0"/>
              <a:t>common ancestor</a:t>
            </a:r>
            <a:r>
              <a:rPr lang="en-US" sz="2400" b="1" dirty="0"/>
              <a:t>.</a:t>
            </a:r>
          </a:p>
          <a:p>
            <a:r>
              <a:rPr lang="en-US" sz="2400" b="1" dirty="0"/>
              <a:t>D.	They were made up of warriors.</a:t>
            </a:r>
          </a:p>
          <a:p>
            <a:endParaRPr lang="en-US" sz="2400" b="1" dirty="0"/>
          </a:p>
          <a:p>
            <a:r>
              <a:rPr lang="en-US" sz="2400" b="1" dirty="0"/>
              <a:t>(</a:t>
            </a:r>
            <a:r>
              <a:rPr lang="en-US" sz="2400" b="1" dirty="0"/>
              <a:t>Yr. 2002)</a:t>
            </a:r>
          </a:p>
          <a:p>
            <a:r>
              <a:rPr lang="en-US" sz="2400" b="1" dirty="0"/>
              <a:t>4.A </a:t>
            </a:r>
            <a:r>
              <a:rPr lang="en-US" sz="2400" b="1" dirty="0"/>
              <a:t>clan refers to people who</a:t>
            </a:r>
          </a:p>
          <a:p>
            <a:r>
              <a:rPr lang="en-US" sz="2400" b="1" dirty="0"/>
              <a:t>A.	share a common ancestor</a:t>
            </a:r>
          </a:p>
          <a:p>
            <a:r>
              <a:rPr lang="en-US" sz="2400" b="1" dirty="0"/>
              <a:t>B.	live together</a:t>
            </a:r>
          </a:p>
          <a:p>
            <a:r>
              <a:rPr lang="en-US" sz="2400" b="1" dirty="0"/>
              <a:t>C.	are </a:t>
            </a:r>
            <a:r>
              <a:rPr lang="en-US" sz="2400" b="1" dirty="0" err="1"/>
              <a:t>neighbours</a:t>
            </a:r>
            <a:endParaRPr lang="en-US" sz="2400" b="1" dirty="0"/>
          </a:p>
          <a:p>
            <a:r>
              <a:rPr lang="en-US" sz="2400" b="1" dirty="0"/>
              <a:t>D.	are friends</a:t>
            </a:r>
          </a:p>
        </p:txBody>
      </p:sp>
    </p:spTree>
    <p:extLst>
      <p:ext uri="{BB962C8B-B14F-4D97-AF65-F5344CB8AC3E}">
        <p14:creationId xmlns:p14="http://schemas.microsoft.com/office/powerpoint/2010/main" val="660191581"/>
      </p:ext>
    </p:extLst>
  </p:cSld>
  <p:clrMapOvr>
    <a:masterClrMapping/>
  </p:clrMapOvr>
  <p:transition spd="slow">
    <p:cover/>
  </p:transition>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839200" cy="5262979"/>
          </a:xfrm>
          <a:prstGeom prst="rect">
            <a:avLst/>
          </a:prstGeom>
        </p:spPr>
        <p:txBody>
          <a:bodyPr wrap="square">
            <a:spAutoFit/>
          </a:bodyPr>
          <a:lstStyle/>
          <a:p>
            <a:r>
              <a:rPr lang="en-US" sz="2400" b="1" dirty="0"/>
              <a:t>(Yr. 2015)</a:t>
            </a:r>
          </a:p>
          <a:p>
            <a:r>
              <a:rPr lang="en-US" sz="2400" b="1" dirty="0"/>
              <a:t>1.The </a:t>
            </a:r>
            <a:r>
              <a:rPr lang="en-US" sz="2400" b="1" dirty="0"/>
              <a:t>importance of cultural </a:t>
            </a:r>
            <a:r>
              <a:rPr lang="en-US" sz="2400" b="1" dirty="0" err="1"/>
              <a:t>artefacts</a:t>
            </a:r>
            <a:r>
              <a:rPr lang="en-US" sz="2400" b="1" dirty="0"/>
              <a:t> is that they</a:t>
            </a:r>
          </a:p>
          <a:p>
            <a:r>
              <a:rPr lang="en-US" sz="2400" b="1" dirty="0"/>
              <a:t>A.	Are national symbols</a:t>
            </a:r>
          </a:p>
          <a:p>
            <a:r>
              <a:rPr lang="en-US" sz="2400" b="1" dirty="0"/>
              <a:t>B.	Are used for decoration</a:t>
            </a:r>
          </a:p>
          <a:p>
            <a:r>
              <a:rPr lang="en-US" sz="2400" b="1" dirty="0"/>
              <a:t>C.	Form the basis of trade</a:t>
            </a:r>
          </a:p>
          <a:p>
            <a:r>
              <a:rPr lang="en-US" sz="2400" b="1" dirty="0"/>
              <a:t>D.	Preserve culture of the people</a:t>
            </a:r>
          </a:p>
          <a:p>
            <a:endParaRPr lang="en-US" sz="2400" b="1" dirty="0"/>
          </a:p>
          <a:p>
            <a:r>
              <a:rPr lang="en-US" sz="2400" b="1" dirty="0"/>
              <a:t>(</a:t>
            </a:r>
            <a:r>
              <a:rPr lang="en-US" sz="2400" b="1" dirty="0"/>
              <a:t>Yr. 2007)</a:t>
            </a:r>
          </a:p>
          <a:p>
            <a:r>
              <a:rPr lang="en-US" sz="2400" b="1" dirty="0"/>
              <a:t>2.The </a:t>
            </a:r>
            <a:r>
              <a:rPr lang="en-US" sz="2400" b="1" dirty="0"/>
              <a:t>main reason why wife inheritance should </a:t>
            </a:r>
            <a:r>
              <a:rPr lang="en-US" sz="2400" b="1" dirty="0"/>
              <a:t>be discouraged </a:t>
            </a:r>
            <a:r>
              <a:rPr lang="en-US" sz="2400" b="1" dirty="0"/>
              <a:t>in Kenya is because its leads</a:t>
            </a:r>
          </a:p>
          <a:p>
            <a:r>
              <a:rPr lang="en-US" sz="2400" b="1" dirty="0"/>
              <a:t>A.	To spread of HIV and AIDS.</a:t>
            </a:r>
          </a:p>
          <a:p>
            <a:r>
              <a:rPr lang="en-US" sz="2400" b="1" dirty="0"/>
              <a:t>B.	To increased population.</a:t>
            </a:r>
          </a:p>
          <a:p>
            <a:r>
              <a:rPr lang="en-US" sz="2400" b="1" dirty="0"/>
              <a:t>C.	To immoral </a:t>
            </a:r>
            <a:r>
              <a:rPr lang="en-US" sz="2400" b="1" dirty="0" err="1"/>
              <a:t>behaviour</a:t>
            </a:r>
            <a:r>
              <a:rPr lang="en-US" sz="2400" b="1" dirty="0"/>
              <a:t>.</a:t>
            </a:r>
          </a:p>
          <a:p>
            <a:r>
              <a:rPr lang="en-US" sz="2400" b="1" dirty="0"/>
              <a:t>D.	To misuse of family resources.</a:t>
            </a:r>
          </a:p>
        </p:txBody>
      </p:sp>
    </p:spTree>
    <p:extLst>
      <p:ext uri="{BB962C8B-B14F-4D97-AF65-F5344CB8AC3E}">
        <p14:creationId xmlns:p14="http://schemas.microsoft.com/office/powerpoint/2010/main" val="883528463"/>
      </p:ext>
    </p:extLst>
  </p:cSld>
  <p:clrMapOvr>
    <a:masterClrMapping/>
  </p:clrMapOvr>
  <p:transition spd="slow">
    <p:cover/>
  </p:transition>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1"/>
            <a:ext cx="8991600" cy="5262979"/>
          </a:xfrm>
          <a:prstGeom prst="rect">
            <a:avLst/>
          </a:prstGeom>
        </p:spPr>
        <p:txBody>
          <a:bodyPr wrap="square">
            <a:spAutoFit/>
          </a:bodyPr>
          <a:lstStyle/>
          <a:p>
            <a:r>
              <a:rPr lang="en-US" sz="2400" b="1" dirty="0"/>
              <a:t>(Yr. 2006)</a:t>
            </a:r>
          </a:p>
          <a:p>
            <a:r>
              <a:rPr lang="en-US" sz="2400" b="1" dirty="0"/>
              <a:t>3.Traditional </a:t>
            </a:r>
            <a:r>
              <a:rPr lang="en-US" sz="2400" b="1" dirty="0" err="1"/>
              <a:t>artefacts</a:t>
            </a:r>
            <a:r>
              <a:rPr lang="en-US" sz="2400" b="1" dirty="0"/>
              <a:t> are kept in Museums because</a:t>
            </a:r>
          </a:p>
          <a:p>
            <a:r>
              <a:rPr lang="en-US" sz="2400" b="1" dirty="0"/>
              <a:t>A.	they are symbols of cultural heritage</a:t>
            </a:r>
          </a:p>
          <a:p>
            <a:r>
              <a:rPr lang="en-US" sz="2400" b="1" dirty="0"/>
              <a:t>B.	they are symbols of national unity</a:t>
            </a:r>
          </a:p>
          <a:p>
            <a:r>
              <a:rPr lang="en-US" sz="2400" b="1" dirty="0"/>
              <a:t>C.	they are used for rewarding </a:t>
            </a:r>
            <a:r>
              <a:rPr lang="en-US" sz="2400" b="1" dirty="0"/>
              <a:t>hardworking citizens</a:t>
            </a:r>
            <a:endParaRPr lang="en-US" sz="2400" b="1" dirty="0"/>
          </a:p>
          <a:p>
            <a:r>
              <a:rPr lang="en-US" sz="2400" b="1" dirty="0"/>
              <a:t>D.	they are for export</a:t>
            </a:r>
          </a:p>
          <a:p>
            <a:endParaRPr lang="en-US" sz="2400" b="1" dirty="0"/>
          </a:p>
          <a:p>
            <a:r>
              <a:rPr lang="en-US" sz="2400" b="1" dirty="0"/>
              <a:t>(</a:t>
            </a:r>
            <a:r>
              <a:rPr lang="en-US" sz="2400" b="1" dirty="0"/>
              <a:t>Yr. 2005)</a:t>
            </a:r>
          </a:p>
          <a:p>
            <a:r>
              <a:rPr lang="en-US" sz="2400" b="1" dirty="0"/>
              <a:t>4.Which </a:t>
            </a:r>
            <a:r>
              <a:rPr lang="en-US" sz="2400" b="1" dirty="0"/>
              <a:t>one of the following was a way of treating </a:t>
            </a:r>
            <a:r>
              <a:rPr lang="en-US" sz="2400" b="1" dirty="0"/>
              <a:t>the sick </a:t>
            </a:r>
            <a:r>
              <a:rPr lang="en-US" sz="2400" b="1" dirty="0"/>
              <a:t>in the traditional African societies?</a:t>
            </a:r>
          </a:p>
          <a:p>
            <a:r>
              <a:rPr lang="en-US" sz="2400" b="1" dirty="0"/>
              <a:t>A.	Drinking porridge</a:t>
            </a:r>
          </a:p>
          <a:p>
            <a:r>
              <a:rPr lang="en-US" sz="2400" b="1" dirty="0"/>
              <a:t>B.	Eating meat.</a:t>
            </a:r>
          </a:p>
          <a:p>
            <a:r>
              <a:rPr lang="en-US" sz="2400" b="1" dirty="0"/>
              <a:t>C.	Performing physical exercises.</a:t>
            </a:r>
          </a:p>
          <a:p>
            <a:r>
              <a:rPr lang="en-US" sz="2400" b="1" dirty="0"/>
              <a:t>D.	Using herbs.</a:t>
            </a:r>
          </a:p>
        </p:txBody>
      </p:sp>
    </p:spTree>
    <p:extLst>
      <p:ext uri="{BB962C8B-B14F-4D97-AF65-F5344CB8AC3E}">
        <p14:creationId xmlns:p14="http://schemas.microsoft.com/office/powerpoint/2010/main" val="2661462850"/>
      </p:ext>
    </p:extLst>
  </p:cSld>
  <p:clrMapOvr>
    <a:masterClrMapping/>
  </p:clrMapOvr>
  <p:transition spd="slow">
    <p:cover/>
  </p:transition>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456844"/>
            <a:ext cx="8915400" cy="4893647"/>
          </a:xfrm>
          <a:prstGeom prst="rect">
            <a:avLst/>
          </a:prstGeom>
        </p:spPr>
        <p:txBody>
          <a:bodyPr wrap="square">
            <a:spAutoFit/>
          </a:bodyPr>
          <a:lstStyle/>
          <a:p>
            <a:r>
              <a:rPr lang="en-US" sz="2400" b="1" dirty="0"/>
              <a:t>5.Traditional </a:t>
            </a:r>
            <a:r>
              <a:rPr lang="en-US" sz="2400" b="1" dirty="0"/>
              <a:t>healers wore special charms in order</a:t>
            </a:r>
          </a:p>
          <a:p>
            <a:r>
              <a:rPr lang="en-US" sz="2400" b="1" dirty="0"/>
              <a:t>A.	to display their skills to the customers.</a:t>
            </a:r>
          </a:p>
          <a:p>
            <a:r>
              <a:rPr lang="en-US" sz="2400" b="1" dirty="0"/>
              <a:t>B.	to make themselves look beautiful.</a:t>
            </a:r>
          </a:p>
          <a:p>
            <a:r>
              <a:rPr lang="en-US" sz="2400" b="1" dirty="0"/>
              <a:t>C.	to preserve rare items of the community</a:t>
            </a:r>
          </a:p>
          <a:p>
            <a:pPr marL="342900" indent="-342900">
              <a:buAutoNum type="alphaUcPeriod" startAt="4"/>
            </a:pPr>
            <a:r>
              <a:rPr lang="en-US" sz="2400" b="1" dirty="0"/>
              <a:t>         to </a:t>
            </a:r>
            <a:r>
              <a:rPr lang="en-US" sz="2400" b="1" dirty="0"/>
              <a:t>protect themselves from </a:t>
            </a:r>
            <a:r>
              <a:rPr lang="en-US" sz="2400" b="1" dirty="0"/>
              <a:t>danger</a:t>
            </a:r>
          </a:p>
          <a:p>
            <a:endParaRPr lang="en-US" sz="2400" b="1" dirty="0"/>
          </a:p>
          <a:p>
            <a:r>
              <a:rPr lang="en-US" sz="2400" b="1" dirty="0"/>
              <a:t>6.Which </a:t>
            </a:r>
            <a:r>
              <a:rPr lang="en-US" sz="2400" b="1" dirty="0"/>
              <a:t>one of the following occasions </a:t>
            </a:r>
            <a:r>
              <a:rPr lang="en-US" sz="2400" b="1" dirty="0"/>
              <a:t>brought people </a:t>
            </a:r>
            <a:r>
              <a:rPr lang="en-US" sz="2400" b="1" dirty="0"/>
              <a:t>of different ages together in most </a:t>
            </a:r>
            <a:r>
              <a:rPr lang="en-US" sz="2400" b="1" dirty="0"/>
              <a:t>African communities </a:t>
            </a:r>
            <a:r>
              <a:rPr lang="en-US" sz="2400" b="1" dirty="0"/>
              <a:t>during pre-colonial period?</a:t>
            </a:r>
          </a:p>
          <a:p>
            <a:r>
              <a:rPr lang="en-US" sz="2400" b="1" dirty="0"/>
              <a:t>A.	Burial ceremonies.</a:t>
            </a:r>
          </a:p>
          <a:p>
            <a:r>
              <a:rPr lang="en-US" sz="2400" b="1" dirty="0"/>
              <a:t>B.	Cleansing ceremonies</a:t>
            </a:r>
          </a:p>
          <a:p>
            <a:r>
              <a:rPr lang="en-US" sz="2400" b="1" dirty="0"/>
              <a:t>C.	Marriage ceremonies.</a:t>
            </a:r>
          </a:p>
          <a:p>
            <a:r>
              <a:rPr lang="en-US" sz="2400" b="1" dirty="0"/>
              <a:t>D.	</a:t>
            </a:r>
            <a:r>
              <a:rPr lang="en-US" sz="2400" b="1" dirty="0" err="1"/>
              <a:t>Oathing</a:t>
            </a:r>
            <a:r>
              <a:rPr lang="en-US" sz="2400" b="1" dirty="0"/>
              <a:t> ceremonies.</a:t>
            </a:r>
          </a:p>
        </p:txBody>
      </p:sp>
    </p:spTree>
    <p:extLst>
      <p:ext uri="{BB962C8B-B14F-4D97-AF65-F5344CB8AC3E}">
        <p14:creationId xmlns:p14="http://schemas.microsoft.com/office/powerpoint/2010/main" val="714629292"/>
      </p:ext>
    </p:extLst>
  </p:cSld>
  <p:clrMapOvr>
    <a:masterClrMapping/>
  </p:clrMapOvr>
  <p:transition spd="slow">
    <p:cover/>
  </p:transition>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18345"/>
            <a:ext cx="8763000" cy="4524315"/>
          </a:xfrm>
          <a:prstGeom prst="rect">
            <a:avLst/>
          </a:prstGeom>
        </p:spPr>
        <p:txBody>
          <a:bodyPr wrap="square">
            <a:spAutoFit/>
          </a:bodyPr>
          <a:lstStyle/>
          <a:p>
            <a:r>
              <a:rPr lang="en-US" sz="2400" b="1" dirty="0"/>
              <a:t>7.Which </a:t>
            </a:r>
            <a:r>
              <a:rPr lang="en-US" sz="2400" b="1" dirty="0"/>
              <a:t>one of the following statements is true of </a:t>
            </a:r>
            <a:r>
              <a:rPr lang="en-US" sz="2400" b="1" dirty="0"/>
              <a:t>age groups </a:t>
            </a:r>
            <a:r>
              <a:rPr lang="en-US" sz="2400" b="1" dirty="0"/>
              <a:t>among African communities in Kenya?</a:t>
            </a:r>
          </a:p>
          <a:p>
            <a:r>
              <a:rPr lang="en-US" sz="2400" b="1" dirty="0"/>
              <a:t>A.	Age-groups were formed when there was war.</a:t>
            </a:r>
          </a:p>
          <a:p>
            <a:r>
              <a:rPr lang="en-US" sz="2400" b="1" dirty="0"/>
              <a:t>B.	Age-groups were formed after initiations.</a:t>
            </a:r>
          </a:p>
          <a:p>
            <a:r>
              <a:rPr lang="en-US" sz="2400" b="1" dirty="0"/>
              <a:t>C.	Age-groups enabled members to own land.</a:t>
            </a:r>
          </a:p>
          <a:p>
            <a:r>
              <a:rPr lang="en-US" sz="2400" b="1" dirty="0"/>
              <a:t>D.	Age-groups were abandoned when </a:t>
            </a:r>
            <a:r>
              <a:rPr lang="en-US" sz="2400" b="1" dirty="0"/>
              <a:t>Europeans came</a:t>
            </a:r>
            <a:r>
              <a:rPr lang="en-US" sz="2400" b="1" dirty="0"/>
              <a:t>.</a:t>
            </a:r>
          </a:p>
          <a:p>
            <a:endParaRPr lang="en-US" sz="2400" b="1" dirty="0"/>
          </a:p>
          <a:p>
            <a:r>
              <a:rPr lang="en-US" sz="2400" b="1" dirty="0"/>
              <a:t>(</a:t>
            </a:r>
            <a:r>
              <a:rPr lang="en-US" sz="2400" b="1" dirty="0"/>
              <a:t>Yr. 2004)</a:t>
            </a:r>
          </a:p>
          <a:p>
            <a:r>
              <a:rPr lang="en-US" sz="2400" b="1" dirty="0"/>
              <a:t>8.In </a:t>
            </a:r>
            <a:r>
              <a:rPr lang="en-US" sz="2400" b="1" dirty="0"/>
              <a:t>tradition African society, the. people who </a:t>
            </a:r>
            <a:r>
              <a:rPr lang="en-US" sz="2400" b="1" dirty="0"/>
              <a:t>could foretell </a:t>
            </a:r>
            <a:r>
              <a:rPr lang="en-US" sz="2400" b="1" dirty="0"/>
              <a:t>future events were called?</a:t>
            </a:r>
          </a:p>
          <a:p>
            <a:r>
              <a:rPr lang="en-US" sz="2400" b="1" dirty="0"/>
              <a:t>A. witch-doctors	B. diviners</a:t>
            </a:r>
          </a:p>
          <a:p>
            <a:r>
              <a:rPr lang="en-US" sz="2400" b="1" dirty="0"/>
              <a:t>C. rainmakers	</a:t>
            </a:r>
            <a:r>
              <a:rPr lang="en-US" sz="2400" b="1" dirty="0"/>
              <a:t>	D</a:t>
            </a:r>
            <a:r>
              <a:rPr lang="en-US" sz="2400" b="1" dirty="0"/>
              <a:t>. Sorcerers</a:t>
            </a:r>
          </a:p>
        </p:txBody>
      </p:sp>
    </p:spTree>
    <p:extLst>
      <p:ext uri="{BB962C8B-B14F-4D97-AF65-F5344CB8AC3E}">
        <p14:creationId xmlns:p14="http://schemas.microsoft.com/office/powerpoint/2010/main" val="2422957883"/>
      </p:ext>
    </p:extLst>
  </p:cSld>
  <p:clrMapOvr>
    <a:masterClrMapping/>
  </p:clrMapOvr>
  <p:transition spd="slow">
    <p:cover/>
  </p:transition>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02716"/>
            <a:ext cx="8915400" cy="4154984"/>
          </a:xfrm>
          <a:prstGeom prst="rect">
            <a:avLst/>
          </a:prstGeom>
        </p:spPr>
        <p:txBody>
          <a:bodyPr wrap="square">
            <a:spAutoFit/>
          </a:bodyPr>
          <a:lstStyle/>
          <a:p>
            <a:r>
              <a:rPr lang="en-US" sz="2400" b="1" dirty="0"/>
              <a:t>9.Among </a:t>
            </a:r>
            <a:r>
              <a:rPr lang="en-US" sz="2400" b="1" dirty="0"/>
              <a:t>the </a:t>
            </a:r>
            <a:r>
              <a:rPr lang="en-US" sz="2400" b="1" dirty="0" err="1"/>
              <a:t>Agikuyu,people</a:t>
            </a:r>
            <a:r>
              <a:rPr lang="en-US" sz="2400" b="1" dirty="0"/>
              <a:t> who were </a:t>
            </a:r>
            <a:r>
              <a:rPr lang="en-US" sz="2400" b="1" dirty="0"/>
              <a:t>initiated together </a:t>
            </a:r>
            <a:r>
              <a:rPr lang="en-US" sz="2400" b="1" dirty="0"/>
              <a:t>were called?</a:t>
            </a:r>
          </a:p>
          <a:p>
            <a:r>
              <a:rPr lang="en-US" sz="2400" b="1" dirty="0"/>
              <a:t>A. A sub-tribe	</a:t>
            </a:r>
            <a:r>
              <a:rPr lang="en-US" sz="2400" b="1" dirty="0"/>
              <a:t>	B</a:t>
            </a:r>
            <a:r>
              <a:rPr lang="en-US" sz="2400" b="1" dirty="0"/>
              <a:t>. A clan</a:t>
            </a:r>
          </a:p>
          <a:p>
            <a:r>
              <a:rPr lang="en-US" sz="2400" b="1" dirty="0"/>
              <a:t>C. A generation        </a:t>
            </a:r>
            <a:r>
              <a:rPr lang="en-US" sz="2400" b="1" dirty="0"/>
              <a:t>	D</a:t>
            </a:r>
            <a:r>
              <a:rPr lang="en-US" sz="2400" b="1" dirty="0"/>
              <a:t>. An </a:t>
            </a:r>
            <a:r>
              <a:rPr lang="en-US" sz="2400" b="1" dirty="0"/>
              <a:t>age-group</a:t>
            </a:r>
          </a:p>
          <a:p>
            <a:endParaRPr lang="en-US" sz="2400" b="1" dirty="0"/>
          </a:p>
          <a:p>
            <a:r>
              <a:rPr lang="en-US" sz="2400" b="1" dirty="0"/>
              <a:t>10.The </a:t>
            </a:r>
            <a:r>
              <a:rPr lang="en-US" sz="2400" b="1" dirty="0"/>
              <a:t>reason why naming ceremonies were </a:t>
            </a:r>
            <a:r>
              <a:rPr lang="en-US" sz="2400" b="1" dirty="0"/>
              <a:t>held among </a:t>
            </a:r>
            <a:r>
              <a:rPr lang="en-US" sz="2400" b="1" dirty="0"/>
              <a:t>the traditional African communities was </a:t>
            </a:r>
            <a:r>
              <a:rPr lang="en-US" sz="2400" b="1" dirty="0"/>
              <a:t>that they</a:t>
            </a:r>
            <a:endParaRPr lang="en-US" sz="2400" b="1" dirty="0"/>
          </a:p>
          <a:p>
            <a:r>
              <a:rPr lang="en-US" sz="2400" b="1" dirty="0"/>
              <a:t>A.   provided an opportunity for clan members </a:t>
            </a:r>
            <a:r>
              <a:rPr lang="en-US" sz="2400" b="1" dirty="0"/>
              <a:t>to eat </a:t>
            </a:r>
            <a:r>
              <a:rPr lang="en-US" sz="2400" b="1" dirty="0"/>
              <a:t>together </a:t>
            </a:r>
            <a:endParaRPr lang="en-US" sz="2400" b="1" dirty="0"/>
          </a:p>
          <a:p>
            <a:r>
              <a:rPr lang="en-US" sz="2400" b="1" dirty="0"/>
              <a:t>B.   provided </a:t>
            </a:r>
            <a:r>
              <a:rPr lang="en-US" sz="2400" b="1" dirty="0"/>
              <a:t>an opportunity for people to dance</a:t>
            </a:r>
          </a:p>
          <a:p>
            <a:r>
              <a:rPr lang="en-US" sz="2400" b="1" dirty="0"/>
              <a:t>C.   provided </a:t>
            </a:r>
            <a:r>
              <a:rPr lang="en-US" sz="2400" b="1" dirty="0"/>
              <a:t>an opportunity for people to </a:t>
            </a:r>
            <a:r>
              <a:rPr lang="en-US" sz="2400" b="1" dirty="0"/>
              <a:t>meet their </a:t>
            </a:r>
            <a:r>
              <a:rPr lang="en-US" sz="2400" b="1" dirty="0"/>
              <a:t>friends</a:t>
            </a:r>
          </a:p>
          <a:p>
            <a:r>
              <a:rPr lang="en-US" sz="2400" b="1" dirty="0"/>
              <a:t>D.   provided </a:t>
            </a:r>
            <a:r>
              <a:rPr lang="en-US" sz="2400" b="1" dirty="0"/>
              <a:t>an opportunity for the baby to </a:t>
            </a:r>
            <a:r>
              <a:rPr lang="en-US" sz="2400" b="1" dirty="0"/>
              <a:t>be received </a:t>
            </a:r>
            <a:r>
              <a:rPr lang="en-US" sz="2400" b="1" dirty="0"/>
              <a:t>into the clan</a:t>
            </a:r>
          </a:p>
        </p:txBody>
      </p:sp>
    </p:spTree>
    <p:extLst>
      <p:ext uri="{BB962C8B-B14F-4D97-AF65-F5344CB8AC3E}">
        <p14:creationId xmlns:p14="http://schemas.microsoft.com/office/powerpoint/2010/main" val="1035753311"/>
      </p:ext>
    </p:extLst>
  </p:cSld>
  <p:clrMapOvr>
    <a:masterClrMapping/>
  </p:clrMapOvr>
  <p:transition spd="slow">
    <p:cover/>
  </p:transition>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2137"/>
            <a:ext cx="8839200" cy="830997"/>
          </a:xfrm>
          <a:prstGeom prst="rect">
            <a:avLst/>
          </a:prstGeom>
        </p:spPr>
        <p:txBody>
          <a:bodyPr wrap="square">
            <a:spAutoFit/>
          </a:bodyPr>
          <a:lstStyle/>
          <a:p>
            <a:r>
              <a:rPr lang="en-US" sz="2400" b="1" dirty="0"/>
              <a:t>11.During </a:t>
            </a:r>
            <a:r>
              <a:rPr lang="en-US" sz="2400" b="1" dirty="0"/>
              <a:t>the pre-colonial period, Africans </a:t>
            </a:r>
            <a:r>
              <a:rPr lang="en-US" sz="2400" b="1" dirty="0"/>
              <a:t>communities protected </a:t>
            </a:r>
            <a:r>
              <a:rPr lang="en-US" sz="2400" b="1" dirty="0"/>
              <a:t>their homes against enemies mainly by</a:t>
            </a:r>
          </a:p>
        </p:txBody>
      </p:sp>
      <p:sp>
        <p:nvSpPr>
          <p:cNvPr id="3" name="Rectangle 2"/>
          <p:cNvSpPr/>
          <p:nvPr/>
        </p:nvSpPr>
        <p:spPr>
          <a:xfrm>
            <a:off x="660400" y="678240"/>
            <a:ext cx="8839200" cy="1569660"/>
          </a:xfrm>
          <a:prstGeom prst="rect">
            <a:avLst/>
          </a:prstGeom>
        </p:spPr>
        <p:txBody>
          <a:bodyPr wrap="square">
            <a:spAutoFit/>
          </a:bodyPr>
          <a:lstStyle/>
          <a:p>
            <a:r>
              <a:rPr lang="en-US" sz="2400" b="1" dirty="0"/>
              <a:t>A.	building stone walls around the homesteads</a:t>
            </a:r>
          </a:p>
          <a:p>
            <a:r>
              <a:rPr lang="en-US" sz="2400" b="1" dirty="0"/>
              <a:t>B.	positioning armed warriors around </a:t>
            </a:r>
            <a:r>
              <a:rPr lang="en-US" sz="2400" b="1" dirty="0"/>
              <a:t>the homestead</a:t>
            </a:r>
            <a:endParaRPr lang="en-US" sz="2400" b="1" dirty="0"/>
          </a:p>
          <a:p>
            <a:r>
              <a:rPr lang="en-US" sz="2400" b="1" dirty="0"/>
              <a:t>C.	using thorn fences around the homesteads</a:t>
            </a:r>
          </a:p>
          <a:p>
            <a:r>
              <a:rPr lang="en-US" sz="2400" b="1" dirty="0"/>
              <a:t>D.	digging trenches around the homestead</a:t>
            </a:r>
          </a:p>
        </p:txBody>
      </p:sp>
      <p:sp>
        <p:nvSpPr>
          <p:cNvPr id="4" name="Rectangle 3"/>
          <p:cNvSpPr/>
          <p:nvPr/>
        </p:nvSpPr>
        <p:spPr>
          <a:xfrm>
            <a:off x="812800" y="2325112"/>
            <a:ext cx="8839200" cy="3046988"/>
          </a:xfrm>
          <a:prstGeom prst="rect">
            <a:avLst/>
          </a:prstGeom>
        </p:spPr>
        <p:txBody>
          <a:bodyPr wrap="square">
            <a:spAutoFit/>
          </a:bodyPr>
          <a:lstStyle/>
          <a:p>
            <a:r>
              <a:rPr lang="en-US" sz="2400" b="1" dirty="0"/>
              <a:t>Yr. 2011</a:t>
            </a:r>
          </a:p>
          <a:p>
            <a:r>
              <a:rPr lang="en-US" sz="2400" b="1" dirty="0"/>
              <a:t>1.John</a:t>
            </a:r>
            <a:r>
              <a:rPr lang="en-US" sz="2400" b="1" dirty="0"/>
              <a:t>, a standard six pupil, notices an elderly </a:t>
            </a:r>
            <a:r>
              <a:rPr lang="en-US" sz="2400" b="1" dirty="0"/>
              <a:t>person lying </a:t>
            </a:r>
            <a:r>
              <a:rPr lang="en-US" sz="2400" b="1" dirty="0"/>
              <a:t>along the pathway. The best action for </a:t>
            </a:r>
            <a:r>
              <a:rPr lang="en-US" sz="2400" b="1" dirty="0"/>
              <a:t>John to </a:t>
            </a:r>
            <a:r>
              <a:rPr lang="en-US" sz="2400" b="1" dirty="0"/>
              <a:t>take to assist the person is to</a:t>
            </a:r>
          </a:p>
          <a:p>
            <a:r>
              <a:rPr lang="en-US" sz="2400" b="1" dirty="0"/>
              <a:t>A.	Try to talk to the person</a:t>
            </a:r>
          </a:p>
          <a:p>
            <a:r>
              <a:rPr lang="en-US" sz="2400" b="1" dirty="0"/>
              <a:t>B.	Call for help</a:t>
            </a:r>
          </a:p>
          <a:p>
            <a:r>
              <a:rPr lang="en-US" sz="2400" b="1" dirty="0"/>
              <a:t>C.	Let the person rest</a:t>
            </a:r>
          </a:p>
          <a:p>
            <a:r>
              <a:rPr lang="en-US" sz="2400" b="1" dirty="0"/>
              <a:t>D.	Try to move the person</a:t>
            </a:r>
          </a:p>
        </p:txBody>
      </p:sp>
    </p:spTree>
    <p:extLst>
      <p:ext uri="{BB962C8B-B14F-4D97-AF65-F5344CB8AC3E}">
        <p14:creationId xmlns:p14="http://schemas.microsoft.com/office/powerpoint/2010/main" val="2067994793"/>
      </p:ext>
    </p:extLst>
  </p:cSld>
  <p:clrMapOvr>
    <a:masterClrMapping/>
  </p:clrMapOvr>
  <p:transition spd="slow">
    <p:cover/>
  </p:transition>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1611"/>
            <a:ext cx="8839200" cy="5632311"/>
          </a:xfrm>
          <a:prstGeom prst="rect">
            <a:avLst/>
          </a:prstGeom>
        </p:spPr>
        <p:txBody>
          <a:bodyPr wrap="square">
            <a:spAutoFit/>
          </a:bodyPr>
          <a:lstStyle/>
          <a:p>
            <a:r>
              <a:rPr lang="en-US" sz="2400" b="1" dirty="0"/>
              <a:t>(Yr. 2011)</a:t>
            </a:r>
          </a:p>
          <a:p>
            <a:r>
              <a:rPr lang="en-US" sz="2400" b="1" dirty="0"/>
              <a:t>2.The </a:t>
            </a:r>
            <a:r>
              <a:rPr lang="en-US" sz="2400" b="1" dirty="0"/>
              <a:t>reason why children should help parents </a:t>
            </a:r>
            <a:r>
              <a:rPr lang="en-US" sz="2400" b="1" dirty="0"/>
              <a:t>in carrying </a:t>
            </a:r>
            <a:r>
              <a:rPr lang="en-US" sz="2400" b="1" dirty="0"/>
              <a:t>out family responsibilities is to</a:t>
            </a:r>
          </a:p>
          <a:p>
            <a:r>
              <a:rPr lang="en-US" sz="2400" b="1" dirty="0"/>
              <a:t>A.	Enable them earn some money</a:t>
            </a:r>
          </a:p>
          <a:p>
            <a:r>
              <a:rPr lang="en-US" sz="2400" b="1" dirty="0"/>
              <a:t>B.	Improve their performance in school</a:t>
            </a:r>
          </a:p>
          <a:p>
            <a:r>
              <a:rPr lang="en-US" sz="2400" b="1" dirty="0"/>
              <a:t>C.	Enable them grow faster</a:t>
            </a:r>
          </a:p>
          <a:p>
            <a:r>
              <a:rPr lang="en-US" sz="2400" b="1" dirty="0"/>
              <a:t>D.	Promote harmony in the family</a:t>
            </a:r>
          </a:p>
          <a:p>
            <a:r>
              <a:rPr lang="en-US" sz="2400" b="1" dirty="0" err="1"/>
              <a:t>Yr</a:t>
            </a:r>
            <a:r>
              <a:rPr lang="en-US" sz="2400" b="1" dirty="0"/>
              <a:t> 2010</a:t>
            </a:r>
          </a:p>
          <a:p>
            <a:r>
              <a:rPr lang="en-US" sz="2400" b="1" dirty="0"/>
              <a:t>3.Nzau</a:t>
            </a:r>
            <a:r>
              <a:rPr lang="en-US" sz="2400" b="1" dirty="0"/>
              <a:t>, a primary school pupil assisted an elderly </a:t>
            </a:r>
            <a:r>
              <a:rPr lang="en-US" sz="2400" b="1" dirty="0"/>
              <a:t>lady to </a:t>
            </a:r>
            <a:r>
              <a:rPr lang="en-US" sz="2400" b="1" dirty="0"/>
              <a:t>cross a busy road. The </a:t>
            </a:r>
            <a:r>
              <a:rPr lang="en-US" sz="2400" b="1" dirty="0" err="1"/>
              <a:t>behaviour</a:t>
            </a:r>
            <a:r>
              <a:rPr lang="en-US" sz="2400" b="1" dirty="0"/>
              <a:t> by </a:t>
            </a:r>
            <a:r>
              <a:rPr lang="en-US" sz="2400" b="1" dirty="0" err="1"/>
              <a:t>Nzau</a:t>
            </a:r>
            <a:r>
              <a:rPr lang="en-US" sz="2400" b="1" dirty="0"/>
              <a:t> </a:t>
            </a:r>
            <a:r>
              <a:rPr lang="en-US" sz="2400" b="1" dirty="0"/>
              <a:t>should be </a:t>
            </a:r>
            <a:r>
              <a:rPr lang="en-US" sz="2400" b="1" dirty="0"/>
              <a:t>encouraged in the society because it</a:t>
            </a:r>
          </a:p>
          <a:p>
            <a:r>
              <a:rPr lang="en-US" sz="2400" b="1" dirty="0"/>
              <a:t>A.	Promotes courage among children</a:t>
            </a:r>
          </a:p>
          <a:p>
            <a:r>
              <a:rPr lang="en-US" sz="2400" b="1" dirty="0"/>
              <a:t>B.	Shows that children love old people</a:t>
            </a:r>
          </a:p>
          <a:p>
            <a:r>
              <a:rPr lang="en-US" sz="2400" b="1" dirty="0"/>
              <a:t>C.	Makes old people live longer</a:t>
            </a:r>
          </a:p>
          <a:p>
            <a:r>
              <a:rPr lang="en-US" sz="2400" b="1" dirty="0"/>
              <a:t>D.	Is a sign of respect for old people</a:t>
            </a:r>
          </a:p>
        </p:txBody>
      </p:sp>
    </p:spTree>
    <p:extLst>
      <p:ext uri="{BB962C8B-B14F-4D97-AF65-F5344CB8AC3E}">
        <p14:creationId xmlns:p14="http://schemas.microsoft.com/office/powerpoint/2010/main" val="1003923004"/>
      </p:ext>
    </p:extLst>
  </p:cSld>
  <p:clrMapOvr>
    <a:masterClrMapping/>
  </p:clrMapOvr>
  <p:transition spd="slow">
    <p:cover/>
  </p:transition>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89787"/>
            <a:ext cx="8991600" cy="5262979"/>
          </a:xfrm>
          <a:prstGeom prst="rect">
            <a:avLst/>
          </a:prstGeom>
        </p:spPr>
        <p:txBody>
          <a:bodyPr wrap="square">
            <a:spAutoFit/>
          </a:bodyPr>
          <a:lstStyle/>
          <a:p>
            <a:r>
              <a:rPr lang="en-US" sz="2400" b="1" dirty="0"/>
              <a:t>Yr. 2008</a:t>
            </a:r>
          </a:p>
          <a:p>
            <a:r>
              <a:rPr lang="en-US" sz="2400" b="1" dirty="0"/>
              <a:t>4.Leo </a:t>
            </a:r>
            <a:r>
              <a:rPr lang="en-US" sz="2400" b="1" dirty="0"/>
              <a:t>has found out that his classmate Joni is </a:t>
            </a:r>
            <a:r>
              <a:rPr lang="en-US" sz="2400" b="1" dirty="0"/>
              <a:t>living with </a:t>
            </a:r>
            <a:r>
              <a:rPr lang="en-US" sz="2400" b="1" dirty="0"/>
              <a:t>HIV and the condition is affecting his </a:t>
            </a:r>
            <a:r>
              <a:rPr lang="en-US" sz="2400" b="1" dirty="0"/>
              <a:t>learning. The </a:t>
            </a:r>
            <a:r>
              <a:rPr lang="en-US" sz="2400" b="1" dirty="0"/>
              <a:t>right action for Leo to take is to</a:t>
            </a:r>
          </a:p>
          <a:p>
            <a:r>
              <a:rPr lang="en-US" sz="2400" b="1" dirty="0"/>
              <a:t>A.	Avoid being Joni's company.</a:t>
            </a:r>
          </a:p>
          <a:p>
            <a:r>
              <a:rPr lang="en-US" sz="2400" b="1" dirty="0"/>
              <a:t>B.	Tell other pupils about Joni's condition.</a:t>
            </a:r>
          </a:p>
          <a:p>
            <a:r>
              <a:rPr lang="en-US" sz="2400" b="1" dirty="0"/>
              <a:t>C.	Advise Joni to seek transfer to another school.</a:t>
            </a:r>
          </a:p>
          <a:p>
            <a:r>
              <a:rPr lang="en-US" sz="2400" b="1" dirty="0"/>
              <a:t>D.	Discuss with Joni on how to cope with </a:t>
            </a:r>
            <a:r>
              <a:rPr lang="en-US" sz="2400" b="1" dirty="0" err="1"/>
              <a:t>thesituation</a:t>
            </a:r>
            <a:r>
              <a:rPr lang="en-US" sz="2400" b="1" dirty="0"/>
              <a:t>.</a:t>
            </a:r>
          </a:p>
          <a:p>
            <a:endParaRPr lang="en-US" sz="2400" b="1" dirty="0"/>
          </a:p>
          <a:p>
            <a:r>
              <a:rPr lang="en-US" sz="2400" b="1" dirty="0"/>
              <a:t>(</a:t>
            </a:r>
            <a:r>
              <a:rPr lang="en-US" sz="2400" b="1" dirty="0"/>
              <a:t>Yr. 2007)</a:t>
            </a:r>
          </a:p>
          <a:p>
            <a:r>
              <a:rPr lang="en-US" sz="2400" b="1" dirty="0"/>
              <a:t>5.The </a:t>
            </a:r>
            <a:r>
              <a:rPr lang="en-US" sz="2400" b="1" dirty="0"/>
              <a:t>main reason for teaching moral laws to </a:t>
            </a:r>
            <a:r>
              <a:rPr lang="en-US" sz="2400" b="1" dirty="0"/>
              <a:t>the youth </a:t>
            </a:r>
            <a:r>
              <a:rPr lang="en-US" sz="2400" b="1" dirty="0"/>
              <a:t>is to</a:t>
            </a:r>
          </a:p>
          <a:p>
            <a:r>
              <a:rPr lang="en-US" sz="2400" b="1" dirty="0"/>
              <a:t>A.   </a:t>
            </a:r>
            <a:r>
              <a:rPr lang="en-US" sz="2400" b="1" dirty="0"/>
              <a:t>       Encourage </a:t>
            </a:r>
            <a:r>
              <a:rPr lang="en-US" sz="2400" b="1" dirty="0"/>
              <a:t>them to support one another.</a:t>
            </a:r>
          </a:p>
          <a:p>
            <a:r>
              <a:rPr lang="en-US" sz="2400" b="1" dirty="0"/>
              <a:t>B.	Guide them on how to choose </a:t>
            </a:r>
            <a:r>
              <a:rPr lang="en-US" sz="2400" b="1" dirty="0"/>
              <a:t>marriage partners</a:t>
            </a:r>
            <a:r>
              <a:rPr lang="en-US" sz="2400" b="1" dirty="0"/>
              <a:t>.</a:t>
            </a:r>
          </a:p>
          <a:p>
            <a:r>
              <a:rPr lang="en-US" sz="2400" b="1" dirty="0"/>
              <a:t>C.	Enable them to learn their traditions.</a:t>
            </a:r>
          </a:p>
          <a:p>
            <a:r>
              <a:rPr lang="en-US" sz="2400" b="1" dirty="0"/>
              <a:t>D.	Enable them to acquire responsible </a:t>
            </a:r>
            <a:r>
              <a:rPr lang="en-US" sz="2400" b="1" dirty="0" err="1"/>
              <a:t>behaviour</a:t>
            </a:r>
            <a:r>
              <a:rPr lang="en-US" sz="2400" b="1" dirty="0"/>
              <a:t>.</a:t>
            </a:r>
          </a:p>
        </p:txBody>
      </p:sp>
    </p:spTree>
    <p:extLst>
      <p:ext uri="{BB962C8B-B14F-4D97-AF65-F5344CB8AC3E}">
        <p14:creationId xmlns:p14="http://schemas.microsoft.com/office/powerpoint/2010/main" val="1533789435"/>
      </p:ext>
    </p:extLst>
  </p:cSld>
  <p:clrMapOvr>
    <a:masterClrMapping/>
  </p:clrMapOvr>
  <p:transition spd="slow">
    <p:cover/>
  </p:transition>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42901"/>
            <a:ext cx="8839200" cy="4401205"/>
          </a:xfrm>
          <a:prstGeom prst="rect">
            <a:avLst/>
          </a:prstGeom>
        </p:spPr>
        <p:txBody>
          <a:bodyPr wrap="square">
            <a:spAutoFit/>
          </a:bodyPr>
          <a:lstStyle/>
          <a:p>
            <a:r>
              <a:rPr lang="en-US" sz="2000" b="1" dirty="0"/>
              <a:t>6.You </a:t>
            </a:r>
            <a:r>
              <a:rPr lang="en-US" sz="2000" b="1" dirty="0"/>
              <a:t>have noticed that your friend </a:t>
            </a:r>
            <a:r>
              <a:rPr lang="en-US" sz="2000" b="1" dirty="0" err="1"/>
              <a:t>Kefa</a:t>
            </a:r>
            <a:r>
              <a:rPr lang="en-US" sz="2000" b="1" dirty="0"/>
              <a:t> has </a:t>
            </a:r>
            <a:r>
              <a:rPr lang="en-US" sz="2000" b="1" dirty="0"/>
              <a:t>started smoking</a:t>
            </a:r>
            <a:r>
              <a:rPr lang="en-US" sz="2000" b="1" dirty="0"/>
              <a:t>. What would be the best action for you </a:t>
            </a:r>
            <a:r>
              <a:rPr lang="en-US" sz="2000" b="1" dirty="0"/>
              <a:t>to take </a:t>
            </a:r>
            <a:r>
              <a:rPr lang="en-US" sz="2000" b="1" dirty="0"/>
              <a:t>in order to help him stop the </a:t>
            </a:r>
            <a:r>
              <a:rPr lang="en-US" sz="2000" b="1" dirty="0" err="1"/>
              <a:t>behaviour</a:t>
            </a:r>
            <a:r>
              <a:rPr lang="en-US" sz="2000" b="1" dirty="0"/>
              <a:t>?</a:t>
            </a:r>
          </a:p>
          <a:p>
            <a:r>
              <a:rPr lang="en-US" sz="2000" b="1" dirty="0"/>
              <a:t>A.	Take away the cigarettes from him.</a:t>
            </a:r>
          </a:p>
          <a:p>
            <a:r>
              <a:rPr lang="en-US" sz="2000" b="1" dirty="0"/>
              <a:t>B.	Talk to him about its effects.</a:t>
            </a:r>
          </a:p>
          <a:p>
            <a:r>
              <a:rPr lang="en-US" sz="2000" b="1" dirty="0"/>
              <a:t>C.	Advise him to see a doctor.</a:t>
            </a:r>
          </a:p>
          <a:p>
            <a:r>
              <a:rPr lang="en-US" sz="2000" b="1" dirty="0"/>
              <a:t>D.	Avoid his company.</a:t>
            </a:r>
          </a:p>
          <a:p>
            <a:endParaRPr lang="en-US" sz="2000" b="1" dirty="0"/>
          </a:p>
          <a:p>
            <a:r>
              <a:rPr lang="en-US" sz="2000" b="1" dirty="0"/>
              <a:t>(</a:t>
            </a:r>
            <a:r>
              <a:rPr lang="en-US" sz="2000" b="1" dirty="0"/>
              <a:t>Yr. 2006)</a:t>
            </a:r>
          </a:p>
          <a:p>
            <a:r>
              <a:rPr lang="en-US" sz="2000" b="1" dirty="0"/>
              <a:t>7. </a:t>
            </a:r>
            <a:r>
              <a:rPr lang="en-US" sz="2000" b="1" dirty="0" err="1"/>
              <a:t>Ngao</a:t>
            </a:r>
            <a:r>
              <a:rPr lang="en-US" sz="2000" b="1" dirty="0"/>
              <a:t> </a:t>
            </a:r>
            <a:r>
              <a:rPr lang="en-US" sz="2000" b="1" dirty="0"/>
              <a:t>has been caught by his classmates stealing </a:t>
            </a:r>
            <a:r>
              <a:rPr lang="en-US" sz="2000" b="1" dirty="0"/>
              <a:t>a bunch </a:t>
            </a:r>
            <a:r>
              <a:rPr lang="en-US" sz="2000" b="1" dirty="0"/>
              <a:t>of ripe bananas from a farm near </a:t>
            </a:r>
            <a:r>
              <a:rPr lang="en-US" sz="2000" b="1" dirty="0"/>
              <a:t>their school</a:t>
            </a:r>
            <a:r>
              <a:rPr lang="en-US" sz="2000" b="1" dirty="0"/>
              <a:t>. The most appropriate action for the </a:t>
            </a:r>
            <a:r>
              <a:rPr lang="en-US" sz="2000" b="1" dirty="0"/>
              <a:t>pupils to </a:t>
            </a:r>
            <a:r>
              <a:rPr lang="en-US" sz="2000" b="1" dirty="0"/>
              <a:t>take is to</a:t>
            </a:r>
          </a:p>
          <a:p>
            <a:r>
              <a:rPr lang="en-US" sz="2000" b="1" dirty="0"/>
              <a:t>A.	Report </a:t>
            </a:r>
            <a:r>
              <a:rPr lang="en-US" sz="2000" b="1" dirty="0" err="1"/>
              <a:t>Ngao</a:t>
            </a:r>
            <a:r>
              <a:rPr lang="en-US" sz="2000" b="1" dirty="0"/>
              <a:t> to the Head-teacher.</a:t>
            </a:r>
          </a:p>
          <a:p>
            <a:r>
              <a:rPr lang="en-US" sz="2000" b="1" dirty="0"/>
              <a:t>B.	Ask </a:t>
            </a:r>
            <a:r>
              <a:rPr lang="en-US" sz="2000" b="1" dirty="0" err="1"/>
              <a:t>Ngao</a:t>
            </a:r>
            <a:r>
              <a:rPr lang="en-US" sz="2000" b="1" dirty="0"/>
              <a:t> to give the bananas to a poor family.</a:t>
            </a:r>
          </a:p>
          <a:p>
            <a:r>
              <a:rPr lang="en-US" sz="2000" b="1" dirty="0"/>
              <a:t>C.	Share the bananas with </a:t>
            </a:r>
            <a:r>
              <a:rPr lang="en-US" sz="2000" b="1" dirty="0" err="1"/>
              <a:t>Ngao</a:t>
            </a:r>
            <a:r>
              <a:rPr lang="en-US" sz="2000" b="1" dirty="0"/>
              <a:t>.</a:t>
            </a:r>
          </a:p>
          <a:p>
            <a:r>
              <a:rPr lang="en-US" sz="2000" b="1" dirty="0"/>
              <a:t>D.	Punish </a:t>
            </a:r>
            <a:r>
              <a:rPr lang="en-US" sz="2000" b="1" dirty="0" err="1"/>
              <a:t>Ngao</a:t>
            </a:r>
            <a:r>
              <a:rPr lang="en-US" sz="2000" b="1" dirty="0"/>
              <a:t> for his </a:t>
            </a:r>
            <a:r>
              <a:rPr lang="en-US" sz="2000" b="1" dirty="0" err="1"/>
              <a:t>behaviour</a:t>
            </a:r>
            <a:endParaRPr lang="en-US" sz="2000" b="1" dirty="0"/>
          </a:p>
        </p:txBody>
      </p:sp>
    </p:spTree>
    <p:extLst>
      <p:ext uri="{BB962C8B-B14F-4D97-AF65-F5344CB8AC3E}">
        <p14:creationId xmlns:p14="http://schemas.microsoft.com/office/powerpoint/2010/main" val="3087634898"/>
      </p:ext>
    </p:extLst>
  </p:cSld>
  <p:clrMapOvr>
    <a:masterClrMapping/>
  </p:clrMapOvr>
  <p:transition spd="slow">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0"/>
            <a:ext cx="8991600" cy="5143500"/>
          </a:xfrm>
          <a:prstGeom prst="rect">
            <a:avLst/>
          </a:prstGeom>
        </p:spPr>
        <p:txBody>
          <a:bodyPr>
            <a:normAutofit/>
          </a:bodyPr>
          <a:lstStyle/>
          <a:p>
            <a:pPr lvl="0">
              <a:lnSpc>
                <a:spcPct val="150000"/>
              </a:lnSpc>
              <a:buFont typeface="Wingdings" panose="05000000000000000000" pitchFamily="2" charset="2"/>
              <a:buChar char="§"/>
            </a:pPr>
            <a:r>
              <a:rPr lang="en-US" dirty="0">
                <a:latin typeface="Arial Rounded MT Bold" pitchFamily="34" charset="0"/>
              </a:rPr>
              <a:t>The main line of latitude is the </a:t>
            </a:r>
            <a:r>
              <a:rPr lang="en-US" b="1" dirty="0">
                <a:latin typeface="Arial Rounded MT Bold" pitchFamily="34" charset="0"/>
              </a:rPr>
              <a:t>Equator at 0</a:t>
            </a:r>
            <a:r>
              <a:rPr lang="en-US" b="1" baseline="30000" dirty="0">
                <a:latin typeface="Arial Rounded MT Bold" pitchFamily="34" charset="0"/>
              </a:rPr>
              <a:t>0</a:t>
            </a:r>
            <a:r>
              <a:rPr lang="en-US" b="1" dirty="0">
                <a:latin typeface="Arial Rounded MT Bold" pitchFamily="34" charset="0"/>
              </a:rPr>
              <a:t>.</a:t>
            </a:r>
            <a:endParaRPr lang="en-US" dirty="0">
              <a:latin typeface="Arial Rounded MT Bold" pitchFamily="34" charset="0"/>
            </a:endParaRPr>
          </a:p>
          <a:p>
            <a:pPr lvl="0">
              <a:lnSpc>
                <a:spcPct val="150000"/>
              </a:lnSpc>
              <a:buFont typeface="Wingdings" panose="05000000000000000000" pitchFamily="2" charset="2"/>
              <a:buChar char="§"/>
            </a:pPr>
            <a:r>
              <a:rPr lang="en-US" b="1" dirty="0">
                <a:latin typeface="Arial Rounded MT Bold" pitchFamily="34" charset="0"/>
              </a:rPr>
              <a:t>Other latitudes are</a:t>
            </a:r>
            <a:r>
              <a:rPr lang="en-US" dirty="0">
                <a:latin typeface="Arial Rounded MT Bold" pitchFamily="34" charset="0"/>
              </a:rPr>
              <a:t>:</a:t>
            </a:r>
          </a:p>
          <a:p>
            <a:pPr lvl="0">
              <a:lnSpc>
                <a:spcPct val="150000"/>
              </a:lnSpc>
              <a:buFont typeface="Wingdings" panose="05000000000000000000" pitchFamily="2" charset="2"/>
              <a:buChar char="§"/>
            </a:pPr>
            <a:r>
              <a:rPr lang="en-US" dirty="0">
                <a:latin typeface="Arial Rounded MT Bold" pitchFamily="34" charset="0"/>
              </a:rPr>
              <a:t>Tropic of cancer at </a:t>
            </a:r>
            <a:r>
              <a:rPr lang="en-US" b="1" dirty="0">
                <a:latin typeface="Arial Rounded MT Bold" pitchFamily="34" charset="0"/>
              </a:rPr>
              <a:t>23</a:t>
            </a:r>
            <a:r>
              <a:rPr lang="en-US" b="1" baseline="30000" dirty="0">
                <a:latin typeface="Arial Rounded MT Bold" pitchFamily="34" charset="0"/>
              </a:rPr>
              <a:t>1</a:t>
            </a:r>
            <a:r>
              <a:rPr lang="en-US" b="1" dirty="0">
                <a:latin typeface="Arial Rounded MT Bold" pitchFamily="34" charset="0"/>
              </a:rPr>
              <a:t>/</a:t>
            </a:r>
            <a:r>
              <a:rPr lang="en-US" b="1" baseline="-25000" dirty="0">
                <a:latin typeface="Arial Rounded MT Bold" pitchFamily="34" charset="0"/>
              </a:rPr>
              <a:t>2 </a:t>
            </a:r>
            <a:r>
              <a:rPr lang="en-US" b="1" baseline="30000" dirty="0">
                <a:latin typeface="Arial Rounded MT Bold" pitchFamily="34" charset="0"/>
              </a:rPr>
              <a:t>0</a:t>
            </a:r>
            <a:r>
              <a:rPr lang="en-US" b="1" dirty="0">
                <a:latin typeface="Arial Rounded MT Bold" pitchFamily="34" charset="0"/>
              </a:rPr>
              <a:t>N</a:t>
            </a:r>
            <a:endParaRPr lang="en-US" dirty="0">
              <a:latin typeface="Arial Rounded MT Bold" pitchFamily="34" charset="0"/>
            </a:endParaRPr>
          </a:p>
          <a:p>
            <a:pPr lvl="0">
              <a:lnSpc>
                <a:spcPct val="150000"/>
              </a:lnSpc>
              <a:buFont typeface="Wingdings" panose="05000000000000000000" pitchFamily="2" charset="2"/>
              <a:buChar char="§"/>
            </a:pPr>
            <a:r>
              <a:rPr lang="en-US" dirty="0">
                <a:latin typeface="Arial Rounded MT Bold" pitchFamily="34" charset="0"/>
              </a:rPr>
              <a:t>Tropic Of Capricorn at </a:t>
            </a:r>
            <a:r>
              <a:rPr lang="en-US" b="1" dirty="0">
                <a:latin typeface="Arial Rounded MT Bold" pitchFamily="34" charset="0"/>
              </a:rPr>
              <a:t>23</a:t>
            </a:r>
            <a:r>
              <a:rPr lang="en-US" b="1" baseline="30000" dirty="0">
                <a:latin typeface="Arial Rounded MT Bold" pitchFamily="34" charset="0"/>
              </a:rPr>
              <a:t>1</a:t>
            </a:r>
            <a:r>
              <a:rPr lang="en-US" b="1" dirty="0">
                <a:latin typeface="Arial Rounded MT Bold" pitchFamily="34" charset="0"/>
              </a:rPr>
              <a:t>/</a:t>
            </a:r>
            <a:r>
              <a:rPr lang="en-US" b="1" baseline="-25000" dirty="0">
                <a:latin typeface="Arial Rounded MT Bold" pitchFamily="34" charset="0"/>
              </a:rPr>
              <a:t>2 </a:t>
            </a:r>
            <a:r>
              <a:rPr lang="en-US" b="1" baseline="30000" dirty="0">
                <a:latin typeface="Arial Rounded MT Bold" pitchFamily="34" charset="0"/>
              </a:rPr>
              <a:t>0</a:t>
            </a:r>
            <a:r>
              <a:rPr lang="en-US" b="1" dirty="0">
                <a:latin typeface="Arial Rounded MT Bold" pitchFamily="34" charset="0"/>
              </a:rPr>
              <a:t>S</a:t>
            </a:r>
            <a:endParaRPr lang="en-US" dirty="0">
              <a:latin typeface="Arial Rounded MT Bold" pitchFamily="34" charset="0"/>
            </a:endParaRPr>
          </a:p>
          <a:p>
            <a:pPr lvl="0">
              <a:lnSpc>
                <a:spcPct val="150000"/>
              </a:lnSpc>
              <a:buFont typeface="Wingdings" panose="05000000000000000000" pitchFamily="2" charset="2"/>
              <a:buChar char="§"/>
            </a:pPr>
            <a:r>
              <a:rPr lang="en-US" dirty="0">
                <a:latin typeface="Arial Rounded MT Bold" pitchFamily="34" charset="0"/>
              </a:rPr>
              <a:t>Arctic circle at </a:t>
            </a:r>
            <a:r>
              <a:rPr lang="en-US" b="1" dirty="0">
                <a:latin typeface="Arial Rounded MT Bold" pitchFamily="34" charset="0"/>
              </a:rPr>
              <a:t>66</a:t>
            </a:r>
            <a:r>
              <a:rPr lang="en-US" b="1" baseline="30000" dirty="0">
                <a:latin typeface="Arial Rounded MT Bold" pitchFamily="34" charset="0"/>
              </a:rPr>
              <a:t>1</a:t>
            </a:r>
            <a:r>
              <a:rPr lang="en-US" b="1" dirty="0">
                <a:latin typeface="Arial Rounded MT Bold" pitchFamily="34" charset="0"/>
              </a:rPr>
              <a:t>/</a:t>
            </a:r>
            <a:r>
              <a:rPr lang="en-US" b="1" baseline="-25000" dirty="0">
                <a:latin typeface="Arial Rounded MT Bold" pitchFamily="34" charset="0"/>
              </a:rPr>
              <a:t>2</a:t>
            </a:r>
            <a:r>
              <a:rPr lang="en-US" b="1" baseline="30000" dirty="0">
                <a:latin typeface="Arial Rounded MT Bold" pitchFamily="34" charset="0"/>
              </a:rPr>
              <a:t>0</a:t>
            </a:r>
            <a:r>
              <a:rPr lang="en-US" b="1" dirty="0">
                <a:latin typeface="Arial Rounded MT Bold" pitchFamily="34" charset="0"/>
              </a:rPr>
              <a:t>N</a:t>
            </a:r>
            <a:endParaRPr lang="en-US" dirty="0">
              <a:latin typeface="Arial Rounded MT Bold" pitchFamily="34" charset="0"/>
            </a:endParaRPr>
          </a:p>
          <a:p>
            <a:pPr>
              <a:lnSpc>
                <a:spcPct val="150000"/>
              </a:lnSpc>
              <a:buFont typeface="Wingdings" panose="05000000000000000000" pitchFamily="2" charset="2"/>
              <a:buChar char="§"/>
            </a:pPr>
            <a:r>
              <a:rPr lang="en-US" dirty="0" smtClean="0">
                <a:latin typeface="Arial Rounded MT Bold" pitchFamily="34" charset="0"/>
              </a:rPr>
              <a:t>Antarctic Circle </a:t>
            </a:r>
            <a:r>
              <a:rPr lang="en-US" dirty="0">
                <a:latin typeface="Arial Rounded MT Bold" pitchFamily="34" charset="0"/>
              </a:rPr>
              <a:t>at </a:t>
            </a:r>
            <a:r>
              <a:rPr lang="en-US" b="1" dirty="0">
                <a:latin typeface="Arial Rounded MT Bold" pitchFamily="34" charset="0"/>
              </a:rPr>
              <a:t>66</a:t>
            </a:r>
            <a:r>
              <a:rPr lang="en-US" b="1" baseline="30000" dirty="0">
                <a:latin typeface="Arial Rounded MT Bold" pitchFamily="34" charset="0"/>
              </a:rPr>
              <a:t>1</a:t>
            </a:r>
            <a:r>
              <a:rPr lang="en-US" b="1" dirty="0">
                <a:latin typeface="Arial Rounded MT Bold" pitchFamily="34" charset="0"/>
              </a:rPr>
              <a:t>/</a:t>
            </a:r>
            <a:r>
              <a:rPr lang="en-US" b="1" baseline="-25000" dirty="0">
                <a:latin typeface="Arial Rounded MT Bold" pitchFamily="34" charset="0"/>
              </a:rPr>
              <a:t>2</a:t>
            </a:r>
            <a:r>
              <a:rPr lang="en-US" b="1" baseline="30000" dirty="0">
                <a:latin typeface="Arial Rounded MT Bold" pitchFamily="34" charset="0"/>
              </a:rPr>
              <a:t>0</a:t>
            </a:r>
            <a:r>
              <a:rPr lang="en-US" b="1" dirty="0">
                <a:latin typeface="Arial Rounded MT Bold" pitchFamily="34" charset="0"/>
              </a:rPr>
              <a:t>S</a:t>
            </a:r>
            <a:endParaRPr lang="en-US" dirty="0">
              <a:latin typeface="Arial Rounded MT Bold" pitchFamily="34" charset="0"/>
            </a:endParaRPr>
          </a:p>
        </p:txBody>
      </p:sp>
    </p:spTree>
    <p:extLst>
      <p:ext uri="{BB962C8B-B14F-4D97-AF65-F5344CB8AC3E}">
        <p14:creationId xmlns:p14="http://schemas.microsoft.com/office/powerpoint/2010/main" val="1345129754"/>
      </p:ext>
    </p:extLst>
  </p:cSld>
  <p:clrMapOvr>
    <a:masterClrMapping/>
  </p:clrMapOvr>
  <p:transition spd="slow" advTm="60000">
    <p:cover/>
  </p:transition>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495300"/>
            <a:ext cx="8915400" cy="2677656"/>
          </a:xfrm>
          <a:prstGeom prst="rect">
            <a:avLst/>
          </a:prstGeom>
        </p:spPr>
        <p:txBody>
          <a:bodyPr wrap="square">
            <a:spAutoFit/>
          </a:bodyPr>
          <a:lstStyle/>
          <a:p>
            <a:r>
              <a:rPr lang="en-US" sz="2400" b="1" dirty="0"/>
              <a:t>8.In </a:t>
            </a:r>
            <a:r>
              <a:rPr lang="en-US" sz="2400" b="1" dirty="0"/>
              <a:t>which of the following ways is a person likely to</a:t>
            </a:r>
          </a:p>
          <a:p>
            <a:r>
              <a:rPr lang="en-US" sz="2400" b="1" dirty="0"/>
              <a:t>be infected with HIV and AIDs</a:t>
            </a:r>
            <a:r>
              <a:rPr lang="en-US" sz="2400" b="1" dirty="0"/>
              <a:t>?</a:t>
            </a:r>
          </a:p>
          <a:p>
            <a:endParaRPr lang="en-US" sz="2400" b="1" dirty="0"/>
          </a:p>
          <a:p>
            <a:r>
              <a:rPr lang="en-US" sz="2400" b="1" dirty="0"/>
              <a:t>A.	By sharing injection needles with an </a:t>
            </a:r>
            <a:r>
              <a:rPr lang="en-US" sz="2400" b="1" dirty="0"/>
              <a:t>infected person</a:t>
            </a:r>
            <a:r>
              <a:rPr lang="en-US" sz="2400" b="1" dirty="0"/>
              <a:t>.</a:t>
            </a:r>
          </a:p>
          <a:p>
            <a:r>
              <a:rPr lang="en-US" sz="2400" b="1" dirty="0"/>
              <a:t>B.	By shaking hands with an infected person.</a:t>
            </a:r>
          </a:p>
          <a:p>
            <a:r>
              <a:rPr lang="en-US" sz="2400" b="1" dirty="0"/>
              <a:t>C.	By sharing clothes with an infected person.</a:t>
            </a:r>
          </a:p>
          <a:p>
            <a:r>
              <a:rPr lang="en-US" sz="2400" b="1" dirty="0"/>
              <a:t>D.	By playing games with an infected person.</a:t>
            </a:r>
          </a:p>
        </p:txBody>
      </p:sp>
    </p:spTree>
    <p:extLst>
      <p:ext uri="{BB962C8B-B14F-4D97-AF65-F5344CB8AC3E}">
        <p14:creationId xmlns:p14="http://schemas.microsoft.com/office/powerpoint/2010/main" val="548932971"/>
      </p:ext>
    </p:extLst>
  </p:cSld>
  <p:clrMapOvr>
    <a:masterClrMapping/>
  </p:clrMapOvr>
  <p:transition spd="slow">
    <p:cover/>
  </p:transition>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513695"/>
            <a:ext cx="8686800" cy="4154984"/>
          </a:xfrm>
          <a:prstGeom prst="rect">
            <a:avLst/>
          </a:prstGeom>
        </p:spPr>
        <p:txBody>
          <a:bodyPr wrap="square">
            <a:spAutoFit/>
          </a:bodyPr>
          <a:lstStyle/>
          <a:p>
            <a:pPr algn="ctr"/>
            <a:r>
              <a:rPr lang="en-US" sz="7000" b="1" u="sng" dirty="0">
                <a:solidFill>
                  <a:srgbClr val="FF0000"/>
                </a:solidFill>
              </a:rPr>
              <a:t>UNIT 4</a:t>
            </a:r>
            <a:r>
              <a:rPr lang="en-US" sz="7000" b="1" u="sng" dirty="0">
                <a:solidFill>
                  <a:srgbClr val="FF0000"/>
                </a:solidFill>
              </a:rPr>
              <a:t>.</a:t>
            </a:r>
          </a:p>
          <a:p>
            <a:pPr algn="ctr"/>
            <a:endParaRPr lang="en-US" sz="4800" b="1" u="sng" dirty="0">
              <a:solidFill>
                <a:srgbClr val="FF0000"/>
              </a:solidFill>
            </a:endParaRPr>
          </a:p>
          <a:p>
            <a:pPr algn="ctr"/>
            <a:r>
              <a:rPr lang="en-US" sz="7000" b="1" u="sng" dirty="0">
                <a:solidFill>
                  <a:srgbClr val="FF0000"/>
                </a:solidFill>
              </a:rPr>
              <a:t>RESOURCES AND ECONOMIC ACTIVITIES </a:t>
            </a:r>
          </a:p>
        </p:txBody>
      </p:sp>
    </p:spTree>
    <p:extLst>
      <p:ext uri="{BB962C8B-B14F-4D97-AF65-F5344CB8AC3E}">
        <p14:creationId xmlns:p14="http://schemas.microsoft.com/office/powerpoint/2010/main" val="2317486122"/>
      </p:ext>
    </p:extLst>
  </p:cSld>
  <p:clrMapOvr>
    <a:masterClrMapping/>
  </p:clrMapOvr>
  <p:transition spd="slow" advTm="60000">
    <p:cover/>
  </p:transition>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14300"/>
            <a:ext cx="8915400" cy="5509200"/>
          </a:xfrm>
          <a:prstGeom prst="rect">
            <a:avLst/>
          </a:prstGeom>
        </p:spPr>
        <p:txBody>
          <a:bodyPr wrap="square">
            <a:spAutoFit/>
          </a:bodyPr>
          <a:lstStyle/>
          <a:p>
            <a:r>
              <a:rPr lang="en-US" sz="2400" b="1" u="sng" dirty="0"/>
              <a:t>STD 5 WORK </a:t>
            </a:r>
          </a:p>
          <a:p>
            <a:pPr algn="ctr"/>
            <a:r>
              <a:rPr lang="en-US" sz="4000" b="1" u="sng" dirty="0">
                <a:solidFill>
                  <a:srgbClr val="FF0000"/>
                </a:solidFill>
              </a:rPr>
              <a:t>AGRICULTURE</a:t>
            </a:r>
            <a:r>
              <a:rPr lang="en-US" sz="4000" b="1" dirty="0"/>
              <a:t> </a:t>
            </a:r>
          </a:p>
          <a:p>
            <a:endParaRPr lang="en-US" sz="2400" b="1" dirty="0"/>
          </a:p>
          <a:p>
            <a:r>
              <a:rPr lang="en-US" sz="2400" b="1" dirty="0"/>
              <a:t>Traditional </a:t>
            </a:r>
            <a:r>
              <a:rPr lang="en-US" sz="2400" b="1" dirty="0"/>
              <a:t>Forms of Agriculture </a:t>
            </a:r>
          </a:p>
          <a:p>
            <a:r>
              <a:rPr lang="en-US" sz="2400" b="1" dirty="0"/>
              <a:t>1.	Shifting cultivation</a:t>
            </a:r>
          </a:p>
          <a:p>
            <a:r>
              <a:rPr lang="en-US" sz="2400" b="1" dirty="0"/>
              <a:t>2.	Bush fallowing </a:t>
            </a:r>
          </a:p>
          <a:p>
            <a:endParaRPr lang="en-US" sz="2400" b="1" dirty="0"/>
          </a:p>
          <a:p>
            <a:r>
              <a:rPr lang="en-US" sz="2400" b="1" u="sng" dirty="0">
                <a:solidFill>
                  <a:srgbClr val="0070C0"/>
                </a:solidFill>
              </a:rPr>
              <a:t>SHIFTING </a:t>
            </a:r>
            <a:r>
              <a:rPr lang="en-US" sz="2400" b="1" u="sng" dirty="0">
                <a:solidFill>
                  <a:srgbClr val="0070C0"/>
                </a:solidFill>
              </a:rPr>
              <a:t>CULTIVATION</a:t>
            </a:r>
          </a:p>
          <a:p>
            <a:r>
              <a:rPr lang="en-US" sz="2400" b="1" dirty="0"/>
              <a:t>•	This is where the land is cleared, bushes burnt and the land 	cultivated until the land lost its fertility.</a:t>
            </a:r>
          </a:p>
          <a:p>
            <a:r>
              <a:rPr lang="en-US" sz="2400" b="1" dirty="0"/>
              <a:t>•	The family then moves to another new land where they clear 	the bushes burn them and cultivate the land for some time 	then move.</a:t>
            </a:r>
          </a:p>
          <a:p>
            <a:r>
              <a:rPr lang="en-US" sz="2400" b="1" dirty="0"/>
              <a:t>•	After some years they would go back to the piece of land.</a:t>
            </a:r>
          </a:p>
        </p:txBody>
      </p:sp>
    </p:spTree>
    <p:extLst>
      <p:ext uri="{BB962C8B-B14F-4D97-AF65-F5344CB8AC3E}">
        <p14:creationId xmlns:p14="http://schemas.microsoft.com/office/powerpoint/2010/main" val="2710985597"/>
      </p:ext>
    </p:extLst>
  </p:cSld>
  <p:clrMapOvr>
    <a:masterClrMapping/>
  </p:clrMapOvr>
  <p:transition spd="slow">
    <p:cover/>
  </p:transition>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419101"/>
            <a:ext cx="8686800" cy="4524315"/>
          </a:xfrm>
          <a:prstGeom prst="rect">
            <a:avLst/>
          </a:prstGeom>
        </p:spPr>
        <p:txBody>
          <a:bodyPr wrap="square">
            <a:spAutoFit/>
          </a:bodyPr>
          <a:lstStyle/>
          <a:p>
            <a:r>
              <a:rPr lang="en-US" sz="2400" b="1" u="sng" dirty="0">
                <a:solidFill>
                  <a:srgbClr val="0070C0"/>
                </a:solidFill>
              </a:rPr>
              <a:t>BUSH FALLOWING </a:t>
            </a:r>
          </a:p>
          <a:p>
            <a:r>
              <a:rPr lang="en-US" sz="2400" dirty="0"/>
              <a:t>•	It involves cultivating a piece of land and after losing its soil </a:t>
            </a:r>
            <a:r>
              <a:rPr lang="en-US" sz="2400" dirty="0"/>
              <a:t>	fertility </a:t>
            </a:r>
            <a:r>
              <a:rPr lang="en-US" sz="2400" dirty="0"/>
              <a:t>it is left fallow to regain its fertility again.</a:t>
            </a:r>
          </a:p>
          <a:p>
            <a:r>
              <a:rPr lang="en-US" sz="2400" dirty="0"/>
              <a:t>•	Bush fallowing mostly takes place in permanent settlements </a:t>
            </a:r>
            <a:r>
              <a:rPr lang="en-US" sz="2400" dirty="0"/>
              <a:t>	areas </a:t>
            </a:r>
            <a:r>
              <a:rPr lang="en-US" sz="2400" dirty="0"/>
              <a:t>and also where farmers own large piece of land.</a:t>
            </a:r>
          </a:p>
          <a:p>
            <a:endParaRPr lang="en-US" sz="2400" dirty="0"/>
          </a:p>
          <a:p>
            <a:r>
              <a:rPr lang="en-US" sz="2400" b="1" u="sng" dirty="0">
                <a:solidFill>
                  <a:srgbClr val="0070C0"/>
                </a:solidFill>
              </a:rPr>
              <a:t>Characteristic of Traditional Farming </a:t>
            </a:r>
          </a:p>
          <a:p>
            <a:r>
              <a:rPr lang="en-US" sz="2400" dirty="0"/>
              <a:t>1.	Land was owned by the clan.</a:t>
            </a:r>
          </a:p>
          <a:p>
            <a:r>
              <a:rPr lang="en-US" sz="2400" dirty="0"/>
              <a:t>2.	Farming was for subsistence. </a:t>
            </a:r>
          </a:p>
          <a:p>
            <a:r>
              <a:rPr lang="en-US" sz="2400" dirty="0"/>
              <a:t>3.	Family </a:t>
            </a:r>
            <a:r>
              <a:rPr lang="en-US" sz="2400" dirty="0" err="1"/>
              <a:t>labour</a:t>
            </a:r>
            <a:r>
              <a:rPr lang="en-US" sz="2400" dirty="0"/>
              <a:t> was used.  </a:t>
            </a:r>
          </a:p>
          <a:p>
            <a:r>
              <a:rPr lang="en-US" sz="2400" dirty="0"/>
              <a:t>4.	Animal such as goat, sheep, cattle </a:t>
            </a:r>
            <a:r>
              <a:rPr lang="en-US" sz="2400" dirty="0" err="1"/>
              <a:t>e.t.c</a:t>
            </a:r>
            <a:r>
              <a:rPr lang="en-US" sz="2400" dirty="0"/>
              <a:t> were also kept. </a:t>
            </a:r>
          </a:p>
          <a:p>
            <a:r>
              <a:rPr lang="en-US" sz="2400" dirty="0"/>
              <a:t>5.	Small scale farming was practiced. </a:t>
            </a:r>
          </a:p>
        </p:txBody>
      </p:sp>
    </p:spTree>
    <p:extLst>
      <p:ext uri="{BB962C8B-B14F-4D97-AF65-F5344CB8AC3E}">
        <p14:creationId xmlns:p14="http://schemas.microsoft.com/office/powerpoint/2010/main" val="3431104058"/>
      </p:ext>
    </p:extLst>
  </p:cSld>
  <p:clrMapOvr>
    <a:masterClrMapping/>
  </p:clrMapOvr>
  <p:transition spd="slow" advTm="60000">
    <p:cover/>
  </p:transition>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90500"/>
            <a:ext cx="9220200" cy="5386090"/>
          </a:xfrm>
          <a:prstGeom prst="rect">
            <a:avLst/>
          </a:prstGeom>
        </p:spPr>
        <p:txBody>
          <a:bodyPr wrap="square">
            <a:spAutoFit/>
          </a:bodyPr>
          <a:lstStyle/>
          <a:p>
            <a:pPr algn="ctr"/>
            <a:r>
              <a:rPr lang="en-US" sz="2800" b="1" u="sng" dirty="0">
                <a:solidFill>
                  <a:srgbClr val="FF0000"/>
                </a:solidFill>
              </a:rPr>
              <a:t>CASH CROPS </a:t>
            </a:r>
          </a:p>
          <a:p>
            <a:r>
              <a:rPr lang="en-US" sz="2800" b="1" u="sng" dirty="0">
                <a:solidFill>
                  <a:srgbClr val="0070C0"/>
                </a:solidFill>
              </a:rPr>
              <a:t>TEA</a:t>
            </a:r>
          </a:p>
          <a:p>
            <a:r>
              <a:rPr lang="en-US" sz="2400" dirty="0"/>
              <a:t>•	It is grown on plantations (estates) or small scales farmers.</a:t>
            </a:r>
          </a:p>
          <a:p>
            <a:r>
              <a:rPr lang="en-US" sz="2400" dirty="0"/>
              <a:t>•	In Kenya tea is grown in </a:t>
            </a:r>
            <a:r>
              <a:rPr lang="en-US" sz="2400" dirty="0" err="1"/>
              <a:t>Kericho</a:t>
            </a:r>
            <a:r>
              <a:rPr lang="en-US" sz="2400" dirty="0"/>
              <a:t>, Nandi Hills, </a:t>
            </a:r>
            <a:r>
              <a:rPr lang="en-US" sz="2400" dirty="0" err="1"/>
              <a:t>Kiambu</a:t>
            </a:r>
            <a:r>
              <a:rPr lang="en-US" sz="2400" dirty="0"/>
              <a:t>, </a:t>
            </a:r>
            <a:r>
              <a:rPr lang="en-US" sz="2400" dirty="0"/>
              <a:t>	</a:t>
            </a:r>
            <a:r>
              <a:rPr lang="en-US" sz="2400" dirty="0" err="1"/>
              <a:t>Murang’a</a:t>
            </a:r>
            <a:r>
              <a:rPr lang="en-US" sz="2400" dirty="0"/>
              <a:t> </a:t>
            </a:r>
            <a:r>
              <a:rPr lang="en-US" sz="2400" dirty="0"/>
              <a:t>and </a:t>
            </a:r>
            <a:r>
              <a:rPr lang="en-US" sz="2400" dirty="0" err="1"/>
              <a:t>Kirinyaga</a:t>
            </a:r>
            <a:r>
              <a:rPr lang="en-US" sz="2400" dirty="0"/>
              <a:t>  </a:t>
            </a:r>
            <a:r>
              <a:rPr lang="en-US" sz="2400" dirty="0"/>
              <a:t>among </a:t>
            </a:r>
            <a:r>
              <a:rPr lang="en-US" sz="2400" dirty="0"/>
              <a:t>others. </a:t>
            </a:r>
          </a:p>
          <a:p>
            <a:endParaRPr lang="en-US" sz="2400" dirty="0"/>
          </a:p>
          <a:p>
            <a:r>
              <a:rPr lang="en-US" sz="2400" b="1" u="sng" dirty="0"/>
              <a:t>Condition for its growth.</a:t>
            </a:r>
          </a:p>
          <a:p>
            <a:r>
              <a:rPr lang="en-US" sz="2400" dirty="0"/>
              <a:t>1.	 High attitude of between 1500 – 2280 M above Sea level.</a:t>
            </a:r>
          </a:p>
          <a:p>
            <a:r>
              <a:rPr lang="en-US" sz="2400" dirty="0"/>
              <a:t>2.	 High rainfall through out the year ranging </a:t>
            </a:r>
            <a:r>
              <a:rPr lang="en-US" sz="2400" dirty="0"/>
              <a:t>between </a:t>
            </a:r>
            <a:r>
              <a:rPr lang="en-US" sz="2400" dirty="0"/>
              <a:t>1250 – </a:t>
            </a:r>
            <a:r>
              <a:rPr lang="en-US" sz="2400" dirty="0"/>
              <a:t>	1650 	mm </a:t>
            </a:r>
            <a:r>
              <a:rPr lang="en-US" sz="2400" dirty="0"/>
              <a:t>per year.</a:t>
            </a:r>
          </a:p>
          <a:p>
            <a:r>
              <a:rPr lang="en-US" sz="2400" dirty="0"/>
              <a:t>3.	 Well distributed rainfall.</a:t>
            </a:r>
          </a:p>
          <a:p>
            <a:r>
              <a:rPr lang="en-US" sz="2400" dirty="0"/>
              <a:t>4.	 Cool temperature (cool and wet).</a:t>
            </a:r>
          </a:p>
          <a:p>
            <a:r>
              <a:rPr lang="en-US" sz="2400" dirty="0"/>
              <a:t>5.	 Well drained volcanic soil. </a:t>
            </a:r>
          </a:p>
          <a:p>
            <a:r>
              <a:rPr lang="en-US" sz="2400" dirty="0"/>
              <a:t>6.	  A lot of </a:t>
            </a:r>
            <a:r>
              <a:rPr lang="en-US" sz="2400" dirty="0"/>
              <a:t>labor </a:t>
            </a:r>
            <a:r>
              <a:rPr lang="en-US" sz="2400" dirty="0"/>
              <a:t>for picking.</a:t>
            </a:r>
          </a:p>
        </p:txBody>
      </p:sp>
    </p:spTree>
    <p:extLst>
      <p:ext uri="{BB962C8B-B14F-4D97-AF65-F5344CB8AC3E}">
        <p14:creationId xmlns:p14="http://schemas.microsoft.com/office/powerpoint/2010/main" val="3106376100"/>
      </p:ext>
    </p:extLst>
  </p:cSld>
  <p:clrMapOvr>
    <a:masterClrMapping/>
  </p:clrMapOvr>
  <p:transition spd="slow" advTm="60000">
    <p:cover/>
  </p:transition>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38100"/>
            <a:ext cx="8763000" cy="5386090"/>
          </a:xfrm>
          <a:prstGeom prst="rect">
            <a:avLst/>
          </a:prstGeom>
        </p:spPr>
        <p:txBody>
          <a:bodyPr wrap="square">
            <a:spAutoFit/>
          </a:bodyPr>
          <a:lstStyle/>
          <a:p>
            <a:r>
              <a:rPr lang="en-US" sz="2400" b="1" u="sng" dirty="0">
                <a:solidFill>
                  <a:srgbClr val="0070C0"/>
                </a:solidFill>
              </a:rPr>
              <a:t>WHEAT </a:t>
            </a:r>
          </a:p>
          <a:p>
            <a:r>
              <a:rPr lang="en-US" sz="2400" dirty="0"/>
              <a:t>•	Mainly grown on large scale. </a:t>
            </a:r>
          </a:p>
          <a:p>
            <a:r>
              <a:rPr lang="en-US" sz="2400" dirty="0"/>
              <a:t>•	The main wheat growing areas are </a:t>
            </a:r>
            <a:r>
              <a:rPr lang="en-US" sz="2400" dirty="0" err="1"/>
              <a:t>Narok</a:t>
            </a:r>
            <a:r>
              <a:rPr lang="en-US" sz="2400" dirty="0"/>
              <a:t>, </a:t>
            </a:r>
            <a:r>
              <a:rPr lang="en-US" sz="2400" dirty="0" err="1"/>
              <a:t>Uasin</a:t>
            </a:r>
            <a:r>
              <a:rPr lang="en-US" sz="2400" dirty="0"/>
              <a:t> </a:t>
            </a:r>
            <a:r>
              <a:rPr lang="en-US" sz="2400" dirty="0" err="1"/>
              <a:t>Gishu</a:t>
            </a:r>
            <a:r>
              <a:rPr lang="en-US" sz="2400" dirty="0"/>
              <a:t>, </a:t>
            </a:r>
            <a:r>
              <a:rPr lang="en-US" sz="2400" dirty="0"/>
              <a:t>	</a:t>
            </a:r>
            <a:r>
              <a:rPr lang="en-US" sz="2400" dirty="0" err="1"/>
              <a:t>Laikipia</a:t>
            </a:r>
            <a:r>
              <a:rPr lang="en-US" sz="2400" dirty="0"/>
              <a:t>, </a:t>
            </a:r>
            <a:r>
              <a:rPr lang="en-US" sz="2400" dirty="0" err="1"/>
              <a:t>Nakuru</a:t>
            </a:r>
            <a:r>
              <a:rPr lang="en-US" sz="2400" dirty="0"/>
              <a:t>, Meru, </a:t>
            </a:r>
            <a:r>
              <a:rPr lang="en-US" sz="2400" dirty="0" err="1"/>
              <a:t>Nyandarua</a:t>
            </a:r>
            <a:r>
              <a:rPr lang="en-US" sz="2400" dirty="0"/>
              <a:t>, </a:t>
            </a:r>
            <a:r>
              <a:rPr lang="en-US" sz="2400" dirty="0" err="1"/>
              <a:t>Nyeri</a:t>
            </a:r>
            <a:r>
              <a:rPr lang="en-US" sz="2400" dirty="0"/>
              <a:t>, and Trans </a:t>
            </a:r>
            <a:r>
              <a:rPr lang="en-US" sz="2400" dirty="0" err="1"/>
              <a:t>Nzoia</a:t>
            </a:r>
            <a:r>
              <a:rPr lang="en-US" sz="2400" dirty="0"/>
              <a:t> 	among </a:t>
            </a:r>
            <a:r>
              <a:rPr lang="en-US" sz="2400" dirty="0"/>
              <a:t>others. </a:t>
            </a:r>
          </a:p>
          <a:p>
            <a:r>
              <a:rPr lang="en-US" sz="2400" dirty="0"/>
              <a:t>•	It is a cereal crop. </a:t>
            </a:r>
          </a:p>
          <a:p>
            <a:r>
              <a:rPr lang="en-US" sz="2400" dirty="0"/>
              <a:t>•	It is harvested by use of combine harvester. </a:t>
            </a:r>
          </a:p>
          <a:p>
            <a:r>
              <a:rPr lang="en-US" sz="2400" dirty="0"/>
              <a:t>•	Used as animal feed and to makes food such as </a:t>
            </a:r>
            <a:r>
              <a:rPr lang="en-US" sz="2400" dirty="0"/>
              <a:t>Bread</a:t>
            </a:r>
            <a:r>
              <a:rPr lang="en-US" sz="2400" dirty="0"/>
              <a:t>.</a:t>
            </a:r>
          </a:p>
          <a:p>
            <a:endParaRPr lang="en-US" sz="800" dirty="0"/>
          </a:p>
          <a:p>
            <a:r>
              <a:rPr lang="en-US" sz="2400" b="1" u="sng" dirty="0"/>
              <a:t>Condition necessary for its growth </a:t>
            </a:r>
          </a:p>
          <a:p>
            <a:r>
              <a:rPr lang="en-US" sz="2400" dirty="0"/>
              <a:t>1.	Warm and dry climate during harvesting </a:t>
            </a:r>
          </a:p>
          <a:p>
            <a:r>
              <a:rPr lang="en-US" sz="2400" dirty="0"/>
              <a:t>2.	Heavy loamy and fertile soil.</a:t>
            </a:r>
          </a:p>
          <a:p>
            <a:r>
              <a:rPr lang="en-US" sz="2400" dirty="0"/>
              <a:t>3.	Adequate rainfall. </a:t>
            </a:r>
          </a:p>
          <a:p>
            <a:r>
              <a:rPr lang="en-US" sz="2400" dirty="0"/>
              <a:t>4.	Gentle sloping land due to use of machines. </a:t>
            </a:r>
          </a:p>
          <a:p>
            <a:r>
              <a:rPr lang="en-US" sz="2400" dirty="0"/>
              <a:t>5.	Cool temperatures for its growth.</a:t>
            </a:r>
          </a:p>
        </p:txBody>
      </p:sp>
    </p:spTree>
    <p:extLst>
      <p:ext uri="{BB962C8B-B14F-4D97-AF65-F5344CB8AC3E}">
        <p14:creationId xmlns:p14="http://schemas.microsoft.com/office/powerpoint/2010/main" val="3700660779"/>
      </p:ext>
    </p:extLst>
  </p:cSld>
  <p:clrMapOvr>
    <a:masterClrMapping/>
  </p:clrMapOvr>
  <p:transition spd="slow" advTm="60000">
    <p:cover/>
  </p:transition>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1"/>
            <a:ext cx="8915400" cy="5324535"/>
          </a:xfrm>
          <a:prstGeom prst="rect">
            <a:avLst/>
          </a:prstGeom>
        </p:spPr>
        <p:txBody>
          <a:bodyPr wrap="square">
            <a:spAutoFit/>
          </a:bodyPr>
          <a:lstStyle/>
          <a:p>
            <a:r>
              <a:rPr lang="en-US" sz="2800" b="1" u="sng" dirty="0">
                <a:solidFill>
                  <a:srgbClr val="0070C0"/>
                </a:solidFill>
              </a:rPr>
              <a:t>PYRETHRUM </a:t>
            </a:r>
          </a:p>
          <a:p>
            <a:r>
              <a:rPr lang="en-US" sz="2400" dirty="0"/>
              <a:t>•	Mainly grown by small scale farmers. </a:t>
            </a:r>
          </a:p>
          <a:p>
            <a:r>
              <a:rPr lang="en-US" sz="2400" dirty="0"/>
              <a:t>•	Pyrethrum flower contain </a:t>
            </a:r>
            <a:r>
              <a:rPr lang="en-US" sz="2400" dirty="0" err="1"/>
              <a:t>pyrethrin</a:t>
            </a:r>
            <a:r>
              <a:rPr lang="en-US" sz="2400" dirty="0"/>
              <a:t> which is used to </a:t>
            </a:r>
            <a:r>
              <a:rPr lang="en-US" sz="2400" dirty="0"/>
              <a:t>	manufacture </a:t>
            </a:r>
            <a:r>
              <a:rPr lang="en-US" sz="2400" dirty="0"/>
              <a:t>insecticides. </a:t>
            </a:r>
          </a:p>
          <a:p>
            <a:r>
              <a:rPr lang="en-US" sz="2400" dirty="0"/>
              <a:t>•	The main pyrethrum growing areas are </a:t>
            </a:r>
            <a:r>
              <a:rPr lang="en-US" sz="2400" dirty="0" err="1"/>
              <a:t>Kisii</a:t>
            </a:r>
            <a:r>
              <a:rPr lang="en-US" sz="2400" dirty="0"/>
              <a:t> Keiyo, </a:t>
            </a:r>
            <a:r>
              <a:rPr lang="en-US" sz="2400" dirty="0" err="1"/>
              <a:t>Koibatek</a:t>
            </a:r>
            <a:r>
              <a:rPr lang="en-US" sz="2400" dirty="0"/>
              <a:t>, </a:t>
            </a:r>
            <a:r>
              <a:rPr lang="en-US" sz="2400" dirty="0"/>
              <a:t>	</a:t>
            </a:r>
            <a:r>
              <a:rPr lang="en-US" sz="2400" dirty="0" err="1"/>
              <a:t>Nyamira</a:t>
            </a:r>
            <a:r>
              <a:rPr lang="en-US" sz="2400" dirty="0"/>
              <a:t>, </a:t>
            </a:r>
            <a:r>
              <a:rPr lang="en-US" sz="2400" dirty="0" err="1"/>
              <a:t>Nyeri</a:t>
            </a:r>
            <a:r>
              <a:rPr lang="en-US" sz="2400" dirty="0"/>
              <a:t>, </a:t>
            </a:r>
            <a:r>
              <a:rPr lang="en-US" sz="2400" dirty="0" err="1"/>
              <a:t>Nyandarua</a:t>
            </a:r>
            <a:r>
              <a:rPr lang="en-US" sz="2400" dirty="0"/>
              <a:t>, </a:t>
            </a:r>
            <a:r>
              <a:rPr lang="en-US" sz="2400" dirty="0" err="1"/>
              <a:t>Kiambu</a:t>
            </a:r>
            <a:r>
              <a:rPr lang="en-US" sz="2400" dirty="0"/>
              <a:t>, </a:t>
            </a:r>
            <a:r>
              <a:rPr lang="en-US" sz="2400" dirty="0" err="1"/>
              <a:t>Bomet</a:t>
            </a:r>
            <a:r>
              <a:rPr lang="en-US" sz="2400" dirty="0"/>
              <a:t>, Mt Elgon among </a:t>
            </a:r>
            <a:r>
              <a:rPr lang="en-US" sz="2400" dirty="0"/>
              <a:t>	others</a:t>
            </a:r>
            <a:r>
              <a:rPr lang="en-US" sz="2400" dirty="0"/>
              <a:t>. </a:t>
            </a:r>
          </a:p>
          <a:p>
            <a:endParaRPr lang="en-US" sz="2400" dirty="0"/>
          </a:p>
          <a:p>
            <a:r>
              <a:rPr lang="en-US" sz="2400" b="1" u="sng" dirty="0"/>
              <a:t>Condition necessary for its Growth </a:t>
            </a:r>
          </a:p>
          <a:p>
            <a:r>
              <a:rPr lang="en-US" sz="2400" dirty="0"/>
              <a:t>1.	 High rainfall above 1000 mm per year, which should be well </a:t>
            </a:r>
            <a:r>
              <a:rPr lang="en-US" sz="2400" dirty="0"/>
              <a:t>	distributed </a:t>
            </a:r>
            <a:r>
              <a:rPr lang="en-US" sz="2400" dirty="0"/>
              <a:t>throughout the year </a:t>
            </a:r>
          </a:p>
          <a:p>
            <a:r>
              <a:rPr lang="en-US" sz="2400" dirty="0"/>
              <a:t>2.	  Cool temperature </a:t>
            </a:r>
          </a:p>
          <a:p>
            <a:r>
              <a:rPr lang="en-US" sz="2400" dirty="0"/>
              <a:t>3.	  Well drained fertile soil </a:t>
            </a:r>
          </a:p>
          <a:p>
            <a:r>
              <a:rPr lang="en-US" sz="2400" dirty="0"/>
              <a:t>4.	  High altitudes between 1800 – 2300m above sea level.</a:t>
            </a:r>
          </a:p>
        </p:txBody>
      </p:sp>
    </p:spTree>
    <p:extLst>
      <p:ext uri="{BB962C8B-B14F-4D97-AF65-F5344CB8AC3E}">
        <p14:creationId xmlns:p14="http://schemas.microsoft.com/office/powerpoint/2010/main" val="1993998832"/>
      </p:ext>
    </p:extLst>
  </p:cSld>
  <p:clrMapOvr>
    <a:masterClrMapping/>
  </p:clrMapOvr>
  <p:transition spd="slow" advTm="60000">
    <p:cover/>
  </p:transition>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0"/>
            <a:ext cx="8991600" cy="5693866"/>
          </a:xfrm>
          <a:prstGeom prst="rect">
            <a:avLst/>
          </a:prstGeom>
        </p:spPr>
        <p:txBody>
          <a:bodyPr wrap="square">
            <a:spAutoFit/>
          </a:bodyPr>
          <a:lstStyle/>
          <a:p>
            <a:pPr algn="ctr"/>
            <a:r>
              <a:rPr lang="en-US" sz="2000" b="1" u="sng" dirty="0">
                <a:solidFill>
                  <a:srgbClr val="FF0000"/>
                </a:solidFill>
              </a:rPr>
              <a:t>STD 6 WORK ON AGRICULTURE</a:t>
            </a:r>
          </a:p>
          <a:p>
            <a:endParaRPr lang="en-US" sz="1050" dirty="0"/>
          </a:p>
          <a:p>
            <a:r>
              <a:rPr lang="en-US" sz="2800" b="1" u="sng" dirty="0">
                <a:solidFill>
                  <a:srgbClr val="0070C0"/>
                </a:solidFill>
              </a:rPr>
              <a:t>COFFEE GROWING IN KENYA AND ETHIOPIA </a:t>
            </a:r>
          </a:p>
          <a:p>
            <a:endParaRPr lang="en-US" sz="1000" u="sng" dirty="0"/>
          </a:p>
          <a:p>
            <a:r>
              <a:rPr lang="en-US" sz="2000" b="1" u="sng" dirty="0"/>
              <a:t>Coffees </a:t>
            </a:r>
            <a:r>
              <a:rPr lang="en-US" sz="2000" b="1" u="sng" dirty="0"/>
              <a:t>growing in Kenya </a:t>
            </a:r>
          </a:p>
          <a:p>
            <a:r>
              <a:rPr lang="en-US" sz="2000" dirty="0"/>
              <a:t>Main coffee growing areas are </a:t>
            </a:r>
            <a:r>
              <a:rPr lang="en-US" sz="2000" dirty="0" err="1"/>
              <a:t>Taita</a:t>
            </a:r>
            <a:r>
              <a:rPr lang="en-US" sz="2000" dirty="0"/>
              <a:t> </a:t>
            </a:r>
            <a:r>
              <a:rPr lang="en-US" sz="2000" dirty="0" err="1"/>
              <a:t>Taveta</a:t>
            </a:r>
            <a:r>
              <a:rPr lang="en-US" sz="2000" dirty="0"/>
              <a:t>, </a:t>
            </a:r>
            <a:r>
              <a:rPr lang="en-US" sz="2000" dirty="0" err="1"/>
              <a:t>Maragua</a:t>
            </a:r>
            <a:r>
              <a:rPr lang="en-US" sz="2000" dirty="0"/>
              <a:t>, </a:t>
            </a:r>
            <a:r>
              <a:rPr lang="en-US" sz="2000" dirty="0" err="1"/>
              <a:t>Murang’a</a:t>
            </a:r>
            <a:r>
              <a:rPr lang="en-US" sz="2000" dirty="0"/>
              <a:t>, </a:t>
            </a:r>
            <a:r>
              <a:rPr lang="en-US" sz="2000" dirty="0" err="1"/>
              <a:t>Bungoma</a:t>
            </a:r>
            <a:r>
              <a:rPr lang="en-US" sz="2000" dirty="0"/>
              <a:t>, Embu, Meru, </a:t>
            </a:r>
            <a:r>
              <a:rPr lang="en-US" sz="2000" dirty="0" err="1"/>
              <a:t>Kisii</a:t>
            </a:r>
            <a:r>
              <a:rPr lang="en-US" sz="2000" dirty="0"/>
              <a:t>, </a:t>
            </a:r>
            <a:r>
              <a:rPr lang="en-US" sz="2000" dirty="0" err="1"/>
              <a:t>Machakos</a:t>
            </a:r>
            <a:r>
              <a:rPr lang="en-US" sz="2000" dirty="0"/>
              <a:t>, </a:t>
            </a:r>
            <a:r>
              <a:rPr lang="en-US" sz="2000" dirty="0" err="1"/>
              <a:t>Nyeri</a:t>
            </a:r>
            <a:r>
              <a:rPr lang="en-US" sz="2000" dirty="0"/>
              <a:t>, and </a:t>
            </a:r>
            <a:r>
              <a:rPr lang="en-US" sz="2000" dirty="0" err="1"/>
              <a:t>Kiambu</a:t>
            </a:r>
            <a:r>
              <a:rPr lang="en-US" sz="2000" dirty="0"/>
              <a:t> </a:t>
            </a:r>
            <a:r>
              <a:rPr lang="en-US" sz="2000" dirty="0" err="1"/>
              <a:t>etc</a:t>
            </a:r>
            <a:r>
              <a:rPr lang="en-US" sz="2000" dirty="0"/>
              <a:t> </a:t>
            </a:r>
          </a:p>
          <a:p>
            <a:endParaRPr lang="en-US" sz="1000" dirty="0"/>
          </a:p>
          <a:p>
            <a:r>
              <a:rPr lang="en-US" sz="2000" b="1" u="sng" dirty="0"/>
              <a:t>Coffee growing in Ethiopia </a:t>
            </a:r>
          </a:p>
          <a:p>
            <a:r>
              <a:rPr lang="en-US" sz="2000" dirty="0"/>
              <a:t>The main coffee growing areas is </a:t>
            </a:r>
            <a:r>
              <a:rPr lang="en-US" sz="2000" dirty="0" err="1"/>
              <a:t>Kaffa</a:t>
            </a:r>
            <a:r>
              <a:rPr lang="en-US" sz="2000" dirty="0"/>
              <a:t> province and Hara. </a:t>
            </a:r>
          </a:p>
          <a:p>
            <a:r>
              <a:rPr lang="en-US" sz="2000" dirty="0"/>
              <a:t>In Ethiopia coffee mainly grew wildly.</a:t>
            </a:r>
          </a:p>
          <a:p>
            <a:r>
              <a:rPr lang="en-US" sz="2000" dirty="0"/>
              <a:t>The two main types are Arabic and Robusta.</a:t>
            </a:r>
          </a:p>
          <a:p>
            <a:r>
              <a:rPr lang="en-US" sz="2000" dirty="0"/>
              <a:t>Coffee is mainly grown by small scale farmers.</a:t>
            </a:r>
          </a:p>
          <a:p>
            <a:r>
              <a:rPr lang="en-US" sz="2000" dirty="0"/>
              <a:t>The most type of coffee grown is Arabica.</a:t>
            </a:r>
          </a:p>
          <a:p>
            <a:r>
              <a:rPr lang="en-US" sz="2000" u="sng" dirty="0"/>
              <a:t>Condition necessary for its  growth.</a:t>
            </a:r>
          </a:p>
          <a:p>
            <a:r>
              <a:rPr lang="en-US" sz="2000" dirty="0"/>
              <a:t>•Moderate </a:t>
            </a:r>
            <a:r>
              <a:rPr lang="en-US" sz="2000" dirty="0"/>
              <a:t>rainfall between 1000- 1800 mm per year.</a:t>
            </a:r>
          </a:p>
          <a:p>
            <a:r>
              <a:rPr lang="en-US" sz="2000" dirty="0"/>
              <a:t>•Well </a:t>
            </a:r>
            <a:r>
              <a:rPr lang="en-US" sz="2000" dirty="0"/>
              <a:t>distributed rainfall throughout the year.</a:t>
            </a:r>
          </a:p>
          <a:p>
            <a:r>
              <a:rPr lang="en-US" sz="2000" dirty="0"/>
              <a:t>•Temperature </a:t>
            </a:r>
            <a:r>
              <a:rPr lang="en-US" sz="2000" dirty="0"/>
              <a:t>between 190c – 260c.</a:t>
            </a:r>
          </a:p>
          <a:p>
            <a:r>
              <a:rPr lang="en-US" sz="2000" dirty="0"/>
              <a:t>•Fertile</a:t>
            </a:r>
            <a:r>
              <a:rPr lang="en-US" sz="2000" dirty="0"/>
              <a:t>, deep and well drained soil</a:t>
            </a:r>
            <a:r>
              <a:rPr lang="en-US" sz="2000" dirty="0"/>
              <a:t>.</a:t>
            </a:r>
            <a:endParaRPr lang="en-US" sz="2000" dirty="0"/>
          </a:p>
        </p:txBody>
      </p:sp>
    </p:spTree>
    <p:extLst>
      <p:ext uri="{BB962C8B-B14F-4D97-AF65-F5344CB8AC3E}">
        <p14:creationId xmlns:p14="http://schemas.microsoft.com/office/powerpoint/2010/main" val="2575152157"/>
      </p:ext>
    </p:extLst>
  </p:cSld>
  <p:clrMapOvr>
    <a:masterClrMapping/>
  </p:clrMapOvr>
  <p:transition spd="slow" advTm="60000">
    <p:cover/>
  </p:transition>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14300"/>
            <a:ext cx="9144000" cy="5601533"/>
          </a:xfrm>
          <a:prstGeom prst="rect">
            <a:avLst/>
          </a:prstGeom>
        </p:spPr>
        <p:txBody>
          <a:bodyPr wrap="square">
            <a:spAutoFit/>
          </a:bodyPr>
          <a:lstStyle/>
          <a:p>
            <a:r>
              <a:rPr lang="en-US" sz="2800" b="1" u="sng" dirty="0">
                <a:solidFill>
                  <a:srgbClr val="0070C0"/>
                </a:solidFill>
              </a:rPr>
              <a:t>MAIZE IN KENYA AND TANZANIA </a:t>
            </a:r>
          </a:p>
          <a:p>
            <a:r>
              <a:rPr lang="en-US" sz="2400" dirty="0"/>
              <a:t>•</a:t>
            </a:r>
            <a:r>
              <a:rPr lang="en-US" sz="2400" dirty="0"/>
              <a:t>	Maize was introduced by Portuguese. </a:t>
            </a:r>
          </a:p>
          <a:p>
            <a:r>
              <a:rPr lang="en-US" sz="2400" dirty="0"/>
              <a:t>•	The main growing maize areas are :- </a:t>
            </a:r>
          </a:p>
          <a:p>
            <a:r>
              <a:rPr lang="en-US" sz="2400" b="1" u="sng" dirty="0"/>
              <a:t>Kenya</a:t>
            </a:r>
            <a:r>
              <a:rPr lang="en-US" sz="2400" dirty="0"/>
              <a:t> – Large scale – </a:t>
            </a:r>
            <a:r>
              <a:rPr lang="en-US" sz="2400" dirty="0" err="1"/>
              <a:t>Tranzoia</a:t>
            </a:r>
            <a:r>
              <a:rPr lang="en-US" sz="2400" dirty="0"/>
              <a:t>, </a:t>
            </a:r>
            <a:r>
              <a:rPr lang="en-US" sz="2400" dirty="0" err="1"/>
              <a:t>Narok</a:t>
            </a:r>
            <a:r>
              <a:rPr lang="en-US" sz="2400" dirty="0"/>
              <a:t>, </a:t>
            </a:r>
            <a:r>
              <a:rPr lang="en-US" sz="2400" dirty="0" err="1"/>
              <a:t>Bungoma</a:t>
            </a:r>
            <a:r>
              <a:rPr lang="en-US" sz="2400" dirty="0"/>
              <a:t>, </a:t>
            </a:r>
            <a:r>
              <a:rPr lang="en-US" sz="2400" dirty="0" err="1"/>
              <a:t>Uasin</a:t>
            </a:r>
            <a:r>
              <a:rPr lang="en-US" sz="2400" dirty="0"/>
              <a:t> </a:t>
            </a:r>
            <a:r>
              <a:rPr lang="en-US" sz="2400" dirty="0" err="1"/>
              <a:t>Gishu</a:t>
            </a:r>
            <a:r>
              <a:rPr lang="en-US" sz="2400" dirty="0"/>
              <a:t>, Nandi, </a:t>
            </a:r>
            <a:r>
              <a:rPr lang="en-US" sz="2400" dirty="0" err="1"/>
              <a:t>Nakuru</a:t>
            </a:r>
            <a:r>
              <a:rPr lang="en-US" sz="2400" dirty="0"/>
              <a:t> etc.</a:t>
            </a:r>
          </a:p>
          <a:p>
            <a:endParaRPr lang="en-US" sz="1000" dirty="0"/>
          </a:p>
          <a:p>
            <a:r>
              <a:rPr lang="en-US" sz="2400" b="1" u="sng" dirty="0"/>
              <a:t>Tanzania</a:t>
            </a:r>
            <a:r>
              <a:rPr lang="en-US" sz="2400" dirty="0"/>
              <a:t> – Large scale – </a:t>
            </a:r>
            <a:r>
              <a:rPr lang="en-US" sz="2400" dirty="0" err="1"/>
              <a:t>Tanga</a:t>
            </a:r>
            <a:r>
              <a:rPr lang="en-US" sz="2400" dirty="0"/>
              <a:t>, Moshi – Arusha, Mbeya and Iringa.</a:t>
            </a:r>
          </a:p>
          <a:p>
            <a:r>
              <a:rPr lang="en-US" sz="2400" dirty="0"/>
              <a:t>Small scale – </a:t>
            </a:r>
            <a:r>
              <a:rPr lang="en-US" sz="2400" dirty="0" err="1"/>
              <a:t>Rungwe</a:t>
            </a:r>
            <a:r>
              <a:rPr lang="en-US" sz="2400" dirty="0"/>
              <a:t>, </a:t>
            </a:r>
            <a:r>
              <a:rPr lang="en-US" sz="2400" dirty="0" err="1"/>
              <a:t>Bukoba</a:t>
            </a:r>
            <a:r>
              <a:rPr lang="en-US" sz="2400" dirty="0"/>
              <a:t>, Mara Pare </a:t>
            </a:r>
            <a:r>
              <a:rPr lang="en-US" sz="2400" dirty="0" err="1"/>
              <a:t>Morogoro</a:t>
            </a:r>
            <a:r>
              <a:rPr lang="en-US" sz="2400" dirty="0"/>
              <a:t>, </a:t>
            </a:r>
            <a:r>
              <a:rPr lang="en-US" sz="2400" dirty="0"/>
              <a:t> Pare </a:t>
            </a:r>
            <a:r>
              <a:rPr lang="en-US" sz="2400" dirty="0"/>
              <a:t>and </a:t>
            </a:r>
            <a:r>
              <a:rPr lang="en-US" sz="2400" dirty="0" err="1"/>
              <a:t>Songea</a:t>
            </a:r>
            <a:r>
              <a:rPr lang="en-US" sz="2400" dirty="0"/>
              <a:t>.</a:t>
            </a:r>
          </a:p>
          <a:p>
            <a:r>
              <a:rPr lang="en-US" sz="2400" b="1" u="sng" dirty="0"/>
              <a:t>Condition necessary for its growth </a:t>
            </a:r>
          </a:p>
          <a:p>
            <a:r>
              <a:rPr lang="en-US" sz="2400" dirty="0"/>
              <a:t>•</a:t>
            </a:r>
            <a:r>
              <a:rPr lang="en-US" sz="2400" dirty="0" err="1"/>
              <a:t>Katumani</a:t>
            </a:r>
            <a:r>
              <a:rPr lang="en-US" sz="2400" dirty="0"/>
              <a:t> </a:t>
            </a:r>
            <a:r>
              <a:rPr lang="en-US" sz="2400" dirty="0"/>
              <a:t>requires rain between 250 –700 mm per </a:t>
            </a:r>
            <a:r>
              <a:rPr lang="en-US" sz="2400" dirty="0"/>
              <a:t>Year </a:t>
            </a:r>
            <a:endParaRPr lang="en-US" sz="2400" dirty="0"/>
          </a:p>
          <a:p>
            <a:r>
              <a:rPr lang="en-US" sz="2400" dirty="0"/>
              <a:t>•warm </a:t>
            </a:r>
            <a:r>
              <a:rPr lang="en-US" sz="2400" dirty="0"/>
              <a:t>or hot temperature </a:t>
            </a:r>
          </a:p>
          <a:p>
            <a:r>
              <a:rPr lang="en-US" sz="2400" dirty="0"/>
              <a:t>•well </a:t>
            </a:r>
            <a:r>
              <a:rPr lang="en-US" sz="2400" dirty="0"/>
              <a:t>drained fertile soil </a:t>
            </a:r>
          </a:p>
          <a:p>
            <a:endParaRPr lang="en-US" sz="800" dirty="0"/>
          </a:p>
          <a:p>
            <a:r>
              <a:rPr lang="en-US" sz="2400" dirty="0"/>
              <a:t>N.B maize is used as stable food in both Kenya and Tanzania.</a:t>
            </a:r>
          </a:p>
          <a:p>
            <a:r>
              <a:rPr lang="en-US" sz="2400" dirty="0"/>
              <a:t>•	Large scale farmers can sell to earn income.</a:t>
            </a:r>
          </a:p>
          <a:p>
            <a:r>
              <a:rPr lang="en-US" sz="2400" dirty="0"/>
              <a:t>•	It is also used to make corn oil and animal feeds</a:t>
            </a:r>
            <a:r>
              <a:rPr lang="en-US" sz="2400" dirty="0"/>
              <a:t>.  </a:t>
            </a:r>
            <a:endParaRPr lang="en-US" sz="2400" dirty="0"/>
          </a:p>
        </p:txBody>
      </p:sp>
    </p:spTree>
    <p:extLst>
      <p:ext uri="{BB962C8B-B14F-4D97-AF65-F5344CB8AC3E}">
        <p14:creationId xmlns:p14="http://schemas.microsoft.com/office/powerpoint/2010/main" val="2878512262"/>
      </p:ext>
    </p:extLst>
  </p:cSld>
  <p:clrMapOvr>
    <a:masterClrMapping/>
  </p:clrMapOvr>
  <p:transition spd="slow" advTm="60000">
    <p:cover/>
  </p:transition>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63501"/>
            <a:ext cx="8534400" cy="3847207"/>
          </a:xfrm>
          <a:prstGeom prst="rect">
            <a:avLst/>
          </a:prstGeom>
        </p:spPr>
        <p:txBody>
          <a:bodyPr wrap="square">
            <a:spAutoFit/>
          </a:bodyPr>
          <a:lstStyle/>
          <a:p>
            <a:r>
              <a:rPr lang="en-US" sz="2800" b="1" u="sng" dirty="0">
                <a:solidFill>
                  <a:srgbClr val="0070C0"/>
                </a:solidFill>
              </a:rPr>
              <a:t>BANANA GROWING IN KENYA AND UGANDA </a:t>
            </a:r>
          </a:p>
          <a:p>
            <a:endParaRPr lang="en-US" sz="1600" u="sng" dirty="0"/>
          </a:p>
          <a:p>
            <a:r>
              <a:rPr lang="en-US" sz="2000" b="1" u="sng" dirty="0"/>
              <a:t>Condition </a:t>
            </a:r>
            <a:r>
              <a:rPr lang="en-US" sz="2000" b="1" u="sng" dirty="0"/>
              <a:t>necessary for its growth  </a:t>
            </a:r>
          </a:p>
          <a:p>
            <a:r>
              <a:rPr lang="en-US" sz="2000" dirty="0"/>
              <a:t>1.	Deep fertile and well drained soil. </a:t>
            </a:r>
          </a:p>
          <a:p>
            <a:r>
              <a:rPr lang="en-US" sz="2000" dirty="0"/>
              <a:t>2.	High temperature between 21o C – 26 0 C.</a:t>
            </a:r>
          </a:p>
          <a:p>
            <a:r>
              <a:rPr lang="en-US" sz="2000" dirty="0"/>
              <a:t>3.	Moderate rainfall between 900mm- 1500 mm. </a:t>
            </a:r>
          </a:p>
          <a:p>
            <a:r>
              <a:rPr lang="en-US" sz="2000" dirty="0"/>
              <a:t>4.	Well distributed rain throughout the year. </a:t>
            </a:r>
          </a:p>
          <a:p>
            <a:r>
              <a:rPr lang="en-US" sz="2000" dirty="0"/>
              <a:t>5.	Need protection from strong winds. </a:t>
            </a:r>
          </a:p>
          <a:p>
            <a:r>
              <a:rPr lang="en-US" sz="2000" dirty="0"/>
              <a:t>•	Can be grown under irrigation </a:t>
            </a:r>
          </a:p>
          <a:p>
            <a:r>
              <a:rPr lang="en-US" sz="2000" dirty="0"/>
              <a:t>The main banana growing areas in </a:t>
            </a:r>
            <a:r>
              <a:rPr lang="en-US" sz="2000" b="1" u="sng" dirty="0"/>
              <a:t>Uganda</a:t>
            </a:r>
            <a:r>
              <a:rPr lang="en-US" sz="2000" dirty="0"/>
              <a:t> are: Busoga, </a:t>
            </a:r>
            <a:r>
              <a:rPr lang="en-US" sz="2000" dirty="0" err="1"/>
              <a:t>Mbale</a:t>
            </a:r>
            <a:r>
              <a:rPr lang="en-US" sz="2000" dirty="0"/>
              <a:t>, Toro, </a:t>
            </a:r>
            <a:r>
              <a:rPr lang="en-US" sz="2000" dirty="0" err="1"/>
              <a:t>Kigezi</a:t>
            </a:r>
            <a:r>
              <a:rPr lang="en-US" sz="2000" dirty="0"/>
              <a:t> hill and on Slopes of Ruwenzori 	`</a:t>
            </a:r>
          </a:p>
          <a:p>
            <a:r>
              <a:rPr lang="en-US" sz="2000" b="1" u="sng" dirty="0"/>
              <a:t>Kenya</a:t>
            </a:r>
            <a:r>
              <a:rPr lang="en-US" sz="2000" dirty="0"/>
              <a:t>: – </a:t>
            </a:r>
            <a:r>
              <a:rPr lang="en-US" sz="2000" dirty="0" err="1"/>
              <a:t>Kisii</a:t>
            </a:r>
            <a:r>
              <a:rPr lang="en-US" sz="2000" dirty="0"/>
              <a:t>, </a:t>
            </a:r>
            <a:r>
              <a:rPr lang="en-US" sz="2000" dirty="0" err="1"/>
              <a:t>Vihiga</a:t>
            </a:r>
            <a:r>
              <a:rPr lang="en-US" sz="2000" dirty="0"/>
              <a:t>, Meru, Kuria, </a:t>
            </a:r>
            <a:r>
              <a:rPr lang="en-US" sz="2000" dirty="0" err="1"/>
              <a:t>Muranga</a:t>
            </a:r>
            <a:r>
              <a:rPr lang="en-US" sz="2000" dirty="0"/>
              <a:t>, </a:t>
            </a:r>
            <a:r>
              <a:rPr lang="en-US" sz="2000" dirty="0" err="1"/>
              <a:t>Maragua</a:t>
            </a:r>
            <a:r>
              <a:rPr lang="en-US" sz="2000" dirty="0"/>
              <a:t> </a:t>
            </a:r>
          </a:p>
        </p:txBody>
      </p:sp>
      <p:sp>
        <p:nvSpPr>
          <p:cNvPr id="3" name="Rectangle 2"/>
          <p:cNvSpPr/>
          <p:nvPr/>
        </p:nvSpPr>
        <p:spPr>
          <a:xfrm>
            <a:off x="508000" y="3924300"/>
            <a:ext cx="9601200" cy="1631216"/>
          </a:xfrm>
          <a:prstGeom prst="rect">
            <a:avLst/>
          </a:prstGeom>
        </p:spPr>
        <p:txBody>
          <a:bodyPr wrap="square">
            <a:spAutoFit/>
          </a:bodyPr>
          <a:lstStyle/>
          <a:p>
            <a:r>
              <a:rPr lang="en-US" sz="2000" b="1" u="sng" dirty="0"/>
              <a:t>Banana can be used </a:t>
            </a:r>
          </a:p>
          <a:p>
            <a:pPr marL="514350" indent="-514350">
              <a:buFont typeface="+mj-lt"/>
              <a:buAutoNum type="romanLcPeriod"/>
            </a:pPr>
            <a:r>
              <a:rPr lang="en-US" sz="2000" dirty="0"/>
              <a:t>As </a:t>
            </a:r>
            <a:r>
              <a:rPr lang="en-US" sz="2000" dirty="0"/>
              <a:t>stable food.</a:t>
            </a:r>
          </a:p>
          <a:p>
            <a:pPr marL="514350" indent="-514350">
              <a:buFont typeface="+mj-lt"/>
              <a:buAutoNum type="romanLcPeriod"/>
            </a:pPr>
            <a:r>
              <a:rPr lang="en-US" sz="2000" dirty="0"/>
              <a:t>Selling </a:t>
            </a:r>
            <a:r>
              <a:rPr lang="en-US" sz="2000" dirty="0"/>
              <a:t>them to earn income. </a:t>
            </a:r>
          </a:p>
          <a:p>
            <a:pPr marL="514350" indent="-514350">
              <a:buFont typeface="+mj-lt"/>
              <a:buAutoNum type="romanLcPeriod"/>
            </a:pPr>
            <a:r>
              <a:rPr lang="en-US" sz="2000" dirty="0"/>
              <a:t>Its </a:t>
            </a:r>
            <a:r>
              <a:rPr lang="en-US" sz="2000" dirty="0"/>
              <a:t>Stalks and leaves are used as Animal food. </a:t>
            </a:r>
          </a:p>
          <a:p>
            <a:pPr marL="514350" indent="-514350">
              <a:buFont typeface="+mj-lt"/>
              <a:buAutoNum type="romanLcPeriod"/>
            </a:pPr>
            <a:r>
              <a:rPr lang="en-US" sz="2000" dirty="0"/>
              <a:t>Its </a:t>
            </a:r>
            <a:r>
              <a:rPr lang="en-US" sz="2000" dirty="0" err="1"/>
              <a:t>fibres</a:t>
            </a:r>
            <a:r>
              <a:rPr lang="en-US" sz="2000" dirty="0"/>
              <a:t> can be used do make mats. </a:t>
            </a:r>
          </a:p>
        </p:txBody>
      </p:sp>
    </p:spTree>
    <p:extLst>
      <p:ext uri="{BB962C8B-B14F-4D97-AF65-F5344CB8AC3E}">
        <p14:creationId xmlns:p14="http://schemas.microsoft.com/office/powerpoint/2010/main" val="269307060"/>
      </p:ext>
    </p:extLst>
  </p:cSld>
  <p:clrMapOvr>
    <a:masterClrMapping/>
  </p:clrMapOvr>
  <p:transition spd="slow" advTm="60000">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601" y="495300"/>
            <a:ext cx="6249917" cy="3750110"/>
          </a:xfrm>
        </p:spPr>
        <p:txBody>
          <a:bodyPr>
            <a:normAutofit/>
          </a:bodyPr>
          <a:lstStyle/>
          <a:p>
            <a:pPr algn="ctr"/>
            <a:r>
              <a:rPr lang="en-US" dirty="0"/>
              <a:t>UNIT 1:</a:t>
            </a:r>
            <a:br>
              <a:rPr lang="en-US" dirty="0"/>
            </a:br>
            <a:r>
              <a:rPr lang="en-US" dirty="0"/>
              <a:t/>
            </a:r>
            <a:br>
              <a:rPr lang="en-US" dirty="0"/>
            </a:br>
            <a:r>
              <a:rPr lang="en-US" dirty="0"/>
              <a:t>THE PHYSICAL </a:t>
            </a:r>
            <a:r>
              <a:rPr lang="en-US" dirty="0" smtClean="0"/>
              <a:t>ENVIRONMENT</a:t>
            </a:r>
            <a:endParaRPr lang="en-US" dirty="0"/>
          </a:p>
        </p:txBody>
      </p:sp>
    </p:spTree>
    <p:extLst>
      <p:ext uri="{BB962C8B-B14F-4D97-AF65-F5344CB8AC3E}">
        <p14:creationId xmlns:p14="http://schemas.microsoft.com/office/powerpoint/2010/main" val="2494860068"/>
      </p:ext>
    </p:extLst>
  </p:cSld>
  <p:clrMapOvr>
    <a:masterClrMapping/>
  </p:clrMapOvr>
  <p:transition spd="slow" advTm="5000">
    <p:cove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735138" y="114300"/>
            <a:ext cx="7916862"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2153159"/>
      </p:ext>
    </p:extLst>
  </p:cSld>
  <p:clrMapOvr>
    <a:masterClrMapping/>
  </p:clrMapOvr>
  <p:transition spd="slow" advTm="60000">
    <p:cover/>
  </p:transition>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0"/>
            <a:ext cx="8839200" cy="3908762"/>
          </a:xfrm>
          <a:prstGeom prst="rect">
            <a:avLst/>
          </a:prstGeom>
        </p:spPr>
        <p:txBody>
          <a:bodyPr wrap="square">
            <a:spAutoFit/>
          </a:bodyPr>
          <a:lstStyle/>
          <a:p>
            <a:r>
              <a:rPr lang="en-US" sz="2800" b="1" u="sng" dirty="0">
                <a:solidFill>
                  <a:srgbClr val="0070C0"/>
                </a:solidFill>
              </a:rPr>
              <a:t>SISAL GROWING IN KENYA &amp; </a:t>
            </a:r>
            <a:r>
              <a:rPr lang="en-US" sz="2800" b="1" u="sng" dirty="0">
                <a:solidFill>
                  <a:srgbClr val="0070C0"/>
                </a:solidFill>
              </a:rPr>
              <a:t>TANZANIA</a:t>
            </a:r>
          </a:p>
          <a:p>
            <a:endParaRPr lang="en-US" sz="2800" b="1" u="sng" dirty="0"/>
          </a:p>
          <a:p>
            <a:r>
              <a:rPr lang="en-US" sz="2400" dirty="0"/>
              <a:t>•	Its </a:t>
            </a:r>
            <a:r>
              <a:rPr lang="en-US" sz="2400" dirty="0" err="1"/>
              <a:t>Fibres</a:t>
            </a:r>
            <a:r>
              <a:rPr lang="en-US" sz="2400" dirty="0"/>
              <a:t> are used to make ropes, baskets, bags  and mats</a:t>
            </a:r>
            <a:r>
              <a:rPr lang="en-US" sz="2400" dirty="0"/>
              <a:t>.</a:t>
            </a:r>
          </a:p>
          <a:p>
            <a:r>
              <a:rPr lang="en-US" sz="2400" dirty="0"/>
              <a:t> </a:t>
            </a:r>
            <a:endParaRPr lang="en-US" sz="2400" dirty="0"/>
          </a:p>
          <a:p>
            <a:r>
              <a:rPr lang="en-US" sz="2400" dirty="0"/>
              <a:t>	</a:t>
            </a:r>
            <a:r>
              <a:rPr lang="en-US" sz="2400" b="1" u="sng" dirty="0"/>
              <a:t>Condition </a:t>
            </a:r>
            <a:r>
              <a:rPr lang="en-US" sz="2400" b="1" u="sng" dirty="0"/>
              <a:t>necessary for its growth</a:t>
            </a:r>
          </a:p>
          <a:p>
            <a:r>
              <a:rPr lang="en-US" sz="2400" dirty="0"/>
              <a:t>1.	Low lying altitude between 0 – 1800 mm</a:t>
            </a:r>
          </a:p>
          <a:p>
            <a:r>
              <a:rPr lang="en-US" sz="2400" dirty="0"/>
              <a:t>2.	Rainfall which is less than 750mm </a:t>
            </a:r>
          </a:p>
          <a:p>
            <a:r>
              <a:rPr lang="en-US" sz="2400" dirty="0"/>
              <a:t>3.	Do well in different variety of soil.</a:t>
            </a:r>
          </a:p>
          <a:p>
            <a:r>
              <a:rPr lang="en-US" sz="2400" dirty="0"/>
              <a:t>4.	Sunshine for drying its </a:t>
            </a:r>
            <a:r>
              <a:rPr lang="en-US" sz="2400" dirty="0" err="1"/>
              <a:t>fibres</a:t>
            </a:r>
            <a:r>
              <a:rPr lang="en-US" sz="2400" dirty="0"/>
              <a:t> </a:t>
            </a:r>
          </a:p>
          <a:p>
            <a:endParaRPr lang="en-US" sz="2400" dirty="0"/>
          </a:p>
        </p:txBody>
      </p:sp>
      <p:sp>
        <p:nvSpPr>
          <p:cNvPr id="3" name="Rectangle 2"/>
          <p:cNvSpPr/>
          <p:nvPr/>
        </p:nvSpPr>
        <p:spPr>
          <a:xfrm>
            <a:off x="660400" y="3556000"/>
            <a:ext cx="8763000" cy="1569660"/>
          </a:xfrm>
          <a:prstGeom prst="rect">
            <a:avLst/>
          </a:prstGeom>
        </p:spPr>
        <p:txBody>
          <a:bodyPr wrap="square">
            <a:spAutoFit/>
          </a:bodyPr>
          <a:lstStyle/>
          <a:p>
            <a:r>
              <a:rPr lang="en-US" sz="2400" b="1" u="sng" dirty="0"/>
              <a:t>Main growing sisal areas are:</a:t>
            </a:r>
          </a:p>
          <a:p>
            <a:r>
              <a:rPr lang="en-US" sz="2400" dirty="0"/>
              <a:t>Kenya - </a:t>
            </a:r>
            <a:r>
              <a:rPr lang="en-US" sz="2400" dirty="0" err="1"/>
              <a:t>Voi</a:t>
            </a:r>
            <a:r>
              <a:rPr lang="en-US" sz="2400" dirty="0"/>
              <a:t>, </a:t>
            </a:r>
            <a:r>
              <a:rPr lang="en-US" sz="2400" dirty="0" err="1"/>
              <a:t>Nakuru</a:t>
            </a:r>
            <a:r>
              <a:rPr lang="en-US" sz="2400" dirty="0"/>
              <a:t>, </a:t>
            </a:r>
            <a:r>
              <a:rPr lang="en-US" sz="2400" dirty="0" err="1"/>
              <a:t>Kilifi</a:t>
            </a:r>
            <a:r>
              <a:rPr lang="en-US" sz="2400" dirty="0"/>
              <a:t>, </a:t>
            </a:r>
            <a:r>
              <a:rPr lang="en-US" sz="2400" dirty="0" err="1"/>
              <a:t>Maragua</a:t>
            </a:r>
            <a:r>
              <a:rPr lang="en-US" sz="2400" dirty="0"/>
              <a:t>, </a:t>
            </a:r>
            <a:r>
              <a:rPr lang="en-US" sz="2400" dirty="0" err="1"/>
              <a:t>Koibatek</a:t>
            </a:r>
            <a:r>
              <a:rPr lang="en-US" sz="2400" dirty="0"/>
              <a:t>, </a:t>
            </a:r>
            <a:r>
              <a:rPr lang="en-US" sz="2400" dirty="0" err="1"/>
              <a:t>Juja</a:t>
            </a:r>
            <a:r>
              <a:rPr lang="en-US" sz="2400" dirty="0"/>
              <a:t> etc. </a:t>
            </a:r>
          </a:p>
          <a:p>
            <a:r>
              <a:rPr lang="en-US" sz="2400" dirty="0"/>
              <a:t>Tanzania – </a:t>
            </a:r>
            <a:r>
              <a:rPr lang="en-US" sz="2400" dirty="0" err="1"/>
              <a:t>Tanga</a:t>
            </a:r>
            <a:r>
              <a:rPr lang="en-US" sz="2400" dirty="0"/>
              <a:t>, </a:t>
            </a:r>
            <a:r>
              <a:rPr lang="en-US" sz="2400" dirty="0" err="1"/>
              <a:t>Morogoro</a:t>
            </a:r>
            <a:r>
              <a:rPr lang="en-US" sz="2400" dirty="0"/>
              <a:t>, </a:t>
            </a:r>
            <a:r>
              <a:rPr lang="en-US" sz="2400" dirty="0" err="1"/>
              <a:t>Kiloso</a:t>
            </a:r>
            <a:r>
              <a:rPr lang="en-US" sz="2400" dirty="0"/>
              <a:t>, Moshi, Arusha and On Slope of </a:t>
            </a:r>
            <a:r>
              <a:rPr lang="en-US" sz="2400" dirty="0" err="1"/>
              <a:t>Usambara</a:t>
            </a:r>
            <a:r>
              <a:rPr lang="en-US" sz="2400" dirty="0"/>
              <a:t> and Pare Mt </a:t>
            </a:r>
          </a:p>
        </p:txBody>
      </p:sp>
    </p:spTree>
    <p:extLst>
      <p:ext uri="{BB962C8B-B14F-4D97-AF65-F5344CB8AC3E}">
        <p14:creationId xmlns:p14="http://schemas.microsoft.com/office/powerpoint/2010/main" val="3781195104"/>
      </p:ext>
    </p:extLst>
  </p:cSld>
  <p:clrMapOvr>
    <a:masterClrMapping/>
  </p:clrMapOvr>
  <p:transition spd="slow" advTm="60000">
    <p:cover/>
  </p:transition>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266701"/>
            <a:ext cx="8686800" cy="5262979"/>
          </a:xfrm>
          <a:prstGeom prst="rect">
            <a:avLst/>
          </a:prstGeom>
        </p:spPr>
        <p:txBody>
          <a:bodyPr wrap="square">
            <a:spAutoFit/>
          </a:bodyPr>
          <a:lstStyle/>
          <a:p>
            <a:r>
              <a:rPr lang="en-US" sz="2400" b="1" u="sng" dirty="0">
                <a:solidFill>
                  <a:srgbClr val="0070C0"/>
                </a:solidFill>
              </a:rPr>
              <a:t>SUGAR CANE GROWING IN KENYA AND </a:t>
            </a:r>
            <a:r>
              <a:rPr lang="en-US" sz="2400" b="1" u="sng" dirty="0">
                <a:solidFill>
                  <a:srgbClr val="0070C0"/>
                </a:solidFill>
              </a:rPr>
              <a:t>SUDAN</a:t>
            </a:r>
          </a:p>
          <a:p>
            <a:endParaRPr lang="en-US" sz="2400" dirty="0"/>
          </a:p>
          <a:p>
            <a:r>
              <a:rPr lang="en-US" sz="2400" dirty="0"/>
              <a:t>1.	In Kenya sugarcane is grown by small scale under natural </a:t>
            </a:r>
            <a:r>
              <a:rPr lang="en-US" sz="2400" dirty="0"/>
              <a:t>	conditions</a:t>
            </a:r>
            <a:r>
              <a:rPr lang="en-US" sz="2400" dirty="0"/>
              <a:t>. The farmers are known as out </a:t>
            </a:r>
          </a:p>
          <a:p>
            <a:r>
              <a:rPr lang="en-US" sz="2400" dirty="0"/>
              <a:t>      </a:t>
            </a:r>
            <a:r>
              <a:rPr lang="en-US" sz="2400" dirty="0"/>
              <a:t>	growers</a:t>
            </a:r>
            <a:r>
              <a:rPr lang="en-US" sz="2400" dirty="0"/>
              <a:t>. Sugar companies also grow sugarcanes in their </a:t>
            </a:r>
            <a:r>
              <a:rPr lang="en-US" sz="2400" dirty="0"/>
              <a:t>	farms </a:t>
            </a:r>
            <a:r>
              <a:rPr lang="en-US" sz="2400" dirty="0"/>
              <a:t>which are known as nucleus.</a:t>
            </a:r>
          </a:p>
          <a:p>
            <a:r>
              <a:rPr lang="en-US" sz="2400" dirty="0"/>
              <a:t> 2 .  </a:t>
            </a:r>
            <a:r>
              <a:rPr lang="en-US" sz="2400" dirty="0"/>
              <a:t>	In </a:t>
            </a:r>
            <a:r>
              <a:rPr lang="en-US" sz="2400" dirty="0"/>
              <a:t>Sudan sugarcane is grown in </a:t>
            </a:r>
            <a:r>
              <a:rPr lang="en-US" sz="2400" dirty="0" err="1"/>
              <a:t>Kenana</a:t>
            </a:r>
            <a:r>
              <a:rPr lang="en-US" sz="2400" dirty="0"/>
              <a:t> area where sugarcane </a:t>
            </a:r>
            <a:r>
              <a:rPr lang="en-US" sz="2400" dirty="0"/>
              <a:t>	plantations </a:t>
            </a:r>
            <a:r>
              <a:rPr lang="en-US" sz="2400" dirty="0"/>
              <a:t>have been established.</a:t>
            </a:r>
          </a:p>
          <a:p>
            <a:r>
              <a:rPr lang="en-US" sz="2400" dirty="0"/>
              <a:t>      </a:t>
            </a:r>
            <a:r>
              <a:rPr lang="en-US" sz="2400" dirty="0"/>
              <a:t>	In </a:t>
            </a:r>
            <a:r>
              <a:rPr lang="en-US" sz="2400" dirty="0"/>
              <a:t>Sudan it’s grown in large scale under irrigation and most </a:t>
            </a:r>
            <a:r>
              <a:rPr lang="en-US" sz="2400" dirty="0"/>
              <a:t>	work </a:t>
            </a:r>
            <a:r>
              <a:rPr lang="en-US" sz="2400" dirty="0"/>
              <a:t>is done by machine. It is grown and processed by </a:t>
            </a:r>
            <a:r>
              <a:rPr lang="en-US" sz="2400" dirty="0"/>
              <a:t>	</a:t>
            </a:r>
            <a:r>
              <a:rPr lang="en-US" sz="2400" dirty="0" err="1"/>
              <a:t>Kenana</a:t>
            </a:r>
            <a:r>
              <a:rPr lang="en-US" sz="2400" dirty="0"/>
              <a:t> </a:t>
            </a:r>
            <a:r>
              <a:rPr lang="en-US" sz="2400" dirty="0"/>
              <a:t>Sugar Company in their plantation.</a:t>
            </a:r>
          </a:p>
          <a:p>
            <a:r>
              <a:rPr lang="en-US" sz="2400" dirty="0"/>
              <a:t>	</a:t>
            </a:r>
          </a:p>
          <a:p>
            <a:r>
              <a:rPr lang="en-US" sz="2400" u="sng" dirty="0"/>
              <a:t>The </a:t>
            </a:r>
            <a:r>
              <a:rPr lang="en-US" sz="2400" u="sng" dirty="0"/>
              <a:t>Main Growing Sugar Cane Areas</a:t>
            </a:r>
          </a:p>
          <a:p>
            <a:r>
              <a:rPr lang="en-US" sz="2400" dirty="0"/>
              <a:t>Kenya – </a:t>
            </a:r>
            <a:r>
              <a:rPr lang="en-US" sz="2400" dirty="0" err="1"/>
              <a:t>Muhoroni</a:t>
            </a:r>
            <a:r>
              <a:rPr lang="en-US" sz="2400" dirty="0"/>
              <a:t>, </a:t>
            </a:r>
            <a:r>
              <a:rPr lang="en-US" sz="2400" dirty="0" err="1"/>
              <a:t>Awendo</a:t>
            </a:r>
            <a:r>
              <a:rPr lang="en-US" sz="2400" dirty="0"/>
              <a:t>, </a:t>
            </a:r>
            <a:r>
              <a:rPr lang="en-US" sz="2400" dirty="0" err="1"/>
              <a:t>Miwani</a:t>
            </a:r>
            <a:r>
              <a:rPr lang="en-US" sz="2400" dirty="0"/>
              <a:t>, </a:t>
            </a:r>
            <a:r>
              <a:rPr lang="en-US" sz="2400" dirty="0" err="1"/>
              <a:t>Chemilil</a:t>
            </a:r>
            <a:r>
              <a:rPr lang="en-US" sz="2400" dirty="0"/>
              <a:t> </a:t>
            </a:r>
            <a:r>
              <a:rPr lang="en-US" sz="2400" dirty="0" err="1"/>
              <a:t>Mumias</a:t>
            </a:r>
            <a:r>
              <a:rPr lang="en-US" sz="2400" dirty="0"/>
              <a:t> and </a:t>
            </a:r>
            <a:r>
              <a:rPr lang="en-US" sz="2400" dirty="0" err="1"/>
              <a:t>Ramisi</a:t>
            </a:r>
            <a:r>
              <a:rPr lang="en-US" sz="2400" dirty="0"/>
              <a:t> </a:t>
            </a:r>
          </a:p>
        </p:txBody>
      </p:sp>
    </p:spTree>
    <p:extLst>
      <p:ext uri="{BB962C8B-B14F-4D97-AF65-F5344CB8AC3E}">
        <p14:creationId xmlns:p14="http://schemas.microsoft.com/office/powerpoint/2010/main" val="122774185"/>
      </p:ext>
    </p:extLst>
  </p:cSld>
  <p:clrMapOvr>
    <a:masterClrMapping/>
  </p:clrMapOvr>
  <p:transition spd="slow" advTm="60000">
    <p:cover/>
  </p:transition>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254001"/>
            <a:ext cx="8686800" cy="5262979"/>
          </a:xfrm>
          <a:prstGeom prst="rect">
            <a:avLst/>
          </a:prstGeom>
        </p:spPr>
        <p:txBody>
          <a:bodyPr wrap="square">
            <a:spAutoFit/>
          </a:bodyPr>
          <a:lstStyle/>
          <a:p>
            <a:r>
              <a:rPr lang="en-US" sz="2400" b="1" u="sng" dirty="0"/>
              <a:t>Condition necessary for its growth</a:t>
            </a:r>
            <a:r>
              <a:rPr lang="en-US" sz="2400" b="1" u="sng" dirty="0"/>
              <a:t>.</a:t>
            </a:r>
          </a:p>
          <a:p>
            <a:endParaRPr lang="en-US" sz="2400" b="1" u="sng" dirty="0"/>
          </a:p>
          <a:p>
            <a:r>
              <a:rPr lang="en-US" sz="2400" dirty="0"/>
              <a:t>1.	High temperature 210c – 27 0c. </a:t>
            </a:r>
          </a:p>
          <a:p>
            <a:r>
              <a:rPr lang="en-US" sz="2400" dirty="0"/>
              <a:t>2.	Deep and fertile clay and loam soil.</a:t>
            </a:r>
          </a:p>
          <a:p>
            <a:r>
              <a:rPr lang="en-US" sz="2400" dirty="0"/>
              <a:t>3.	Rainfall between 1500mm – 1250 mm per annum. </a:t>
            </a:r>
          </a:p>
          <a:p>
            <a:r>
              <a:rPr lang="en-US" sz="2400" dirty="0"/>
              <a:t>4.	Warm dry season for harvesting. </a:t>
            </a:r>
          </a:p>
          <a:p>
            <a:r>
              <a:rPr lang="en-US" sz="2400" dirty="0"/>
              <a:t>5.	Gentle sloping land. </a:t>
            </a:r>
          </a:p>
          <a:p>
            <a:endParaRPr lang="en-US" sz="2400" b="1" u="sng" dirty="0"/>
          </a:p>
          <a:p>
            <a:r>
              <a:rPr lang="en-US" sz="2400" b="1" u="sng" dirty="0"/>
              <a:t>Importance of sugarcane</a:t>
            </a:r>
            <a:r>
              <a:rPr lang="en-US" sz="2400" b="1" u="sng" dirty="0"/>
              <a:t>.</a:t>
            </a:r>
          </a:p>
          <a:p>
            <a:endParaRPr lang="en-US" sz="2400" b="1" u="sng" dirty="0"/>
          </a:p>
          <a:p>
            <a:r>
              <a:rPr lang="en-US" sz="2400" dirty="0"/>
              <a:t>•	Sugarcane is used to make sugar </a:t>
            </a:r>
          </a:p>
          <a:p>
            <a:r>
              <a:rPr lang="en-US" sz="2400" dirty="0"/>
              <a:t>•	Sugar by product known molasses also to make Alcoholic </a:t>
            </a:r>
            <a:r>
              <a:rPr lang="en-US" sz="2400" dirty="0"/>
              <a:t>	drinks </a:t>
            </a:r>
            <a:endParaRPr lang="en-US" sz="2400" dirty="0"/>
          </a:p>
          <a:p>
            <a:r>
              <a:rPr lang="en-US" sz="2400" dirty="0"/>
              <a:t>•	Create employment.</a:t>
            </a:r>
          </a:p>
        </p:txBody>
      </p:sp>
    </p:spTree>
    <p:extLst>
      <p:ext uri="{BB962C8B-B14F-4D97-AF65-F5344CB8AC3E}">
        <p14:creationId xmlns:p14="http://schemas.microsoft.com/office/powerpoint/2010/main" val="881409645"/>
      </p:ext>
    </p:extLst>
  </p:cSld>
  <p:clrMapOvr>
    <a:masterClrMapping/>
  </p:clrMapOvr>
  <p:transition spd="slow" advTm="60000">
    <p:cover/>
  </p:transition>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8100"/>
            <a:ext cx="8797636" cy="5693866"/>
          </a:xfrm>
          <a:prstGeom prst="rect">
            <a:avLst/>
          </a:prstGeom>
        </p:spPr>
        <p:txBody>
          <a:bodyPr wrap="square">
            <a:spAutoFit/>
          </a:bodyPr>
          <a:lstStyle/>
          <a:p>
            <a:pPr algn="ctr"/>
            <a:r>
              <a:rPr lang="en-US" sz="2800" b="1" u="sng" dirty="0">
                <a:solidFill>
                  <a:srgbClr val="FF0000"/>
                </a:solidFill>
              </a:rPr>
              <a:t>STD 7 WORK ON AGRICULTURE CROPS</a:t>
            </a:r>
          </a:p>
          <a:p>
            <a:endParaRPr lang="en-US" sz="2400" dirty="0"/>
          </a:p>
          <a:p>
            <a:r>
              <a:rPr lang="en-US" sz="2400" b="1" u="sng" dirty="0">
                <a:solidFill>
                  <a:srgbClr val="0070C0"/>
                </a:solidFill>
              </a:rPr>
              <a:t>COCOA IN GHANA </a:t>
            </a:r>
          </a:p>
          <a:p>
            <a:r>
              <a:rPr lang="en-US" sz="2400" dirty="0"/>
              <a:t>Originated from Central America</a:t>
            </a:r>
          </a:p>
          <a:p>
            <a:r>
              <a:rPr lang="en-US" sz="2400" dirty="0"/>
              <a:t>It’s mainly grown for export.</a:t>
            </a:r>
          </a:p>
          <a:p>
            <a:r>
              <a:rPr lang="en-US" sz="2400" dirty="0"/>
              <a:t>It’s mostly grown by small scale farmers. </a:t>
            </a:r>
          </a:p>
          <a:p>
            <a:r>
              <a:rPr lang="en-US" sz="2400" dirty="0"/>
              <a:t>        </a:t>
            </a:r>
            <a:r>
              <a:rPr lang="en-US" sz="2400" b="1" u="sng" dirty="0"/>
              <a:t>Condition favoring its growth</a:t>
            </a:r>
          </a:p>
          <a:p>
            <a:r>
              <a:rPr lang="en-US" sz="2400" dirty="0"/>
              <a:t>- Warm equatorial climate </a:t>
            </a:r>
          </a:p>
          <a:p>
            <a:r>
              <a:rPr lang="en-US" sz="2400" dirty="0"/>
              <a:t>- High temperature of 24oC - 28oC </a:t>
            </a:r>
          </a:p>
          <a:p>
            <a:r>
              <a:rPr lang="en-US" sz="2400" dirty="0"/>
              <a:t>- Deep well drained fertile soil </a:t>
            </a:r>
          </a:p>
          <a:p>
            <a:r>
              <a:rPr lang="en-US" sz="2400" dirty="0"/>
              <a:t>- High humidity </a:t>
            </a:r>
          </a:p>
          <a:p>
            <a:r>
              <a:rPr lang="en-US" sz="2400" dirty="0"/>
              <a:t>- Well distributed rainfall which is over 2000 mm   per year.</a:t>
            </a:r>
          </a:p>
          <a:p>
            <a:r>
              <a:rPr lang="en-US" sz="2400" dirty="0"/>
              <a:t>- Shelter from strong sunlight and -wind </a:t>
            </a:r>
          </a:p>
          <a:p>
            <a:r>
              <a:rPr lang="en-US" sz="2400" dirty="0"/>
              <a:t>- Short dry season for harvesting </a:t>
            </a:r>
          </a:p>
          <a:p>
            <a:r>
              <a:rPr lang="en-US" sz="2400" dirty="0"/>
              <a:t>- High temperature throughout the year</a:t>
            </a:r>
          </a:p>
        </p:txBody>
      </p:sp>
    </p:spTree>
    <p:extLst>
      <p:ext uri="{BB962C8B-B14F-4D97-AF65-F5344CB8AC3E}">
        <p14:creationId xmlns:p14="http://schemas.microsoft.com/office/powerpoint/2010/main" val="713211620"/>
      </p:ext>
    </p:extLst>
  </p:cSld>
  <p:clrMapOvr>
    <a:masterClrMapping/>
  </p:clrMapOvr>
  <p:transition spd="slow" advTm="60000">
    <p:cover/>
  </p:transition>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889000"/>
            <a:ext cx="8534400" cy="3785652"/>
          </a:xfrm>
          <a:prstGeom prst="rect">
            <a:avLst/>
          </a:prstGeom>
        </p:spPr>
        <p:txBody>
          <a:bodyPr wrap="square">
            <a:spAutoFit/>
          </a:bodyPr>
          <a:lstStyle/>
          <a:p>
            <a:r>
              <a:rPr lang="en-US" sz="2400" b="1" u="sng" dirty="0"/>
              <a:t>AREAS WHERE IT IS GROWN</a:t>
            </a:r>
          </a:p>
          <a:p>
            <a:r>
              <a:rPr lang="en-US" sz="2400" dirty="0"/>
              <a:t>It’s grown in Kumasi, Volta at </a:t>
            </a:r>
            <a:r>
              <a:rPr lang="en-US" sz="2400" dirty="0" err="1"/>
              <a:t>Mproeso</a:t>
            </a:r>
            <a:r>
              <a:rPr lang="en-US" sz="2400" dirty="0"/>
              <a:t>, Sunyani, </a:t>
            </a:r>
            <a:r>
              <a:rPr lang="en-US" sz="2400" dirty="0" err="1"/>
              <a:t>Sekondi-Tokoradi</a:t>
            </a:r>
            <a:r>
              <a:rPr lang="en-US" sz="2400" dirty="0"/>
              <a:t>, </a:t>
            </a:r>
            <a:r>
              <a:rPr lang="en-US" sz="2400" dirty="0" err="1"/>
              <a:t>Kofaridime</a:t>
            </a:r>
            <a:r>
              <a:rPr lang="en-US" sz="2400" dirty="0"/>
              <a:t> etc. It is also grown in other countries such as Nigeria, Togo, Benin, Cameroon </a:t>
            </a:r>
          </a:p>
          <a:p>
            <a:endParaRPr lang="en-US" sz="2400" dirty="0"/>
          </a:p>
          <a:p>
            <a:r>
              <a:rPr lang="en-US" sz="2400" b="1" u="sng" dirty="0"/>
              <a:t>ITS USES</a:t>
            </a:r>
          </a:p>
          <a:p>
            <a:r>
              <a:rPr lang="en-US" sz="2400" dirty="0"/>
              <a:t>- Used to make beverage. </a:t>
            </a:r>
          </a:p>
          <a:p>
            <a:r>
              <a:rPr lang="en-US" sz="2400" dirty="0"/>
              <a:t>- Used to make drugs and cosmetics such as body oil. </a:t>
            </a:r>
          </a:p>
          <a:p>
            <a:r>
              <a:rPr lang="en-US" sz="2400" dirty="0"/>
              <a:t>- Used to make biscuits and chocolates. </a:t>
            </a:r>
          </a:p>
          <a:p>
            <a:r>
              <a:rPr lang="en-US" sz="2400" dirty="0"/>
              <a:t>- Cocoa tree can be used to posts as well as firewood</a:t>
            </a:r>
          </a:p>
        </p:txBody>
      </p:sp>
    </p:spTree>
    <p:extLst>
      <p:ext uri="{BB962C8B-B14F-4D97-AF65-F5344CB8AC3E}">
        <p14:creationId xmlns:p14="http://schemas.microsoft.com/office/powerpoint/2010/main" val="4155908677"/>
      </p:ext>
    </p:extLst>
  </p:cSld>
  <p:clrMapOvr>
    <a:masterClrMapping/>
  </p:clrMapOvr>
  <p:transition spd="slow" advTm="60000">
    <p:cover/>
  </p:transition>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9000" y="665013"/>
            <a:ext cx="8763000" cy="4154984"/>
          </a:xfrm>
          <a:prstGeom prst="rect">
            <a:avLst/>
          </a:prstGeom>
        </p:spPr>
        <p:txBody>
          <a:bodyPr wrap="square">
            <a:spAutoFit/>
          </a:bodyPr>
          <a:lstStyle/>
          <a:p>
            <a:r>
              <a:rPr lang="en-US" sz="2400" b="1" u="sng" dirty="0">
                <a:solidFill>
                  <a:srgbClr val="0070C0"/>
                </a:solidFill>
              </a:rPr>
              <a:t>CLOVERS </a:t>
            </a:r>
            <a:r>
              <a:rPr lang="en-US" sz="2400" b="1" u="sng" dirty="0">
                <a:solidFill>
                  <a:srgbClr val="0070C0"/>
                </a:solidFill>
              </a:rPr>
              <a:t>IN TANZANIA</a:t>
            </a:r>
          </a:p>
          <a:p>
            <a:r>
              <a:rPr lang="en-US" sz="2400" dirty="0"/>
              <a:t>Clovers were introduced by Arabs from Indonesia.</a:t>
            </a:r>
          </a:p>
          <a:p>
            <a:endParaRPr lang="en-US" sz="2400" dirty="0"/>
          </a:p>
          <a:p>
            <a:r>
              <a:rPr lang="en-US" sz="2400" b="1" u="sng" dirty="0"/>
              <a:t>Condition favoring its growth</a:t>
            </a:r>
          </a:p>
          <a:p>
            <a:r>
              <a:rPr lang="en-US" sz="2400" dirty="0"/>
              <a:t>- High temperature of between 27oc – 30oc .</a:t>
            </a:r>
          </a:p>
          <a:p>
            <a:r>
              <a:rPr lang="en-US" sz="2400" dirty="0"/>
              <a:t>- High rainfall above 1500mm.per year.</a:t>
            </a:r>
          </a:p>
          <a:p>
            <a:r>
              <a:rPr lang="en-US" sz="2400" dirty="0"/>
              <a:t>- Well distributed rain throughout the year. </a:t>
            </a:r>
          </a:p>
          <a:p>
            <a:r>
              <a:rPr lang="en-US" sz="2400" dirty="0"/>
              <a:t>- Well drained light soil. </a:t>
            </a:r>
          </a:p>
          <a:p>
            <a:r>
              <a:rPr lang="en-US" sz="2400" dirty="0"/>
              <a:t>- Low altitude less than 250 M.</a:t>
            </a:r>
          </a:p>
          <a:p>
            <a:r>
              <a:rPr lang="en-US" sz="2400" dirty="0"/>
              <a:t>- Human </a:t>
            </a:r>
            <a:r>
              <a:rPr lang="en-US" sz="2400" dirty="0" err="1"/>
              <a:t>Labour</a:t>
            </a:r>
            <a:r>
              <a:rPr lang="en-US" sz="2400" dirty="0"/>
              <a:t>.</a:t>
            </a:r>
          </a:p>
          <a:p>
            <a:r>
              <a:rPr lang="en-US" sz="2400" dirty="0"/>
              <a:t>- High Humidity throughout the year. </a:t>
            </a:r>
          </a:p>
        </p:txBody>
      </p:sp>
    </p:spTree>
    <p:extLst>
      <p:ext uri="{BB962C8B-B14F-4D97-AF65-F5344CB8AC3E}">
        <p14:creationId xmlns:p14="http://schemas.microsoft.com/office/powerpoint/2010/main" val="3479651840"/>
      </p:ext>
    </p:extLst>
  </p:cSld>
  <p:clrMapOvr>
    <a:masterClrMapping/>
  </p:clrMapOvr>
  <p:transition spd="slow" advTm="60000">
    <p:cover/>
  </p:transition>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7600" y="381000"/>
            <a:ext cx="7848600" cy="3785652"/>
          </a:xfrm>
          <a:prstGeom prst="rect">
            <a:avLst/>
          </a:prstGeom>
        </p:spPr>
        <p:txBody>
          <a:bodyPr wrap="square">
            <a:spAutoFit/>
          </a:bodyPr>
          <a:lstStyle/>
          <a:p>
            <a:r>
              <a:rPr lang="en-US" sz="2400" b="1" u="sng" dirty="0"/>
              <a:t>Area where it is grown</a:t>
            </a:r>
          </a:p>
          <a:p>
            <a:r>
              <a:rPr lang="en-US" sz="2400" dirty="0"/>
              <a:t>Pemba, Zanzibar, Mauritius and </a:t>
            </a:r>
            <a:r>
              <a:rPr lang="en-US" sz="2400" dirty="0"/>
              <a:t>Madagascar</a:t>
            </a:r>
          </a:p>
          <a:p>
            <a:endParaRPr lang="en-US" sz="2400" dirty="0"/>
          </a:p>
          <a:p>
            <a:r>
              <a:rPr lang="en-US" sz="2400" b="1" u="sng" dirty="0"/>
              <a:t>ITS USE</a:t>
            </a:r>
          </a:p>
          <a:p>
            <a:r>
              <a:rPr lang="en-US" sz="2400" dirty="0"/>
              <a:t>- Used to make perfumes. </a:t>
            </a:r>
          </a:p>
          <a:p>
            <a:r>
              <a:rPr lang="en-US" sz="2400" dirty="0"/>
              <a:t>- Used to make breads and biscuits. </a:t>
            </a:r>
          </a:p>
          <a:p>
            <a:r>
              <a:rPr lang="en-US" sz="2400" dirty="0"/>
              <a:t>- Used to make soap and medicines.</a:t>
            </a:r>
          </a:p>
          <a:p>
            <a:r>
              <a:rPr lang="en-US" sz="2400" dirty="0"/>
              <a:t>- Used to cook </a:t>
            </a:r>
            <a:r>
              <a:rPr lang="en-US" sz="2400" dirty="0" err="1"/>
              <a:t>Pilau</a:t>
            </a:r>
            <a:r>
              <a:rPr lang="en-US" sz="2400" dirty="0"/>
              <a:t>.</a:t>
            </a:r>
          </a:p>
          <a:p>
            <a:r>
              <a:rPr lang="en-US" sz="2400" dirty="0"/>
              <a:t>- Used in preserving food.</a:t>
            </a:r>
          </a:p>
          <a:p>
            <a:r>
              <a:rPr lang="en-US" sz="2400" dirty="0"/>
              <a:t>- Used to relieve toothache.</a:t>
            </a:r>
          </a:p>
        </p:txBody>
      </p:sp>
    </p:spTree>
    <p:extLst>
      <p:ext uri="{BB962C8B-B14F-4D97-AF65-F5344CB8AC3E}">
        <p14:creationId xmlns:p14="http://schemas.microsoft.com/office/powerpoint/2010/main" val="751822292"/>
      </p:ext>
    </p:extLst>
  </p:cSld>
  <p:clrMapOvr>
    <a:masterClrMapping/>
  </p:clrMapOvr>
  <p:transition spd="slow" advTm="60000">
    <p:cover/>
  </p:transition>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419101"/>
            <a:ext cx="8915400" cy="5262979"/>
          </a:xfrm>
          <a:prstGeom prst="rect">
            <a:avLst/>
          </a:prstGeom>
        </p:spPr>
        <p:txBody>
          <a:bodyPr wrap="square">
            <a:spAutoFit/>
          </a:bodyPr>
          <a:lstStyle/>
          <a:p>
            <a:r>
              <a:rPr lang="en-US" sz="2400" dirty="0"/>
              <a:t>1.In </a:t>
            </a:r>
            <a:r>
              <a:rPr lang="en-US" sz="2400" dirty="0"/>
              <a:t>Ghana a major cocoa growing area is  found around----- </a:t>
            </a:r>
          </a:p>
          <a:p>
            <a:r>
              <a:rPr lang="en-US" sz="2400" dirty="0"/>
              <a:t>	A</a:t>
            </a:r>
            <a:r>
              <a:rPr lang="en-US" sz="2400" dirty="0"/>
              <a:t>.	</a:t>
            </a:r>
            <a:r>
              <a:rPr lang="en-US" sz="2400" dirty="0" err="1"/>
              <a:t>Tema</a:t>
            </a:r>
            <a:r>
              <a:rPr lang="en-US" sz="2400" dirty="0"/>
              <a:t> 			</a:t>
            </a:r>
            <a:r>
              <a:rPr lang="en-US" sz="2400" dirty="0"/>
              <a:t>	B</a:t>
            </a:r>
            <a:r>
              <a:rPr lang="en-US" sz="2400" dirty="0"/>
              <a:t>. Accra</a:t>
            </a:r>
          </a:p>
          <a:p>
            <a:r>
              <a:rPr lang="en-US" sz="2400" dirty="0"/>
              <a:t>	C</a:t>
            </a:r>
            <a:r>
              <a:rPr lang="en-US" sz="2400" dirty="0"/>
              <a:t>. </a:t>
            </a:r>
            <a:r>
              <a:rPr lang="en-US" sz="2400" dirty="0"/>
              <a:t>	Kumasi </a:t>
            </a:r>
            <a:r>
              <a:rPr lang="en-US" sz="2400" dirty="0"/>
              <a:t>			D. </a:t>
            </a:r>
            <a:r>
              <a:rPr lang="en-US" sz="2400" dirty="0" err="1"/>
              <a:t>Tokoradi</a:t>
            </a:r>
            <a:endParaRPr lang="en-US" sz="2400" dirty="0"/>
          </a:p>
          <a:p>
            <a:r>
              <a:rPr lang="en-US" sz="2400" dirty="0"/>
              <a:t> </a:t>
            </a:r>
          </a:p>
          <a:p>
            <a:r>
              <a:rPr lang="en-US" sz="2400" dirty="0"/>
              <a:t>2.The </a:t>
            </a:r>
            <a:r>
              <a:rPr lang="en-US" sz="2400" dirty="0"/>
              <a:t>main sugarcane growing area in Sudan is at.</a:t>
            </a:r>
          </a:p>
          <a:p>
            <a:r>
              <a:rPr lang="en-US" sz="2400" dirty="0"/>
              <a:t>	A. </a:t>
            </a:r>
            <a:r>
              <a:rPr lang="en-US" sz="2400" dirty="0" err="1"/>
              <a:t>Kenana</a:t>
            </a:r>
            <a:r>
              <a:rPr lang="en-US" sz="2400" dirty="0"/>
              <a:t>           </a:t>
            </a:r>
            <a:r>
              <a:rPr lang="en-US" sz="2400" dirty="0"/>
              <a:t>	 	B. </a:t>
            </a:r>
            <a:r>
              <a:rPr lang="en-US" sz="2400" dirty="0" err="1"/>
              <a:t>Kakira</a:t>
            </a:r>
            <a:r>
              <a:rPr lang="en-US" sz="2400" dirty="0"/>
              <a:t> 	</a:t>
            </a:r>
          </a:p>
          <a:p>
            <a:r>
              <a:rPr lang="en-US" sz="2400" dirty="0"/>
              <a:t>	C</a:t>
            </a:r>
            <a:r>
              <a:rPr lang="en-US" sz="2400" dirty="0"/>
              <a:t>. </a:t>
            </a:r>
            <a:r>
              <a:rPr lang="en-US" sz="2400" dirty="0" err="1"/>
              <a:t>Lugazi</a:t>
            </a:r>
            <a:r>
              <a:rPr lang="en-US" sz="2400" dirty="0"/>
              <a:t> 	         	 	D. Gezira.</a:t>
            </a:r>
          </a:p>
          <a:p>
            <a:endParaRPr lang="en-US" sz="2400" dirty="0"/>
          </a:p>
          <a:p>
            <a:r>
              <a:rPr lang="en-US" sz="2400" dirty="0"/>
              <a:t>3.Which </a:t>
            </a:r>
            <a:r>
              <a:rPr lang="en-US" sz="2400" dirty="0"/>
              <a:t>one of the following is the major similarity between </a:t>
            </a:r>
            <a:r>
              <a:rPr lang="en-US" sz="2400" dirty="0"/>
              <a:t>sugar </a:t>
            </a:r>
            <a:r>
              <a:rPr lang="en-US" sz="2400" dirty="0"/>
              <a:t>cane grown in Kenya and Sudan?</a:t>
            </a:r>
          </a:p>
          <a:p>
            <a:r>
              <a:rPr lang="en-US" sz="2400" dirty="0"/>
              <a:t>A.	In both it is grown in large scale </a:t>
            </a:r>
          </a:p>
          <a:p>
            <a:r>
              <a:rPr lang="en-US" sz="2400" dirty="0"/>
              <a:t>B.	It is the major export commodity in </a:t>
            </a:r>
            <a:r>
              <a:rPr lang="en-US" sz="2400" dirty="0"/>
              <a:t>both</a:t>
            </a:r>
            <a:r>
              <a:rPr lang="en-US" sz="2400" dirty="0"/>
              <a:t>. </a:t>
            </a:r>
          </a:p>
          <a:p>
            <a:r>
              <a:rPr lang="en-US" sz="2400" dirty="0"/>
              <a:t>C.	It is grown under irrigation.</a:t>
            </a:r>
          </a:p>
          <a:p>
            <a:r>
              <a:rPr lang="en-US" sz="2400" dirty="0"/>
              <a:t>D.	It is grown under hot weather. </a:t>
            </a:r>
          </a:p>
        </p:txBody>
      </p:sp>
      <p:sp>
        <p:nvSpPr>
          <p:cNvPr id="3" name="Rectangle 2"/>
          <p:cNvSpPr/>
          <p:nvPr/>
        </p:nvSpPr>
        <p:spPr>
          <a:xfrm>
            <a:off x="4089402" y="-38100"/>
            <a:ext cx="1674817" cy="461665"/>
          </a:xfrm>
          <a:prstGeom prst="rect">
            <a:avLst/>
          </a:prstGeom>
        </p:spPr>
        <p:txBody>
          <a:bodyPr wrap="none">
            <a:spAutoFit/>
          </a:bodyPr>
          <a:lstStyle/>
          <a:p>
            <a:r>
              <a:rPr lang="en-US" sz="2400" b="1" dirty="0"/>
              <a:t>EXERCISE 7.</a:t>
            </a:r>
          </a:p>
        </p:txBody>
      </p:sp>
    </p:spTree>
    <p:extLst>
      <p:ext uri="{BB962C8B-B14F-4D97-AF65-F5344CB8AC3E}">
        <p14:creationId xmlns:p14="http://schemas.microsoft.com/office/powerpoint/2010/main" val="2112940109"/>
      </p:ext>
    </p:extLst>
  </p:cSld>
  <p:clrMapOvr>
    <a:masterClrMapping/>
  </p:clrMapOvr>
  <p:transition spd="slow" advTm="60000">
    <p:cover/>
  </p:transition>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114301"/>
            <a:ext cx="8534400" cy="5262979"/>
          </a:xfrm>
          <a:prstGeom prst="rect">
            <a:avLst/>
          </a:prstGeom>
        </p:spPr>
        <p:txBody>
          <a:bodyPr wrap="square">
            <a:spAutoFit/>
          </a:bodyPr>
          <a:lstStyle/>
          <a:p>
            <a:r>
              <a:rPr lang="en-US" sz="2400" dirty="0"/>
              <a:t>4.The </a:t>
            </a:r>
            <a:r>
              <a:rPr lang="en-US" sz="2400" dirty="0"/>
              <a:t>following are condition of growing a </a:t>
            </a:r>
            <a:r>
              <a:rPr lang="en-US" sz="2400" dirty="0"/>
              <a:t>Certain </a:t>
            </a:r>
            <a:r>
              <a:rPr lang="en-US" sz="2400" dirty="0"/>
              <a:t>crop in Kenya.</a:t>
            </a:r>
          </a:p>
          <a:p>
            <a:r>
              <a:rPr lang="en-US" sz="2400" dirty="0" err="1"/>
              <a:t>i</a:t>
            </a:r>
            <a:r>
              <a:rPr lang="en-US" sz="2400" dirty="0"/>
              <a:t>.	Deep well drained soil </a:t>
            </a:r>
          </a:p>
          <a:p>
            <a:r>
              <a:rPr lang="en-US" sz="2400" dirty="0"/>
              <a:t>ii.	Rainfall about 1270mm per year </a:t>
            </a:r>
          </a:p>
          <a:p>
            <a:r>
              <a:rPr lang="en-US" sz="2400" dirty="0"/>
              <a:t>iii.	Temperature about 21</a:t>
            </a:r>
            <a:r>
              <a:rPr lang="en-US" dirty="0"/>
              <a:t>o</a:t>
            </a:r>
            <a:r>
              <a:rPr lang="en-US" sz="2400" dirty="0"/>
              <a:t>c </a:t>
            </a:r>
          </a:p>
          <a:p>
            <a:r>
              <a:rPr lang="en-US" sz="2400" dirty="0"/>
              <a:t>The crop is likely to be.----</a:t>
            </a:r>
          </a:p>
          <a:p>
            <a:r>
              <a:rPr lang="en-US" sz="2400" dirty="0"/>
              <a:t>A.	Cotton 	           </a:t>
            </a:r>
            <a:r>
              <a:rPr lang="en-US" sz="2400" dirty="0"/>
              <a:t>		B</a:t>
            </a:r>
            <a:r>
              <a:rPr lang="en-US" sz="2400" dirty="0"/>
              <a:t>. Tea 		</a:t>
            </a:r>
          </a:p>
          <a:p>
            <a:r>
              <a:rPr lang="en-US" sz="2400" dirty="0"/>
              <a:t>B.	C.  Sisal 	            </a:t>
            </a:r>
            <a:r>
              <a:rPr lang="en-US" sz="2400" dirty="0"/>
              <a:t>	D</a:t>
            </a:r>
            <a:r>
              <a:rPr lang="en-US" sz="2400" dirty="0"/>
              <a:t>. Coffee</a:t>
            </a:r>
          </a:p>
          <a:p>
            <a:endParaRPr lang="en-US" sz="2400" dirty="0"/>
          </a:p>
          <a:p>
            <a:r>
              <a:rPr lang="en-US" sz="2400" dirty="0"/>
              <a:t>5.What </a:t>
            </a:r>
            <a:r>
              <a:rPr lang="en-US" sz="2400" dirty="0"/>
              <a:t>is the similarity of coffee grown in </a:t>
            </a:r>
            <a:r>
              <a:rPr lang="en-US" sz="2400" dirty="0"/>
              <a:t>Ethiopia </a:t>
            </a:r>
            <a:r>
              <a:rPr lang="en-US" sz="2400" dirty="0"/>
              <a:t>and Kenya? In both country </a:t>
            </a:r>
          </a:p>
          <a:p>
            <a:r>
              <a:rPr lang="en-US" sz="2400" dirty="0"/>
              <a:t>A.	It is grown mainly by small scale farmers </a:t>
            </a:r>
          </a:p>
          <a:p>
            <a:r>
              <a:rPr lang="en-US" sz="2400" dirty="0"/>
              <a:t>B.	It is grown mainly by large scale farmers </a:t>
            </a:r>
          </a:p>
          <a:p>
            <a:r>
              <a:rPr lang="en-US" sz="2400" dirty="0"/>
              <a:t>C.	Robusta  is the main variety grown </a:t>
            </a:r>
          </a:p>
          <a:p>
            <a:r>
              <a:rPr lang="en-US" sz="2400" dirty="0"/>
              <a:t>D.	The commodity is consumed locally.</a:t>
            </a:r>
          </a:p>
        </p:txBody>
      </p:sp>
    </p:spTree>
    <p:extLst>
      <p:ext uri="{BB962C8B-B14F-4D97-AF65-F5344CB8AC3E}">
        <p14:creationId xmlns:p14="http://schemas.microsoft.com/office/powerpoint/2010/main" val="2757889967"/>
      </p:ext>
    </p:extLst>
  </p:cSld>
  <p:clrMapOvr>
    <a:masterClrMapping/>
  </p:clrMapOvr>
  <p:transition spd="slow" advTm="60000">
    <p:cover/>
  </p:transition>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49040"/>
            <a:ext cx="8915400" cy="5324535"/>
          </a:xfrm>
          <a:prstGeom prst="rect">
            <a:avLst/>
          </a:prstGeom>
        </p:spPr>
        <p:txBody>
          <a:bodyPr wrap="square">
            <a:spAutoFit/>
          </a:bodyPr>
          <a:lstStyle/>
          <a:p>
            <a:r>
              <a:rPr lang="en-US" sz="2000" dirty="0"/>
              <a:t>6. The </a:t>
            </a:r>
            <a:r>
              <a:rPr lang="en-US" sz="2000" dirty="0"/>
              <a:t>following are condition favoring the growth of a particular crop.</a:t>
            </a:r>
          </a:p>
          <a:p>
            <a:r>
              <a:rPr lang="en-US" sz="2000" dirty="0" err="1"/>
              <a:t>i</a:t>
            </a:r>
            <a:r>
              <a:rPr lang="en-US" sz="2000" dirty="0"/>
              <a:t>.	High temperature between 24oc – 28oc </a:t>
            </a:r>
          </a:p>
          <a:p>
            <a:r>
              <a:rPr lang="en-US" sz="2000" dirty="0"/>
              <a:t>ii.	Absence of strong winds </a:t>
            </a:r>
          </a:p>
          <a:p>
            <a:r>
              <a:rPr lang="en-US" sz="2000" dirty="0"/>
              <a:t>iii.	Low altitude is up to 750 m above sea level</a:t>
            </a:r>
          </a:p>
          <a:p>
            <a:r>
              <a:rPr lang="en-US" sz="2000" dirty="0"/>
              <a:t>iv.	Deep well drained soil </a:t>
            </a:r>
          </a:p>
          <a:p>
            <a:r>
              <a:rPr lang="en-US" sz="2000" dirty="0"/>
              <a:t>v.	Annual rainfall over 1500mm </a:t>
            </a:r>
          </a:p>
          <a:p>
            <a:r>
              <a:rPr lang="en-US" sz="2000" dirty="0"/>
              <a:t>The crop is likely to be --------</a:t>
            </a:r>
          </a:p>
          <a:p>
            <a:r>
              <a:rPr lang="en-US" sz="2000" dirty="0"/>
              <a:t>        </a:t>
            </a:r>
            <a:r>
              <a:rPr lang="en-US" sz="2000" dirty="0"/>
              <a:t> A</a:t>
            </a:r>
            <a:r>
              <a:rPr lang="en-US" sz="2000" dirty="0"/>
              <a:t>. sugar cane 	           </a:t>
            </a:r>
            <a:r>
              <a:rPr lang="en-US" sz="2000" dirty="0"/>
              <a:t>B</a:t>
            </a:r>
            <a:r>
              <a:rPr lang="en-US" sz="2000" dirty="0"/>
              <a:t>. cocoa 	</a:t>
            </a:r>
          </a:p>
          <a:p>
            <a:r>
              <a:rPr lang="en-US" sz="2000" dirty="0"/>
              <a:t>         C. pyrethrum 	           D. tea</a:t>
            </a:r>
          </a:p>
          <a:p>
            <a:endParaRPr lang="en-US" sz="2000" dirty="0"/>
          </a:p>
          <a:p>
            <a:r>
              <a:rPr lang="en-US" sz="2000" dirty="0"/>
              <a:t>7. The </a:t>
            </a:r>
            <a:r>
              <a:rPr lang="en-US" sz="2000" dirty="0"/>
              <a:t>following are conditions favoring the growth of a certain crop.</a:t>
            </a:r>
          </a:p>
          <a:p>
            <a:r>
              <a:rPr lang="en-US" sz="2000" dirty="0" err="1"/>
              <a:t>i</a:t>
            </a:r>
            <a:r>
              <a:rPr lang="en-US" sz="2000" dirty="0"/>
              <a:t>.	 Warm equatorial climate with temp over 24oc.</a:t>
            </a:r>
          </a:p>
          <a:p>
            <a:r>
              <a:rPr lang="en-US" sz="2000" dirty="0"/>
              <a:t>ii.	 Heavy rainfall exceeding 2000m.</a:t>
            </a:r>
          </a:p>
          <a:p>
            <a:r>
              <a:rPr lang="en-US" sz="2000" dirty="0"/>
              <a:t>iii.	 High relative – Humidity. </a:t>
            </a:r>
          </a:p>
          <a:p>
            <a:r>
              <a:rPr lang="en-US" sz="2000" dirty="0"/>
              <a:t>iv.	 Grown in a variety of deep and well drained fertile soil.</a:t>
            </a:r>
          </a:p>
          <a:p>
            <a:r>
              <a:rPr lang="en-US" sz="2000" dirty="0"/>
              <a:t>Which crop is grown under this condition?</a:t>
            </a:r>
          </a:p>
          <a:p>
            <a:r>
              <a:rPr lang="en-US" sz="2000" dirty="0"/>
              <a:t>A. Tea 		</a:t>
            </a:r>
            <a:r>
              <a:rPr lang="en-US" sz="2000" dirty="0"/>
              <a:t>B</a:t>
            </a:r>
            <a:r>
              <a:rPr lang="en-US" sz="2000" dirty="0"/>
              <a:t>. Clove 	</a:t>
            </a:r>
            <a:r>
              <a:rPr lang="en-US" sz="2000" dirty="0"/>
              <a:t>	C</a:t>
            </a:r>
            <a:r>
              <a:rPr lang="en-US" sz="2000" dirty="0"/>
              <a:t>. Cocoa 	</a:t>
            </a:r>
            <a:r>
              <a:rPr lang="en-US" sz="2000" dirty="0"/>
              <a:t>D</a:t>
            </a:r>
            <a:r>
              <a:rPr lang="en-US" sz="2000" dirty="0"/>
              <a:t>. Pyrethrum </a:t>
            </a:r>
          </a:p>
        </p:txBody>
      </p:sp>
    </p:spTree>
    <p:extLst>
      <p:ext uri="{BB962C8B-B14F-4D97-AF65-F5344CB8AC3E}">
        <p14:creationId xmlns:p14="http://schemas.microsoft.com/office/powerpoint/2010/main" val="3998803378"/>
      </p:ext>
    </p:extLst>
  </p:cSld>
  <p:clrMapOvr>
    <a:masterClrMapping/>
  </p:clrMapOvr>
  <p:transition spd="slow" advTm="60000">
    <p:cove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495300"/>
            <a:ext cx="8991600" cy="3581400"/>
          </a:xfrm>
          <a:prstGeom prst="rect">
            <a:avLst/>
          </a:prstGeom>
        </p:spPr>
        <p:txBody>
          <a:bodyPr>
            <a:noAutofit/>
          </a:bodyPr>
          <a:lstStyle/>
          <a:p>
            <a:pPr lvl="1">
              <a:lnSpc>
                <a:spcPct val="160000"/>
              </a:lnSpc>
            </a:pPr>
            <a:r>
              <a:rPr lang="en-US" sz="2600" dirty="0">
                <a:latin typeface="Arial Rounded MT Bold" pitchFamily="34" charset="0"/>
              </a:rPr>
              <a:t>In Eastern Africa, Equator passes through the following countries: </a:t>
            </a:r>
            <a:r>
              <a:rPr lang="en-US" sz="2600" b="1" dirty="0">
                <a:latin typeface="Arial Rounded MT Bold" pitchFamily="34" charset="0"/>
              </a:rPr>
              <a:t>Uganda</a:t>
            </a:r>
            <a:r>
              <a:rPr lang="en-US" sz="2600" dirty="0">
                <a:latin typeface="Arial Rounded MT Bold" pitchFamily="34" charset="0"/>
              </a:rPr>
              <a:t>, </a:t>
            </a:r>
            <a:r>
              <a:rPr lang="en-US" sz="2600" b="1" dirty="0">
                <a:latin typeface="Arial Rounded MT Bold" pitchFamily="34" charset="0"/>
              </a:rPr>
              <a:t>Kenya</a:t>
            </a:r>
            <a:r>
              <a:rPr lang="en-US" sz="2600" dirty="0">
                <a:latin typeface="Arial Rounded MT Bold" pitchFamily="34" charset="0"/>
              </a:rPr>
              <a:t> and </a:t>
            </a:r>
            <a:r>
              <a:rPr lang="en-US" sz="2600" b="1" dirty="0">
                <a:latin typeface="Arial Rounded MT Bold" pitchFamily="34" charset="0"/>
              </a:rPr>
              <a:t>Somalia.</a:t>
            </a:r>
            <a:endParaRPr lang="en-US" sz="2600" dirty="0">
              <a:latin typeface="Arial Rounded MT Bold" pitchFamily="34" charset="0"/>
            </a:endParaRPr>
          </a:p>
          <a:p>
            <a:pPr lvl="1">
              <a:lnSpc>
                <a:spcPct val="160000"/>
              </a:lnSpc>
            </a:pPr>
            <a:r>
              <a:rPr lang="en-US" sz="2600" dirty="0">
                <a:latin typeface="Arial Rounded MT Bold" pitchFamily="34" charset="0"/>
              </a:rPr>
              <a:t>Latitudes run from west to East and are measured from North to South of the Equator e.g. 23</a:t>
            </a:r>
            <a:r>
              <a:rPr lang="en-US" sz="2600" baseline="30000" dirty="0">
                <a:latin typeface="Arial Rounded MT Bold" pitchFamily="34" charset="0"/>
              </a:rPr>
              <a:t>1</a:t>
            </a:r>
            <a:r>
              <a:rPr lang="en-US" sz="2600" dirty="0">
                <a:latin typeface="Arial Rounded MT Bold" pitchFamily="34" charset="0"/>
              </a:rPr>
              <a:t>/</a:t>
            </a:r>
            <a:r>
              <a:rPr lang="en-US" sz="2600" baseline="-25000" dirty="0">
                <a:latin typeface="Arial Rounded MT Bold" pitchFamily="34" charset="0"/>
              </a:rPr>
              <a:t>2</a:t>
            </a:r>
            <a:r>
              <a:rPr lang="en-US" sz="2600" baseline="30000" dirty="0">
                <a:latin typeface="Arial Rounded MT Bold" pitchFamily="34" charset="0"/>
              </a:rPr>
              <a:t>0</a:t>
            </a:r>
            <a:r>
              <a:rPr lang="en-US" sz="2600" dirty="0">
                <a:latin typeface="Arial Rounded MT Bold" pitchFamily="34" charset="0"/>
              </a:rPr>
              <a:t> North of Equator or 23</a:t>
            </a:r>
            <a:r>
              <a:rPr lang="en-US" sz="2600" baseline="30000" dirty="0">
                <a:latin typeface="Arial Rounded MT Bold" pitchFamily="34" charset="0"/>
              </a:rPr>
              <a:t>1</a:t>
            </a:r>
            <a:r>
              <a:rPr lang="en-US" sz="2600" dirty="0">
                <a:latin typeface="Arial Rounded MT Bold" pitchFamily="34" charset="0"/>
              </a:rPr>
              <a:t>/</a:t>
            </a:r>
            <a:r>
              <a:rPr lang="en-US" sz="2600" baseline="-25000" dirty="0">
                <a:latin typeface="Arial Rounded MT Bold" pitchFamily="34" charset="0"/>
              </a:rPr>
              <a:t>2</a:t>
            </a:r>
            <a:r>
              <a:rPr lang="en-US" sz="2600" baseline="30000" dirty="0">
                <a:latin typeface="Arial Rounded MT Bold" pitchFamily="34" charset="0"/>
              </a:rPr>
              <a:t>0</a:t>
            </a:r>
            <a:r>
              <a:rPr lang="en-US" sz="2600" dirty="0">
                <a:latin typeface="Arial Rounded MT Bold" pitchFamily="34" charset="0"/>
              </a:rPr>
              <a:t>South of Equator.</a:t>
            </a:r>
          </a:p>
          <a:p>
            <a:pPr lvl="1">
              <a:lnSpc>
                <a:spcPct val="160000"/>
              </a:lnSpc>
            </a:pPr>
            <a:r>
              <a:rPr lang="en-US" sz="2600" dirty="0">
                <a:latin typeface="Arial Rounded MT Bold" pitchFamily="34" charset="0"/>
              </a:rPr>
              <a:t>Longitudes run from North to South.</a:t>
            </a:r>
          </a:p>
          <a:p>
            <a:pPr>
              <a:lnSpc>
                <a:spcPct val="160000"/>
              </a:lnSpc>
            </a:pPr>
            <a:endParaRPr lang="en-US" sz="2600" dirty="0">
              <a:latin typeface="Arial Rounded MT Bold" pitchFamily="34" charset="0"/>
            </a:endParaRPr>
          </a:p>
        </p:txBody>
      </p:sp>
    </p:spTree>
    <p:extLst>
      <p:ext uri="{BB962C8B-B14F-4D97-AF65-F5344CB8AC3E}">
        <p14:creationId xmlns:p14="http://schemas.microsoft.com/office/powerpoint/2010/main" val="1802923754"/>
      </p:ext>
    </p:extLst>
  </p:cSld>
  <p:clrMapOvr>
    <a:masterClrMapping/>
  </p:clrMapOvr>
  <p:transition spd="slow" advTm="60000">
    <p:cover/>
  </p:transition>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266700"/>
            <a:ext cx="8763000" cy="4339650"/>
          </a:xfrm>
          <a:prstGeom prst="rect">
            <a:avLst/>
          </a:prstGeom>
        </p:spPr>
        <p:txBody>
          <a:bodyPr wrap="square">
            <a:spAutoFit/>
          </a:bodyPr>
          <a:lstStyle/>
          <a:p>
            <a:pPr algn="ctr"/>
            <a:r>
              <a:rPr lang="en-US" sz="3600" b="1" u="sng" dirty="0">
                <a:solidFill>
                  <a:srgbClr val="FF0000"/>
                </a:solidFill>
              </a:rPr>
              <a:t>IRRIGATION FARMING</a:t>
            </a:r>
          </a:p>
          <a:p>
            <a:endParaRPr lang="en-US" sz="2400" dirty="0"/>
          </a:p>
          <a:p>
            <a:r>
              <a:rPr lang="en-US" sz="2400" b="1" u="sng" dirty="0">
                <a:solidFill>
                  <a:srgbClr val="FF0000"/>
                </a:solidFill>
              </a:rPr>
              <a:t>STD 5 WORK ON IRRIGATION FARMING </a:t>
            </a:r>
          </a:p>
          <a:p>
            <a:endParaRPr lang="en-US" sz="2400" dirty="0"/>
          </a:p>
          <a:p>
            <a:r>
              <a:rPr lang="en-US" sz="2400" b="1" dirty="0">
                <a:solidFill>
                  <a:srgbClr val="0070C0"/>
                </a:solidFill>
              </a:rPr>
              <a:t>A.	</a:t>
            </a:r>
            <a:r>
              <a:rPr lang="en-US" sz="2400" b="1" u="sng" dirty="0">
                <a:solidFill>
                  <a:srgbClr val="0070C0"/>
                </a:solidFill>
              </a:rPr>
              <a:t>MWEA – TEBERE IRRIGATION SCHEME.</a:t>
            </a:r>
          </a:p>
          <a:p>
            <a:r>
              <a:rPr lang="en-US" sz="2400" dirty="0"/>
              <a:t>•</a:t>
            </a:r>
            <a:r>
              <a:rPr lang="en-US" sz="2400" dirty="0"/>
              <a:t>	Situated in </a:t>
            </a:r>
            <a:r>
              <a:rPr lang="en-US" sz="2400" dirty="0" err="1"/>
              <a:t>Kirinyaga</a:t>
            </a:r>
            <a:r>
              <a:rPr lang="en-US" sz="2400" dirty="0"/>
              <a:t> County.</a:t>
            </a:r>
          </a:p>
          <a:p>
            <a:r>
              <a:rPr lang="en-US" sz="2400" dirty="0"/>
              <a:t>•	Started in 1954 to settle landless People.</a:t>
            </a:r>
          </a:p>
          <a:p>
            <a:r>
              <a:rPr lang="en-US" sz="2400" dirty="0"/>
              <a:t>•	The main source of water is river </a:t>
            </a:r>
            <a:r>
              <a:rPr lang="en-US" sz="2400" dirty="0" err="1"/>
              <a:t>Thiba</a:t>
            </a:r>
            <a:r>
              <a:rPr lang="en-US" sz="2400" dirty="0"/>
              <a:t> and </a:t>
            </a:r>
            <a:r>
              <a:rPr lang="en-US" sz="2400" dirty="0" err="1"/>
              <a:t>Nyamidi</a:t>
            </a:r>
            <a:r>
              <a:rPr lang="en-US" sz="2400" dirty="0"/>
              <a:t>.</a:t>
            </a:r>
          </a:p>
          <a:p>
            <a:r>
              <a:rPr lang="en-US" sz="2400" dirty="0"/>
              <a:t>•	Rice is mainly grown.</a:t>
            </a:r>
          </a:p>
          <a:p>
            <a:r>
              <a:rPr lang="en-US" sz="2400" dirty="0"/>
              <a:t>•	Canal irrigation method is used to irrigate the farm.</a:t>
            </a:r>
          </a:p>
          <a:p>
            <a:r>
              <a:rPr lang="en-US" sz="2400" dirty="0"/>
              <a:t>•	Other crops grown are maize, French beans and vegetables.</a:t>
            </a:r>
          </a:p>
        </p:txBody>
      </p:sp>
    </p:spTree>
    <p:extLst>
      <p:ext uri="{BB962C8B-B14F-4D97-AF65-F5344CB8AC3E}">
        <p14:creationId xmlns:p14="http://schemas.microsoft.com/office/powerpoint/2010/main" val="51340309"/>
      </p:ext>
    </p:extLst>
  </p:cSld>
  <p:clrMapOvr>
    <a:masterClrMapping/>
  </p:clrMapOvr>
  <p:transition spd="slow" advTm="60000">
    <p:cover/>
  </p:transition>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90501"/>
            <a:ext cx="8686800" cy="5632311"/>
          </a:xfrm>
          <a:prstGeom prst="rect">
            <a:avLst/>
          </a:prstGeom>
        </p:spPr>
        <p:txBody>
          <a:bodyPr wrap="square">
            <a:spAutoFit/>
          </a:bodyPr>
          <a:lstStyle/>
          <a:p>
            <a:r>
              <a:rPr lang="en-US" sz="2400" b="1" u="sng" dirty="0"/>
              <a:t>Benefits of </a:t>
            </a:r>
            <a:r>
              <a:rPr lang="en-US" sz="2400" b="1" u="sng" dirty="0" err="1"/>
              <a:t>Mwea</a:t>
            </a:r>
            <a:r>
              <a:rPr lang="en-US" sz="2400" b="1" u="sng" dirty="0"/>
              <a:t> </a:t>
            </a:r>
            <a:r>
              <a:rPr lang="en-US" sz="2400" b="1" u="sng" dirty="0" err="1"/>
              <a:t>Tebere</a:t>
            </a:r>
            <a:r>
              <a:rPr lang="en-US" sz="2400" b="1" u="sng" dirty="0"/>
              <a:t> scheme </a:t>
            </a:r>
          </a:p>
          <a:p>
            <a:r>
              <a:rPr lang="en-US" sz="2400" dirty="0"/>
              <a:t>•	Has let to increased food production.</a:t>
            </a:r>
          </a:p>
          <a:p>
            <a:r>
              <a:rPr lang="en-US" sz="2400" dirty="0"/>
              <a:t>•	Created employment to the jobless. </a:t>
            </a:r>
          </a:p>
          <a:p>
            <a:r>
              <a:rPr lang="en-US" sz="2400" dirty="0"/>
              <a:t>•	Improve infrastructure in the area.</a:t>
            </a:r>
          </a:p>
          <a:p>
            <a:r>
              <a:rPr lang="en-US" sz="2400" dirty="0"/>
              <a:t>•	Development of towns such as </a:t>
            </a:r>
            <a:r>
              <a:rPr lang="en-US" sz="2400" dirty="0" err="1"/>
              <a:t>Mwea</a:t>
            </a:r>
            <a:r>
              <a:rPr lang="en-US" sz="2400" dirty="0"/>
              <a:t>, </a:t>
            </a:r>
            <a:r>
              <a:rPr lang="en-US" sz="2400" dirty="0" err="1"/>
              <a:t>Ngurubani</a:t>
            </a:r>
            <a:r>
              <a:rPr lang="en-US" sz="2400" dirty="0"/>
              <a:t>. </a:t>
            </a:r>
          </a:p>
          <a:p>
            <a:r>
              <a:rPr lang="en-US" sz="2400" dirty="0"/>
              <a:t>•	Source of income. </a:t>
            </a:r>
          </a:p>
          <a:p>
            <a:r>
              <a:rPr lang="en-US" sz="2400" dirty="0"/>
              <a:t>•	Settled the landless people. </a:t>
            </a:r>
          </a:p>
          <a:p>
            <a:r>
              <a:rPr lang="en-US" sz="2400" dirty="0"/>
              <a:t>•	Standards of living have improved</a:t>
            </a:r>
            <a:r>
              <a:rPr lang="en-US" sz="2400" dirty="0"/>
              <a:t>.</a:t>
            </a:r>
          </a:p>
          <a:p>
            <a:endParaRPr lang="en-US" sz="2400" dirty="0"/>
          </a:p>
          <a:p>
            <a:r>
              <a:rPr lang="en-US" sz="2400" b="1" u="sng" dirty="0"/>
              <a:t>Problems facing </a:t>
            </a:r>
            <a:r>
              <a:rPr lang="en-US" sz="2400" b="1" u="sng" dirty="0" err="1"/>
              <a:t>Mwea</a:t>
            </a:r>
            <a:r>
              <a:rPr lang="en-US" sz="2400" b="1" u="sng" dirty="0"/>
              <a:t> </a:t>
            </a:r>
            <a:r>
              <a:rPr lang="en-US" sz="2400" b="1" u="sng" dirty="0" err="1"/>
              <a:t>Tebere</a:t>
            </a:r>
            <a:r>
              <a:rPr lang="en-US" sz="2400" b="1" u="sng" dirty="0"/>
              <a:t> scheme </a:t>
            </a:r>
          </a:p>
          <a:p>
            <a:r>
              <a:rPr lang="en-US" sz="2400" dirty="0"/>
              <a:t>•	Water borne disease </a:t>
            </a:r>
          </a:p>
          <a:p>
            <a:r>
              <a:rPr lang="en-US" sz="2400" dirty="0"/>
              <a:t>•	Pests and birds </a:t>
            </a:r>
          </a:p>
          <a:p>
            <a:r>
              <a:rPr lang="en-US" sz="2400" dirty="0"/>
              <a:t>•	Poor management by irrigation board </a:t>
            </a:r>
          </a:p>
          <a:p>
            <a:r>
              <a:rPr lang="en-US" sz="2400" dirty="0"/>
              <a:t>•	Blockage especially in canals due to siltation </a:t>
            </a:r>
          </a:p>
          <a:p>
            <a:r>
              <a:rPr lang="en-US" sz="2400" dirty="0"/>
              <a:t>•	Low water supply especially during dry season.</a:t>
            </a:r>
          </a:p>
        </p:txBody>
      </p:sp>
    </p:spTree>
    <p:extLst>
      <p:ext uri="{BB962C8B-B14F-4D97-AF65-F5344CB8AC3E}">
        <p14:creationId xmlns:p14="http://schemas.microsoft.com/office/powerpoint/2010/main" val="2912696899"/>
      </p:ext>
    </p:extLst>
  </p:cSld>
  <p:clrMapOvr>
    <a:masterClrMapping/>
  </p:clrMapOvr>
  <p:transition spd="slow" advTm="60000">
    <p:cover/>
  </p:transition>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
            <a:ext cx="8763000" cy="5632311"/>
          </a:xfrm>
          <a:prstGeom prst="rect">
            <a:avLst/>
          </a:prstGeom>
        </p:spPr>
        <p:txBody>
          <a:bodyPr wrap="square">
            <a:spAutoFit/>
          </a:bodyPr>
          <a:lstStyle/>
          <a:p>
            <a:r>
              <a:rPr lang="en-US" sz="2000" b="1" dirty="0">
                <a:solidFill>
                  <a:srgbClr val="0070C0"/>
                </a:solidFill>
              </a:rPr>
              <a:t>B.	</a:t>
            </a:r>
            <a:r>
              <a:rPr lang="en-US" sz="2000" b="1" u="sng" dirty="0">
                <a:solidFill>
                  <a:srgbClr val="0070C0"/>
                </a:solidFill>
              </a:rPr>
              <a:t>PERKERRA IRRIGATION SCHEME </a:t>
            </a:r>
          </a:p>
          <a:p>
            <a:r>
              <a:rPr lang="en-US" sz="2000" dirty="0"/>
              <a:t>•</a:t>
            </a:r>
            <a:r>
              <a:rPr lang="en-US" sz="2000" dirty="0"/>
              <a:t>	It is located near Lake </a:t>
            </a:r>
            <a:r>
              <a:rPr lang="en-US" sz="2000" dirty="0" err="1"/>
              <a:t>Baringo</a:t>
            </a:r>
            <a:r>
              <a:rPr lang="en-US" sz="2000" dirty="0"/>
              <a:t>.</a:t>
            </a:r>
          </a:p>
          <a:p>
            <a:r>
              <a:rPr lang="en-US" sz="2000" dirty="0"/>
              <a:t>•	Both canal and furrow methods are used.</a:t>
            </a:r>
          </a:p>
          <a:p>
            <a:r>
              <a:rPr lang="en-US" sz="2000" dirty="0"/>
              <a:t>•	The main source of water used is River </a:t>
            </a:r>
            <a:r>
              <a:rPr lang="en-US" sz="2000" dirty="0" err="1"/>
              <a:t>Perkerra</a:t>
            </a:r>
            <a:r>
              <a:rPr lang="en-US" sz="2000" dirty="0"/>
              <a:t> which drains </a:t>
            </a:r>
            <a:r>
              <a:rPr lang="en-US" sz="2000" dirty="0"/>
              <a:t>into </a:t>
            </a:r>
            <a:r>
              <a:rPr lang="en-US" sz="2000" dirty="0"/>
              <a:t>Lake </a:t>
            </a:r>
            <a:r>
              <a:rPr lang="en-US" sz="2000" dirty="0"/>
              <a:t>	</a:t>
            </a:r>
            <a:r>
              <a:rPr lang="en-US" sz="2000" dirty="0" err="1"/>
              <a:t>Baringo</a:t>
            </a:r>
            <a:r>
              <a:rPr lang="en-US" sz="2000" dirty="0"/>
              <a:t> </a:t>
            </a:r>
            <a:endParaRPr lang="en-US" sz="2000" dirty="0"/>
          </a:p>
          <a:p>
            <a:r>
              <a:rPr lang="en-US" sz="2000" dirty="0"/>
              <a:t>•The </a:t>
            </a:r>
            <a:r>
              <a:rPr lang="en-US" sz="2000" dirty="0"/>
              <a:t>main crops grown are water melons, onions, chilies, </a:t>
            </a:r>
            <a:r>
              <a:rPr lang="en-US" sz="2000" dirty="0"/>
              <a:t>cotton</a:t>
            </a:r>
            <a:r>
              <a:rPr lang="en-US" sz="2000" dirty="0"/>
              <a:t>, pawpaw and oranges.</a:t>
            </a:r>
          </a:p>
          <a:p>
            <a:r>
              <a:rPr lang="en-US" sz="2000" b="1" u="sng" dirty="0"/>
              <a:t>Benefits of </a:t>
            </a:r>
            <a:r>
              <a:rPr lang="en-US" sz="2000" b="1" u="sng" dirty="0" err="1"/>
              <a:t>Perkerra</a:t>
            </a:r>
            <a:r>
              <a:rPr lang="en-US" sz="2000" b="1" u="sng" dirty="0"/>
              <a:t> irrigation scheme </a:t>
            </a:r>
          </a:p>
          <a:p>
            <a:r>
              <a:rPr lang="en-US" sz="2000" dirty="0"/>
              <a:t>•	Source of income </a:t>
            </a:r>
          </a:p>
          <a:p>
            <a:r>
              <a:rPr lang="en-US" sz="2000" dirty="0"/>
              <a:t>•	Make use of arid areas around Lake </a:t>
            </a:r>
            <a:r>
              <a:rPr lang="en-US" sz="2000" dirty="0" err="1"/>
              <a:t>Baringo</a:t>
            </a:r>
            <a:endParaRPr lang="en-US" sz="2000" dirty="0"/>
          </a:p>
          <a:p>
            <a:r>
              <a:rPr lang="en-US" sz="2000" dirty="0"/>
              <a:t>•	Create employment</a:t>
            </a:r>
          </a:p>
          <a:p>
            <a:r>
              <a:rPr lang="en-US" sz="2000" dirty="0"/>
              <a:t>•	Led to development of roads in the area </a:t>
            </a:r>
          </a:p>
          <a:p>
            <a:r>
              <a:rPr lang="en-US" sz="2000" dirty="0"/>
              <a:t>•	Food production increase.</a:t>
            </a:r>
          </a:p>
          <a:p>
            <a:r>
              <a:rPr lang="en-US" sz="2000" dirty="0"/>
              <a:t> </a:t>
            </a:r>
            <a:r>
              <a:rPr lang="en-US" sz="2000" b="1" u="sng" dirty="0"/>
              <a:t>Main problems facing </a:t>
            </a:r>
            <a:r>
              <a:rPr lang="en-US" sz="2000" b="1" u="sng" dirty="0" err="1"/>
              <a:t>Perkerra</a:t>
            </a:r>
            <a:r>
              <a:rPr lang="en-US" sz="2000" b="1" u="sng" dirty="0"/>
              <a:t> Scheme.</a:t>
            </a:r>
          </a:p>
          <a:p>
            <a:r>
              <a:rPr lang="en-US" sz="2000" dirty="0"/>
              <a:t>•	Water borne diseases </a:t>
            </a:r>
          </a:p>
          <a:p>
            <a:r>
              <a:rPr lang="en-US" sz="2000" dirty="0"/>
              <a:t>•	Lack of ready market </a:t>
            </a:r>
          </a:p>
          <a:p>
            <a:r>
              <a:rPr lang="en-US" sz="2000" dirty="0"/>
              <a:t>•	Water shortage especially during dry seasons </a:t>
            </a:r>
          </a:p>
          <a:p>
            <a:r>
              <a:rPr lang="en-US" sz="2000" dirty="0"/>
              <a:t>•	Blockage of canals </a:t>
            </a:r>
          </a:p>
        </p:txBody>
      </p:sp>
    </p:spTree>
    <p:extLst>
      <p:ext uri="{BB962C8B-B14F-4D97-AF65-F5344CB8AC3E}">
        <p14:creationId xmlns:p14="http://schemas.microsoft.com/office/powerpoint/2010/main" val="2347978541"/>
      </p:ext>
    </p:extLst>
  </p:cSld>
  <p:clrMapOvr>
    <a:masterClrMapping/>
  </p:clrMapOvr>
  <p:transition spd="slow" advTm="60000">
    <p:cover/>
  </p:transition>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42901"/>
            <a:ext cx="8686800" cy="1200329"/>
          </a:xfrm>
          <a:prstGeom prst="rect">
            <a:avLst/>
          </a:prstGeom>
        </p:spPr>
        <p:txBody>
          <a:bodyPr wrap="square">
            <a:spAutoFit/>
          </a:bodyPr>
          <a:lstStyle/>
          <a:p>
            <a:pPr algn="ctr"/>
            <a:r>
              <a:rPr lang="en-US" sz="2400" b="1" u="sng" dirty="0"/>
              <a:t>EXERCISE 8</a:t>
            </a:r>
          </a:p>
          <a:p>
            <a:r>
              <a:rPr lang="en-US" sz="2400" dirty="0"/>
              <a:t>1. Which </a:t>
            </a:r>
            <a:r>
              <a:rPr lang="en-US" sz="2400" dirty="0"/>
              <a:t>one of the following irrigation scheme is INCORRECTLY matched with its main crop?</a:t>
            </a:r>
          </a:p>
        </p:txBody>
      </p:sp>
      <p:sp>
        <p:nvSpPr>
          <p:cNvPr id="3" name="Rectangle 2"/>
          <p:cNvSpPr/>
          <p:nvPr/>
        </p:nvSpPr>
        <p:spPr>
          <a:xfrm>
            <a:off x="508000" y="1397001"/>
            <a:ext cx="8991600" cy="4339650"/>
          </a:xfrm>
          <a:prstGeom prst="rect">
            <a:avLst/>
          </a:prstGeom>
        </p:spPr>
        <p:txBody>
          <a:bodyPr wrap="square">
            <a:spAutoFit/>
          </a:bodyPr>
          <a:lstStyle/>
          <a:p>
            <a:r>
              <a:rPr lang="en-US" sz="2400" dirty="0"/>
              <a:t> </a:t>
            </a:r>
            <a:r>
              <a:rPr lang="en-US" sz="2400" dirty="0"/>
              <a:t>   </a:t>
            </a:r>
            <a:r>
              <a:rPr lang="en-US" sz="2400" b="1" dirty="0"/>
              <a:t>Irrigation </a:t>
            </a:r>
            <a:r>
              <a:rPr lang="en-US" sz="2400" b="1" dirty="0"/>
              <a:t>scheme         </a:t>
            </a:r>
            <a:r>
              <a:rPr lang="en-US" sz="2400" b="1" dirty="0"/>
              <a:t>	Main </a:t>
            </a:r>
            <a:r>
              <a:rPr lang="en-US" sz="2400" b="1" dirty="0"/>
              <a:t>Crop</a:t>
            </a:r>
          </a:p>
          <a:p>
            <a:r>
              <a:rPr lang="en-US" sz="2400" dirty="0"/>
              <a:t>A. </a:t>
            </a:r>
            <a:r>
              <a:rPr lang="en-US" sz="2400" dirty="0" err="1"/>
              <a:t>Ahero</a:t>
            </a:r>
            <a:r>
              <a:rPr lang="en-US" sz="2400" dirty="0"/>
              <a:t> 		 </a:t>
            </a:r>
            <a:r>
              <a:rPr lang="en-US" sz="2400" dirty="0"/>
              <a:t>	Rice </a:t>
            </a:r>
            <a:endParaRPr lang="en-US" sz="2400" dirty="0"/>
          </a:p>
          <a:p>
            <a:r>
              <a:rPr lang="en-US" sz="2400" dirty="0"/>
              <a:t>B. </a:t>
            </a:r>
            <a:r>
              <a:rPr lang="en-US" sz="2400" dirty="0" err="1"/>
              <a:t>Bunyala</a:t>
            </a:r>
            <a:r>
              <a:rPr lang="en-US" sz="2400" dirty="0"/>
              <a:t>                	 </a:t>
            </a:r>
            <a:r>
              <a:rPr lang="en-US" sz="2400" dirty="0"/>
              <a:t>	Rice </a:t>
            </a:r>
            <a:endParaRPr lang="en-US" sz="2400" dirty="0"/>
          </a:p>
          <a:p>
            <a:r>
              <a:rPr lang="en-US" sz="2400" dirty="0"/>
              <a:t>C. </a:t>
            </a:r>
            <a:r>
              <a:rPr lang="en-US" sz="2400" dirty="0" err="1"/>
              <a:t>Perkerra</a:t>
            </a:r>
            <a:r>
              <a:rPr lang="en-US" sz="2400" dirty="0"/>
              <a:t>                	 </a:t>
            </a:r>
            <a:r>
              <a:rPr lang="en-US" sz="2400" dirty="0"/>
              <a:t>	Cotton </a:t>
            </a:r>
            <a:endParaRPr lang="en-US" sz="2400" dirty="0"/>
          </a:p>
          <a:p>
            <a:r>
              <a:rPr lang="en-US" sz="2400" dirty="0"/>
              <a:t>D. </a:t>
            </a:r>
            <a:r>
              <a:rPr lang="en-US" sz="2400" dirty="0" err="1"/>
              <a:t>Bura</a:t>
            </a:r>
            <a:r>
              <a:rPr lang="en-US" sz="2400" dirty="0"/>
              <a:t> 		 </a:t>
            </a:r>
            <a:r>
              <a:rPr lang="en-US" sz="2400" dirty="0"/>
              <a:t>	Cotton</a:t>
            </a:r>
            <a:endParaRPr lang="en-US" sz="2400" dirty="0"/>
          </a:p>
          <a:p>
            <a:endParaRPr lang="en-US" sz="1200" dirty="0"/>
          </a:p>
          <a:p>
            <a:r>
              <a:rPr lang="en-US" sz="2400" dirty="0"/>
              <a:t>2. Which </a:t>
            </a:r>
            <a:r>
              <a:rPr lang="en-US" sz="2400" dirty="0"/>
              <a:t>of the following statement best </a:t>
            </a:r>
            <a:r>
              <a:rPr lang="en-US" sz="2400" dirty="0"/>
              <a:t>explain </a:t>
            </a:r>
            <a:r>
              <a:rPr lang="en-US" sz="2400" dirty="0"/>
              <a:t>why the </a:t>
            </a:r>
            <a:r>
              <a:rPr lang="en-US" sz="2400" dirty="0" err="1"/>
              <a:t>Perkerra</a:t>
            </a:r>
            <a:r>
              <a:rPr lang="en-US" sz="2400" dirty="0"/>
              <a:t> irrigation scheme was established?</a:t>
            </a:r>
          </a:p>
          <a:p>
            <a:r>
              <a:rPr lang="en-US" sz="2400" dirty="0"/>
              <a:t>A.	to control soil erosion </a:t>
            </a:r>
          </a:p>
          <a:p>
            <a:r>
              <a:rPr lang="en-US" sz="2400" dirty="0"/>
              <a:t>B.	To settle landless </a:t>
            </a:r>
          </a:p>
          <a:p>
            <a:r>
              <a:rPr lang="en-US" sz="2400" dirty="0"/>
              <a:t>C.	Bring more land under cultivation </a:t>
            </a:r>
          </a:p>
          <a:p>
            <a:r>
              <a:rPr lang="en-US" sz="2400" dirty="0"/>
              <a:t>D.	To control flooding in the area </a:t>
            </a:r>
          </a:p>
        </p:txBody>
      </p:sp>
    </p:spTree>
    <p:extLst>
      <p:ext uri="{BB962C8B-B14F-4D97-AF65-F5344CB8AC3E}">
        <p14:creationId xmlns:p14="http://schemas.microsoft.com/office/powerpoint/2010/main" val="2837856047"/>
      </p:ext>
    </p:extLst>
  </p:cSld>
  <p:clrMapOvr>
    <a:masterClrMapping/>
  </p:clrMapOvr>
  <p:transition spd="slow" advTm="60000">
    <p:cover/>
  </p:transition>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1236" y="127000"/>
            <a:ext cx="8915400" cy="2123658"/>
          </a:xfrm>
          <a:prstGeom prst="rect">
            <a:avLst/>
          </a:prstGeom>
        </p:spPr>
        <p:txBody>
          <a:bodyPr wrap="square">
            <a:spAutoFit/>
          </a:bodyPr>
          <a:lstStyle/>
          <a:p>
            <a:r>
              <a:rPr lang="en-US" sz="2400" dirty="0"/>
              <a:t>3</a:t>
            </a:r>
            <a:r>
              <a:rPr lang="en-US" sz="2400" dirty="0"/>
              <a:t>. </a:t>
            </a:r>
            <a:r>
              <a:rPr lang="en-US" sz="2400" dirty="0" err="1"/>
              <a:t>Ahero</a:t>
            </a:r>
            <a:r>
              <a:rPr lang="en-US" sz="2400" dirty="0"/>
              <a:t> irrigation scheme gets water from </a:t>
            </a:r>
          </a:p>
          <a:p>
            <a:r>
              <a:rPr lang="en-US" sz="2400" dirty="0"/>
              <a:t>     A. River </a:t>
            </a:r>
            <a:r>
              <a:rPr lang="en-US" sz="2400" dirty="0" err="1"/>
              <a:t>Nyando</a:t>
            </a:r>
            <a:r>
              <a:rPr lang="en-US" sz="2400" dirty="0"/>
              <a:t>	     B. River </a:t>
            </a:r>
            <a:r>
              <a:rPr lang="en-US" sz="2400" dirty="0" err="1"/>
              <a:t>Nzoia</a:t>
            </a:r>
            <a:r>
              <a:rPr lang="en-US" sz="2400" dirty="0"/>
              <a:t> </a:t>
            </a:r>
          </a:p>
          <a:p>
            <a:r>
              <a:rPr lang="en-US" sz="2400" dirty="0"/>
              <a:t>     C. River </a:t>
            </a:r>
            <a:r>
              <a:rPr lang="en-US" sz="2400" dirty="0" err="1"/>
              <a:t>Yala</a:t>
            </a:r>
            <a:r>
              <a:rPr lang="en-US" sz="2400" dirty="0"/>
              <a:t> 	     D. River Keiyo </a:t>
            </a:r>
          </a:p>
          <a:p>
            <a:endParaRPr lang="en-US" sz="1200" dirty="0"/>
          </a:p>
          <a:p>
            <a:r>
              <a:rPr lang="en-US" sz="2400" dirty="0"/>
              <a:t>4.Which </a:t>
            </a:r>
            <a:r>
              <a:rPr lang="en-US" sz="2400" dirty="0"/>
              <a:t>one of the following irrigation scheme in Kenya is correctly matched with its  source of water for irrigation? </a:t>
            </a:r>
          </a:p>
        </p:txBody>
      </p:sp>
      <p:graphicFrame>
        <p:nvGraphicFramePr>
          <p:cNvPr id="4" name="Table 3"/>
          <p:cNvGraphicFramePr>
            <a:graphicFrameLocks noGrp="1"/>
          </p:cNvGraphicFramePr>
          <p:nvPr>
            <p:extLst>
              <p:ext uri="{D42A27DB-BD31-4B8C-83A1-F6EECF244321}">
                <p14:modId xmlns:p14="http://schemas.microsoft.com/office/powerpoint/2010/main" val="3519516827"/>
              </p:ext>
            </p:extLst>
          </p:nvPr>
        </p:nvGraphicFramePr>
        <p:xfrm>
          <a:off x="2032000" y="2247901"/>
          <a:ext cx="5486400" cy="1812001"/>
        </p:xfrm>
        <a:graphic>
          <a:graphicData uri="http://schemas.openxmlformats.org/drawingml/2006/table">
            <a:tbl>
              <a:tblPr firstRow="1" firstCol="1" lastRow="1" lastCol="1" bandRow="1" bandCol="1"/>
              <a:tblGrid>
                <a:gridCol w="2625023">
                  <a:extLst>
                    <a:ext uri="{9D8B030D-6E8A-4147-A177-3AD203B41FA5}">
                      <a16:colId xmlns:a16="http://schemas.microsoft.com/office/drawing/2014/main" val="20000"/>
                    </a:ext>
                  </a:extLst>
                </a:gridCol>
                <a:gridCol w="2861377">
                  <a:extLst>
                    <a:ext uri="{9D8B030D-6E8A-4147-A177-3AD203B41FA5}">
                      <a16:colId xmlns:a16="http://schemas.microsoft.com/office/drawing/2014/main" val="20001"/>
                    </a:ext>
                  </a:extLst>
                </a:gridCol>
              </a:tblGrid>
              <a:tr h="379115">
                <a:tc>
                  <a:txBody>
                    <a:bodyPr/>
                    <a:lstStyle/>
                    <a:p>
                      <a:pPr marL="0" marR="0">
                        <a:spcBef>
                          <a:spcPts val="0"/>
                        </a:spcBef>
                        <a:spcAft>
                          <a:spcPts val="0"/>
                        </a:spcAft>
                      </a:pPr>
                      <a:r>
                        <a:rPr lang="en-US" sz="1700" b="1" dirty="0">
                          <a:effectLst/>
                          <a:latin typeface="Times New Roman"/>
                          <a:ea typeface="Times New Roman"/>
                        </a:rPr>
                        <a:t>Irrigation scheme</a:t>
                      </a:r>
                      <a:endParaRPr lang="en-US" sz="17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700">
                          <a:effectLst/>
                          <a:latin typeface="Times New Roman"/>
                          <a:ea typeface="Times New Roman"/>
                        </a:rPr>
                        <a:t>       </a:t>
                      </a:r>
                      <a:r>
                        <a:rPr lang="en-US" sz="1700" b="1">
                          <a:effectLst/>
                          <a:latin typeface="Times New Roman"/>
                          <a:ea typeface="Times New Roman"/>
                        </a:rPr>
                        <a:t>Source of water </a:t>
                      </a:r>
                      <a:endParaRPr lang="en-US" sz="1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1257">
                <a:tc>
                  <a:txBody>
                    <a:bodyPr/>
                    <a:lstStyle/>
                    <a:p>
                      <a:pPr marL="0" marR="0">
                        <a:spcBef>
                          <a:spcPts val="0"/>
                        </a:spcBef>
                        <a:spcAft>
                          <a:spcPts val="0"/>
                        </a:spcAft>
                      </a:pPr>
                      <a:r>
                        <a:rPr lang="en-US" sz="1700">
                          <a:effectLst/>
                          <a:latin typeface="Times New Roman"/>
                          <a:ea typeface="Times New Roman"/>
                        </a:rPr>
                        <a:t>A. Mwea Tebere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700">
                          <a:effectLst/>
                          <a:latin typeface="Times New Roman"/>
                          <a:ea typeface="Times New Roman"/>
                        </a:rPr>
                        <a:t>      R. Athi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1257">
                <a:tc>
                  <a:txBody>
                    <a:bodyPr/>
                    <a:lstStyle/>
                    <a:p>
                      <a:pPr marL="0" marR="0">
                        <a:spcBef>
                          <a:spcPts val="0"/>
                        </a:spcBef>
                        <a:spcAft>
                          <a:spcPts val="0"/>
                        </a:spcAft>
                      </a:pPr>
                      <a:r>
                        <a:rPr lang="en-US" sz="1700" dirty="0">
                          <a:effectLst/>
                          <a:latin typeface="Times New Roman"/>
                          <a:ea typeface="Times New Roman"/>
                        </a:rPr>
                        <a:t>B. </a:t>
                      </a:r>
                      <a:r>
                        <a:rPr lang="en-US" sz="1700" dirty="0" err="1">
                          <a:effectLst/>
                          <a:latin typeface="Times New Roman"/>
                          <a:ea typeface="Times New Roman"/>
                        </a:rPr>
                        <a:t>Perkerra</a:t>
                      </a:r>
                      <a:endParaRPr lang="en-US" sz="17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700">
                          <a:effectLst/>
                          <a:latin typeface="Times New Roman"/>
                          <a:ea typeface="Times New Roman"/>
                        </a:rPr>
                        <a:t>      R. Nzoia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9115">
                <a:tc>
                  <a:txBody>
                    <a:bodyPr/>
                    <a:lstStyle/>
                    <a:p>
                      <a:pPr marL="0" marR="0">
                        <a:spcBef>
                          <a:spcPts val="0"/>
                        </a:spcBef>
                        <a:spcAft>
                          <a:spcPts val="0"/>
                        </a:spcAft>
                      </a:pPr>
                      <a:r>
                        <a:rPr lang="en-US" sz="1700" dirty="0">
                          <a:effectLst/>
                          <a:latin typeface="Times New Roman"/>
                          <a:ea typeface="Times New Roman"/>
                        </a:rPr>
                        <a:t>C. </a:t>
                      </a:r>
                      <a:r>
                        <a:rPr lang="en-US" sz="1700" dirty="0" err="1">
                          <a:effectLst/>
                          <a:latin typeface="Times New Roman"/>
                          <a:ea typeface="Times New Roman"/>
                        </a:rPr>
                        <a:t>Ahero</a:t>
                      </a:r>
                      <a:endParaRPr lang="en-US" sz="17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700">
                          <a:effectLst/>
                          <a:latin typeface="Times New Roman"/>
                          <a:ea typeface="Times New Roman"/>
                        </a:rPr>
                        <a:t>      R. Nyando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1257">
                <a:tc>
                  <a:txBody>
                    <a:bodyPr/>
                    <a:lstStyle/>
                    <a:p>
                      <a:pPr marL="0" marR="0">
                        <a:spcBef>
                          <a:spcPts val="0"/>
                        </a:spcBef>
                        <a:spcAft>
                          <a:spcPts val="0"/>
                        </a:spcAft>
                      </a:pPr>
                      <a:r>
                        <a:rPr lang="en-US" sz="1700">
                          <a:effectLst/>
                          <a:latin typeface="Times New Roman"/>
                          <a:ea typeface="Times New Roman"/>
                        </a:rPr>
                        <a:t>D. Hola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700" dirty="0">
                          <a:effectLst/>
                          <a:latin typeface="Times New Roman"/>
                          <a:ea typeface="Times New Roman"/>
                        </a:rPr>
                        <a:t>      R. </a:t>
                      </a:r>
                      <a:r>
                        <a:rPr lang="en-US" sz="1700" dirty="0" err="1">
                          <a:effectLst/>
                          <a:latin typeface="Times New Roman"/>
                          <a:ea typeface="Times New Roman"/>
                        </a:rPr>
                        <a:t>Athi</a:t>
                      </a:r>
                      <a:r>
                        <a:rPr lang="en-US" sz="1700" dirty="0">
                          <a:effectLst/>
                          <a:latin typeface="Times New Roman"/>
                          <a:ea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Rectangle 4"/>
          <p:cNvSpPr/>
          <p:nvPr/>
        </p:nvSpPr>
        <p:spPr>
          <a:xfrm>
            <a:off x="660400" y="4247972"/>
            <a:ext cx="8652164" cy="1200329"/>
          </a:xfrm>
          <a:prstGeom prst="rect">
            <a:avLst/>
          </a:prstGeom>
        </p:spPr>
        <p:txBody>
          <a:bodyPr wrap="square">
            <a:spAutoFit/>
          </a:bodyPr>
          <a:lstStyle/>
          <a:p>
            <a:r>
              <a:rPr lang="en-US" sz="2400" dirty="0"/>
              <a:t>5.The </a:t>
            </a:r>
            <a:r>
              <a:rPr lang="en-US" sz="2400" dirty="0"/>
              <a:t>main crop in the Gezira scheme is-------- </a:t>
            </a:r>
          </a:p>
          <a:p>
            <a:r>
              <a:rPr lang="en-US" sz="2400" dirty="0"/>
              <a:t>A. Cotton 		      B. Rice 		</a:t>
            </a:r>
          </a:p>
          <a:p>
            <a:r>
              <a:rPr lang="en-US" sz="2400" dirty="0"/>
              <a:t>C. Sugarcane 		      D. Coconuts </a:t>
            </a:r>
          </a:p>
        </p:txBody>
      </p:sp>
    </p:spTree>
    <p:extLst>
      <p:ext uri="{BB962C8B-B14F-4D97-AF65-F5344CB8AC3E}">
        <p14:creationId xmlns:p14="http://schemas.microsoft.com/office/powerpoint/2010/main" val="1406672870"/>
      </p:ext>
    </p:extLst>
  </p:cSld>
  <p:clrMapOvr>
    <a:masterClrMapping/>
  </p:clrMapOvr>
  <p:transition spd="slow" advTm="60000">
    <p:cover/>
  </p:transition>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90501"/>
            <a:ext cx="8686800" cy="5139869"/>
          </a:xfrm>
          <a:prstGeom prst="rect">
            <a:avLst/>
          </a:prstGeom>
        </p:spPr>
        <p:txBody>
          <a:bodyPr wrap="square">
            <a:spAutoFit/>
          </a:bodyPr>
          <a:lstStyle/>
          <a:p>
            <a:r>
              <a:rPr lang="en-US" sz="2800" b="1" u="sng" dirty="0">
                <a:solidFill>
                  <a:srgbClr val="FF0000"/>
                </a:solidFill>
              </a:rPr>
              <a:t>HORTICULTURAL FARMING </a:t>
            </a:r>
          </a:p>
          <a:p>
            <a:pPr marL="342900" indent="-342900">
              <a:buFontTx/>
              <a:buChar char="-"/>
            </a:pPr>
            <a:r>
              <a:rPr lang="en-US" sz="2000" dirty="0"/>
              <a:t>Growing </a:t>
            </a:r>
            <a:r>
              <a:rPr lang="en-US" sz="2000" dirty="0"/>
              <a:t>flowers for sale is known as Floriculture</a:t>
            </a:r>
            <a:r>
              <a:rPr lang="en-US" sz="2000" dirty="0"/>
              <a:t>.</a:t>
            </a:r>
          </a:p>
          <a:p>
            <a:endParaRPr lang="en-US" sz="2000" dirty="0"/>
          </a:p>
          <a:p>
            <a:r>
              <a:rPr lang="en-US" sz="2000" b="1" u="sng" dirty="0"/>
              <a:t>DIFFERENCE BETWEEN HORTICULTURAL FARMING IN KENYA AND NETHERLANDS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u="sng" dirty="0"/>
          </a:p>
          <a:p>
            <a:r>
              <a:rPr lang="en-US" sz="2000" b="1" u="sng" dirty="0"/>
              <a:t>Horticulture </a:t>
            </a:r>
            <a:r>
              <a:rPr lang="en-US" sz="2000" b="1" u="sng" dirty="0"/>
              <a:t>farming in Kenya                                                                       </a:t>
            </a:r>
          </a:p>
          <a:p>
            <a:r>
              <a:rPr lang="en-US" sz="2000" dirty="0"/>
              <a:t>•	Practiced by both small scale and large scale farmers </a:t>
            </a:r>
          </a:p>
          <a:p>
            <a:r>
              <a:rPr lang="en-US" sz="2000" dirty="0"/>
              <a:t>•	Crop grown are sold locally while others are  </a:t>
            </a:r>
            <a:r>
              <a:rPr lang="en-US" sz="2000" dirty="0"/>
              <a:t>exported</a:t>
            </a:r>
            <a:r>
              <a:rPr lang="en-US" sz="2000" dirty="0"/>
              <a:t>.</a:t>
            </a:r>
          </a:p>
          <a:p>
            <a:r>
              <a:rPr lang="en-US" sz="2000" dirty="0"/>
              <a:t>•	Flowers and vegetables crops are mainly grown.</a:t>
            </a:r>
          </a:p>
        </p:txBody>
      </p:sp>
      <p:graphicFrame>
        <p:nvGraphicFramePr>
          <p:cNvPr id="3" name="Table 2"/>
          <p:cNvGraphicFramePr>
            <a:graphicFrameLocks noGrp="1"/>
          </p:cNvGraphicFramePr>
          <p:nvPr>
            <p:extLst>
              <p:ext uri="{D42A27DB-BD31-4B8C-83A1-F6EECF244321}">
                <p14:modId xmlns:p14="http://schemas.microsoft.com/office/powerpoint/2010/main" val="3505469126"/>
              </p:ext>
            </p:extLst>
          </p:nvPr>
        </p:nvGraphicFramePr>
        <p:xfrm>
          <a:off x="965200" y="1844312"/>
          <a:ext cx="7696200" cy="1775188"/>
        </p:xfrm>
        <a:graphic>
          <a:graphicData uri="http://schemas.openxmlformats.org/drawingml/2006/table">
            <a:tbl>
              <a:tblPr firstRow="1" firstCol="1" lastRow="1" lastCol="1" bandRow="1" bandCol="1"/>
              <a:tblGrid>
                <a:gridCol w="35052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254000">
                <a:tc>
                  <a:txBody>
                    <a:bodyPr/>
                    <a:lstStyle/>
                    <a:p>
                      <a:pPr marL="114300" marR="0" indent="-114300" algn="l">
                        <a:spcBef>
                          <a:spcPts val="0"/>
                        </a:spcBef>
                        <a:spcAft>
                          <a:spcPts val="0"/>
                        </a:spcAft>
                      </a:pPr>
                      <a:r>
                        <a:rPr lang="en-US" sz="2000" b="1" dirty="0">
                          <a:effectLst/>
                          <a:latin typeface="Times New Roman"/>
                          <a:ea typeface="Times New Roman"/>
                        </a:rPr>
                        <a:t>Netherlands                           </a:t>
                      </a:r>
                      <a:endParaRPr lang="en-US" sz="32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indent="-114300" algn="l">
                        <a:spcBef>
                          <a:spcPts val="0"/>
                        </a:spcBef>
                        <a:spcAft>
                          <a:spcPts val="0"/>
                        </a:spcAft>
                      </a:pPr>
                      <a:r>
                        <a:rPr lang="en-US" sz="2000" b="1">
                          <a:effectLst/>
                          <a:latin typeface="Times New Roman"/>
                          <a:ea typeface="Times New Roman"/>
                        </a:rPr>
                        <a:t>Kenya </a:t>
                      </a:r>
                      <a:endParaRPr lang="en-US" sz="32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3108">
                <a:tc>
                  <a:txBody>
                    <a:bodyPr/>
                    <a:lstStyle/>
                    <a:p>
                      <a:pPr marL="114300" marR="0" indent="-114300" algn="l">
                        <a:spcBef>
                          <a:spcPts val="0"/>
                        </a:spcBef>
                        <a:spcAft>
                          <a:spcPts val="0"/>
                        </a:spcAft>
                      </a:pPr>
                      <a:r>
                        <a:rPr lang="en-US" sz="2000" dirty="0">
                          <a:effectLst/>
                          <a:latin typeface="Times New Roman"/>
                          <a:ea typeface="Times New Roman"/>
                        </a:rPr>
                        <a:t>Practiced by small scale farmers </a:t>
                      </a:r>
                      <a:endParaRPr lang="en-US" sz="32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indent="-114300" algn="l">
                        <a:spcBef>
                          <a:spcPts val="0"/>
                        </a:spcBef>
                        <a:spcAft>
                          <a:spcPts val="0"/>
                        </a:spcAft>
                      </a:pPr>
                      <a:r>
                        <a:rPr lang="en-US" sz="2000">
                          <a:effectLst/>
                          <a:latin typeface="Times New Roman"/>
                          <a:ea typeface="Times New Roman"/>
                        </a:rPr>
                        <a:t>Practiced by both small and large scale </a:t>
                      </a:r>
                      <a:endParaRPr lang="en-US" sz="32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4000">
                <a:tc>
                  <a:txBody>
                    <a:bodyPr/>
                    <a:lstStyle/>
                    <a:p>
                      <a:pPr marL="114300" marR="0" indent="-114300" algn="l">
                        <a:spcBef>
                          <a:spcPts val="0"/>
                        </a:spcBef>
                        <a:spcAft>
                          <a:spcPts val="0"/>
                        </a:spcAft>
                      </a:pPr>
                      <a:r>
                        <a:rPr lang="en-US" sz="2000">
                          <a:effectLst/>
                          <a:latin typeface="Times New Roman"/>
                          <a:ea typeface="Times New Roman"/>
                        </a:rPr>
                        <a:t>Use skilled labour </a:t>
                      </a:r>
                      <a:endParaRPr lang="en-US" sz="32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indent="-114300" algn="l">
                        <a:spcBef>
                          <a:spcPts val="0"/>
                        </a:spcBef>
                        <a:spcAft>
                          <a:spcPts val="0"/>
                        </a:spcAft>
                      </a:pPr>
                      <a:r>
                        <a:rPr lang="en-US" sz="2000">
                          <a:effectLst/>
                          <a:latin typeface="Times New Roman"/>
                          <a:ea typeface="Times New Roman"/>
                        </a:rPr>
                        <a:t>They use unskilled labour </a:t>
                      </a:r>
                      <a:endParaRPr lang="en-US" sz="32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1480">
                <a:tc>
                  <a:txBody>
                    <a:bodyPr/>
                    <a:lstStyle/>
                    <a:p>
                      <a:pPr marL="114300" marR="0" indent="-114300" algn="l">
                        <a:spcBef>
                          <a:spcPts val="0"/>
                        </a:spcBef>
                        <a:spcAft>
                          <a:spcPts val="0"/>
                        </a:spcAft>
                      </a:pPr>
                      <a:r>
                        <a:rPr lang="en-US" sz="2000">
                          <a:effectLst/>
                          <a:latin typeface="Times New Roman"/>
                          <a:ea typeface="Times New Roman"/>
                        </a:rPr>
                        <a:t>Co-operatives are well managed </a:t>
                      </a:r>
                      <a:endParaRPr lang="en-US" sz="32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indent="-114300" algn="l">
                        <a:spcBef>
                          <a:spcPts val="0"/>
                        </a:spcBef>
                        <a:spcAft>
                          <a:spcPts val="0"/>
                        </a:spcAft>
                      </a:pPr>
                      <a:r>
                        <a:rPr lang="en-US" sz="2000">
                          <a:effectLst/>
                          <a:latin typeface="Times New Roman"/>
                          <a:ea typeface="Times New Roman"/>
                        </a:rPr>
                        <a:t>Co- operatives are poorly managed </a:t>
                      </a:r>
                      <a:endParaRPr lang="en-US" sz="32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1000">
                <a:tc>
                  <a:txBody>
                    <a:bodyPr/>
                    <a:lstStyle/>
                    <a:p>
                      <a:pPr marL="114300" marR="0" indent="-114300" algn="l">
                        <a:spcBef>
                          <a:spcPts val="0"/>
                        </a:spcBef>
                        <a:spcAft>
                          <a:spcPts val="0"/>
                        </a:spcAft>
                      </a:pPr>
                      <a:r>
                        <a:rPr lang="en-US" sz="2000">
                          <a:effectLst/>
                          <a:latin typeface="Times New Roman"/>
                          <a:ea typeface="Times New Roman"/>
                        </a:rPr>
                        <a:t>They use machine </a:t>
                      </a:r>
                      <a:endParaRPr lang="en-US" sz="32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indent="-114300" algn="l">
                        <a:spcBef>
                          <a:spcPts val="0"/>
                        </a:spcBef>
                        <a:spcAft>
                          <a:spcPts val="0"/>
                        </a:spcAft>
                      </a:pPr>
                      <a:r>
                        <a:rPr lang="en-US" sz="2000" dirty="0">
                          <a:effectLst/>
                          <a:latin typeface="Times New Roman"/>
                          <a:ea typeface="Times New Roman"/>
                        </a:rPr>
                        <a:t>Family </a:t>
                      </a:r>
                      <a:r>
                        <a:rPr lang="en-US" sz="2000" dirty="0" err="1">
                          <a:effectLst/>
                          <a:latin typeface="Times New Roman"/>
                          <a:ea typeface="Times New Roman"/>
                        </a:rPr>
                        <a:t>labour</a:t>
                      </a:r>
                      <a:r>
                        <a:rPr lang="en-US" sz="2000" dirty="0">
                          <a:effectLst/>
                          <a:latin typeface="Times New Roman"/>
                          <a:ea typeface="Times New Roman"/>
                        </a:rPr>
                        <a:t> or manual </a:t>
                      </a:r>
                      <a:r>
                        <a:rPr lang="en-US" sz="2000" dirty="0" err="1">
                          <a:effectLst/>
                          <a:latin typeface="Times New Roman"/>
                          <a:ea typeface="Times New Roman"/>
                        </a:rPr>
                        <a:t>labour</a:t>
                      </a:r>
                      <a:r>
                        <a:rPr lang="en-US" sz="2000" dirty="0">
                          <a:effectLst/>
                          <a:latin typeface="Times New Roman"/>
                          <a:ea typeface="Times New Roman"/>
                        </a:rPr>
                        <a:t> is used </a:t>
                      </a:r>
                      <a:endParaRPr lang="en-US" sz="32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31717811"/>
      </p:ext>
    </p:extLst>
  </p:cSld>
  <p:clrMapOvr>
    <a:masterClrMapping/>
  </p:clrMapOvr>
  <p:transition spd="slow" advTm="60000">
    <p:cover/>
  </p:transition>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8100"/>
            <a:ext cx="8763000" cy="3416320"/>
          </a:xfrm>
          <a:prstGeom prst="rect">
            <a:avLst/>
          </a:prstGeom>
        </p:spPr>
        <p:txBody>
          <a:bodyPr wrap="square">
            <a:spAutoFit/>
          </a:bodyPr>
          <a:lstStyle/>
          <a:p>
            <a:r>
              <a:rPr lang="en-US" sz="2400" b="1" u="sng" dirty="0"/>
              <a:t>Problems facing horticultural farming in Kenya</a:t>
            </a:r>
          </a:p>
          <a:p>
            <a:r>
              <a:rPr lang="en-US" sz="2400" dirty="0"/>
              <a:t>1.	Poor weather. </a:t>
            </a:r>
          </a:p>
          <a:p>
            <a:r>
              <a:rPr lang="en-US" sz="2400" dirty="0"/>
              <a:t>2.	Poor infrastructure such as roads. </a:t>
            </a:r>
          </a:p>
          <a:p>
            <a:r>
              <a:rPr lang="en-US" sz="2400" dirty="0"/>
              <a:t>3.	Lack of storage facilities.</a:t>
            </a:r>
          </a:p>
          <a:p>
            <a:r>
              <a:rPr lang="en-US" sz="2400" dirty="0"/>
              <a:t>4.	Lack of enough capital.</a:t>
            </a:r>
          </a:p>
          <a:p>
            <a:r>
              <a:rPr lang="en-US" sz="2400" dirty="0"/>
              <a:t>5.	Competition from other producers. </a:t>
            </a:r>
          </a:p>
          <a:p>
            <a:r>
              <a:rPr lang="en-US" sz="2400" dirty="0"/>
              <a:t>6.	Crop pests and diseases. </a:t>
            </a:r>
          </a:p>
          <a:p>
            <a:r>
              <a:rPr lang="en-US" sz="2400" dirty="0"/>
              <a:t>7.	Lack of modern technology.</a:t>
            </a:r>
          </a:p>
          <a:p>
            <a:r>
              <a:rPr lang="en-US" sz="2400" dirty="0"/>
              <a:t>8.	Expensive means of transport e.g. air.</a:t>
            </a:r>
          </a:p>
        </p:txBody>
      </p:sp>
      <p:sp>
        <p:nvSpPr>
          <p:cNvPr id="3" name="Rectangle 2"/>
          <p:cNvSpPr/>
          <p:nvPr/>
        </p:nvSpPr>
        <p:spPr>
          <a:xfrm>
            <a:off x="715818" y="3368576"/>
            <a:ext cx="8763000" cy="2308324"/>
          </a:xfrm>
          <a:prstGeom prst="rect">
            <a:avLst/>
          </a:prstGeom>
        </p:spPr>
        <p:txBody>
          <a:bodyPr wrap="square">
            <a:spAutoFit/>
          </a:bodyPr>
          <a:lstStyle/>
          <a:p>
            <a:r>
              <a:rPr lang="en-US" sz="2400" b="1" u="sng" dirty="0">
                <a:solidFill>
                  <a:srgbClr val="FF0000"/>
                </a:solidFill>
              </a:rPr>
              <a:t>Horticulture farming in Netherlands </a:t>
            </a:r>
          </a:p>
          <a:p>
            <a:r>
              <a:rPr lang="en-US" sz="2400" dirty="0"/>
              <a:t>•	Done on reclaimed land from the sea.</a:t>
            </a:r>
          </a:p>
          <a:p>
            <a:r>
              <a:rPr lang="en-US" sz="2400" dirty="0"/>
              <a:t>•	Carried out on small scale. </a:t>
            </a:r>
          </a:p>
          <a:p>
            <a:r>
              <a:rPr lang="en-US" sz="2400" dirty="0"/>
              <a:t>•	Farming is highly mechanized. </a:t>
            </a:r>
          </a:p>
          <a:p>
            <a:r>
              <a:rPr lang="en-US" sz="2400" dirty="0"/>
              <a:t>•	Skilled </a:t>
            </a:r>
            <a:r>
              <a:rPr lang="en-US" sz="2400" dirty="0" err="1"/>
              <a:t>labour</a:t>
            </a:r>
            <a:r>
              <a:rPr lang="en-US" sz="2400" dirty="0"/>
              <a:t> is used. </a:t>
            </a:r>
          </a:p>
          <a:p>
            <a:r>
              <a:rPr lang="en-US" sz="2400" dirty="0"/>
              <a:t>•	They lose better managed co –operatives. </a:t>
            </a:r>
          </a:p>
        </p:txBody>
      </p:sp>
    </p:spTree>
    <p:extLst>
      <p:ext uri="{BB962C8B-B14F-4D97-AF65-F5344CB8AC3E}">
        <p14:creationId xmlns:p14="http://schemas.microsoft.com/office/powerpoint/2010/main" val="3237030054"/>
      </p:ext>
    </p:extLst>
  </p:cSld>
  <p:clrMapOvr>
    <a:masterClrMapping/>
  </p:clrMapOvr>
  <p:transition spd="slow" advTm="60000">
    <p:cover/>
  </p:transition>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2745" y="114300"/>
            <a:ext cx="8686800" cy="5878532"/>
          </a:xfrm>
          <a:prstGeom prst="rect">
            <a:avLst/>
          </a:prstGeom>
        </p:spPr>
        <p:txBody>
          <a:bodyPr wrap="square">
            <a:spAutoFit/>
          </a:bodyPr>
          <a:lstStyle/>
          <a:p>
            <a:pPr algn="ctr"/>
            <a:r>
              <a:rPr lang="en-US" sz="2400" b="1" u="sng" dirty="0">
                <a:solidFill>
                  <a:srgbClr val="FF0000"/>
                </a:solidFill>
              </a:rPr>
              <a:t>MINING: STD 5 WORK</a:t>
            </a:r>
          </a:p>
          <a:p>
            <a:endParaRPr lang="en-US" sz="100" dirty="0"/>
          </a:p>
          <a:p>
            <a:r>
              <a:rPr lang="en-US" sz="2400" b="1" u="sng" dirty="0">
                <a:solidFill>
                  <a:srgbClr val="FF0000"/>
                </a:solidFill>
              </a:rPr>
              <a:t>SODA ASH IN KENYA</a:t>
            </a:r>
          </a:p>
          <a:p>
            <a:r>
              <a:rPr lang="en-US" sz="2400" dirty="0"/>
              <a:t>It is found in L. </a:t>
            </a:r>
            <a:r>
              <a:rPr lang="en-US" sz="2400" dirty="0" err="1"/>
              <a:t>Magadi</a:t>
            </a:r>
            <a:r>
              <a:rPr lang="en-US" sz="2400" dirty="0"/>
              <a:t>. </a:t>
            </a:r>
            <a:r>
              <a:rPr lang="en-US" sz="2400" dirty="0" err="1"/>
              <a:t>Trona</a:t>
            </a:r>
            <a:r>
              <a:rPr lang="en-US" sz="2400" dirty="0"/>
              <a:t> rock is collected from the lake by a machine known as DREDGES where it is crushed and packed.</a:t>
            </a:r>
          </a:p>
          <a:p>
            <a:r>
              <a:rPr lang="en-US" sz="2400" b="1" u="sng" dirty="0"/>
              <a:t>Uses of soda ash. It is used for:</a:t>
            </a:r>
          </a:p>
          <a:p>
            <a:r>
              <a:rPr lang="en-US" sz="2400" dirty="0"/>
              <a:t>-Making of glass.</a:t>
            </a:r>
          </a:p>
          <a:p>
            <a:r>
              <a:rPr lang="en-US" sz="2400" dirty="0"/>
              <a:t>-Making of soap and detergents</a:t>
            </a:r>
          </a:p>
          <a:p>
            <a:r>
              <a:rPr lang="en-US" sz="2400" dirty="0"/>
              <a:t>-Making of paper </a:t>
            </a:r>
          </a:p>
          <a:p>
            <a:r>
              <a:rPr lang="en-US" sz="2400" dirty="0"/>
              <a:t>-Making of medicine </a:t>
            </a:r>
          </a:p>
          <a:p>
            <a:r>
              <a:rPr lang="en-US" sz="2400" dirty="0"/>
              <a:t>-Making of fertilizers</a:t>
            </a:r>
          </a:p>
          <a:p>
            <a:endParaRPr lang="en-US" sz="100" dirty="0"/>
          </a:p>
          <a:p>
            <a:r>
              <a:rPr lang="en-US" sz="2400" b="1" u="sng" dirty="0"/>
              <a:t>Contribution to the Economy</a:t>
            </a:r>
          </a:p>
          <a:p>
            <a:r>
              <a:rPr lang="en-US" sz="2400" dirty="0"/>
              <a:t>- Growth of </a:t>
            </a:r>
            <a:r>
              <a:rPr lang="en-US" sz="2400" dirty="0" err="1"/>
              <a:t>Magadi</a:t>
            </a:r>
            <a:r>
              <a:rPr lang="en-US" sz="2400" dirty="0"/>
              <a:t> town.</a:t>
            </a:r>
          </a:p>
          <a:p>
            <a:r>
              <a:rPr lang="en-US" sz="2400" dirty="0"/>
              <a:t>- Development of infrastructure in the area. </a:t>
            </a:r>
          </a:p>
          <a:p>
            <a:r>
              <a:rPr lang="en-US" sz="2400" dirty="0"/>
              <a:t>- Create employment. </a:t>
            </a:r>
          </a:p>
          <a:p>
            <a:r>
              <a:rPr lang="en-US" sz="2400" dirty="0"/>
              <a:t>- Earn foreign exchange after it is exported.</a:t>
            </a:r>
          </a:p>
        </p:txBody>
      </p:sp>
    </p:spTree>
    <p:extLst>
      <p:ext uri="{BB962C8B-B14F-4D97-AF65-F5344CB8AC3E}">
        <p14:creationId xmlns:p14="http://schemas.microsoft.com/office/powerpoint/2010/main" val="554845717"/>
      </p:ext>
    </p:extLst>
  </p:cSld>
  <p:clrMapOvr>
    <a:masterClrMapping/>
  </p:clrMapOvr>
  <p:transition spd="slow" advTm="60000">
    <p:cover/>
  </p:transition>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964" y="38101"/>
            <a:ext cx="8686800" cy="5447645"/>
          </a:xfrm>
          <a:prstGeom prst="rect">
            <a:avLst/>
          </a:prstGeom>
        </p:spPr>
        <p:txBody>
          <a:bodyPr wrap="square">
            <a:spAutoFit/>
          </a:bodyPr>
          <a:lstStyle/>
          <a:p>
            <a:r>
              <a:rPr lang="en-US" sz="2400" b="1" u="sng" dirty="0">
                <a:solidFill>
                  <a:srgbClr val="FF0000"/>
                </a:solidFill>
              </a:rPr>
              <a:t>FLOURSPAR IN KENYA</a:t>
            </a:r>
          </a:p>
          <a:p>
            <a:r>
              <a:rPr lang="en-US" sz="2400" dirty="0"/>
              <a:t>It is found in </a:t>
            </a:r>
            <a:r>
              <a:rPr lang="en-US" sz="2400" dirty="0" err="1"/>
              <a:t>Kerio</a:t>
            </a:r>
            <a:r>
              <a:rPr lang="en-US" sz="2400" dirty="0"/>
              <a:t> valley near </a:t>
            </a:r>
            <a:r>
              <a:rPr lang="en-US" sz="2400" dirty="0" err="1"/>
              <a:t>Kimwarer</a:t>
            </a:r>
            <a:r>
              <a:rPr lang="en-US" sz="2400" dirty="0"/>
              <a:t> market. It is mined using quarrying method.</a:t>
            </a:r>
          </a:p>
          <a:p>
            <a:r>
              <a:rPr lang="en-US" sz="2400" b="1" u="sng" dirty="0"/>
              <a:t>Uses of </a:t>
            </a:r>
            <a:r>
              <a:rPr lang="en-US" sz="2400" b="1" u="sng" dirty="0" err="1"/>
              <a:t>flourspar</a:t>
            </a:r>
            <a:r>
              <a:rPr lang="en-US" sz="2400" b="1" u="sng" dirty="0"/>
              <a:t>:</a:t>
            </a:r>
            <a:endParaRPr lang="en-US" sz="1000" b="1" u="sng" dirty="0"/>
          </a:p>
          <a:p>
            <a:r>
              <a:rPr lang="en-US" sz="2400" dirty="0"/>
              <a:t>- </a:t>
            </a:r>
            <a:r>
              <a:rPr lang="en-US" sz="2400" dirty="0"/>
              <a:t>   Used </a:t>
            </a:r>
            <a:r>
              <a:rPr lang="en-US" sz="2400" dirty="0"/>
              <a:t>in strengthening steel and aluminum. </a:t>
            </a:r>
          </a:p>
          <a:p>
            <a:r>
              <a:rPr lang="en-US" sz="2400" dirty="0"/>
              <a:t>- </a:t>
            </a:r>
            <a:r>
              <a:rPr lang="en-US" sz="2400" dirty="0"/>
              <a:t>   Used </a:t>
            </a:r>
            <a:r>
              <a:rPr lang="en-US" sz="2400" dirty="0"/>
              <a:t>in making cans and </a:t>
            </a:r>
            <a:r>
              <a:rPr lang="en-US" sz="2400" dirty="0" err="1"/>
              <a:t>sufurias</a:t>
            </a:r>
            <a:r>
              <a:rPr lang="en-US" sz="2400" dirty="0"/>
              <a:t>.</a:t>
            </a:r>
          </a:p>
          <a:p>
            <a:r>
              <a:rPr lang="en-US" sz="2400" dirty="0"/>
              <a:t>- </a:t>
            </a:r>
            <a:r>
              <a:rPr lang="en-US" sz="2400" dirty="0"/>
              <a:t>   Used </a:t>
            </a:r>
            <a:r>
              <a:rPr lang="en-US" sz="2400" dirty="0"/>
              <a:t>in making tooth pastes. </a:t>
            </a:r>
          </a:p>
          <a:p>
            <a:pPr marL="342900" indent="-342900">
              <a:buFontTx/>
              <a:buChar char="-"/>
            </a:pPr>
            <a:r>
              <a:rPr lang="en-US" sz="2400" dirty="0"/>
              <a:t>Used </a:t>
            </a:r>
            <a:r>
              <a:rPr lang="en-US" sz="2400" dirty="0"/>
              <a:t>in making batteries acid. </a:t>
            </a:r>
            <a:endParaRPr lang="en-US" sz="2400" dirty="0"/>
          </a:p>
          <a:p>
            <a:pPr marL="342900" indent="-342900">
              <a:buFontTx/>
              <a:buChar char="-"/>
            </a:pPr>
            <a:r>
              <a:rPr lang="en-US" sz="2400" dirty="0"/>
              <a:t>Used </a:t>
            </a:r>
            <a:r>
              <a:rPr lang="en-US" sz="2400" dirty="0"/>
              <a:t>in oil refinery</a:t>
            </a:r>
            <a:r>
              <a:rPr lang="en-US" sz="2400" dirty="0"/>
              <a:t>.</a:t>
            </a:r>
          </a:p>
          <a:p>
            <a:pPr marL="342900" indent="-342900">
              <a:buFontTx/>
              <a:buChar char="-"/>
            </a:pPr>
            <a:endParaRPr lang="en-US" sz="1200" dirty="0"/>
          </a:p>
          <a:p>
            <a:r>
              <a:rPr lang="en-US" sz="2400" b="1" u="sng" dirty="0"/>
              <a:t>Contribution of </a:t>
            </a:r>
            <a:r>
              <a:rPr lang="en-US" sz="2400" b="1" u="sng" dirty="0" err="1"/>
              <a:t>flourspar</a:t>
            </a:r>
            <a:r>
              <a:rPr lang="en-US" sz="2400" b="1" u="sng" dirty="0"/>
              <a:t> to the economy </a:t>
            </a:r>
          </a:p>
          <a:p>
            <a:r>
              <a:rPr lang="en-US" sz="2400" dirty="0"/>
              <a:t>- Development of other industries </a:t>
            </a:r>
          </a:p>
          <a:p>
            <a:r>
              <a:rPr lang="en-US" sz="2400" dirty="0"/>
              <a:t>- Create employment. </a:t>
            </a:r>
          </a:p>
          <a:p>
            <a:r>
              <a:rPr lang="en-US" sz="2400" dirty="0"/>
              <a:t>- Country earn foreign exchange </a:t>
            </a:r>
          </a:p>
          <a:p>
            <a:r>
              <a:rPr lang="en-US" sz="2400" dirty="0"/>
              <a:t>- Development of infrastructure.</a:t>
            </a:r>
          </a:p>
        </p:txBody>
      </p:sp>
    </p:spTree>
    <p:extLst>
      <p:ext uri="{BB962C8B-B14F-4D97-AF65-F5344CB8AC3E}">
        <p14:creationId xmlns:p14="http://schemas.microsoft.com/office/powerpoint/2010/main" val="725209885"/>
      </p:ext>
    </p:extLst>
  </p:cSld>
  <p:clrMapOvr>
    <a:masterClrMapping/>
  </p:clrMapOvr>
  <p:transition spd="slow" advTm="60000">
    <p:cover/>
  </p:transition>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964" y="-38100"/>
            <a:ext cx="8763000" cy="5632311"/>
          </a:xfrm>
          <a:prstGeom prst="rect">
            <a:avLst/>
          </a:prstGeom>
        </p:spPr>
        <p:txBody>
          <a:bodyPr wrap="square">
            <a:spAutoFit/>
          </a:bodyPr>
          <a:lstStyle/>
          <a:p>
            <a:r>
              <a:rPr lang="en-US" sz="2400" b="1" u="sng" dirty="0">
                <a:solidFill>
                  <a:srgbClr val="FF0000"/>
                </a:solidFill>
              </a:rPr>
              <a:t>DIATOMITE IN KENYA</a:t>
            </a:r>
          </a:p>
          <a:p>
            <a:r>
              <a:rPr lang="en-US" sz="2400" dirty="0"/>
              <a:t>It is mined at </a:t>
            </a:r>
            <a:r>
              <a:rPr lang="en-US" sz="2400" dirty="0" err="1"/>
              <a:t>Kariandusi</a:t>
            </a:r>
            <a:r>
              <a:rPr lang="en-US" sz="2400" dirty="0"/>
              <a:t> near </a:t>
            </a:r>
            <a:r>
              <a:rPr lang="en-US" sz="2400" dirty="0" err="1"/>
              <a:t>Gilgil</a:t>
            </a:r>
            <a:r>
              <a:rPr lang="en-US" sz="2400" dirty="0"/>
              <a:t>.</a:t>
            </a:r>
          </a:p>
          <a:p>
            <a:r>
              <a:rPr lang="en-US" sz="2400" dirty="0"/>
              <a:t>It is mined using open cast method but shaft or vertical tunnels method is used where it is far underground.</a:t>
            </a:r>
          </a:p>
          <a:p>
            <a:endParaRPr lang="en-US" sz="2400" dirty="0"/>
          </a:p>
          <a:p>
            <a:r>
              <a:rPr lang="en-US" sz="2400" b="1" u="sng" dirty="0"/>
              <a:t>Uses of Diatomite:</a:t>
            </a:r>
          </a:p>
          <a:p>
            <a:r>
              <a:rPr lang="en-US" sz="2400" dirty="0"/>
              <a:t>- Used in making water filters </a:t>
            </a:r>
          </a:p>
          <a:p>
            <a:r>
              <a:rPr lang="en-US" sz="2400" dirty="0"/>
              <a:t>- Making white wash which is used in construction. </a:t>
            </a:r>
          </a:p>
          <a:p>
            <a:r>
              <a:rPr lang="en-US" sz="2400" dirty="0"/>
              <a:t>- Making heat insulator in furnaces.</a:t>
            </a:r>
          </a:p>
          <a:p>
            <a:endParaRPr lang="en-US" sz="2400" dirty="0"/>
          </a:p>
          <a:p>
            <a:r>
              <a:rPr lang="en-US" sz="2400" b="1" u="sng" dirty="0"/>
              <a:t>Contribution to the Economy</a:t>
            </a:r>
          </a:p>
          <a:p>
            <a:r>
              <a:rPr lang="en-US" sz="2400" dirty="0"/>
              <a:t>-Country earns foreign exchange. </a:t>
            </a:r>
          </a:p>
          <a:p>
            <a:r>
              <a:rPr lang="en-US" sz="2400" dirty="0"/>
              <a:t>-Development of infrastructure. </a:t>
            </a:r>
          </a:p>
          <a:p>
            <a:r>
              <a:rPr lang="en-US" sz="2400" dirty="0"/>
              <a:t>-Create employment. </a:t>
            </a:r>
          </a:p>
          <a:p>
            <a:r>
              <a:rPr lang="en-US" sz="2400" dirty="0"/>
              <a:t>-Other related industries develop. </a:t>
            </a:r>
          </a:p>
        </p:txBody>
      </p:sp>
    </p:spTree>
    <p:extLst>
      <p:ext uri="{BB962C8B-B14F-4D97-AF65-F5344CB8AC3E}">
        <p14:creationId xmlns:p14="http://schemas.microsoft.com/office/powerpoint/2010/main" val="4208185086"/>
      </p:ext>
    </p:extLst>
  </p:cSld>
  <p:clrMapOvr>
    <a:masterClrMapping/>
  </p:clrMapOvr>
  <p:transition spd="slow" advTm="60000">
    <p:cov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oice 009.m4a">
            <a:hlinkClick r:id="" action="ppaction://media"/>
          </p:cNvPr>
          <p:cNvPicPr>
            <a:picLocks noChangeAspect="1"/>
          </p:cNvPicPr>
          <p:nvPr>
            <a:audioFile r:link="rId1"/>
            <p:extLst>
              <p:ext uri="{DAA4B4D4-6D71-4841-9C94-3DE7FCFB9230}">
                <p14:media xmlns:p14="http://schemas.microsoft.com/office/powerpoint/2010/main" r:embed="rId2">
                  <p14:trim st="83000" end="538908"/>
                </p14:media>
              </p:ext>
            </p:extLst>
          </p:nvPr>
        </p:nvPicPr>
        <p:blipFill>
          <a:blip r:embed="rId4"/>
          <a:stretch>
            <a:fillRect/>
          </a:stretch>
        </p:blipFill>
        <p:spPr>
          <a:xfrm>
            <a:off x="4775200" y="2603500"/>
            <a:ext cx="609600" cy="508000"/>
          </a:xfrm>
          <a:prstGeom prst="rect">
            <a:avLst/>
          </a:prstGeom>
        </p:spPr>
      </p:pic>
      <p:sp>
        <p:nvSpPr>
          <p:cNvPr id="3" name="TextBox 2"/>
          <p:cNvSpPr txBox="1"/>
          <p:nvPr/>
        </p:nvSpPr>
        <p:spPr>
          <a:xfrm>
            <a:off x="1651000" y="38100"/>
            <a:ext cx="6781800" cy="1077218"/>
          </a:xfrm>
          <a:prstGeom prst="rect">
            <a:avLst/>
          </a:prstGeom>
          <a:noFill/>
        </p:spPr>
        <p:txBody>
          <a:bodyPr wrap="square" rtlCol="0">
            <a:spAutoFit/>
          </a:bodyPr>
          <a:lstStyle/>
          <a:p>
            <a:r>
              <a:rPr lang="en-US" sz="3200" b="1" u="sng" dirty="0">
                <a:solidFill>
                  <a:srgbClr val="FF0000"/>
                </a:solidFill>
              </a:rPr>
              <a:t>COUNTRIES CROSSED BY THE EQUATOR</a:t>
            </a:r>
          </a:p>
          <a:p>
            <a:endParaRPr lang="en-US" sz="3200" b="1" u="sng" dirty="0">
              <a:solidFill>
                <a:srgbClr val="FF0000"/>
              </a:solidFill>
            </a:endParaRPr>
          </a:p>
        </p:txBody>
      </p:sp>
      <p:sp>
        <p:nvSpPr>
          <p:cNvPr id="4" name="TextBox 3"/>
          <p:cNvSpPr txBox="1"/>
          <p:nvPr/>
        </p:nvSpPr>
        <p:spPr>
          <a:xfrm>
            <a:off x="736600" y="190501"/>
            <a:ext cx="8763000" cy="5324535"/>
          </a:xfrm>
          <a:prstGeom prst="rect">
            <a:avLst/>
          </a:prstGeom>
          <a:noFill/>
        </p:spPr>
        <p:txBody>
          <a:bodyPr wrap="square" rtlCol="0">
            <a:spAutoFit/>
          </a:bodyPr>
          <a:lstStyle/>
          <a:p>
            <a:pPr algn="ctr"/>
            <a:endParaRPr lang="en-US" sz="2400" b="1" dirty="0">
              <a:solidFill>
                <a:srgbClr val="FF0000"/>
              </a:solidFill>
            </a:endParaRPr>
          </a:p>
          <a:p>
            <a:pPr algn="ctr"/>
            <a:r>
              <a:rPr lang="en-US" sz="2400" b="1" dirty="0">
                <a:solidFill>
                  <a:schemeClr val="tx2">
                    <a:lumMod val="60000"/>
                    <a:lumOff val="40000"/>
                  </a:schemeClr>
                </a:solidFill>
              </a:rPr>
              <a:t>SONG</a:t>
            </a:r>
            <a:endParaRPr lang="en-US" sz="3200" b="1" dirty="0">
              <a:solidFill>
                <a:schemeClr val="tx2">
                  <a:lumMod val="60000"/>
                  <a:lumOff val="40000"/>
                </a:schemeClr>
              </a:solidFill>
            </a:endParaRPr>
          </a:p>
          <a:p>
            <a:r>
              <a:rPr lang="en-US" sz="3200" b="1" dirty="0"/>
              <a:t>Niko </a:t>
            </a:r>
            <a:r>
              <a:rPr lang="en-US" sz="3200" b="1" dirty="0" err="1"/>
              <a:t>njaa</a:t>
            </a:r>
            <a:r>
              <a:rPr lang="en-US" sz="3200" b="1" dirty="0"/>
              <a:t> </a:t>
            </a:r>
            <a:r>
              <a:rPr lang="en-US" sz="3200" b="1" dirty="0" err="1"/>
              <a:t>hata</a:t>
            </a:r>
            <a:r>
              <a:rPr lang="en-US" sz="3200" b="1" dirty="0"/>
              <a:t> </a:t>
            </a:r>
            <a:r>
              <a:rPr lang="en-US" sz="3200" b="1" dirty="0" err="1"/>
              <a:t>siwezi</a:t>
            </a:r>
            <a:r>
              <a:rPr lang="en-US" sz="3200" b="1" dirty="0"/>
              <a:t> </a:t>
            </a:r>
            <a:r>
              <a:rPr lang="en-US" sz="3200" b="1" dirty="0" err="1"/>
              <a:t>karanga</a:t>
            </a:r>
            <a:endParaRPr lang="en-US" sz="3200" b="1" dirty="0"/>
          </a:p>
          <a:p>
            <a:r>
              <a:rPr lang="en-US" sz="3200" b="1" dirty="0" err="1"/>
              <a:t>Omena</a:t>
            </a:r>
            <a:endParaRPr lang="en-US" sz="3200" b="1" dirty="0"/>
          </a:p>
          <a:p>
            <a:r>
              <a:rPr lang="en-US" sz="3200" b="1" dirty="0"/>
              <a:t>Gabon Congo DRC Uganda</a:t>
            </a:r>
          </a:p>
          <a:p>
            <a:r>
              <a:rPr lang="en-US" sz="3200" b="1" dirty="0"/>
              <a:t>Kenya Somalia  </a:t>
            </a:r>
          </a:p>
          <a:p>
            <a:r>
              <a:rPr lang="en-US" sz="3200" b="1" dirty="0"/>
              <a:t>These are the countries </a:t>
            </a:r>
          </a:p>
          <a:p>
            <a:r>
              <a:rPr lang="en-US" sz="3200" b="1" dirty="0"/>
              <a:t>These are the countries that passes through the Equator</a:t>
            </a:r>
          </a:p>
          <a:p>
            <a:r>
              <a:rPr lang="en-US" sz="3200" b="1" dirty="0"/>
              <a:t>These are the countries that passes through the </a:t>
            </a:r>
            <a:r>
              <a:rPr lang="en-US" sz="3600" b="1" dirty="0"/>
              <a:t>Equator</a:t>
            </a:r>
            <a:endParaRPr lang="en-US" sz="3200" b="1" dirty="0"/>
          </a:p>
        </p:txBody>
      </p:sp>
    </p:spTree>
    <p:extLst>
      <p:ext uri="{BB962C8B-B14F-4D97-AF65-F5344CB8AC3E}">
        <p14:creationId xmlns:p14="http://schemas.microsoft.com/office/powerpoint/2010/main" val="1274150093"/>
      </p:ext>
    </p:extLst>
  </p:cSld>
  <p:clrMapOvr>
    <a:masterClrMapping/>
  </p:clrMapOvr>
  <p:transition spd="slow" advTm="60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66701"/>
            <a:ext cx="8534400" cy="5262979"/>
          </a:xfrm>
          <a:prstGeom prst="rect">
            <a:avLst/>
          </a:prstGeom>
        </p:spPr>
        <p:txBody>
          <a:bodyPr wrap="square">
            <a:spAutoFit/>
          </a:bodyPr>
          <a:lstStyle/>
          <a:p>
            <a:r>
              <a:rPr lang="en-US" sz="2400" b="1" u="sng" dirty="0">
                <a:solidFill>
                  <a:srgbClr val="FF0000"/>
                </a:solidFill>
              </a:rPr>
              <a:t>LIMESTONE IN KENYA</a:t>
            </a:r>
          </a:p>
          <a:p>
            <a:r>
              <a:rPr lang="en-US" sz="2400" dirty="0"/>
              <a:t>It is found in </a:t>
            </a:r>
            <a:r>
              <a:rPr lang="en-US" sz="2400" dirty="0" err="1"/>
              <a:t>Bamburi</a:t>
            </a:r>
            <a:r>
              <a:rPr lang="en-US" sz="2400" dirty="0"/>
              <a:t> near Mombasa,  </a:t>
            </a:r>
          </a:p>
          <a:p>
            <a:r>
              <a:rPr lang="en-US" sz="2400" dirty="0" err="1"/>
              <a:t>Athi</a:t>
            </a:r>
            <a:r>
              <a:rPr lang="en-US" sz="2400" dirty="0"/>
              <a:t> River near Nairobi, Koru in </a:t>
            </a:r>
            <a:r>
              <a:rPr lang="en-US" sz="2400" dirty="0" err="1"/>
              <a:t>Muhoroni</a:t>
            </a:r>
            <a:r>
              <a:rPr lang="en-US" sz="2400" dirty="0"/>
              <a:t> and </a:t>
            </a:r>
            <a:r>
              <a:rPr lang="en-US" sz="2400" dirty="0" err="1"/>
              <a:t>Homa</a:t>
            </a:r>
            <a:r>
              <a:rPr lang="en-US" sz="2400" dirty="0"/>
              <a:t> Bay. Open cast method is used.</a:t>
            </a:r>
          </a:p>
          <a:p>
            <a:endParaRPr lang="en-US" sz="2400" dirty="0"/>
          </a:p>
          <a:p>
            <a:r>
              <a:rPr lang="en-US" sz="2400" b="1" u="sng" dirty="0"/>
              <a:t>Uses of Limestone:</a:t>
            </a:r>
          </a:p>
          <a:p>
            <a:r>
              <a:rPr lang="en-US" sz="2400" dirty="0"/>
              <a:t>-	Used to make cement.</a:t>
            </a:r>
          </a:p>
          <a:p>
            <a:r>
              <a:rPr lang="en-US" sz="2400" dirty="0"/>
              <a:t>-	Used to make fertilizers and paints.</a:t>
            </a:r>
          </a:p>
          <a:p>
            <a:endParaRPr lang="en-US" sz="2400" dirty="0"/>
          </a:p>
          <a:p>
            <a:r>
              <a:rPr lang="en-US" sz="2400" b="1" u="sng" dirty="0"/>
              <a:t>Contribution to the economy</a:t>
            </a:r>
          </a:p>
          <a:p>
            <a:r>
              <a:rPr lang="en-US" sz="2400" dirty="0"/>
              <a:t>- Create employment </a:t>
            </a:r>
          </a:p>
          <a:p>
            <a:r>
              <a:rPr lang="en-US" sz="2400" dirty="0"/>
              <a:t>- Growth of </a:t>
            </a:r>
            <a:r>
              <a:rPr lang="en-US" sz="2400" dirty="0" err="1"/>
              <a:t>Athi</a:t>
            </a:r>
            <a:r>
              <a:rPr lang="en-US" sz="2400" dirty="0"/>
              <a:t> River town</a:t>
            </a:r>
          </a:p>
          <a:p>
            <a:r>
              <a:rPr lang="en-US" sz="2400" dirty="0"/>
              <a:t>- Earns foreign exchange.</a:t>
            </a:r>
          </a:p>
          <a:p>
            <a:endParaRPr lang="en-US" sz="2400" dirty="0"/>
          </a:p>
        </p:txBody>
      </p:sp>
    </p:spTree>
    <p:extLst>
      <p:ext uri="{BB962C8B-B14F-4D97-AF65-F5344CB8AC3E}">
        <p14:creationId xmlns:p14="http://schemas.microsoft.com/office/powerpoint/2010/main" val="2575472461"/>
      </p:ext>
    </p:extLst>
  </p:cSld>
  <p:clrMapOvr>
    <a:masterClrMapping/>
  </p:clrMapOvr>
  <p:transition spd="slow" advTm="60000">
    <p:cover/>
  </p:transition>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5200" y="38101"/>
            <a:ext cx="8458200" cy="5632311"/>
          </a:xfrm>
          <a:prstGeom prst="rect">
            <a:avLst/>
          </a:prstGeom>
        </p:spPr>
        <p:txBody>
          <a:bodyPr wrap="square">
            <a:spAutoFit/>
          </a:bodyPr>
          <a:lstStyle/>
          <a:p>
            <a:r>
              <a:rPr lang="en-US" sz="2400" dirty="0">
                <a:solidFill>
                  <a:srgbClr val="FF0000"/>
                </a:solidFill>
              </a:rPr>
              <a:t> </a:t>
            </a:r>
            <a:r>
              <a:rPr lang="en-US" sz="2400" b="1" u="sng" dirty="0">
                <a:solidFill>
                  <a:srgbClr val="FF0000"/>
                </a:solidFill>
              </a:rPr>
              <a:t>STD 6 WORK - DIAMOND IN </a:t>
            </a:r>
            <a:r>
              <a:rPr lang="en-US" sz="2400" b="1" u="sng" dirty="0">
                <a:solidFill>
                  <a:srgbClr val="FF0000"/>
                </a:solidFill>
              </a:rPr>
              <a:t>TANZANIA</a:t>
            </a:r>
          </a:p>
          <a:p>
            <a:endParaRPr lang="en-US" sz="2400" b="1" u="sng" dirty="0"/>
          </a:p>
          <a:p>
            <a:r>
              <a:rPr lang="en-US" sz="2400" dirty="0"/>
              <a:t>- Its found in </a:t>
            </a:r>
            <a:r>
              <a:rPr lang="en-US" sz="2400" dirty="0" err="1"/>
              <a:t>Mwadui</a:t>
            </a:r>
            <a:r>
              <a:rPr lang="en-US" sz="2400" dirty="0"/>
              <a:t> near </a:t>
            </a:r>
            <a:r>
              <a:rPr lang="en-US" sz="2400" dirty="0" err="1"/>
              <a:t>Shinyanga</a:t>
            </a:r>
            <a:r>
              <a:rPr lang="en-US" sz="2400" dirty="0"/>
              <a:t>. </a:t>
            </a:r>
          </a:p>
          <a:p>
            <a:r>
              <a:rPr lang="en-US" sz="2400" dirty="0"/>
              <a:t>- Open cast method is used.</a:t>
            </a:r>
          </a:p>
          <a:p>
            <a:pPr marL="342900" indent="-342900">
              <a:buFontTx/>
              <a:buChar char="-"/>
            </a:pPr>
            <a:r>
              <a:rPr lang="en-US" sz="2400" dirty="0"/>
              <a:t>It </a:t>
            </a:r>
            <a:r>
              <a:rPr lang="en-US" sz="2400" dirty="0"/>
              <a:t>is a very hard metal</a:t>
            </a:r>
            <a:r>
              <a:rPr lang="en-US" sz="2400" dirty="0"/>
              <a:t>.</a:t>
            </a:r>
          </a:p>
          <a:p>
            <a:pPr marL="342900" indent="-342900">
              <a:buFontTx/>
              <a:buChar char="-"/>
            </a:pPr>
            <a:endParaRPr lang="en-US" sz="2400" dirty="0"/>
          </a:p>
          <a:p>
            <a:r>
              <a:rPr lang="en-US" sz="2400" b="1" u="sng" dirty="0"/>
              <a:t>Uses of Diamond</a:t>
            </a:r>
          </a:p>
          <a:p>
            <a:r>
              <a:rPr lang="en-US" sz="2400" dirty="0"/>
              <a:t>- Used to make </a:t>
            </a:r>
            <a:r>
              <a:rPr lang="en-US" sz="2400" dirty="0" err="1"/>
              <a:t>jewellery</a:t>
            </a:r>
            <a:r>
              <a:rPr lang="en-US" sz="2400" dirty="0"/>
              <a:t>.</a:t>
            </a:r>
          </a:p>
          <a:p>
            <a:pPr marL="342900" indent="-342900">
              <a:buFontTx/>
              <a:buChar char="-"/>
            </a:pPr>
            <a:r>
              <a:rPr lang="en-US" sz="2400" dirty="0"/>
              <a:t>Used </a:t>
            </a:r>
            <a:r>
              <a:rPr lang="en-US" sz="2400" dirty="0"/>
              <a:t>to make drilling items</a:t>
            </a:r>
            <a:r>
              <a:rPr lang="en-US" sz="2400" dirty="0"/>
              <a:t>.</a:t>
            </a:r>
          </a:p>
          <a:p>
            <a:pPr marL="342900" indent="-342900">
              <a:buFontTx/>
              <a:buChar char="-"/>
            </a:pPr>
            <a:endParaRPr lang="en-US" sz="2400" dirty="0"/>
          </a:p>
          <a:p>
            <a:r>
              <a:rPr lang="en-US" sz="2400" b="1" u="sng" dirty="0"/>
              <a:t>Contribution to the economy</a:t>
            </a:r>
          </a:p>
          <a:p>
            <a:r>
              <a:rPr lang="en-US" sz="2400" dirty="0"/>
              <a:t>•	Earning foreign exchange. </a:t>
            </a:r>
          </a:p>
          <a:p>
            <a:r>
              <a:rPr lang="en-US" sz="2400" dirty="0"/>
              <a:t>•	Development of infrastructure. </a:t>
            </a:r>
          </a:p>
          <a:p>
            <a:r>
              <a:rPr lang="en-US" sz="2400" dirty="0"/>
              <a:t>•	Create employment. </a:t>
            </a:r>
          </a:p>
          <a:p>
            <a:r>
              <a:rPr lang="en-US" sz="2400" dirty="0"/>
              <a:t>•	Development of other related industries.</a:t>
            </a:r>
          </a:p>
        </p:txBody>
      </p:sp>
    </p:spTree>
    <p:extLst>
      <p:ext uri="{BB962C8B-B14F-4D97-AF65-F5344CB8AC3E}">
        <p14:creationId xmlns:p14="http://schemas.microsoft.com/office/powerpoint/2010/main" val="3477028814"/>
      </p:ext>
    </p:extLst>
  </p:cSld>
  <p:clrMapOvr>
    <a:masterClrMapping/>
  </p:clrMapOvr>
  <p:transition spd="slow" advTm="60000">
    <p:cover/>
  </p:transition>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9000" y="164456"/>
            <a:ext cx="8534400" cy="5632311"/>
          </a:xfrm>
          <a:prstGeom prst="rect">
            <a:avLst/>
          </a:prstGeom>
        </p:spPr>
        <p:txBody>
          <a:bodyPr wrap="square">
            <a:spAutoFit/>
          </a:bodyPr>
          <a:lstStyle/>
          <a:p>
            <a:pPr algn="ctr"/>
            <a:r>
              <a:rPr lang="en-US" sz="2400" b="1" u="sng" dirty="0"/>
              <a:t>STD 7 </a:t>
            </a:r>
            <a:r>
              <a:rPr lang="en-US" sz="2400" b="1" u="sng" dirty="0"/>
              <a:t>WORK</a:t>
            </a:r>
            <a:endParaRPr lang="en-US" sz="2400" b="1" u="sng" dirty="0"/>
          </a:p>
          <a:p>
            <a:r>
              <a:rPr lang="en-US" sz="2400" b="1" u="sng" dirty="0">
                <a:solidFill>
                  <a:srgbClr val="FF0000"/>
                </a:solidFill>
              </a:rPr>
              <a:t>PETROLEUM IN NIGERIA</a:t>
            </a:r>
          </a:p>
          <a:p>
            <a:endParaRPr lang="en-US" sz="1200" dirty="0"/>
          </a:p>
          <a:p>
            <a:r>
              <a:rPr lang="en-US" sz="2000" dirty="0"/>
              <a:t>- In Nigeria it is mined near Port Harcourt, Warri and Kaduna. Other countries which produce oil are: </a:t>
            </a:r>
          </a:p>
          <a:p>
            <a:r>
              <a:rPr lang="en-US" sz="2000" dirty="0"/>
              <a:t>Angola, Libya, Gabon, Algeria, Egypt, DRC.</a:t>
            </a:r>
          </a:p>
          <a:p>
            <a:r>
              <a:rPr lang="en-US" sz="2000" dirty="0"/>
              <a:t>- It is mined through underground method using </a:t>
            </a:r>
            <a:r>
              <a:rPr lang="en-US" sz="2000" dirty="0"/>
              <a:t>equipment </a:t>
            </a:r>
            <a:r>
              <a:rPr lang="en-US" sz="2000" dirty="0"/>
              <a:t>known as Derrick.</a:t>
            </a:r>
          </a:p>
          <a:p>
            <a:r>
              <a:rPr lang="en-US" sz="2000" b="1" u="sng" dirty="0"/>
              <a:t>Uses of Petroleum:</a:t>
            </a:r>
          </a:p>
          <a:p>
            <a:r>
              <a:rPr lang="en-US" sz="2000" dirty="0"/>
              <a:t>•	Crude oil is refined to get – petrol, paraffin, </a:t>
            </a:r>
            <a:r>
              <a:rPr lang="en-US" sz="2000" dirty="0"/>
              <a:t>Diesel. </a:t>
            </a:r>
            <a:r>
              <a:rPr lang="en-US" sz="2000" dirty="0"/>
              <a:t>Cooking gas, </a:t>
            </a:r>
            <a:r>
              <a:rPr lang="en-US" sz="2000" dirty="0"/>
              <a:t>	Lubricants</a:t>
            </a:r>
            <a:r>
              <a:rPr lang="en-US" sz="2000" dirty="0"/>
              <a:t>, Bitumen (tar) and jet fuel.</a:t>
            </a:r>
          </a:p>
          <a:p>
            <a:r>
              <a:rPr lang="en-US" sz="2000" dirty="0"/>
              <a:t>•	Used for making chemicals, plastic and fertilizers.</a:t>
            </a:r>
          </a:p>
          <a:p>
            <a:r>
              <a:rPr lang="en-US" sz="2000" b="1" u="sng" dirty="0"/>
              <a:t>Contribution of Petroleum to the economy</a:t>
            </a:r>
          </a:p>
          <a:p>
            <a:r>
              <a:rPr lang="en-US" sz="2000" dirty="0"/>
              <a:t>•	Earning foreign exchange. </a:t>
            </a:r>
          </a:p>
          <a:p>
            <a:r>
              <a:rPr lang="en-US" sz="2000" dirty="0"/>
              <a:t>•	Create employment. </a:t>
            </a:r>
          </a:p>
          <a:p>
            <a:r>
              <a:rPr lang="en-US" sz="2000" dirty="0"/>
              <a:t>•	Development of infrastructure. </a:t>
            </a:r>
          </a:p>
          <a:p>
            <a:r>
              <a:rPr lang="en-US" sz="2000" dirty="0"/>
              <a:t>•	Developing towns. </a:t>
            </a:r>
          </a:p>
          <a:p>
            <a:r>
              <a:rPr lang="en-US" sz="2000" dirty="0"/>
              <a:t>•	Development of other industries.</a:t>
            </a:r>
          </a:p>
          <a:p>
            <a:r>
              <a:rPr lang="en-US" sz="2000" dirty="0"/>
              <a:t>•	Government gets taxes from oil companies.</a:t>
            </a:r>
          </a:p>
        </p:txBody>
      </p:sp>
    </p:spTree>
    <p:extLst>
      <p:ext uri="{BB962C8B-B14F-4D97-AF65-F5344CB8AC3E}">
        <p14:creationId xmlns:p14="http://schemas.microsoft.com/office/powerpoint/2010/main" val="3345288658"/>
      </p:ext>
    </p:extLst>
  </p:cSld>
  <p:clrMapOvr>
    <a:masterClrMapping/>
  </p:clrMapOvr>
  <p:transition spd="slow" advTm="60000">
    <p:cover/>
  </p:transition>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27000"/>
            <a:ext cx="8686800" cy="5016758"/>
          </a:xfrm>
          <a:prstGeom prst="rect">
            <a:avLst/>
          </a:prstGeom>
        </p:spPr>
        <p:txBody>
          <a:bodyPr wrap="square">
            <a:spAutoFit/>
          </a:bodyPr>
          <a:lstStyle/>
          <a:p>
            <a:r>
              <a:rPr lang="en-US" sz="2000" b="1" u="sng" dirty="0">
                <a:solidFill>
                  <a:srgbClr val="FF0000"/>
                </a:solidFill>
              </a:rPr>
              <a:t>COPPER IN ZAMBIA</a:t>
            </a:r>
          </a:p>
          <a:p>
            <a:r>
              <a:rPr lang="en-US" sz="2000" dirty="0"/>
              <a:t>Where found - Ndola in Zambia and at Lubumbashi in DRC. Open cast or pit method is used.</a:t>
            </a:r>
          </a:p>
          <a:p>
            <a:r>
              <a:rPr lang="en-US" sz="2000" dirty="0"/>
              <a:t>Zambia is the leading copper producer in Africa.</a:t>
            </a:r>
          </a:p>
          <a:p>
            <a:r>
              <a:rPr lang="en-US" sz="2000" dirty="0"/>
              <a:t>Other countries where copper is mined are South Africa, Botswana and DRC.</a:t>
            </a:r>
          </a:p>
          <a:p>
            <a:r>
              <a:rPr lang="en-US" sz="2000" dirty="0"/>
              <a:t>Underground method is also used where the ore is deep.</a:t>
            </a:r>
          </a:p>
          <a:p>
            <a:r>
              <a:rPr lang="en-US" sz="2000" dirty="0"/>
              <a:t>Mining </a:t>
            </a:r>
            <a:r>
              <a:rPr lang="en-US" sz="2000" dirty="0" err="1"/>
              <a:t>centres</a:t>
            </a:r>
            <a:r>
              <a:rPr lang="en-US" sz="2000" dirty="0"/>
              <a:t> in Zambia are </a:t>
            </a:r>
            <a:r>
              <a:rPr lang="en-US" sz="2000" dirty="0" err="1"/>
              <a:t>Chibuluma</a:t>
            </a:r>
            <a:r>
              <a:rPr lang="en-US" sz="2000" dirty="0"/>
              <a:t>, </a:t>
            </a:r>
            <a:r>
              <a:rPr lang="en-US" sz="2000" dirty="0" err="1"/>
              <a:t>Nchanga</a:t>
            </a:r>
            <a:r>
              <a:rPr lang="en-US" sz="2000" dirty="0"/>
              <a:t>, </a:t>
            </a:r>
            <a:r>
              <a:rPr lang="en-US" sz="2000" dirty="0" err="1"/>
              <a:t>Mufulira</a:t>
            </a:r>
            <a:r>
              <a:rPr lang="en-US" sz="2000" dirty="0"/>
              <a:t> and </a:t>
            </a:r>
            <a:r>
              <a:rPr lang="en-US" sz="2000" dirty="0" err="1"/>
              <a:t>Luanshya</a:t>
            </a:r>
            <a:r>
              <a:rPr lang="en-US" sz="2000" dirty="0"/>
              <a:t>.</a:t>
            </a:r>
          </a:p>
          <a:p>
            <a:endParaRPr lang="en-US" sz="2000" b="1" u="sng" dirty="0"/>
          </a:p>
          <a:p>
            <a:r>
              <a:rPr lang="en-US" sz="2000" b="1" u="sng" dirty="0"/>
              <a:t>Uses </a:t>
            </a:r>
            <a:r>
              <a:rPr lang="en-US" sz="2000" b="1" u="sng" dirty="0"/>
              <a:t>of copper:</a:t>
            </a:r>
          </a:p>
          <a:p>
            <a:r>
              <a:rPr lang="en-US" sz="2000" dirty="0"/>
              <a:t>•	Used for making coins. </a:t>
            </a:r>
          </a:p>
          <a:p>
            <a:r>
              <a:rPr lang="en-US" sz="2000" dirty="0"/>
              <a:t>•	For making ornaments. </a:t>
            </a:r>
          </a:p>
          <a:p>
            <a:r>
              <a:rPr lang="en-US" sz="2000" dirty="0"/>
              <a:t>•	For making medals. </a:t>
            </a:r>
          </a:p>
          <a:p>
            <a:r>
              <a:rPr lang="en-US" sz="2000" dirty="0"/>
              <a:t>•	For making utensils. </a:t>
            </a:r>
          </a:p>
          <a:p>
            <a:r>
              <a:rPr lang="en-US" sz="2000" dirty="0"/>
              <a:t>•	For making electrical wires. </a:t>
            </a:r>
          </a:p>
          <a:p>
            <a:r>
              <a:rPr lang="en-US" sz="2000" dirty="0"/>
              <a:t>•	Used for making water and gas pipe.</a:t>
            </a:r>
          </a:p>
          <a:p>
            <a:r>
              <a:rPr lang="en-US" sz="2000" dirty="0"/>
              <a:t>•	It is mixed with other metals to get bronze and brass.</a:t>
            </a:r>
          </a:p>
        </p:txBody>
      </p:sp>
    </p:spTree>
    <p:extLst>
      <p:ext uri="{BB962C8B-B14F-4D97-AF65-F5344CB8AC3E}">
        <p14:creationId xmlns:p14="http://schemas.microsoft.com/office/powerpoint/2010/main" val="3316701507"/>
      </p:ext>
    </p:extLst>
  </p:cSld>
  <p:clrMapOvr>
    <a:masterClrMapping/>
  </p:clrMapOvr>
  <p:transition spd="slow" advTm="60000">
    <p:cover/>
  </p:transition>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35397"/>
            <a:ext cx="8610600" cy="2308324"/>
          </a:xfrm>
          <a:prstGeom prst="rect">
            <a:avLst/>
          </a:prstGeom>
        </p:spPr>
        <p:txBody>
          <a:bodyPr wrap="square">
            <a:spAutoFit/>
          </a:bodyPr>
          <a:lstStyle/>
          <a:p>
            <a:r>
              <a:rPr lang="en-US" sz="2400" b="1" u="sng" dirty="0"/>
              <a:t>Contribution to the economy</a:t>
            </a:r>
          </a:p>
          <a:p>
            <a:r>
              <a:rPr lang="en-US" sz="2400" dirty="0"/>
              <a:t>•	Growth of towns. </a:t>
            </a:r>
          </a:p>
          <a:p>
            <a:r>
              <a:rPr lang="en-US" sz="2400" dirty="0"/>
              <a:t>•	Create employment. </a:t>
            </a:r>
          </a:p>
          <a:p>
            <a:r>
              <a:rPr lang="en-US" sz="2400" dirty="0"/>
              <a:t>•	Lead to development of other industries. </a:t>
            </a:r>
          </a:p>
          <a:p>
            <a:r>
              <a:rPr lang="en-US" sz="2400" dirty="0"/>
              <a:t>•	Foreign exchange earning. </a:t>
            </a:r>
          </a:p>
          <a:p>
            <a:r>
              <a:rPr lang="en-US" sz="2400" dirty="0"/>
              <a:t>•	Development of infrastructure.</a:t>
            </a:r>
          </a:p>
        </p:txBody>
      </p:sp>
      <p:sp>
        <p:nvSpPr>
          <p:cNvPr id="3" name="Rectangle 2"/>
          <p:cNvSpPr/>
          <p:nvPr/>
        </p:nvSpPr>
        <p:spPr>
          <a:xfrm>
            <a:off x="889000" y="3192840"/>
            <a:ext cx="8382000" cy="1569660"/>
          </a:xfrm>
          <a:prstGeom prst="rect">
            <a:avLst/>
          </a:prstGeom>
        </p:spPr>
        <p:txBody>
          <a:bodyPr wrap="square">
            <a:spAutoFit/>
          </a:bodyPr>
          <a:lstStyle/>
          <a:p>
            <a:r>
              <a:rPr lang="en-US" sz="2400" b="1" u="sng" dirty="0">
                <a:solidFill>
                  <a:srgbClr val="FF0000"/>
                </a:solidFill>
              </a:rPr>
              <a:t>GOLD IN SOUTH </a:t>
            </a:r>
            <a:r>
              <a:rPr lang="en-US" sz="2400" b="1" u="sng" dirty="0">
                <a:solidFill>
                  <a:srgbClr val="FF0000"/>
                </a:solidFill>
              </a:rPr>
              <a:t>AFRICA</a:t>
            </a:r>
          </a:p>
          <a:p>
            <a:endParaRPr lang="en-US" sz="2400" b="1" u="sng" dirty="0"/>
          </a:p>
          <a:p>
            <a:r>
              <a:rPr lang="en-US" sz="2400" dirty="0"/>
              <a:t>•	Gold in South Africa is mined at Witwatersrand near Johannesburg in </a:t>
            </a:r>
            <a:r>
              <a:rPr lang="en-US" sz="2400" dirty="0" err="1"/>
              <a:t>Transual</a:t>
            </a:r>
            <a:r>
              <a:rPr lang="en-US" sz="2400" dirty="0"/>
              <a:t> province and Orange Free State.</a:t>
            </a:r>
          </a:p>
        </p:txBody>
      </p:sp>
    </p:spTree>
    <p:extLst>
      <p:ext uri="{BB962C8B-B14F-4D97-AF65-F5344CB8AC3E}">
        <p14:creationId xmlns:p14="http://schemas.microsoft.com/office/powerpoint/2010/main" val="150893680"/>
      </p:ext>
    </p:extLst>
  </p:cSld>
  <p:clrMapOvr>
    <a:masterClrMapping/>
  </p:clrMapOvr>
  <p:transition spd="slow" advTm="60000">
    <p:cover/>
  </p:transition>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63501"/>
            <a:ext cx="8458200" cy="3477875"/>
          </a:xfrm>
          <a:prstGeom prst="rect">
            <a:avLst/>
          </a:prstGeom>
        </p:spPr>
        <p:txBody>
          <a:bodyPr wrap="square">
            <a:spAutoFit/>
          </a:bodyPr>
          <a:lstStyle/>
          <a:p>
            <a:r>
              <a:rPr lang="en-US" sz="2000" b="1" u="sng" dirty="0"/>
              <a:t>Uses of Gold:</a:t>
            </a:r>
          </a:p>
          <a:p>
            <a:r>
              <a:rPr lang="en-US" sz="2000" dirty="0"/>
              <a:t>•	Making ornaments. </a:t>
            </a:r>
          </a:p>
          <a:p>
            <a:r>
              <a:rPr lang="en-US" sz="2000" dirty="0"/>
              <a:t>•	Making </a:t>
            </a:r>
            <a:r>
              <a:rPr lang="en-US" sz="2000" dirty="0" err="1"/>
              <a:t>jewellery</a:t>
            </a:r>
            <a:r>
              <a:rPr lang="en-US" sz="2000" dirty="0"/>
              <a:t>. </a:t>
            </a:r>
          </a:p>
          <a:p>
            <a:r>
              <a:rPr lang="en-US" sz="2000" dirty="0"/>
              <a:t>•	Used to make medals. </a:t>
            </a:r>
          </a:p>
          <a:p>
            <a:r>
              <a:rPr lang="en-US" sz="2000" dirty="0"/>
              <a:t>•	Used to coat items such as pens frames, </a:t>
            </a:r>
            <a:r>
              <a:rPr lang="en-US" sz="2000" dirty="0"/>
              <a:t>spectacles</a:t>
            </a:r>
            <a:endParaRPr lang="en-US" sz="2000" dirty="0"/>
          </a:p>
          <a:p>
            <a:r>
              <a:rPr lang="en-US" sz="2000" b="1" u="sng" dirty="0"/>
              <a:t>Contribution to the economy</a:t>
            </a:r>
          </a:p>
          <a:p>
            <a:r>
              <a:rPr lang="en-US" sz="2000" dirty="0"/>
              <a:t>•	Growth of towns such as Johannesburg.</a:t>
            </a:r>
          </a:p>
          <a:p>
            <a:r>
              <a:rPr lang="en-US" sz="2000" dirty="0"/>
              <a:t>•	Create employment. </a:t>
            </a:r>
          </a:p>
          <a:p>
            <a:r>
              <a:rPr lang="en-US" sz="2000" dirty="0"/>
              <a:t>•	Lead to development of other industries. </a:t>
            </a:r>
          </a:p>
          <a:p>
            <a:r>
              <a:rPr lang="en-US" sz="2000" dirty="0"/>
              <a:t>•	Foreign exchange earning. </a:t>
            </a:r>
          </a:p>
          <a:p>
            <a:r>
              <a:rPr lang="en-US" sz="2000" dirty="0"/>
              <a:t>•	Development of </a:t>
            </a:r>
            <a:r>
              <a:rPr lang="en-US" sz="2000" dirty="0"/>
              <a:t>infrastructure</a:t>
            </a:r>
            <a:endParaRPr lang="en-US" sz="2000" dirty="0"/>
          </a:p>
        </p:txBody>
      </p:sp>
      <p:sp>
        <p:nvSpPr>
          <p:cNvPr id="3" name="Rectangle 2"/>
          <p:cNvSpPr/>
          <p:nvPr/>
        </p:nvSpPr>
        <p:spPr>
          <a:xfrm>
            <a:off x="622300" y="3619500"/>
            <a:ext cx="8686800" cy="1938992"/>
          </a:xfrm>
          <a:prstGeom prst="rect">
            <a:avLst/>
          </a:prstGeom>
        </p:spPr>
        <p:txBody>
          <a:bodyPr wrap="square">
            <a:spAutoFit/>
          </a:bodyPr>
          <a:lstStyle/>
          <a:p>
            <a:r>
              <a:rPr lang="en-US" sz="2000" b="1" u="sng" dirty="0"/>
              <a:t>Problems associated with mining</a:t>
            </a:r>
          </a:p>
          <a:p>
            <a:r>
              <a:rPr lang="en-US" sz="2000" dirty="0"/>
              <a:t>•	Accidents during mining.</a:t>
            </a:r>
          </a:p>
          <a:p>
            <a:r>
              <a:rPr lang="en-US" sz="2000" dirty="0"/>
              <a:t>•	Displacement of people.</a:t>
            </a:r>
          </a:p>
          <a:p>
            <a:r>
              <a:rPr lang="en-US" sz="2000" dirty="0"/>
              <a:t>•	Release of dust to the air.</a:t>
            </a:r>
          </a:p>
          <a:p>
            <a:r>
              <a:rPr lang="en-US" sz="2000" dirty="0"/>
              <a:t>•	Release of poisonous gases.</a:t>
            </a:r>
          </a:p>
          <a:p>
            <a:r>
              <a:rPr lang="en-US" sz="2000" dirty="0"/>
              <a:t>•	Land beauty is destroyed etc.</a:t>
            </a:r>
          </a:p>
        </p:txBody>
      </p:sp>
    </p:spTree>
    <p:extLst>
      <p:ext uri="{BB962C8B-B14F-4D97-AF65-F5344CB8AC3E}">
        <p14:creationId xmlns:p14="http://schemas.microsoft.com/office/powerpoint/2010/main" val="306951599"/>
      </p:ext>
    </p:extLst>
  </p:cSld>
  <p:clrMapOvr>
    <a:masterClrMapping/>
  </p:clrMapOvr>
  <p:transition spd="slow" advTm="60000">
    <p:cover/>
  </p:transition>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74067"/>
            <a:ext cx="8686800" cy="2862322"/>
          </a:xfrm>
          <a:prstGeom prst="rect">
            <a:avLst/>
          </a:prstGeom>
        </p:spPr>
        <p:txBody>
          <a:bodyPr wrap="square">
            <a:spAutoFit/>
          </a:bodyPr>
          <a:lstStyle/>
          <a:p>
            <a:pPr algn="ctr"/>
            <a:r>
              <a:rPr lang="en-US" sz="2000" b="1" u="sng" dirty="0"/>
              <a:t>EXERCISE 9</a:t>
            </a:r>
          </a:p>
          <a:p>
            <a:r>
              <a:rPr lang="en-US" sz="2000" dirty="0"/>
              <a:t>1.In </a:t>
            </a:r>
            <a:r>
              <a:rPr lang="en-US" sz="2000" dirty="0"/>
              <a:t>Uganda copper is smelted at a place known as---</a:t>
            </a:r>
          </a:p>
          <a:p>
            <a:r>
              <a:rPr lang="en-US" sz="2000" dirty="0"/>
              <a:t>  A. </a:t>
            </a:r>
            <a:r>
              <a:rPr lang="en-US" sz="2000" dirty="0" err="1"/>
              <a:t>Kasese</a:t>
            </a:r>
            <a:r>
              <a:rPr lang="en-US" sz="2000" dirty="0"/>
              <a:t>.   B. </a:t>
            </a:r>
            <a:r>
              <a:rPr lang="en-US" sz="2000" dirty="0" err="1"/>
              <a:t>Jinja</a:t>
            </a:r>
            <a:r>
              <a:rPr lang="en-US" sz="2000" dirty="0"/>
              <a:t>.   C. </a:t>
            </a:r>
            <a:r>
              <a:rPr lang="en-US" sz="2000" dirty="0" err="1"/>
              <a:t>Kilembe</a:t>
            </a:r>
            <a:r>
              <a:rPr lang="en-US" sz="2000" dirty="0"/>
              <a:t>.   D. Kampala.</a:t>
            </a:r>
          </a:p>
          <a:p>
            <a:endParaRPr lang="en-US" sz="2000" dirty="0"/>
          </a:p>
          <a:p>
            <a:r>
              <a:rPr lang="en-US" sz="2000" dirty="0"/>
              <a:t>2.   Copper is used in three of the following ways EXCEPT-----</a:t>
            </a:r>
          </a:p>
          <a:p>
            <a:r>
              <a:rPr lang="en-US" sz="2000" dirty="0"/>
              <a:t>A. Making of ornament.</a:t>
            </a:r>
          </a:p>
          <a:p>
            <a:r>
              <a:rPr lang="en-US" sz="2000" dirty="0"/>
              <a:t>B. Making generators.</a:t>
            </a:r>
          </a:p>
          <a:p>
            <a:r>
              <a:rPr lang="en-US" sz="2000" dirty="0"/>
              <a:t>C. Making of drilling </a:t>
            </a:r>
            <a:r>
              <a:rPr lang="en-US" sz="2000" dirty="0" err="1"/>
              <a:t>equipments</a:t>
            </a:r>
            <a:r>
              <a:rPr lang="en-US" sz="2000" dirty="0"/>
              <a:t>.</a:t>
            </a:r>
          </a:p>
          <a:p>
            <a:r>
              <a:rPr lang="en-US" sz="2000" dirty="0"/>
              <a:t>D. Making coins.</a:t>
            </a:r>
          </a:p>
        </p:txBody>
      </p:sp>
      <p:sp>
        <p:nvSpPr>
          <p:cNvPr id="3" name="Rectangle 2"/>
          <p:cNvSpPr/>
          <p:nvPr/>
        </p:nvSpPr>
        <p:spPr>
          <a:xfrm>
            <a:off x="660400" y="2987814"/>
            <a:ext cx="8991600" cy="707886"/>
          </a:xfrm>
          <a:prstGeom prst="rect">
            <a:avLst/>
          </a:prstGeom>
        </p:spPr>
        <p:txBody>
          <a:bodyPr wrap="square">
            <a:spAutoFit/>
          </a:bodyPr>
          <a:lstStyle/>
          <a:p>
            <a:r>
              <a:rPr lang="en-US" sz="2000" dirty="0"/>
              <a:t>3. Three of the following towns have </a:t>
            </a:r>
            <a:r>
              <a:rPr lang="en-US" sz="2000" dirty="0"/>
              <a:t>developed because </a:t>
            </a:r>
            <a:r>
              <a:rPr lang="en-US" sz="2000" dirty="0"/>
              <a:t>mining which one has NOT?</a:t>
            </a:r>
          </a:p>
          <a:p>
            <a:r>
              <a:rPr lang="en-US" sz="2000" dirty="0"/>
              <a:t>     A. </a:t>
            </a:r>
            <a:r>
              <a:rPr lang="en-US" sz="2000" dirty="0" err="1"/>
              <a:t>Kilembe</a:t>
            </a:r>
            <a:r>
              <a:rPr lang="en-US" sz="2000" dirty="0"/>
              <a:t>   B. </a:t>
            </a:r>
            <a:r>
              <a:rPr lang="en-US" sz="2000" dirty="0" err="1"/>
              <a:t>Mwadui</a:t>
            </a:r>
            <a:r>
              <a:rPr lang="en-US" sz="2000" dirty="0"/>
              <a:t>.   C. </a:t>
            </a:r>
            <a:r>
              <a:rPr lang="en-US" sz="2000" dirty="0" err="1"/>
              <a:t>Malindi</a:t>
            </a:r>
            <a:r>
              <a:rPr lang="en-US" sz="2000" dirty="0"/>
              <a:t>.   D. </a:t>
            </a:r>
            <a:r>
              <a:rPr lang="en-US" sz="2000" dirty="0" err="1"/>
              <a:t>Kasese</a:t>
            </a:r>
            <a:r>
              <a:rPr lang="en-US" sz="2000" dirty="0"/>
              <a:t>.</a:t>
            </a:r>
          </a:p>
        </p:txBody>
      </p:sp>
      <p:sp>
        <p:nvSpPr>
          <p:cNvPr id="4" name="Rectangle 3"/>
          <p:cNvSpPr/>
          <p:nvPr/>
        </p:nvSpPr>
        <p:spPr>
          <a:xfrm>
            <a:off x="722745" y="3906163"/>
            <a:ext cx="8686800" cy="1323439"/>
          </a:xfrm>
          <a:prstGeom prst="rect">
            <a:avLst/>
          </a:prstGeom>
        </p:spPr>
        <p:txBody>
          <a:bodyPr wrap="square">
            <a:spAutoFit/>
          </a:bodyPr>
          <a:lstStyle/>
          <a:p>
            <a:r>
              <a:rPr lang="en-US" sz="2000" dirty="0"/>
              <a:t>4. The main method of mining copper in </a:t>
            </a:r>
            <a:r>
              <a:rPr lang="en-US" sz="2000" dirty="0" err="1"/>
              <a:t>Luanshya</a:t>
            </a:r>
            <a:r>
              <a:rPr lang="en-US" sz="2000" dirty="0"/>
              <a:t> </a:t>
            </a:r>
            <a:r>
              <a:rPr lang="en-US" sz="2000" dirty="0"/>
              <a:t> area </a:t>
            </a:r>
            <a:r>
              <a:rPr lang="en-US" sz="2000" dirty="0"/>
              <a:t>in Zambia is through the------</a:t>
            </a:r>
          </a:p>
          <a:p>
            <a:r>
              <a:rPr lang="en-US" sz="2000" dirty="0"/>
              <a:t>A.	Drilling method.          B. opencast method.</a:t>
            </a:r>
          </a:p>
          <a:p>
            <a:r>
              <a:rPr lang="en-US" sz="2000" dirty="0"/>
              <a:t>C.	Deep cast method.      D. scooping method.</a:t>
            </a:r>
          </a:p>
        </p:txBody>
      </p:sp>
    </p:spTree>
    <p:extLst>
      <p:ext uri="{BB962C8B-B14F-4D97-AF65-F5344CB8AC3E}">
        <p14:creationId xmlns:p14="http://schemas.microsoft.com/office/powerpoint/2010/main" val="3497836536"/>
      </p:ext>
    </p:extLst>
  </p:cSld>
  <p:clrMapOvr>
    <a:masterClrMapping/>
  </p:clrMapOvr>
  <p:transition spd="slow" advTm="60000">
    <p:cover/>
  </p:transition>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418" y="190501"/>
            <a:ext cx="8382000" cy="4893647"/>
          </a:xfrm>
          <a:prstGeom prst="rect">
            <a:avLst/>
          </a:prstGeom>
        </p:spPr>
        <p:txBody>
          <a:bodyPr wrap="square">
            <a:spAutoFit/>
          </a:bodyPr>
          <a:lstStyle/>
          <a:p>
            <a:r>
              <a:rPr lang="en-US" sz="2400" dirty="0"/>
              <a:t> 5.  Below are TRUE statements about a certain mineral mined in Kenya.</a:t>
            </a:r>
          </a:p>
          <a:p>
            <a:r>
              <a:rPr lang="en-US" sz="2400" dirty="0"/>
              <a:t> </a:t>
            </a:r>
            <a:r>
              <a:rPr lang="en-US" sz="2400" dirty="0"/>
              <a:t>	i</a:t>
            </a:r>
            <a:r>
              <a:rPr lang="en-US" sz="2400" dirty="0"/>
              <a:t>. It is a chalk-like rock.</a:t>
            </a:r>
          </a:p>
          <a:p>
            <a:r>
              <a:rPr lang="en-US" sz="2400" dirty="0"/>
              <a:t>	ii</a:t>
            </a:r>
            <a:r>
              <a:rPr lang="en-US" sz="2400" dirty="0"/>
              <a:t>. Used to make water filters, soaps and paint.</a:t>
            </a:r>
          </a:p>
          <a:p>
            <a:r>
              <a:rPr lang="en-US" sz="2400" dirty="0"/>
              <a:t>      </a:t>
            </a:r>
            <a:r>
              <a:rPr lang="en-US" sz="2400" dirty="0"/>
              <a:t>	iii</a:t>
            </a:r>
            <a:r>
              <a:rPr lang="en-US" sz="2400" dirty="0"/>
              <a:t>. Also used to dry clean clothes in the laundry.</a:t>
            </a:r>
          </a:p>
          <a:p>
            <a:r>
              <a:rPr lang="en-US" sz="2400" dirty="0"/>
              <a:t>The mineral described above is----------</a:t>
            </a:r>
          </a:p>
          <a:p>
            <a:r>
              <a:rPr lang="en-US" sz="2400" dirty="0"/>
              <a:t>       A. Diatomite                     B. Limestone.</a:t>
            </a:r>
          </a:p>
          <a:p>
            <a:r>
              <a:rPr lang="en-US" sz="2400" dirty="0"/>
              <a:t>       C. Soda ash.                      D. Fluorspar.</a:t>
            </a:r>
          </a:p>
          <a:p>
            <a:endParaRPr lang="en-US" sz="2400" dirty="0"/>
          </a:p>
          <a:p>
            <a:r>
              <a:rPr lang="en-US" sz="2400" dirty="0"/>
              <a:t>6.  The </a:t>
            </a:r>
            <a:r>
              <a:rPr lang="en-US" sz="2400" dirty="0" err="1"/>
              <a:t>centre</a:t>
            </a:r>
            <a:r>
              <a:rPr lang="en-US" sz="2400" dirty="0"/>
              <a:t> of South Africa’s gold mining industry is the city of------</a:t>
            </a:r>
          </a:p>
          <a:p>
            <a:r>
              <a:rPr lang="en-US" sz="2400" dirty="0"/>
              <a:t>  	  </a:t>
            </a:r>
            <a:r>
              <a:rPr lang="en-US" sz="2400" dirty="0"/>
              <a:t>	A</a:t>
            </a:r>
            <a:r>
              <a:rPr lang="en-US" sz="2400" dirty="0"/>
              <a:t>. Pretoria 		B.  Durban. </a:t>
            </a:r>
          </a:p>
          <a:p>
            <a:r>
              <a:rPr lang="en-US" sz="2400" dirty="0"/>
              <a:t>  </a:t>
            </a:r>
            <a:r>
              <a:rPr lang="en-US" sz="2400" dirty="0"/>
              <a:t>		C</a:t>
            </a:r>
            <a:r>
              <a:rPr lang="en-US" sz="2400" dirty="0"/>
              <a:t>. Cape town. 		D. Johannesburg.</a:t>
            </a:r>
          </a:p>
        </p:txBody>
      </p:sp>
    </p:spTree>
    <p:extLst>
      <p:ext uri="{BB962C8B-B14F-4D97-AF65-F5344CB8AC3E}">
        <p14:creationId xmlns:p14="http://schemas.microsoft.com/office/powerpoint/2010/main" val="4172031252"/>
      </p:ext>
    </p:extLst>
  </p:cSld>
  <p:clrMapOvr>
    <a:masterClrMapping/>
  </p:clrMapOvr>
  <p:transition spd="slow" advTm="60000">
    <p:cover/>
  </p:transition>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265986"/>
            <a:ext cx="8991600" cy="4801314"/>
          </a:xfrm>
          <a:prstGeom prst="rect">
            <a:avLst/>
          </a:prstGeom>
        </p:spPr>
        <p:txBody>
          <a:bodyPr wrap="square">
            <a:spAutoFit/>
          </a:bodyPr>
          <a:lstStyle/>
          <a:p>
            <a:pPr algn="ctr"/>
            <a:r>
              <a:rPr lang="en-US" sz="2800" b="1" u="sng" dirty="0">
                <a:solidFill>
                  <a:srgbClr val="FF0000"/>
                </a:solidFill>
              </a:rPr>
              <a:t>PASTORAL FARMING - STD 6 WORK</a:t>
            </a:r>
          </a:p>
          <a:p>
            <a:endParaRPr lang="en-US" sz="1400" dirty="0"/>
          </a:p>
          <a:p>
            <a:r>
              <a:rPr lang="en-US" sz="2400" b="1" u="sng" dirty="0">
                <a:solidFill>
                  <a:srgbClr val="FF0000"/>
                </a:solidFill>
              </a:rPr>
              <a:t>BEEF FARMING IN KENYA AND TANZANIA </a:t>
            </a:r>
          </a:p>
          <a:p>
            <a:r>
              <a:rPr lang="en-US" sz="2400" dirty="0"/>
              <a:t>Beef </a:t>
            </a:r>
            <a:r>
              <a:rPr lang="en-US" sz="2400" dirty="0"/>
              <a:t>farming is keeping cattle for meat which is done on large farm known as </a:t>
            </a:r>
            <a:r>
              <a:rPr lang="en-US" sz="2400" dirty="0"/>
              <a:t>Ranches.</a:t>
            </a:r>
          </a:p>
          <a:p>
            <a:r>
              <a:rPr lang="en-US" sz="2400" dirty="0"/>
              <a:t>Mostly </a:t>
            </a:r>
            <a:r>
              <a:rPr lang="en-US" sz="2400" dirty="0"/>
              <a:t>practiced in areas that receive low rainfall.</a:t>
            </a:r>
          </a:p>
          <a:p>
            <a:endParaRPr lang="en-US" sz="2400" dirty="0"/>
          </a:p>
          <a:p>
            <a:r>
              <a:rPr lang="en-US" sz="2400" b="1" u="sng" dirty="0">
                <a:solidFill>
                  <a:srgbClr val="0070C0"/>
                </a:solidFill>
              </a:rPr>
              <a:t>Beef farming in Kenya </a:t>
            </a:r>
          </a:p>
          <a:p>
            <a:r>
              <a:rPr lang="en-US" sz="2400" dirty="0"/>
              <a:t>Practiced in </a:t>
            </a:r>
            <a:r>
              <a:rPr lang="en-US" sz="2400" dirty="0" err="1"/>
              <a:t>Laikipia</a:t>
            </a:r>
            <a:r>
              <a:rPr lang="en-US" sz="2400" dirty="0"/>
              <a:t>, </a:t>
            </a:r>
            <a:r>
              <a:rPr lang="en-US" sz="2400" dirty="0" err="1"/>
              <a:t>Kajiado</a:t>
            </a:r>
            <a:r>
              <a:rPr lang="en-US" sz="2400" dirty="0"/>
              <a:t>, </a:t>
            </a:r>
            <a:r>
              <a:rPr lang="en-US" sz="2400" dirty="0" err="1"/>
              <a:t>Thika</a:t>
            </a:r>
            <a:r>
              <a:rPr lang="en-US" sz="2400" dirty="0"/>
              <a:t>, </a:t>
            </a:r>
            <a:r>
              <a:rPr lang="en-US" sz="2400" dirty="0" err="1"/>
              <a:t>Machakos</a:t>
            </a:r>
            <a:r>
              <a:rPr lang="en-US" sz="2400" dirty="0"/>
              <a:t>, Meru, and </a:t>
            </a:r>
            <a:r>
              <a:rPr lang="en-US" sz="2400" dirty="0" err="1"/>
              <a:t>Taita</a:t>
            </a:r>
            <a:r>
              <a:rPr lang="en-US" sz="2400" dirty="0"/>
              <a:t> hills </a:t>
            </a:r>
            <a:r>
              <a:rPr lang="en-US" sz="2400" dirty="0" err="1"/>
              <a:t>etc</a:t>
            </a:r>
            <a:endParaRPr lang="en-US" sz="2400" dirty="0"/>
          </a:p>
          <a:p>
            <a:r>
              <a:rPr lang="en-US" sz="2400" dirty="0"/>
              <a:t>Examples of beef cattle are </a:t>
            </a:r>
            <a:r>
              <a:rPr lang="en-US" sz="2400" dirty="0" err="1"/>
              <a:t>Boran</a:t>
            </a:r>
            <a:r>
              <a:rPr lang="en-US" sz="2400" dirty="0"/>
              <a:t>, Sahiwal and Zebu.</a:t>
            </a:r>
          </a:p>
          <a:p>
            <a:r>
              <a:rPr lang="en-US" sz="2400" dirty="0"/>
              <a:t>Pure exotic beef cattle are Hereford and Aberdeen Angus. </a:t>
            </a:r>
          </a:p>
          <a:p>
            <a:r>
              <a:rPr lang="en-US" sz="2400" b="1" u="sng" dirty="0">
                <a:solidFill>
                  <a:srgbClr val="0070C0"/>
                </a:solidFill>
              </a:rPr>
              <a:t>Beef farming in Tanzania </a:t>
            </a:r>
          </a:p>
          <a:p>
            <a:r>
              <a:rPr lang="en-US" sz="2400" dirty="0"/>
              <a:t> It is practiced at Dodoma, </a:t>
            </a:r>
            <a:r>
              <a:rPr lang="en-US" sz="2400" dirty="0" err="1"/>
              <a:t>Singida</a:t>
            </a:r>
            <a:r>
              <a:rPr lang="en-US" sz="2400" dirty="0"/>
              <a:t>, </a:t>
            </a:r>
            <a:r>
              <a:rPr lang="en-US" sz="2400" dirty="0" err="1"/>
              <a:t>Mpwapwa</a:t>
            </a:r>
            <a:r>
              <a:rPr lang="en-US" sz="2400" dirty="0"/>
              <a:t>, </a:t>
            </a:r>
            <a:r>
              <a:rPr lang="en-US" sz="2400" dirty="0" err="1"/>
              <a:t>Morogoro</a:t>
            </a:r>
            <a:r>
              <a:rPr lang="en-US" sz="2400" dirty="0"/>
              <a:t> and </a:t>
            </a:r>
            <a:r>
              <a:rPr lang="en-US" sz="2400" dirty="0" err="1"/>
              <a:t>Kongwa</a:t>
            </a:r>
            <a:r>
              <a:rPr lang="en-US" sz="2400" dirty="0"/>
              <a:t>.</a:t>
            </a:r>
          </a:p>
        </p:txBody>
      </p:sp>
    </p:spTree>
    <p:extLst>
      <p:ext uri="{BB962C8B-B14F-4D97-AF65-F5344CB8AC3E}">
        <p14:creationId xmlns:p14="http://schemas.microsoft.com/office/powerpoint/2010/main" val="1687144666"/>
      </p:ext>
    </p:extLst>
  </p:cSld>
  <p:clrMapOvr>
    <a:masterClrMapping/>
  </p:clrMapOvr>
  <p:transition spd="slow" advTm="60000">
    <p:cover/>
  </p:transition>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0"/>
            <a:ext cx="8763000" cy="2246769"/>
          </a:xfrm>
          <a:prstGeom prst="rect">
            <a:avLst/>
          </a:prstGeom>
        </p:spPr>
        <p:txBody>
          <a:bodyPr wrap="square">
            <a:spAutoFit/>
          </a:bodyPr>
          <a:lstStyle/>
          <a:p>
            <a:r>
              <a:rPr lang="en-US" sz="2000" b="1" u="sng" dirty="0"/>
              <a:t>Problem facing beef farming </a:t>
            </a:r>
          </a:p>
          <a:p>
            <a:r>
              <a:rPr lang="en-US" sz="2000" dirty="0" err="1"/>
              <a:t>i</a:t>
            </a:r>
            <a:r>
              <a:rPr lang="en-US" sz="2000" dirty="0"/>
              <a:t>)	Attack by wild animals such lions etc. </a:t>
            </a:r>
          </a:p>
          <a:p>
            <a:r>
              <a:rPr lang="en-US" sz="2000" dirty="0"/>
              <a:t>ii)	Shortage of pasture and water</a:t>
            </a:r>
          </a:p>
          <a:p>
            <a:r>
              <a:rPr lang="en-US" sz="2000" dirty="0"/>
              <a:t>iii)	Pest and diseases. </a:t>
            </a:r>
          </a:p>
          <a:p>
            <a:r>
              <a:rPr lang="en-US" sz="2000" dirty="0"/>
              <a:t>iv)	Lack of enough capital. </a:t>
            </a:r>
          </a:p>
          <a:p>
            <a:r>
              <a:rPr lang="en-US" sz="2000" dirty="0"/>
              <a:t>v)	Cattle rustling.</a:t>
            </a:r>
          </a:p>
          <a:p>
            <a:r>
              <a:rPr lang="en-US" sz="2000" dirty="0"/>
              <a:t>vi)	Drought.</a:t>
            </a:r>
          </a:p>
        </p:txBody>
      </p:sp>
      <p:sp>
        <p:nvSpPr>
          <p:cNvPr id="3" name="Rectangle 2"/>
          <p:cNvSpPr/>
          <p:nvPr/>
        </p:nvSpPr>
        <p:spPr>
          <a:xfrm>
            <a:off x="508000" y="2095501"/>
            <a:ext cx="8763000" cy="3508653"/>
          </a:xfrm>
          <a:prstGeom prst="rect">
            <a:avLst/>
          </a:prstGeom>
        </p:spPr>
        <p:txBody>
          <a:bodyPr wrap="square">
            <a:spAutoFit/>
          </a:bodyPr>
          <a:lstStyle/>
          <a:p>
            <a:pPr algn="ctr"/>
            <a:r>
              <a:rPr lang="en-US" sz="2400" b="1" u="sng" dirty="0">
                <a:solidFill>
                  <a:srgbClr val="FF0000"/>
                </a:solidFill>
              </a:rPr>
              <a:t>PASTORALIST</a:t>
            </a:r>
            <a:r>
              <a:rPr lang="en-US" sz="2400" b="1" u="sng" dirty="0">
                <a:solidFill>
                  <a:srgbClr val="FF0000"/>
                </a:solidFill>
              </a:rPr>
              <a:t>:  STD 7 WORK</a:t>
            </a:r>
          </a:p>
          <a:p>
            <a:endParaRPr lang="en-US" sz="1000" dirty="0"/>
          </a:p>
          <a:p>
            <a:r>
              <a:rPr lang="en-US" sz="2800" b="1" u="sng" dirty="0">
                <a:solidFill>
                  <a:srgbClr val="FF0000"/>
                </a:solidFill>
              </a:rPr>
              <a:t>MAASAI </a:t>
            </a:r>
            <a:endParaRPr lang="en-US" sz="2800" b="1" u="sng" dirty="0">
              <a:solidFill>
                <a:srgbClr val="FF0000"/>
              </a:solidFill>
            </a:endParaRPr>
          </a:p>
          <a:p>
            <a:r>
              <a:rPr lang="en-US" sz="2000" dirty="0"/>
              <a:t>They </a:t>
            </a:r>
            <a:r>
              <a:rPr lang="en-US" sz="2000" dirty="0"/>
              <a:t>keep Cattle, sheep, goat and donkeys.</a:t>
            </a:r>
          </a:p>
          <a:p>
            <a:endParaRPr lang="en-US" sz="2000" dirty="0"/>
          </a:p>
          <a:p>
            <a:r>
              <a:rPr lang="en-US" sz="2000" dirty="0"/>
              <a:t> </a:t>
            </a:r>
            <a:r>
              <a:rPr lang="en-US" sz="2000" b="1" u="sng" dirty="0"/>
              <a:t>Their Benefits From Pastoral Farming  </a:t>
            </a:r>
            <a:endParaRPr lang="en-US" sz="2000" b="1" u="sng" dirty="0"/>
          </a:p>
          <a:p>
            <a:r>
              <a:rPr lang="en-US" sz="2000" dirty="0"/>
              <a:t>•	They get milk and blood. </a:t>
            </a:r>
          </a:p>
          <a:p>
            <a:r>
              <a:rPr lang="en-US" sz="2000" dirty="0"/>
              <a:t>•	They also get clothing and bedding from skin and hides.</a:t>
            </a:r>
          </a:p>
          <a:p>
            <a:r>
              <a:rPr lang="en-US" sz="2000" dirty="0"/>
              <a:t>•	They use donkey to carry their goods. </a:t>
            </a:r>
          </a:p>
          <a:p>
            <a:r>
              <a:rPr lang="en-US" sz="2000" dirty="0"/>
              <a:t>•	Use the animals to pay dowry.</a:t>
            </a:r>
          </a:p>
          <a:p>
            <a:r>
              <a:rPr lang="en-US" sz="2000" dirty="0"/>
              <a:t>•	They sell their animals to get cash money for other expenses.</a:t>
            </a:r>
          </a:p>
        </p:txBody>
      </p:sp>
    </p:spTree>
    <p:extLst>
      <p:ext uri="{BB962C8B-B14F-4D97-AF65-F5344CB8AC3E}">
        <p14:creationId xmlns:p14="http://schemas.microsoft.com/office/powerpoint/2010/main" val="521333922"/>
      </p:ext>
    </p:extLst>
  </p:cSld>
  <p:clrMapOvr>
    <a:masterClrMapping/>
  </p:clrMapOvr>
  <p:transition spd="slow" advTm="60000">
    <p:cov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698500"/>
            <a:ext cx="8991600" cy="3771900"/>
          </a:xfrm>
          <a:prstGeom prst="rect">
            <a:avLst/>
          </a:prstGeom>
        </p:spPr>
        <p:txBody>
          <a:bodyPr>
            <a:normAutofit/>
          </a:bodyPr>
          <a:lstStyle/>
          <a:p>
            <a:pPr lvl="1">
              <a:lnSpc>
                <a:spcPct val="160000"/>
              </a:lnSpc>
            </a:pPr>
            <a:r>
              <a:rPr lang="en-US" dirty="0">
                <a:latin typeface="Arial Rounded MT Bold" pitchFamily="34" charset="0"/>
              </a:rPr>
              <a:t>The main line of longitude is </a:t>
            </a:r>
            <a:r>
              <a:rPr lang="en-US" b="1" dirty="0">
                <a:latin typeface="Arial Rounded MT Bold" pitchFamily="34" charset="0"/>
              </a:rPr>
              <a:t>Prime meridian at 0</a:t>
            </a:r>
            <a:r>
              <a:rPr lang="en-US" b="1" baseline="30000" dirty="0">
                <a:latin typeface="Arial Rounded MT Bold" pitchFamily="34" charset="0"/>
              </a:rPr>
              <a:t>0</a:t>
            </a:r>
            <a:r>
              <a:rPr lang="en-US" b="1" dirty="0">
                <a:latin typeface="Arial Rounded MT Bold" pitchFamily="34" charset="0"/>
              </a:rPr>
              <a:t>.</a:t>
            </a:r>
            <a:endParaRPr lang="en-US" dirty="0">
              <a:latin typeface="Arial Rounded MT Bold" pitchFamily="34" charset="0"/>
            </a:endParaRPr>
          </a:p>
          <a:p>
            <a:pPr lvl="1">
              <a:lnSpc>
                <a:spcPct val="160000"/>
              </a:lnSpc>
            </a:pPr>
            <a:r>
              <a:rPr lang="en-US" dirty="0">
                <a:latin typeface="Arial Rounded MT Bold" pitchFamily="34" charset="0"/>
              </a:rPr>
              <a:t>Lines of longitudes are also known as </a:t>
            </a:r>
            <a:r>
              <a:rPr lang="en-US" b="1" dirty="0">
                <a:latin typeface="Arial Rounded MT Bold" pitchFamily="34" charset="0"/>
              </a:rPr>
              <a:t>Meridians.</a:t>
            </a:r>
            <a:r>
              <a:rPr lang="en-US" dirty="0">
                <a:latin typeface="Arial Rounded MT Bold" pitchFamily="34" charset="0"/>
              </a:rPr>
              <a:t> </a:t>
            </a:r>
          </a:p>
          <a:p>
            <a:pPr lvl="1">
              <a:lnSpc>
                <a:spcPct val="160000"/>
              </a:lnSpc>
            </a:pPr>
            <a:r>
              <a:rPr lang="en-US" dirty="0">
                <a:latin typeface="Arial Rounded MT Bold" pitchFamily="34" charset="0"/>
              </a:rPr>
              <a:t>Prime Meridian passes through </a:t>
            </a:r>
            <a:r>
              <a:rPr lang="en-US" b="1" dirty="0">
                <a:latin typeface="Arial Rounded MT Bold" pitchFamily="34" charset="0"/>
              </a:rPr>
              <a:t>Accra Town</a:t>
            </a:r>
            <a:r>
              <a:rPr lang="en-US" dirty="0">
                <a:latin typeface="Arial Rounded MT Bold" pitchFamily="34" charset="0"/>
              </a:rPr>
              <a:t> in Ghana and at </a:t>
            </a:r>
            <a:r>
              <a:rPr lang="en-US" b="1" dirty="0">
                <a:latin typeface="Arial Rounded MT Bold" pitchFamily="34" charset="0"/>
              </a:rPr>
              <a:t>Greenwich town</a:t>
            </a:r>
            <a:r>
              <a:rPr lang="en-US" dirty="0">
                <a:latin typeface="Arial Rounded MT Bold" pitchFamily="34" charset="0"/>
              </a:rPr>
              <a:t> in England (Britain)</a:t>
            </a:r>
          </a:p>
          <a:p>
            <a:pPr lvl="1">
              <a:lnSpc>
                <a:spcPct val="160000"/>
              </a:lnSpc>
            </a:pPr>
            <a:r>
              <a:rPr lang="en-US" dirty="0">
                <a:latin typeface="Arial Rounded MT Bold" pitchFamily="34" charset="0"/>
              </a:rPr>
              <a:t>Both latitude and longitude are used to give the location of a place.</a:t>
            </a:r>
          </a:p>
          <a:p>
            <a:endParaRPr lang="en-US" b="1" dirty="0"/>
          </a:p>
        </p:txBody>
      </p:sp>
    </p:spTree>
    <p:extLst>
      <p:ext uri="{BB962C8B-B14F-4D97-AF65-F5344CB8AC3E}">
        <p14:creationId xmlns:p14="http://schemas.microsoft.com/office/powerpoint/2010/main" val="472412212"/>
      </p:ext>
    </p:extLst>
  </p:cSld>
  <p:clrMapOvr>
    <a:masterClrMapping/>
  </p:clrMapOvr>
  <p:transition spd="slow" advTm="60000">
    <p:cover/>
  </p:transition>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8101"/>
            <a:ext cx="8763000" cy="5709255"/>
          </a:xfrm>
          <a:prstGeom prst="rect">
            <a:avLst/>
          </a:prstGeom>
        </p:spPr>
        <p:txBody>
          <a:bodyPr wrap="square">
            <a:spAutoFit/>
          </a:bodyPr>
          <a:lstStyle/>
          <a:p>
            <a:r>
              <a:rPr lang="en-US" sz="2000" b="1" u="sng" dirty="0"/>
              <a:t>PROBLEMS </a:t>
            </a:r>
            <a:r>
              <a:rPr lang="en-US" sz="2000" b="1" u="sng" dirty="0"/>
              <a:t>THEY FACE</a:t>
            </a:r>
          </a:p>
          <a:p>
            <a:r>
              <a:rPr lang="en-US" sz="2000" dirty="0"/>
              <a:t>•	Attacked by wild animals. </a:t>
            </a:r>
          </a:p>
          <a:p>
            <a:r>
              <a:rPr lang="en-US" sz="2000" dirty="0"/>
              <a:t>•	Lack of pastures and water. </a:t>
            </a:r>
          </a:p>
          <a:p>
            <a:r>
              <a:rPr lang="en-US" sz="2000" dirty="0"/>
              <a:t>•	Pests and diseases.</a:t>
            </a:r>
          </a:p>
          <a:p>
            <a:r>
              <a:rPr lang="en-US" sz="2000" dirty="0"/>
              <a:t>•	Overgrazing. </a:t>
            </a:r>
          </a:p>
          <a:p>
            <a:r>
              <a:rPr lang="en-US" sz="2000" dirty="0"/>
              <a:t>•	Unreliable rainfall.</a:t>
            </a:r>
          </a:p>
          <a:p>
            <a:r>
              <a:rPr lang="en-US" sz="2000" dirty="0"/>
              <a:t>•	Poor means of transport.</a:t>
            </a:r>
          </a:p>
          <a:p>
            <a:r>
              <a:rPr lang="en-US" sz="2000" dirty="0"/>
              <a:t>•	</a:t>
            </a:r>
            <a:r>
              <a:rPr lang="en-US" sz="2000" dirty="0"/>
              <a:t>Drought.</a:t>
            </a:r>
          </a:p>
          <a:p>
            <a:r>
              <a:rPr lang="en-US" sz="2000" b="1" u="sng" dirty="0"/>
              <a:t>DEVELOPMENT </a:t>
            </a:r>
            <a:r>
              <a:rPr lang="en-US" sz="2000" b="1" u="sng" dirty="0"/>
              <a:t>TAKING PLACE IN MAASAILAND TO IMPROVE THEIR LIFE</a:t>
            </a:r>
          </a:p>
          <a:p>
            <a:r>
              <a:rPr lang="en-US" sz="2000" dirty="0"/>
              <a:t>•	</a:t>
            </a:r>
            <a:r>
              <a:rPr lang="en-US" sz="2000" dirty="0"/>
              <a:t>Encouraging </a:t>
            </a:r>
            <a:r>
              <a:rPr lang="en-US" sz="2000" dirty="0"/>
              <a:t>them to reduce number of animals.</a:t>
            </a:r>
          </a:p>
          <a:p>
            <a:r>
              <a:rPr lang="en-US" sz="2000" dirty="0"/>
              <a:t>•	</a:t>
            </a:r>
            <a:r>
              <a:rPr lang="en-US" sz="2000" dirty="0"/>
              <a:t>Providing </a:t>
            </a:r>
            <a:r>
              <a:rPr lang="en-US" sz="2000" dirty="0"/>
              <a:t>modern Veterinary services.</a:t>
            </a:r>
          </a:p>
          <a:p>
            <a:r>
              <a:rPr lang="en-US" sz="2000" dirty="0"/>
              <a:t>•	Developing </a:t>
            </a:r>
            <a:r>
              <a:rPr lang="en-US" sz="2000" dirty="0"/>
              <a:t>markets for their cattle.</a:t>
            </a:r>
          </a:p>
          <a:p>
            <a:r>
              <a:rPr lang="en-US" sz="2000" dirty="0"/>
              <a:t>•	 </a:t>
            </a:r>
            <a:r>
              <a:rPr lang="en-US" sz="2000" dirty="0"/>
              <a:t>Construction </a:t>
            </a:r>
            <a:r>
              <a:rPr lang="en-US" sz="2000" dirty="0"/>
              <a:t>of dams and boreholes for them to get water. </a:t>
            </a:r>
          </a:p>
          <a:p>
            <a:r>
              <a:rPr lang="en-US" sz="2000" dirty="0"/>
              <a:t>•	</a:t>
            </a:r>
            <a:r>
              <a:rPr lang="en-US" sz="2000" dirty="0"/>
              <a:t>Introduction </a:t>
            </a:r>
            <a:r>
              <a:rPr lang="en-US" sz="2000" dirty="0"/>
              <a:t>of slaughter house e.g. </a:t>
            </a:r>
            <a:r>
              <a:rPr lang="en-US" sz="2000" dirty="0" err="1"/>
              <a:t>Athi</a:t>
            </a:r>
            <a:r>
              <a:rPr lang="en-US" sz="2000" dirty="0"/>
              <a:t> River factory.</a:t>
            </a:r>
          </a:p>
          <a:p>
            <a:r>
              <a:rPr lang="en-US" sz="2000" dirty="0"/>
              <a:t>•	</a:t>
            </a:r>
            <a:r>
              <a:rPr lang="en-US" sz="2000" dirty="0"/>
              <a:t>Construction </a:t>
            </a:r>
            <a:r>
              <a:rPr lang="en-US" sz="2000" dirty="0"/>
              <a:t>of boarding schools for children. </a:t>
            </a:r>
          </a:p>
          <a:p>
            <a:r>
              <a:rPr lang="en-US" sz="2000" dirty="0"/>
              <a:t>•	</a:t>
            </a:r>
            <a:r>
              <a:rPr lang="en-US" sz="2000" dirty="0"/>
              <a:t>Improving </a:t>
            </a:r>
            <a:r>
              <a:rPr lang="en-US" sz="2000" dirty="0"/>
              <a:t>hospitals in the area.</a:t>
            </a:r>
          </a:p>
          <a:p>
            <a:r>
              <a:rPr lang="en-US" sz="2000" dirty="0"/>
              <a:t>•	</a:t>
            </a:r>
            <a:r>
              <a:rPr lang="en-US" sz="2000" dirty="0"/>
              <a:t>Cross </a:t>
            </a:r>
            <a:r>
              <a:rPr lang="en-US" sz="2000" dirty="0"/>
              <a:t>breeding. </a:t>
            </a:r>
          </a:p>
          <a:p>
            <a:r>
              <a:rPr lang="en-US" sz="2000" dirty="0"/>
              <a:t>•	</a:t>
            </a:r>
            <a:r>
              <a:rPr lang="en-US" sz="2000" dirty="0"/>
              <a:t>Introducing </a:t>
            </a:r>
            <a:r>
              <a:rPr lang="en-US" sz="2000" dirty="0"/>
              <a:t>crop growing.</a:t>
            </a:r>
          </a:p>
        </p:txBody>
      </p:sp>
    </p:spTree>
    <p:extLst>
      <p:ext uri="{BB962C8B-B14F-4D97-AF65-F5344CB8AC3E}">
        <p14:creationId xmlns:p14="http://schemas.microsoft.com/office/powerpoint/2010/main" val="710253252"/>
      </p:ext>
    </p:extLst>
  </p:cSld>
  <p:clrMapOvr>
    <a:masterClrMapping/>
  </p:clrMapOvr>
  <p:transition spd="slow" advTm="60000">
    <p:cover/>
  </p:transition>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90501"/>
            <a:ext cx="8686800" cy="5262979"/>
          </a:xfrm>
          <a:prstGeom prst="rect">
            <a:avLst/>
          </a:prstGeom>
        </p:spPr>
        <p:txBody>
          <a:bodyPr wrap="square">
            <a:spAutoFit/>
          </a:bodyPr>
          <a:lstStyle/>
          <a:p>
            <a:r>
              <a:rPr lang="en-US" sz="2800" b="1" u="sng" dirty="0">
                <a:solidFill>
                  <a:srgbClr val="FF0000"/>
                </a:solidFill>
              </a:rPr>
              <a:t>FULANI</a:t>
            </a:r>
            <a:r>
              <a:rPr lang="en-US" sz="2800" dirty="0">
                <a:solidFill>
                  <a:srgbClr val="FF0000"/>
                </a:solidFill>
              </a:rPr>
              <a:t> </a:t>
            </a:r>
          </a:p>
          <a:p>
            <a:r>
              <a:rPr lang="en-US" sz="2800" dirty="0"/>
              <a:t>•	They are found in Nigeria, Mali, Chad, Niger, </a:t>
            </a:r>
            <a:r>
              <a:rPr lang="en-US" sz="2800" dirty="0"/>
              <a:t>	Cameroon</a:t>
            </a:r>
            <a:r>
              <a:rPr lang="en-US" sz="2800" dirty="0"/>
              <a:t>, Senegal and Burkina Faso.</a:t>
            </a:r>
          </a:p>
          <a:p>
            <a:r>
              <a:rPr lang="en-US" sz="2800" dirty="0"/>
              <a:t>•	They keep Cattle, Sheep, Goats and horses.</a:t>
            </a:r>
          </a:p>
          <a:p>
            <a:endParaRPr lang="en-US" sz="2800" dirty="0"/>
          </a:p>
          <a:p>
            <a:r>
              <a:rPr lang="en-US" sz="2800" b="1" u="sng" dirty="0"/>
              <a:t>BENEFITS THEY GET FROM PASTORAL FARMING</a:t>
            </a:r>
          </a:p>
          <a:p>
            <a:r>
              <a:rPr lang="en-US" sz="2800" dirty="0"/>
              <a:t>•	They get milk and meat.</a:t>
            </a:r>
          </a:p>
          <a:p>
            <a:r>
              <a:rPr lang="en-US" sz="2800" dirty="0"/>
              <a:t>•	They use horses to transport their belongings </a:t>
            </a:r>
          </a:p>
          <a:p>
            <a:r>
              <a:rPr lang="en-US" sz="2800" dirty="0"/>
              <a:t>•	Get skin and hides.</a:t>
            </a:r>
          </a:p>
          <a:p>
            <a:r>
              <a:rPr lang="en-US" sz="2800" dirty="0"/>
              <a:t>•	Sell bones for making glue to get cash. </a:t>
            </a:r>
          </a:p>
          <a:p>
            <a:r>
              <a:rPr lang="en-US" sz="2800" dirty="0"/>
              <a:t>•	Sell their animals to get income.  </a:t>
            </a:r>
          </a:p>
          <a:p>
            <a:endParaRPr lang="en-US" sz="2800" dirty="0"/>
          </a:p>
        </p:txBody>
      </p:sp>
    </p:spTree>
    <p:extLst>
      <p:ext uri="{BB962C8B-B14F-4D97-AF65-F5344CB8AC3E}">
        <p14:creationId xmlns:p14="http://schemas.microsoft.com/office/powerpoint/2010/main" val="2487886471"/>
      </p:ext>
    </p:extLst>
  </p:cSld>
  <p:clrMapOvr>
    <a:masterClrMapping/>
  </p:clrMapOvr>
  <p:transition spd="slow" advTm="60000">
    <p:cover/>
  </p:transition>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7382" y="-38100"/>
            <a:ext cx="8686800" cy="2554545"/>
          </a:xfrm>
          <a:prstGeom prst="rect">
            <a:avLst/>
          </a:prstGeom>
        </p:spPr>
        <p:txBody>
          <a:bodyPr wrap="square">
            <a:spAutoFit/>
          </a:bodyPr>
          <a:lstStyle/>
          <a:p>
            <a:r>
              <a:rPr lang="en-US" sz="2000" b="1" u="sng" dirty="0"/>
              <a:t>PROBLEMS FACED BY FULANI PEOPLE</a:t>
            </a:r>
          </a:p>
          <a:p>
            <a:r>
              <a:rPr lang="en-US" sz="2000" dirty="0"/>
              <a:t>•	Shortage of water and pasture. </a:t>
            </a:r>
          </a:p>
          <a:p>
            <a:r>
              <a:rPr lang="en-US" sz="2000" dirty="0"/>
              <a:t>•	Pest and diseases.</a:t>
            </a:r>
          </a:p>
          <a:p>
            <a:r>
              <a:rPr lang="en-US" sz="2000" dirty="0"/>
              <a:t>•	Wild animals. </a:t>
            </a:r>
          </a:p>
          <a:p>
            <a:r>
              <a:rPr lang="en-US" sz="2000" dirty="0"/>
              <a:t>•	Wild fire.</a:t>
            </a:r>
          </a:p>
          <a:p>
            <a:r>
              <a:rPr lang="en-US" sz="2000" dirty="0"/>
              <a:t>•	Animal taking time to mature. </a:t>
            </a:r>
          </a:p>
          <a:p>
            <a:r>
              <a:rPr lang="en-US" sz="2000" dirty="0"/>
              <a:t>•	Drought. </a:t>
            </a:r>
          </a:p>
          <a:p>
            <a:r>
              <a:rPr lang="en-US" sz="2000" dirty="0"/>
              <a:t>•	Overgrazing.</a:t>
            </a:r>
          </a:p>
        </p:txBody>
      </p:sp>
      <p:sp>
        <p:nvSpPr>
          <p:cNvPr id="3" name="Rectangle 2"/>
          <p:cNvSpPr/>
          <p:nvPr/>
        </p:nvSpPr>
        <p:spPr>
          <a:xfrm>
            <a:off x="660400" y="2552700"/>
            <a:ext cx="8686800" cy="3046988"/>
          </a:xfrm>
          <a:prstGeom prst="rect">
            <a:avLst/>
          </a:prstGeom>
        </p:spPr>
        <p:txBody>
          <a:bodyPr wrap="square">
            <a:spAutoFit/>
          </a:bodyPr>
          <a:lstStyle/>
          <a:p>
            <a:pPr algn="ctr"/>
            <a:r>
              <a:rPr lang="en-US" sz="2400" b="1" u="sng" dirty="0"/>
              <a:t>DEVELOPMENT TAKING PLACE IN THEIR LAND TO IMPROVE THEIR LIVING STANDARDS</a:t>
            </a:r>
          </a:p>
          <a:p>
            <a:r>
              <a:rPr lang="en-US" sz="2400" dirty="0"/>
              <a:t>•	Introducing leather industries where they sell skins and </a:t>
            </a:r>
            <a:r>
              <a:rPr lang="en-US" sz="2400" dirty="0"/>
              <a:t>	hides</a:t>
            </a:r>
            <a:r>
              <a:rPr lang="en-US" sz="2400" dirty="0"/>
              <a:t>. </a:t>
            </a:r>
          </a:p>
          <a:p>
            <a:r>
              <a:rPr lang="en-US" sz="2400" dirty="0"/>
              <a:t>•	Cross breeding. </a:t>
            </a:r>
          </a:p>
          <a:p>
            <a:r>
              <a:rPr lang="en-US" sz="2400" dirty="0"/>
              <a:t>•	Introducing Ranches.</a:t>
            </a:r>
          </a:p>
          <a:p>
            <a:r>
              <a:rPr lang="en-US" sz="2400" dirty="0"/>
              <a:t>•	Providing modern Veterinary. </a:t>
            </a:r>
          </a:p>
          <a:p>
            <a:r>
              <a:rPr lang="en-US" sz="2400" dirty="0"/>
              <a:t>•	Introducing pipe water from bore holes.</a:t>
            </a:r>
          </a:p>
        </p:txBody>
      </p:sp>
    </p:spTree>
    <p:extLst>
      <p:ext uri="{BB962C8B-B14F-4D97-AF65-F5344CB8AC3E}">
        <p14:creationId xmlns:p14="http://schemas.microsoft.com/office/powerpoint/2010/main" val="340508548"/>
      </p:ext>
    </p:extLst>
  </p:cSld>
  <p:clrMapOvr>
    <a:masterClrMapping/>
  </p:clrMapOvr>
  <p:transition spd="slow" advTm="60000">
    <p:cover/>
  </p:transition>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48849"/>
            <a:ext cx="8610600" cy="5447645"/>
          </a:xfrm>
          <a:prstGeom prst="rect">
            <a:avLst/>
          </a:prstGeom>
        </p:spPr>
        <p:txBody>
          <a:bodyPr wrap="square">
            <a:spAutoFit/>
          </a:bodyPr>
          <a:lstStyle/>
          <a:p>
            <a:r>
              <a:rPr lang="en-US" sz="2800" b="1" u="sng" dirty="0">
                <a:solidFill>
                  <a:srgbClr val="FF0000"/>
                </a:solidFill>
              </a:rPr>
              <a:t>TSWANA</a:t>
            </a:r>
          </a:p>
          <a:p>
            <a:r>
              <a:rPr lang="en-US" sz="2000" dirty="0"/>
              <a:t>Found in Botswana.</a:t>
            </a:r>
          </a:p>
          <a:p>
            <a:endParaRPr lang="en-US" sz="2000" dirty="0"/>
          </a:p>
          <a:p>
            <a:r>
              <a:rPr lang="en-US" sz="2000" b="1" u="sng" dirty="0"/>
              <a:t>BENEFITS FROM PASTORAL FARMING</a:t>
            </a:r>
          </a:p>
          <a:p>
            <a:r>
              <a:rPr lang="en-US" sz="2000" dirty="0"/>
              <a:t>Government gets revenue after exporting animals and their product.</a:t>
            </a:r>
          </a:p>
          <a:p>
            <a:endParaRPr lang="en-US" sz="2000" b="1" u="sng" dirty="0"/>
          </a:p>
          <a:p>
            <a:r>
              <a:rPr lang="en-US" sz="2000" b="1" u="sng" dirty="0"/>
              <a:t>PROBLEMS </a:t>
            </a:r>
            <a:r>
              <a:rPr lang="en-US" sz="2000" b="1" u="sng" dirty="0"/>
              <a:t>THEY FACE</a:t>
            </a:r>
          </a:p>
          <a:p>
            <a:r>
              <a:rPr lang="en-US" sz="2000" dirty="0"/>
              <a:t>•	Lack of water and pasture.</a:t>
            </a:r>
          </a:p>
          <a:p>
            <a:r>
              <a:rPr lang="en-US" sz="2000" dirty="0"/>
              <a:t>•	Traveling long distance.</a:t>
            </a:r>
          </a:p>
          <a:p>
            <a:r>
              <a:rPr lang="en-US" sz="2000" dirty="0"/>
              <a:t>•	Inadequate rainfall</a:t>
            </a:r>
            <a:r>
              <a:rPr lang="en-US" sz="2000" dirty="0"/>
              <a:t>.</a:t>
            </a:r>
            <a:endParaRPr lang="en-US" sz="2000" dirty="0"/>
          </a:p>
          <a:p>
            <a:endParaRPr lang="en-US" sz="2000" dirty="0"/>
          </a:p>
          <a:p>
            <a:r>
              <a:rPr lang="en-US" sz="2000" b="1" u="sng" dirty="0"/>
              <a:t>DEVELOPMENT TAKING PLACE  IN THEIR AREA</a:t>
            </a:r>
          </a:p>
          <a:p>
            <a:r>
              <a:rPr lang="en-US" sz="2000" dirty="0"/>
              <a:t>•	Construction of dams and bore holes.</a:t>
            </a:r>
          </a:p>
          <a:p>
            <a:r>
              <a:rPr lang="en-US" sz="2000" dirty="0"/>
              <a:t>•	Cross breeding. </a:t>
            </a:r>
          </a:p>
          <a:p>
            <a:r>
              <a:rPr lang="en-US" sz="2000" dirty="0"/>
              <a:t>•	Introducing ranching. </a:t>
            </a:r>
          </a:p>
          <a:p>
            <a:r>
              <a:rPr lang="en-US" sz="2000" dirty="0"/>
              <a:t>•	Introduction of slaughter house.</a:t>
            </a:r>
          </a:p>
          <a:p>
            <a:r>
              <a:rPr lang="en-US" sz="2000" dirty="0"/>
              <a:t>•	Government giving them title deeds.</a:t>
            </a:r>
          </a:p>
        </p:txBody>
      </p:sp>
    </p:spTree>
    <p:extLst>
      <p:ext uri="{BB962C8B-B14F-4D97-AF65-F5344CB8AC3E}">
        <p14:creationId xmlns:p14="http://schemas.microsoft.com/office/powerpoint/2010/main" val="3964411264"/>
      </p:ext>
    </p:extLst>
  </p:cSld>
  <p:clrMapOvr>
    <a:masterClrMapping/>
  </p:clrMapOvr>
  <p:transition spd="slow" advTm="60000">
    <p:cover/>
  </p:transition>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95289"/>
            <a:ext cx="8610600" cy="5262979"/>
          </a:xfrm>
          <a:prstGeom prst="rect">
            <a:avLst/>
          </a:prstGeom>
        </p:spPr>
        <p:txBody>
          <a:bodyPr wrap="square">
            <a:spAutoFit/>
          </a:bodyPr>
          <a:lstStyle/>
          <a:p>
            <a:pPr algn="ctr"/>
            <a:r>
              <a:rPr lang="en-US" sz="2400" b="1" u="sng" dirty="0"/>
              <a:t>EXERCISE 10</a:t>
            </a:r>
          </a:p>
          <a:p>
            <a:r>
              <a:rPr lang="en-US" sz="2400" dirty="0"/>
              <a:t>1.The </a:t>
            </a:r>
            <a:r>
              <a:rPr lang="en-US" sz="2400" dirty="0"/>
              <a:t>government of Kenya is promoting modern methods of </a:t>
            </a:r>
            <a:r>
              <a:rPr lang="en-US" sz="2400" dirty="0"/>
              <a:t>livestock </a:t>
            </a:r>
            <a:r>
              <a:rPr lang="en-US" sz="2400" dirty="0"/>
              <a:t>farming among pastoral communities mainly to-</a:t>
            </a:r>
            <a:r>
              <a:rPr lang="en-US" sz="2400" dirty="0"/>
              <a:t>----</a:t>
            </a:r>
            <a:endParaRPr lang="en-US" sz="2400" dirty="0"/>
          </a:p>
          <a:p>
            <a:r>
              <a:rPr lang="en-US" sz="2400" dirty="0"/>
              <a:t>A.	Improve the quality of livestock breeds.</a:t>
            </a:r>
          </a:p>
          <a:p>
            <a:r>
              <a:rPr lang="en-US" sz="2400" dirty="0"/>
              <a:t>B.	Improve the standards of living of the people.</a:t>
            </a:r>
          </a:p>
          <a:p>
            <a:r>
              <a:rPr lang="en-US" sz="2400" dirty="0"/>
              <a:t>C.	Increase the supply of meat in the country.</a:t>
            </a:r>
          </a:p>
          <a:p>
            <a:r>
              <a:rPr lang="en-US" sz="2400" dirty="0"/>
              <a:t>D.	Ensure proper use of available pasture.</a:t>
            </a:r>
          </a:p>
          <a:p>
            <a:endParaRPr lang="en-US" sz="2400" dirty="0"/>
          </a:p>
          <a:p>
            <a:r>
              <a:rPr lang="en-US" sz="2400" dirty="0"/>
              <a:t>2.The </a:t>
            </a:r>
            <a:r>
              <a:rPr lang="en-US" sz="2400" dirty="0"/>
              <a:t>following are importance of beef farming in </a:t>
            </a:r>
            <a:r>
              <a:rPr lang="en-US" sz="2400" dirty="0"/>
              <a:t>Kenya EXCEPT</a:t>
            </a:r>
            <a:r>
              <a:rPr lang="en-US" sz="2400" dirty="0"/>
              <a:t>?</a:t>
            </a:r>
          </a:p>
          <a:p>
            <a:r>
              <a:rPr lang="en-US" sz="2400" dirty="0"/>
              <a:t>A.	It creates employment. </a:t>
            </a:r>
          </a:p>
          <a:p>
            <a:r>
              <a:rPr lang="en-US" sz="2400" dirty="0"/>
              <a:t>B.	It earns farmers income.</a:t>
            </a:r>
          </a:p>
          <a:p>
            <a:r>
              <a:rPr lang="en-US" sz="2400" dirty="0"/>
              <a:t>C.	Provide hides and skins.</a:t>
            </a:r>
          </a:p>
          <a:p>
            <a:r>
              <a:rPr lang="en-US" sz="2400" dirty="0"/>
              <a:t>D.	Provides means of communication.</a:t>
            </a:r>
          </a:p>
          <a:p>
            <a:endParaRPr lang="en-US" sz="2400" dirty="0"/>
          </a:p>
        </p:txBody>
      </p:sp>
    </p:spTree>
    <p:extLst>
      <p:ext uri="{BB962C8B-B14F-4D97-AF65-F5344CB8AC3E}">
        <p14:creationId xmlns:p14="http://schemas.microsoft.com/office/powerpoint/2010/main" val="600164902"/>
      </p:ext>
    </p:extLst>
  </p:cSld>
  <p:clrMapOvr>
    <a:masterClrMapping/>
  </p:clrMapOvr>
  <p:transition spd="slow" advTm="60000">
    <p:cover/>
  </p:transition>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61467"/>
            <a:ext cx="9067800" cy="5663089"/>
          </a:xfrm>
          <a:prstGeom prst="rect">
            <a:avLst/>
          </a:prstGeom>
        </p:spPr>
        <p:txBody>
          <a:bodyPr wrap="square">
            <a:spAutoFit/>
          </a:bodyPr>
          <a:lstStyle/>
          <a:p>
            <a:r>
              <a:rPr lang="en-US" sz="2000" dirty="0"/>
              <a:t>3.Three </a:t>
            </a:r>
            <a:r>
              <a:rPr lang="en-US" sz="2000" dirty="0"/>
              <a:t>of the following are problems facing pastorals in East Africa. Which one is NOT?</a:t>
            </a:r>
          </a:p>
          <a:p>
            <a:r>
              <a:rPr lang="en-US" sz="2000" dirty="0"/>
              <a:t>A.	Reduced amount of grazing land.</a:t>
            </a:r>
          </a:p>
          <a:p>
            <a:r>
              <a:rPr lang="en-US" sz="2000" dirty="0"/>
              <a:t>B.	 Poor means of transport to the market.</a:t>
            </a:r>
          </a:p>
          <a:p>
            <a:r>
              <a:rPr lang="en-US" sz="2000" dirty="0"/>
              <a:t>C.	Cattle theft in pastoral area.</a:t>
            </a:r>
          </a:p>
          <a:p>
            <a:r>
              <a:rPr lang="en-US" sz="2000" dirty="0"/>
              <a:t>D.	Lack of support by government officers.</a:t>
            </a:r>
          </a:p>
          <a:p>
            <a:endParaRPr lang="en-US" sz="1100" dirty="0"/>
          </a:p>
          <a:p>
            <a:r>
              <a:rPr lang="en-US" sz="2000" dirty="0"/>
              <a:t>4.Which </a:t>
            </a:r>
            <a:r>
              <a:rPr lang="en-US" sz="2000" dirty="0"/>
              <a:t>one of the following statement below best </a:t>
            </a:r>
            <a:r>
              <a:rPr lang="en-US" sz="2000" dirty="0"/>
              <a:t>describe </a:t>
            </a:r>
            <a:r>
              <a:rPr lang="en-US" sz="2000" dirty="0"/>
              <a:t>“Transhumance” it is the----</a:t>
            </a:r>
          </a:p>
          <a:p>
            <a:r>
              <a:rPr lang="en-US" sz="2000" dirty="0"/>
              <a:t>A.	Movement of pastoralists with their animals in search of water and pasture.</a:t>
            </a:r>
          </a:p>
          <a:p>
            <a:r>
              <a:rPr lang="en-US" sz="2000" dirty="0"/>
              <a:t>B.	Forcing the Nomads to abandon their homes and settle in new areas.</a:t>
            </a:r>
          </a:p>
          <a:p>
            <a:r>
              <a:rPr lang="en-US" sz="2000" dirty="0"/>
              <a:t>C.	Movement of wild animals and people due to drought and famine.</a:t>
            </a:r>
          </a:p>
          <a:p>
            <a:r>
              <a:rPr lang="en-US" sz="2000" dirty="0"/>
              <a:t>D.	Migration of people due to economic pressure.</a:t>
            </a:r>
          </a:p>
          <a:p>
            <a:endParaRPr lang="en-US" sz="1100" dirty="0"/>
          </a:p>
          <a:p>
            <a:r>
              <a:rPr lang="en-US" sz="2000" dirty="0"/>
              <a:t>5.The </a:t>
            </a:r>
            <a:r>
              <a:rPr lang="en-US" sz="2000" dirty="0"/>
              <a:t>following are some of the problems associated with pastoralist EXCEPT?</a:t>
            </a:r>
          </a:p>
          <a:p>
            <a:r>
              <a:rPr lang="en-US" sz="2000" dirty="0"/>
              <a:t> A.  Overstocking. 	</a:t>
            </a:r>
          </a:p>
          <a:p>
            <a:r>
              <a:rPr lang="en-US" sz="2000" dirty="0"/>
              <a:t> B.  Poor quality breeds.	</a:t>
            </a:r>
          </a:p>
          <a:p>
            <a:r>
              <a:rPr lang="en-US" sz="2000" dirty="0"/>
              <a:t> C.  Harsh climate. 	</a:t>
            </a:r>
          </a:p>
          <a:p>
            <a:r>
              <a:rPr lang="en-US" sz="2000" dirty="0"/>
              <a:t> D.  Constructing bore holes and dams.</a:t>
            </a:r>
          </a:p>
        </p:txBody>
      </p:sp>
    </p:spTree>
    <p:extLst>
      <p:ext uri="{BB962C8B-B14F-4D97-AF65-F5344CB8AC3E}">
        <p14:creationId xmlns:p14="http://schemas.microsoft.com/office/powerpoint/2010/main" val="2799945798"/>
      </p:ext>
    </p:extLst>
  </p:cSld>
  <p:clrMapOvr>
    <a:masterClrMapping/>
  </p:clrMapOvr>
  <p:transition spd="slow" advTm="60000">
    <p:cover/>
  </p:transition>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127000"/>
            <a:ext cx="8686800" cy="2308324"/>
          </a:xfrm>
          <a:prstGeom prst="rect">
            <a:avLst/>
          </a:prstGeom>
        </p:spPr>
        <p:txBody>
          <a:bodyPr wrap="square">
            <a:spAutoFit/>
          </a:bodyPr>
          <a:lstStyle/>
          <a:p>
            <a:r>
              <a:rPr lang="en-US" sz="2400" dirty="0"/>
              <a:t>6.Which </a:t>
            </a:r>
            <a:r>
              <a:rPr lang="en-US" sz="2400" dirty="0"/>
              <a:t>of the following best explains why the </a:t>
            </a:r>
            <a:r>
              <a:rPr lang="en-US" sz="2400" dirty="0"/>
              <a:t> Government </a:t>
            </a:r>
            <a:r>
              <a:rPr lang="en-US" sz="2400" dirty="0"/>
              <a:t>of Kenya has put a lot of effort to </a:t>
            </a:r>
            <a:r>
              <a:rPr lang="en-US" sz="2400" dirty="0"/>
              <a:t>promote </a:t>
            </a:r>
            <a:r>
              <a:rPr lang="en-US" sz="2400" dirty="0"/>
              <a:t>cattle ranching?</a:t>
            </a:r>
          </a:p>
          <a:p>
            <a:r>
              <a:rPr lang="en-US" sz="2400" dirty="0"/>
              <a:t>	A</a:t>
            </a:r>
            <a:r>
              <a:rPr lang="en-US" sz="2400" dirty="0"/>
              <a:t>. To make better use of the scarce pastures.</a:t>
            </a:r>
          </a:p>
          <a:p>
            <a:r>
              <a:rPr lang="en-US" sz="2400" dirty="0"/>
              <a:t>	B</a:t>
            </a:r>
            <a:r>
              <a:rPr lang="en-US" sz="2400" dirty="0"/>
              <a:t>. To stop the spread of diseases.</a:t>
            </a:r>
          </a:p>
          <a:p>
            <a:r>
              <a:rPr lang="en-US" sz="2400" dirty="0"/>
              <a:t>	C</a:t>
            </a:r>
            <a:r>
              <a:rPr lang="en-US" sz="2400" dirty="0"/>
              <a:t>. To improve local breads.</a:t>
            </a:r>
          </a:p>
          <a:p>
            <a:r>
              <a:rPr lang="en-US" sz="2400" dirty="0"/>
              <a:t>	D</a:t>
            </a:r>
            <a:r>
              <a:rPr lang="en-US" sz="2400" dirty="0"/>
              <a:t>. To improve the standard of living for pastoralists.</a:t>
            </a:r>
          </a:p>
        </p:txBody>
      </p:sp>
    </p:spTree>
    <p:extLst>
      <p:ext uri="{BB962C8B-B14F-4D97-AF65-F5344CB8AC3E}">
        <p14:creationId xmlns:p14="http://schemas.microsoft.com/office/powerpoint/2010/main" val="3939733732"/>
      </p:ext>
    </p:extLst>
  </p:cSld>
  <p:clrMapOvr>
    <a:masterClrMapping/>
  </p:clrMapOvr>
  <p:transition spd="slow" advTm="60000">
    <p:cover/>
  </p:transition>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90501"/>
            <a:ext cx="8686800" cy="3693319"/>
          </a:xfrm>
          <a:prstGeom prst="rect">
            <a:avLst/>
          </a:prstGeom>
        </p:spPr>
        <p:txBody>
          <a:bodyPr wrap="square">
            <a:spAutoFit/>
          </a:bodyPr>
          <a:lstStyle/>
          <a:p>
            <a:pPr algn="ctr"/>
            <a:r>
              <a:rPr lang="en-US" sz="2800" b="1" u="sng" dirty="0">
                <a:solidFill>
                  <a:srgbClr val="FF0000"/>
                </a:solidFill>
              </a:rPr>
              <a:t>MULTI – PURPOSE RIVER PROJECTS IN </a:t>
            </a:r>
            <a:r>
              <a:rPr lang="en-US" sz="2800" b="1" u="sng" dirty="0">
                <a:solidFill>
                  <a:srgbClr val="FF0000"/>
                </a:solidFill>
              </a:rPr>
              <a:t>AFRICA  </a:t>
            </a:r>
            <a:endParaRPr lang="en-US" sz="2800" b="1" u="sng" dirty="0">
              <a:solidFill>
                <a:srgbClr val="FF0000"/>
              </a:solidFill>
            </a:endParaRPr>
          </a:p>
          <a:p>
            <a:endParaRPr lang="en-US" sz="800" b="1" u="sng" dirty="0">
              <a:solidFill>
                <a:srgbClr val="FF0000"/>
              </a:solidFill>
            </a:endParaRPr>
          </a:p>
          <a:p>
            <a:r>
              <a:rPr lang="en-US" sz="2400" b="1" u="sng" dirty="0">
                <a:solidFill>
                  <a:srgbClr val="FF0000"/>
                </a:solidFill>
              </a:rPr>
              <a:t>ASWAN </a:t>
            </a:r>
            <a:r>
              <a:rPr lang="en-US" sz="2400" b="1" u="sng" dirty="0">
                <a:solidFill>
                  <a:srgbClr val="FF0000"/>
                </a:solidFill>
              </a:rPr>
              <a:t>HIGH DAM </a:t>
            </a:r>
          </a:p>
          <a:p>
            <a:r>
              <a:rPr lang="en-US" sz="2400" dirty="0"/>
              <a:t>It is located in Egypt across River Nile. </a:t>
            </a:r>
          </a:p>
          <a:p>
            <a:r>
              <a:rPr lang="en-US" sz="2400" dirty="0"/>
              <a:t> The dam was establishment for the following reasons. </a:t>
            </a:r>
          </a:p>
          <a:p>
            <a:r>
              <a:rPr lang="en-US" sz="2400" dirty="0"/>
              <a:t>(</a:t>
            </a:r>
            <a:r>
              <a:rPr lang="en-US" sz="2400" dirty="0" err="1"/>
              <a:t>i</a:t>
            </a:r>
            <a:r>
              <a:rPr lang="en-US" sz="2400" dirty="0"/>
              <a:t>)	 The main reason was to provide water for irrigation. </a:t>
            </a:r>
          </a:p>
          <a:p>
            <a:r>
              <a:rPr lang="en-US" sz="2400" dirty="0"/>
              <a:t>(ii)	To provide hydro – electric power. </a:t>
            </a:r>
          </a:p>
          <a:p>
            <a:r>
              <a:rPr lang="en-US" sz="2400" dirty="0"/>
              <a:t>(iii)	To control the floods. </a:t>
            </a:r>
          </a:p>
          <a:p>
            <a:r>
              <a:rPr lang="en-US" sz="2400" dirty="0"/>
              <a:t>(iv)	To provide water for domestic use and also  </a:t>
            </a:r>
          </a:p>
          <a:p>
            <a:r>
              <a:rPr lang="en-US" sz="2400" dirty="0"/>
              <a:t>         </a:t>
            </a:r>
            <a:r>
              <a:rPr lang="en-US" sz="2400" dirty="0"/>
              <a:t>	Industrial </a:t>
            </a:r>
            <a:r>
              <a:rPr lang="en-US" sz="2400" dirty="0"/>
              <a:t>use. </a:t>
            </a:r>
          </a:p>
        </p:txBody>
      </p:sp>
      <p:sp>
        <p:nvSpPr>
          <p:cNvPr id="3" name="Rectangle 2"/>
          <p:cNvSpPr/>
          <p:nvPr/>
        </p:nvSpPr>
        <p:spPr>
          <a:xfrm>
            <a:off x="584200" y="3814108"/>
            <a:ext cx="8686800" cy="1938992"/>
          </a:xfrm>
          <a:prstGeom prst="rect">
            <a:avLst/>
          </a:prstGeom>
        </p:spPr>
        <p:txBody>
          <a:bodyPr wrap="square">
            <a:spAutoFit/>
          </a:bodyPr>
          <a:lstStyle/>
          <a:p>
            <a:r>
              <a:rPr lang="en-US" sz="2400" b="1" u="sng" dirty="0"/>
              <a:t>Problems Experienced in Developing the Project</a:t>
            </a:r>
          </a:p>
          <a:p>
            <a:r>
              <a:rPr lang="en-US" sz="2400" dirty="0" err="1"/>
              <a:t>i</a:t>
            </a:r>
            <a:r>
              <a:rPr lang="en-US" sz="2400" dirty="0"/>
              <a:t>.	Displacement of people. </a:t>
            </a:r>
          </a:p>
          <a:p>
            <a:r>
              <a:rPr lang="en-US" sz="2400" dirty="0"/>
              <a:t>ii.	High cost of construction. </a:t>
            </a:r>
          </a:p>
          <a:p>
            <a:r>
              <a:rPr lang="en-US" sz="2400" dirty="0"/>
              <a:t>iii.	Lack of fertile silt.</a:t>
            </a:r>
          </a:p>
          <a:p>
            <a:r>
              <a:rPr lang="en-US" sz="2400" dirty="0"/>
              <a:t>iv.	Water borne disease.</a:t>
            </a:r>
          </a:p>
        </p:txBody>
      </p:sp>
    </p:spTree>
    <p:extLst>
      <p:ext uri="{BB962C8B-B14F-4D97-AF65-F5344CB8AC3E}">
        <p14:creationId xmlns:p14="http://schemas.microsoft.com/office/powerpoint/2010/main" val="372412448"/>
      </p:ext>
    </p:extLst>
  </p:cSld>
  <p:clrMapOvr>
    <a:masterClrMapping/>
  </p:clrMapOvr>
  <p:transition spd="slow" advTm="60000">
    <p:cover/>
  </p:transition>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698500"/>
            <a:ext cx="8610600" cy="4278094"/>
          </a:xfrm>
          <a:prstGeom prst="rect">
            <a:avLst/>
          </a:prstGeom>
        </p:spPr>
        <p:txBody>
          <a:bodyPr wrap="square">
            <a:spAutoFit/>
          </a:bodyPr>
          <a:lstStyle/>
          <a:p>
            <a:r>
              <a:rPr lang="en-US" sz="2800" b="1" u="sng" dirty="0"/>
              <a:t>Benefits of Aswan High Dam </a:t>
            </a:r>
            <a:endParaRPr lang="en-US" sz="2800" b="1" u="sng" dirty="0"/>
          </a:p>
          <a:p>
            <a:endParaRPr lang="en-US" sz="2800" b="1" u="sng" dirty="0"/>
          </a:p>
          <a:p>
            <a:r>
              <a:rPr lang="en-US" sz="2400" dirty="0"/>
              <a:t>1.	Flood was controlled. </a:t>
            </a:r>
          </a:p>
          <a:p>
            <a:r>
              <a:rPr lang="en-US" sz="2400" dirty="0"/>
              <a:t>2.	Increase of food production.</a:t>
            </a:r>
          </a:p>
          <a:p>
            <a:r>
              <a:rPr lang="en-US" sz="2400" dirty="0"/>
              <a:t>3.	Presence of electricity. </a:t>
            </a:r>
          </a:p>
          <a:p>
            <a:r>
              <a:rPr lang="en-US" sz="2400" dirty="0"/>
              <a:t>4.	Lake Nasser attracts tourists. </a:t>
            </a:r>
          </a:p>
          <a:p>
            <a:r>
              <a:rPr lang="en-US" sz="2400" dirty="0"/>
              <a:t>5.	Increase of fishing in the areas. </a:t>
            </a:r>
          </a:p>
          <a:p>
            <a:r>
              <a:rPr lang="en-US" sz="2400" dirty="0"/>
              <a:t>6.	Moderation of weather condition in the surrounding area. </a:t>
            </a:r>
          </a:p>
          <a:p>
            <a:r>
              <a:rPr lang="en-US" sz="2400" dirty="0"/>
              <a:t>7.	Development of food industries. </a:t>
            </a:r>
          </a:p>
          <a:p>
            <a:r>
              <a:rPr lang="en-US" sz="2400" dirty="0"/>
              <a:t>8.	Create of employment. </a:t>
            </a:r>
          </a:p>
          <a:p>
            <a:r>
              <a:rPr lang="en-US" sz="2400" dirty="0"/>
              <a:t>9.	Encourage use of water as a means of transport.</a:t>
            </a:r>
          </a:p>
        </p:txBody>
      </p:sp>
    </p:spTree>
    <p:extLst>
      <p:ext uri="{BB962C8B-B14F-4D97-AF65-F5344CB8AC3E}">
        <p14:creationId xmlns:p14="http://schemas.microsoft.com/office/powerpoint/2010/main" val="372659029"/>
      </p:ext>
    </p:extLst>
  </p:cSld>
  <p:clrMapOvr>
    <a:masterClrMapping/>
  </p:clrMapOvr>
  <p:transition spd="slow" advTm="60000">
    <p:cover/>
  </p:transition>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2322"/>
            <a:ext cx="9067800" cy="5755422"/>
          </a:xfrm>
          <a:prstGeom prst="rect">
            <a:avLst/>
          </a:prstGeom>
        </p:spPr>
        <p:txBody>
          <a:bodyPr wrap="square">
            <a:spAutoFit/>
          </a:bodyPr>
          <a:lstStyle/>
          <a:p>
            <a:r>
              <a:rPr lang="en-US" sz="2400" b="1" u="sng" dirty="0">
                <a:solidFill>
                  <a:srgbClr val="FF0000"/>
                </a:solidFill>
              </a:rPr>
              <a:t>VOLTA RIVER SCHEME </a:t>
            </a:r>
          </a:p>
          <a:p>
            <a:r>
              <a:rPr lang="en-US" sz="2400" dirty="0"/>
              <a:t>•It </a:t>
            </a:r>
            <a:r>
              <a:rPr lang="en-US" sz="2400" dirty="0"/>
              <a:t>was completed in 1966 and is located on river Volta in Ghana.</a:t>
            </a:r>
          </a:p>
          <a:p>
            <a:r>
              <a:rPr lang="en-US" sz="2400" dirty="0"/>
              <a:t>•Black </a:t>
            </a:r>
            <a:r>
              <a:rPr lang="en-US" sz="2400" dirty="0"/>
              <a:t>Volta, White Volta and </a:t>
            </a:r>
            <a:r>
              <a:rPr lang="en-US" sz="2400" dirty="0" err="1"/>
              <a:t>Oti</a:t>
            </a:r>
            <a:r>
              <a:rPr lang="en-US" sz="2400" dirty="0"/>
              <a:t> Rivers are the main source of water.</a:t>
            </a:r>
          </a:p>
          <a:p>
            <a:endParaRPr lang="en-US" sz="200" dirty="0"/>
          </a:p>
          <a:p>
            <a:r>
              <a:rPr lang="en-US" sz="2400" b="1" u="sng" dirty="0"/>
              <a:t>Reasons for establishment</a:t>
            </a:r>
          </a:p>
          <a:p>
            <a:r>
              <a:rPr lang="en-US" sz="2400" dirty="0"/>
              <a:t>•The </a:t>
            </a:r>
            <a:r>
              <a:rPr lang="en-US" sz="2400" dirty="0"/>
              <a:t>main reason for its establishment was to store water for generating electricity to smelt Bauxite mined in the area and to be used in other mining industry.</a:t>
            </a:r>
          </a:p>
          <a:p>
            <a:r>
              <a:rPr lang="en-US" sz="2400" dirty="0"/>
              <a:t>•To </a:t>
            </a:r>
            <a:r>
              <a:rPr lang="en-US" sz="2400" dirty="0"/>
              <a:t>control floods along the river.</a:t>
            </a:r>
          </a:p>
          <a:p>
            <a:r>
              <a:rPr lang="en-US" sz="2400" dirty="0"/>
              <a:t>•To </a:t>
            </a:r>
            <a:r>
              <a:rPr lang="en-US" sz="2400" dirty="0"/>
              <a:t>reduce cost of oil and coal imported from other countries.</a:t>
            </a:r>
          </a:p>
          <a:p>
            <a:endParaRPr lang="en-US" sz="500" dirty="0"/>
          </a:p>
          <a:p>
            <a:r>
              <a:rPr lang="en-US" sz="2400" b="1" u="sng" dirty="0"/>
              <a:t>Problems caused by the scheme </a:t>
            </a:r>
          </a:p>
          <a:p>
            <a:r>
              <a:rPr lang="en-US" sz="2400" dirty="0"/>
              <a:t>•High </a:t>
            </a:r>
            <a:r>
              <a:rPr lang="en-US" sz="2400" dirty="0"/>
              <a:t>capital needed in construction of the dam.</a:t>
            </a:r>
          </a:p>
          <a:p>
            <a:r>
              <a:rPr lang="en-US" sz="2400" dirty="0"/>
              <a:t>•Displacement </a:t>
            </a:r>
            <a:r>
              <a:rPr lang="en-US" sz="2400" dirty="0"/>
              <a:t>of many people.</a:t>
            </a:r>
          </a:p>
          <a:p>
            <a:r>
              <a:rPr lang="en-US" sz="2400" dirty="0"/>
              <a:t>•Transport </a:t>
            </a:r>
            <a:r>
              <a:rPr lang="en-US" sz="2400" dirty="0"/>
              <a:t>links between Eastern and Western Ghana become more difficult.</a:t>
            </a:r>
          </a:p>
          <a:p>
            <a:r>
              <a:rPr lang="en-US" sz="2400" dirty="0"/>
              <a:t>•Outbreak </a:t>
            </a:r>
            <a:r>
              <a:rPr lang="en-US" sz="2400" dirty="0"/>
              <a:t>water borne disease.</a:t>
            </a:r>
          </a:p>
        </p:txBody>
      </p:sp>
    </p:spTree>
    <p:extLst>
      <p:ext uri="{BB962C8B-B14F-4D97-AF65-F5344CB8AC3E}">
        <p14:creationId xmlns:p14="http://schemas.microsoft.com/office/powerpoint/2010/main" val="4205556069"/>
      </p:ext>
    </p:extLst>
  </p:cSld>
  <p:clrMapOvr>
    <a:masterClrMapping/>
  </p:clrMapOvr>
  <p:transition spd="slow" advTm="60000">
    <p:cove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38101"/>
            <a:ext cx="8929914" cy="5447645"/>
          </a:xfrm>
          <a:prstGeom prst="rect">
            <a:avLst/>
          </a:prstGeom>
          <a:noFill/>
        </p:spPr>
        <p:txBody>
          <a:bodyPr wrap="square" rtlCol="0">
            <a:spAutoFit/>
          </a:bodyPr>
          <a:lstStyle/>
          <a:p>
            <a:pPr algn="ctr"/>
            <a:r>
              <a:rPr lang="en-US" sz="4400" b="1" u="sng" dirty="0">
                <a:solidFill>
                  <a:srgbClr val="FF0000"/>
                </a:solidFill>
              </a:rPr>
              <a:t>COUNTRIES CROSSED BY TROPIC OF CANCER</a:t>
            </a:r>
          </a:p>
          <a:p>
            <a:pPr algn="ctr"/>
            <a:endParaRPr lang="en-US" sz="4400" b="1" u="sng" dirty="0">
              <a:solidFill>
                <a:srgbClr val="FF0000"/>
              </a:solidFill>
            </a:endParaRPr>
          </a:p>
          <a:p>
            <a:r>
              <a:rPr lang="en-US" sz="3600" b="1" dirty="0"/>
              <a:t>WE			WESTERN SAHARA</a:t>
            </a:r>
          </a:p>
          <a:p>
            <a:r>
              <a:rPr lang="en-US" sz="3600" b="1" dirty="0"/>
              <a:t>MET			MALI</a:t>
            </a:r>
          </a:p>
          <a:p>
            <a:r>
              <a:rPr lang="en-US" sz="3600" b="1" dirty="0"/>
              <a:t>MARIA		MAURITANIA</a:t>
            </a:r>
          </a:p>
          <a:p>
            <a:r>
              <a:rPr lang="en-US" sz="3600" b="1" dirty="0"/>
              <a:t>ESTHER 		EGYPT</a:t>
            </a:r>
          </a:p>
          <a:p>
            <a:r>
              <a:rPr lang="en-US" sz="3600" b="1" dirty="0"/>
              <a:t>AT			ALGERIA</a:t>
            </a:r>
          </a:p>
          <a:p>
            <a:r>
              <a:rPr lang="en-US" sz="3600" b="1" dirty="0"/>
              <a:t>LIBYA		LIBYA</a:t>
            </a:r>
            <a:endParaRPr lang="en-US" sz="3600" b="1" dirty="0"/>
          </a:p>
        </p:txBody>
      </p:sp>
      <p:sp>
        <p:nvSpPr>
          <p:cNvPr id="3" name="TextBox 2"/>
          <p:cNvSpPr txBox="1"/>
          <p:nvPr/>
        </p:nvSpPr>
        <p:spPr>
          <a:xfrm>
            <a:off x="146756" y="3478149"/>
            <a:ext cx="7239000" cy="954107"/>
          </a:xfrm>
          <a:prstGeom prst="rect">
            <a:avLst/>
          </a:prstGeom>
          <a:noFill/>
        </p:spPr>
        <p:txBody>
          <a:bodyPr wrap="square" rtlCol="0">
            <a:spAutoFit/>
          </a:bodyPr>
          <a:lstStyle/>
          <a:p>
            <a:endParaRPr lang="en-US" sz="2800" b="1" dirty="0"/>
          </a:p>
          <a:p>
            <a:endParaRPr lang="en-US" sz="2800" b="1" dirty="0"/>
          </a:p>
        </p:txBody>
      </p:sp>
    </p:spTree>
    <p:extLst>
      <p:ext uri="{BB962C8B-B14F-4D97-AF65-F5344CB8AC3E}">
        <p14:creationId xmlns:p14="http://schemas.microsoft.com/office/powerpoint/2010/main" val="3081618485"/>
      </p:ext>
    </p:extLst>
  </p:cSld>
  <p:clrMapOvr>
    <a:masterClrMapping/>
  </p:clrMapOvr>
  <p:transition spd="slow">
    <p:cover/>
  </p:transition>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843"/>
            <a:ext cx="8763000" cy="3046988"/>
          </a:xfrm>
          <a:prstGeom prst="rect">
            <a:avLst/>
          </a:prstGeom>
        </p:spPr>
        <p:txBody>
          <a:bodyPr wrap="square">
            <a:spAutoFit/>
          </a:bodyPr>
          <a:lstStyle/>
          <a:p>
            <a:r>
              <a:rPr lang="en-US" sz="2400" b="1" u="sng" dirty="0"/>
              <a:t>Benefits of the scheme </a:t>
            </a:r>
          </a:p>
          <a:p>
            <a:r>
              <a:rPr lang="en-US" sz="2400" dirty="0"/>
              <a:t>•	Development of fishing industry.</a:t>
            </a:r>
          </a:p>
          <a:p>
            <a:r>
              <a:rPr lang="en-US" sz="2400" dirty="0"/>
              <a:t>•	Development of water as the means of transport.</a:t>
            </a:r>
          </a:p>
          <a:p>
            <a:r>
              <a:rPr lang="en-US" sz="2400" dirty="0"/>
              <a:t>•	Production of hydro – electricity power. </a:t>
            </a:r>
          </a:p>
          <a:p>
            <a:r>
              <a:rPr lang="en-US" sz="2400" dirty="0"/>
              <a:t>•	Availability of water for irrigation. </a:t>
            </a:r>
          </a:p>
          <a:p>
            <a:r>
              <a:rPr lang="en-US" sz="2400" dirty="0"/>
              <a:t>•	Increase in food production. </a:t>
            </a:r>
          </a:p>
          <a:p>
            <a:r>
              <a:rPr lang="en-US" sz="2400" dirty="0"/>
              <a:t>•	Tourist attraction. </a:t>
            </a:r>
          </a:p>
          <a:p>
            <a:r>
              <a:rPr lang="en-US" sz="2400" dirty="0"/>
              <a:t>•	Floods have been controlled.</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00" y="2171700"/>
            <a:ext cx="4343400" cy="3153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3002974"/>
      </p:ext>
    </p:extLst>
  </p:cSld>
  <p:clrMapOvr>
    <a:masterClrMapping/>
  </p:clrMapOvr>
  <p:transition spd="slow" advTm="60000">
    <p:cover/>
  </p:transition>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23616"/>
            <a:ext cx="9144000" cy="5632311"/>
          </a:xfrm>
          <a:prstGeom prst="rect">
            <a:avLst/>
          </a:prstGeom>
        </p:spPr>
        <p:txBody>
          <a:bodyPr wrap="square">
            <a:spAutoFit/>
          </a:bodyPr>
          <a:lstStyle/>
          <a:p>
            <a:r>
              <a:rPr lang="en-US" sz="2000" b="1" u="sng" dirty="0">
                <a:solidFill>
                  <a:srgbClr val="FF0000"/>
                </a:solidFill>
              </a:rPr>
              <a:t>KARIBA DAM PROJECTS </a:t>
            </a:r>
          </a:p>
          <a:p>
            <a:r>
              <a:rPr lang="en-US" sz="2000" dirty="0"/>
              <a:t>•It </a:t>
            </a:r>
            <a:r>
              <a:rPr lang="en-US" sz="2000" dirty="0"/>
              <a:t>is found on River Zambezi on the boundary between Zambia &amp;</a:t>
            </a:r>
            <a:r>
              <a:rPr lang="en-US" sz="2000" dirty="0"/>
              <a:t> Zimbabwe</a:t>
            </a:r>
            <a:r>
              <a:rPr lang="en-US" sz="2000" dirty="0"/>
              <a:t>.</a:t>
            </a:r>
          </a:p>
          <a:p>
            <a:r>
              <a:rPr lang="en-US" sz="2000" dirty="0"/>
              <a:t>•Kariba </a:t>
            </a:r>
            <a:r>
              <a:rPr lang="en-US" sz="2000" dirty="0"/>
              <a:t>dam is the largest man made lake in the world.</a:t>
            </a:r>
          </a:p>
          <a:p>
            <a:r>
              <a:rPr lang="en-US" sz="2000" dirty="0"/>
              <a:t>•The </a:t>
            </a:r>
            <a:r>
              <a:rPr lang="en-US" sz="2000" dirty="0"/>
              <a:t>main reason for its establishment was to provide hydro- electric power for industries.</a:t>
            </a:r>
          </a:p>
          <a:p>
            <a:r>
              <a:rPr lang="en-US" sz="2000" b="1" u="sng" dirty="0"/>
              <a:t>Benefits resulting from Kariba dam </a:t>
            </a:r>
          </a:p>
          <a:p>
            <a:r>
              <a:rPr lang="en-US" sz="2000" dirty="0"/>
              <a:t>•Reduction </a:t>
            </a:r>
            <a:r>
              <a:rPr lang="en-US" sz="2000" dirty="0"/>
              <a:t>of the cost of electricity. </a:t>
            </a:r>
          </a:p>
          <a:p>
            <a:r>
              <a:rPr lang="en-US" sz="2000" dirty="0"/>
              <a:t>•Lead </a:t>
            </a:r>
            <a:r>
              <a:rPr lang="en-US" sz="2000" dirty="0"/>
              <a:t>to development of more industries.</a:t>
            </a:r>
          </a:p>
          <a:p>
            <a:r>
              <a:rPr lang="en-US" sz="2000" dirty="0"/>
              <a:t>•Creation </a:t>
            </a:r>
            <a:r>
              <a:rPr lang="en-US" sz="2000" dirty="0"/>
              <a:t>of employment opportunities </a:t>
            </a:r>
          </a:p>
          <a:p>
            <a:r>
              <a:rPr lang="en-US" sz="2000" dirty="0"/>
              <a:t>•Floods </a:t>
            </a:r>
            <a:r>
              <a:rPr lang="en-US" sz="2000" dirty="0"/>
              <a:t>were controlled along River Zambezi.</a:t>
            </a:r>
          </a:p>
          <a:p>
            <a:r>
              <a:rPr lang="en-US" sz="2000" dirty="0"/>
              <a:t>•Cheap </a:t>
            </a:r>
            <a:r>
              <a:rPr lang="en-US" sz="2000" dirty="0"/>
              <a:t>means of transport was created </a:t>
            </a:r>
          </a:p>
          <a:p>
            <a:r>
              <a:rPr lang="en-US" sz="2000" dirty="0"/>
              <a:t>•Attract </a:t>
            </a:r>
            <a:r>
              <a:rPr lang="en-US" sz="2000" dirty="0"/>
              <a:t>tourist who bring foreign exchange.</a:t>
            </a:r>
          </a:p>
          <a:p>
            <a:r>
              <a:rPr lang="en-US" sz="2000" dirty="0"/>
              <a:t>•Increase </a:t>
            </a:r>
            <a:r>
              <a:rPr lang="en-US" sz="2000" dirty="0"/>
              <a:t>of fishing in the area. </a:t>
            </a:r>
          </a:p>
          <a:p>
            <a:r>
              <a:rPr lang="en-US" sz="2000" b="1" u="sng" dirty="0"/>
              <a:t>Problems experienced in constructing the dam. </a:t>
            </a:r>
          </a:p>
          <a:p>
            <a:r>
              <a:rPr lang="en-US" sz="2000" dirty="0"/>
              <a:t>•Displacement </a:t>
            </a:r>
            <a:r>
              <a:rPr lang="en-US" sz="2000" dirty="0"/>
              <a:t>of people. </a:t>
            </a:r>
          </a:p>
          <a:p>
            <a:r>
              <a:rPr lang="en-US" sz="2000" dirty="0"/>
              <a:t>•Water </a:t>
            </a:r>
            <a:r>
              <a:rPr lang="en-US" sz="2000" dirty="0"/>
              <a:t>borne disease.</a:t>
            </a:r>
          </a:p>
          <a:p>
            <a:r>
              <a:rPr lang="en-US" sz="2000" dirty="0"/>
              <a:t>•High </a:t>
            </a:r>
            <a:r>
              <a:rPr lang="en-US" sz="2000" dirty="0"/>
              <a:t>cost of construction. </a:t>
            </a:r>
          </a:p>
          <a:p>
            <a:r>
              <a:rPr lang="en-US" sz="2000" dirty="0"/>
              <a:t>•Disagreement </a:t>
            </a:r>
            <a:r>
              <a:rPr lang="en-US" sz="2000" dirty="0"/>
              <a:t>between Zambia and Zimbabwe.</a:t>
            </a:r>
          </a:p>
        </p:txBody>
      </p:sp>
    </p:spTree>
    <p:extLst>
      <p:ext uri="{BB962C8B-B14F-4D97-AF65-F5344CB8AC3E}">
        <p14:creationId xmlns:p14="http://schemas.microsoft.com/office/powerpoint/2010/main" val="2745967948"/>
      </p:ext>
    </p:extLst>
  </p:cSld>
  <p:clrMapOvr>
    <a:masterClrMapping/>
  </p:clrMapOvr>
  <p:transition spd="slow" advTm="60000">
    <p:cover/>
  </p:transition>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14301"/>
            <a:ext cx="8686800" cy="5262979"/>
          </a:xfrm>
          <a:prstGeom prst="rect">
            <a:avLst/>
          </a:prstGeom>
        </p:spPr>
        <p:txBody>
          <a:bodyPr wrap="square">
            <a:spAutoFit/>
          </a:bodyPr>
          <a:lstStyle/>
          <a:p>
            <a:r>
              <a:rPr lang="en-US" sz="2400" b="1" u="sng" dirty="0">
                <a:solidFill>
                  <a:srgbClr val="FF0000"/>
                </a:solidFill>
              </a:rPr>
              <a:t>RIVER TANA PROJECTS </a:t>
            </a:r>
          </a:p>
          <a:p>
            <a:r>
              <a:rPr lang="en-US" sz="2400" dirty="0"/>
              <a:t>•	It is located on River Tana in Kenya. </a:t>
            </a:r>
          </a:p>
          <a:p>
            <a:r>
              <a:rPr lang="en-US" sz="2400" dirty="0"/>
              <a:t>•	It is known as seven Folks scheme because it is made up of </a:t>
            </a:r>
            <a:r>
              <a:rPr lang="en-US" sz="2400" dirty="0"/>
              <a:t>	seven </a:t>
            </a:r>
            <a:r>
              <a:rPr lang="en-US" sz="2400" dirty="0"/>
              <a:t>dams which are </a:t>
            </a:r>
            <a:r>
              <a:rPr lang="en-US" sz="2400" dirty="0" err="1"/>
              <a:t>Kindaruma</a:t>
            </a:r>
            <a:r>
              <a:rPr lang="en-US" sz="2400" dirty="0"/>
              <a:t>, </a:t>
            </a:r>
            <a:r>
              <a:rPr lang="en-US" sz="2400" dirty="0" err="1"/>
              <a:t>Kamburu</a:t>
            </a:r>
            <a:r>
              <a:rPr lang="en-US" sz="2400" dirty="0"/>
              <a:t>, </a:t>
            </a:r>
            <a:r>
              <a:rPr lang="en-US" sz="2400" dirty="0" err="1"/>
              <a:t>Gitaru</a:t>
            </a:r>
            <a:r>
              <a:rPr lang="en-US" sz="2400" dirty="0"/>
              <a:t>, </a:t>
            </a:r>
            <a:r>
              <a:rPr lang="en-US" sz="2400" dirty="0"/>
              <a:t>	</a:t>
            </a:r>
            <a:r>
              <a:rPr lang="en-US" sz="2400" dirty="0" err="1"/>
              <a:t>Masinga</a:t>
            </a:r>
            <a:r>
              <a:rPr lang="en-US" sz="2400" dirty="0"/>
              <a:t>, </a:t>
            </a:r>
            <a:r>
              <a:rPr lang="en-US" sz="2400" dirty="0" err="1"/>
              <a:t>Kiambere</a:t>
            </a:r>
            <a:r>
              <a:rPr lang="en-US" sz="2400" dirty="0"/>
              <a:t>, </a:t>
            </a:r>
            <a:r>
              <a:rPr lang="en-US" sz="2400" dirty="0" err="1"/>
              <a:t>Mutonga</a:t>
            </a:r>
            <a:r>
              <a:rPr lang="en-US" sz="2400" dirty="0"/>
              <a:t> and Grand Falls. </a:t>
            </a:r>
          </a:p>
          <a:p>
            <a:r>
              <a:rPr lang="en-US" sz="2400" dirty="0"/>
              <a:t>•	The main reason for the establishment was to provide </a:t>
            </a:r>
            <a:r>
              <a:rPr lang="en-US" sz="2400" dirty="0"/>
              <a:t>	hydroelectricity </a:t>
            </a:r>
            <a:r>
              <a:rPr lang="en-US" sz="2400" dirty="0"/>
              <a:t>power so as to promote Kenyan industries. </a:t>
            </a:r>
          </a:p>
          <a:p>
            <a:endParaRPr lang="en-US" sz="2400" dirty="0"/>
          </a:p>
          <a:p>
            <a:r>
              <a:rPr lang="en-US" sz="2400" b="1" u="sng" dirty="0"/>
              <a:t>Problems Experienced in Construction of Seven Forks Scheme.</a:t>
            </a:r>
          </a:p>
          <a:p>
            <a:r>
              <a:rPr lang="en-US" sz="2400" dirty="0"/>
              <a:t>1.	Displacing and forcing people to move to other areas.</a:t>
            </a:r>
          </a:p>
          <a:p>
            <a:r>
              <a:rPr lang="en-US" sz="2400" dirty="0"/>
              <a:t>2.	Siltation in the dam.</a:t>
            </a:r>
          </a:p>
          <a:p>
            <a:r>
              <a:rPr lang="en-US" sz="2400" dirty="0"/>
              <a:t>3.	Water borne diseases.</a:t>
            </a:r>
          </a:p>
          <a:p>
            <a:r>
              <a:rPr lang="en-US" sz="2400" dirty="0"/>
              <a:t>4.	Inadequate funds for constructing.</a:t>
            </a:r>
          </a:p>
          <a:p>
            <a:r>
              <a:rPr lang="en-US" sz="2400" dirty="0"/>
              <a:t>5.	Decrease of water especially during dry seasons</a:t>
            </a:r>
          </a:p>
        </p:txBody>
      </p:sp>
    </p:spTree>
    <p:extLst>
      <p:ext uri="{BB962C8B-B14F-4D97-AF65-F5344CB8AC3E}">
        <p14:creationId xmlns:p14="http://schemas.microsoft.com/office/powerpoint/2010/main" val="1819245055"/>
      </p:ext>
    </p:extLst>
  </p:cSld>
  <p:clrMapOvr>
    <a:masterClrMapping/>
  </p:clrMapOvr>
  <p:transition spd="slow" advTm="60000">
    <p:cover/>
  </p:transition>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5764" y="0"/>
            <a:ext cx="8686800" cy="2677656"/>
          </a:xfrm>
          <a:prstGeom prst="rect">
            <a:avLst/>
          </a:prstGeom>
        </p:spPr>
        <p:txBody>
          <a:bodyPr wrap="square">
            <a:spAutoFit/>
          </a:bodyPr>
          <a:lstStyle/>
          <a:p>
            <a:r>
              <a:rPr lang="en-US" sz="2400" b="1" u="sng" dirty="0"/>
              <a:t>Benefits of the projects </a:t>
            </a:r>
          </a:p>
          <a:p>
            <a:r>
              <a:rPr lang="en-US" sz="2400" dirty="0"/>
              <a:t>•	It provides water for both industrial and domestic use. </a:t>
            </a:r>
          </a:p>
          <a:p>
            <a:r>
              <a:rPr lang="en-US" sz="2400" dirty="0"/>
              <a:t>•	Development of fishing ground. </a:t>
            </a:r>
          </a:p>
          <a:p>
            <a:r>
              <a:rPr lang="en-US" sz="2400" dirty="0"/>
              <a:t>•	Provide electricity. </a:t>
            </a:r>
          </a:p>
          <a:p>
            <a:r>
              <a:rPr lang="en-US" sz="2400" dirty="0"/>
              <a:t>•	Provide water for irrigation.</a:t>
            </a:r>
          </a:p>
          <a:p>
            <a:r>
              <a:rPr lang="en-US" sz="2400" dirty="0"/>
              <a:t>•	Reduction of flood. </a:t>
            </a:r>
          </a:p>
          <a:p>
            <a:r>
              <a:rPr lang="en-US" sz="2400" dirty="0"/>
              <a:t>•	To attract tourist. </a:t>
            </a:r>
          </a:p>
        </p:txBody>
      </p:sp>
      <p:pic>
        <p:nvPicPr>
          <p:cNvPr id="9218" name="Picture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003800" y="1409701"/>
            <a:ext cx="4572000" cy="4054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06769"/>
      </p:ext>
    </p:extLst>
  </p:cSld>
  <p:clrMapOvr>
    <a:masterClrMapping/>
  </p:clrMapOvr>
  <p:transition spd="slow" advTm="60000">
    <p:cover/>
  </p:transition>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254000"/>
            <a:ext cx="8686800" cy="1569660"/>
          </a:xfrm>
          <a:prstGeom prst="rect">
            <a:avLst/>
          </a:prstGeom>
        </p:spPr>
        <p:txBody>
          <a:bodyPr wrap="square">
            <a:spAutoFit/>
          </a:bodyPr>
          <a:lstStyle/>
          <a:p>
            <a:pPr algn="ctr"/>
            <a:r>
              <a:rPr lang="en-US" sz="2400" b="1" u="sng" dirty="0"/>
              <a:t>EXERCISE 11 </a:t>
            </a:r>
          </a:p>
          <a:p>
            <a:r>
              <a:rPr lang="en-US" sz="2400" dirty="0"/>
              <a:t>1.The </a:t>
            </a:r>
            <a:r>
              <a:rPr lang="en-US" sz="2400" dirty="0"/>
              <a:t>following are River projects in Africa</a:t>
            </a:r>
          </a:p>
          <a:p>
            <a:r>
              <a:rPr lang="en-US" sz="2400" dirty="0"/>
              <a:t>Which one is NOT CORRECTLY matched with the River where it is found and its main purpose for its construction?</a:t>
            </a:r>
          </a:p>
        </p:txBody>
      </p:sp>
      <p:graphicFrame>
        <p:nvGraphicFramePr>
          <p:cNvPr id="3" name="Table 2"/>
          <p:cNvGraphicFramePr>
            <a:graphicFrameLocks noGrp="1"/>
          </p:cNvGraphicFramePr>
          <p:nvPr>
            <p:extLst>
              <p:ext uri="{D42A27DB-BD31-4B8C-83A1-F6EECF244321}">
                <p14:modId xmlns:p14="http://schemas.microsoft.com/office/powerpoint/2010/main" val="2579663909"/>
              </p:ext>
            </p:extLst>
          </p:nvPr>
        </p:nvGraphicFramePr>
        <p:xfrm>
          <a:off x="2717800" y="1854150"/>
          <a:ext cx="4724400" cy="1612950"/>
        </p:xfrm>
        <a:graphic>
          <a:graphicData uri="http://schemas.openxmlformats.org/drawingml/2006/table">
            <a:tbl>
              <a:tblPr firstRow="1" firstCol="1" lastRow="1" lastCol="1" bandRow="1" bandCol="1"/>
              <a:tblGrid>
                <a:gridCol w="2035717">
                  <a:extLst>
                    <a:ext uri="{9D8B030D-6E8A-4147-A177-3AD203B41FA5}">
                      <a16:colId xmlns:a16="http://schemas.microsoft.com/office/drawing/2014/main" val="20000"/>
                    </a:ext>
                  </a:extLst>
                </a:gridCol>
                <a:gridCol w="1152293">
                  <a:extLst>
                    <a:ext uri="{9D8B030D-6E8A-4147-A177-3AD203B41FA5}">
                      <a16:colId xmlns:a16="http://schemas.microsoft.com/office/drawing/2014/main" val="20001"/>
                    </a:ext>
                  </a:extLst>
                </a:gridCol>
                <a:gridCol w="1536390">
                  <a:extLst>
                    <a:ext uri="{9D8B030D-6E8A-4147-A177-3AD203B41FA5}">
                      <a16:colId xmlns:a16="http://schemas.microsoft.com/office/drawing/2014/main" val="20002"/>
                    </a:ext>
                  </a:extLst>
                </a:gridCol>
              </a:tblGrid>
              <a:tr h="230422">
                <a:tc>
                  <a:txBody>
                    <a:bodyPr/>
                    <a:lstStyle/>
                    <a:p>
                      <a:pPr marL="114300" marR="0" algn="l">
                        <a:spcBef>
                          <a:spcPts val="0"/>
                        </a:spcBef>
                        <a:spcAft>
                          <a:spcPts val="0"/>
                        </a:spcAft>
                      </a:pPr>
                      <a:r>
                        <a:rPr lang="en-US" sz="1500" b="1">
                          <a:effectLst/>
                          <a:latin typeface="Times New Roman"/>
                          <a:ea typeface="Times New Roman"/>
                        </a:rPr>
                        <a:t>Project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500" b="1">
                          <a:effectLst/>
                          <a:latin typeface="Times New Roman"/>
                          <a:ea typeface="Times New Roman"/>
                        </a:rPr>
                        <a:t>River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indent="-114300" algn="l">
                        <a:spcBef>
                          <a:spcPts val="0"/>
                        </a:spcBef>
                        <a:spcAft>
                          <a:spcPts val="0"/>
                        </a:spcAft>
                      </a:pPr>
                      <a:r>
                        <a:rPr lang="en-US" sz="1500" b="1">
                          <a:effectLst/>
                          <a:latin typeface="Times New Roman"/>
                          <a:ea typeface="Times New Roman"/>
                        </a:rPr>
                        <a:t>Main purpose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82528">
                <a:tc>
                  <a:txBody>
                    <a:bodyPr/>
                    <a:lstStyle/>
                    <a:p>
                      <a:pPr marL="342900" marR="0" lvl="0" indent="-342900" algn="l">
                        <a:spcBef>
                          <a:spcPts val="0"/>
                        </a:spcBef>
                        <a:spcAft>
                          <a:spcPts val="0"/>
                        </a:spcAft>
                        <a:buFont typeface="+mj-lt"/>
                        <a:buAutoNum type="alphaUcPeriod"/>
                        <a:tabLst>
                          <a:tab pos="228600" algn="l"/>
                        </a:tabLst>
                      </a:pPr>
                      <a:r>
                        <a:rPr lang="en-US" sz="1500">
                          <a:effectLst/>
                          <a:latin typeface="Times New Roman"/>
                          <a:ea typeface="Times New Roman"/>
                        </a:rPr>
                        <a:t>Aswan high dam </a:t>
                      </a:r>
                      <a:endParaRPr lang="en-US" sz="2700">
                        <a:effectLst/>
                        <a:latin typeface="Times New Roman"/>
                        <a:ea typeface="Times New Roman"/>
                      </a:endParaRPr>
                    </a:p>
                    <a:p>
                      <a:pPr marL="342900" marR="0" lvl="0" indent="-342900" algn="l">
                        <a:spcBef>
                          <a:spcPts val="0"/>
                        </a:spcBef>
                        <a:spcAft>
                          <a:spcPts val="0"/>
                        </a:spcAft>
                        <a:buFont typeface="+mj-lt"/>
                        <a:buAutoNum type="alphaUcPeriod"/>
                        <a:tabLst>
                          <a:tab pos="228600" algn="l"/>
                        </a:tabLst>
                      </a:pPr>
                      <a:r>
                        <a:rPr lang="en-US" sz="1500">
                          <a:effectLst/>
                          <a:latin typeface="Times New Roman"/>
                          <a:ea typeface="Times New Roman"/>
                        </a:rPr>
                        <a:t>Akosombo</a:t>
                      </a:r>
                      <a:endParaRPr lang="en-US" sz="2700">
                        <a:effectLst/>
                        <a:latin typeface="Times New Roman"/>
                        <a:ea typeface="Times New Roman"/>
                      </a:endParaRPr>
                    </a:p>
                    <a:p>
                      <a:pPr marL="342900" marR="0" lvl="0" indent="-342900" algn="l">
                        <a:spcBef>
                          <a:spcPts val="0"/>
                        </a:spcBef>
                        <a:spcAft>
                          <a:spcPts val="0"/>
                        </a:spcAft>
                        <a:buFont typeface="+mj-lt"/>
                        <a:buAutoNum type="alphaUcPeriod"/>
                        <a:tabLst>
                          <a:tab pos="228600" algn="l"/>
                        </a:tabLst>
                      </a:pPr>
                      <a:r>
                        <a:rPr lang="en-US" sz="1500">
                          <a:effectLst/>
                          <a:latin typeface="Times New Roman"/>
                          <a:ea typeface="Times New Roman"/>
                        </a:rPr>
                        <a:t>Seven folks dam </a:t>
                      </a:r>
                      <a:endParaRPr lang="en-US" sz="2700">
                        <a:effectLst/>
                        <a:latin typeface="Times New Roman"/>
                        <a:ea typeface="Times New Roman"/>
                      </a:endParaRPr>
                    </a:p>
                    <a:p>
                      <a:pPr marL="342900" marR="0" lvl="0" indent="-342900" algn="l">
                        <a:spcBef>
                          <a:spcPts val="0"/>
                        </a:spcBef>
                        <a:spcAft>
                          <a:spcPts val="0"/>
                        </a:spcAft>
                        <a:buFont typeface="+mj-lt"/>
                        <a:buAutoNum type="alphaUcPeriod"/>
                        <a:tabLst>
                          <a:tab pos="228600" algn="l"/>
                        </a:tabLst>
                      </a:pPr>
                      <a:r>
                        <a:rPr lang="en-US" sz="1500">
                          <a:effectLst/>
                          <a:latin typeface="Times New Roman"/>
                          <a:ea typeface="Times New Roman"/>
                        </a:rPr>
                        <a:t>Kariba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500">
                          <a:effectLst/>
                          <a:latin typeface="Times New Roman"/>
                          <a:ea typeface="Times New Roman"/>
                        </a:rPr>
                        <a:t>Nile </a:t>
                      </a:r>
                      <a:endParaRPr lang="en-US" sz="2700">
                        <a:effectLst/>
                        <a:latin typeface="Times New Roman"/>
                        <a:ea typeface="Times New Roman"/>
                      </a:endParaRPr>
                    </a:p>
                    <a:p>
                      <a:pPr marL="114300" marR="0" algn="l">
                        <a:spcBef>
                          <a:spcPts val="0"/>
                        </a:spcBef>
                        <a:spcAft>
                          <a:spcPts val="0"/>
                        </a:spcAft>
                      </a:pPr>
                      <a:r>
                        <a:rPr lang="en-US" sz="1500">
                          <a:effectLst/>
                          <a:latin typeface="Times New Roman"/>
                          <a:ea typeface="Times New Roman"/>
                        </a:rPr>
                        <a:t>Zambezi</a:t>
                      </a:r>
                      <a:endParaRPr lang="en-US" sz="2700">
                        <a:effectLst/>
                        <a:latin typeface="Times New Roman"/>
                        <a:ea typeface="Times New Roman"/>
                      </a:endParaRPr>
                    </a:p>
                    <a:p>
                      <a:pPr marL="114300" marR="0" algn="l">
                        <a:spcBef>
                          <a:spcPts val="0"/>
                        </a:spcBef>
                        <a:spcAft>
                          <a:spcPts val="0"/>
                        </a:spcAft>
                      </a:pPr>
                      <a:r>
                        <a:rPr lang="en-US" sz="1500">
                          <a:effectLst/>
                          <a:latin typeface="Times New Roman"/>
                          <a:ea typeface="Times New Roman"/>
                        </a:rPr>
                        <a:t>Tana </a:t>
                      </a:r>
                      <a:endParaRPr lang="en-US" sz="2700">
                        <a:effectLst/>
                        <a:latin typeface="Times New Roman"/>
                        <a:ea typeface="Times New Roman"/>
                      </a:endParaRPr>
                    </a:p>
                    <a:p>
                      <a:pPr marL="114300" marR="0" algn="l">
                        <a:spcBef>
                          <a:spcPts val="0"/>
                        </a:spcBef>
                        <a:spcAft>
                          <a:spcPts val="0"/>
                        </a:spcAft>
                      </a:pPr>
                      <a:r>
                        <a:rPr lang="en-US" sz="1500">
                          <a:effectLst/>
                          <a:latin typeface="Times New Roman"/>
                          <a:ea typeface="Times New Roman"/>
                        </a:rPr>
                        <a:t>Zambezi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500" dirty="0">
                          <a:effectLst/>
                          <a:latin typeface="Times New Roman"/>
                          <a:ea typeface="Times New Roman"/>
                        </a:rPr>
                        <a:t>Irrigation </a:t>
                      </a:r>
                      <a:endParaRPr lang="en-US" sz="2700" dirty="0">
                        <a:effectLst/>
                        <a:latin typeface="Times New Roman"/>
                        <a:ea typeface="Times New Roman"/>
                      </a:endParaRPr>
                    </a:p>
                    <a:p>
                      <a:pPr marL="114300" marR="0" algn="l">
                        <a:spcBef>
                          <a:spcPts val="0"/>
                        </a:spcBef>
                        <a:spcAft>
                          <a:spcPts val="0"/>
                        </a:spcAft>
                      </a:pPr>
                      <a:r>
                        <a:rPr lang="en-US" sz="1500" dirty="0">
                          <a:effectLst/>
                          <a:latin typeface="Times New Roman"/>
                          <a:ea typeface="Times New Roman"/>
                        </a:rPr>
                        <a:t>Irrigation</a:t>
                      </a:r>
                      <a:endParaRPr lang="en-US" sz="2700" dirty="0">
                        <a:effectLst/>
                        <a:latin typeface="Times New Roman"/>
                        <a:ea typeface="Times New Roman"/>
                      </a:endParaRPr>
                    </a:p>
                    <a:p>
                      <a:pPr marL="114300" marR="0" algn="l">
                        <a:spcBef>
                          <a:spcPts val="0"/>
                        </a:spcBef>
                        <a:spcAft>
                          <a:spcPts val="0"/>
                        </a:spcAft>
                      </a:pPr>
                      <a:r>
                        <a:rPr lang="en-US" sz="1500" dirty="0">
                          <a:effectLst/>
                          <a:latin typeface="Times New Roman"/>
                          <a:ea typeface="Times New Roman"/>
                        </a:rPr>
                        <a:t>Power </a:t>
                      </a:r>
                      <a:endParaRPr lang="en-US" sz="2700" dirty="0">
                        <a:effectLst/>
                        <a:latin typeface="Times New Roman"/>
                        <a:ea typeface="Times New Roman"/>
                      </a:endParaRPr>
                    </a:p>
                    <a:p>
                      <a:pPr marL="114300" marR="0" algn="l">
                        <a:spcBef>
                          <a:spcPts val="0"/>
                        </a:spcBef>
                        <a:spcAft>
                          <a:spcPts val="0"/>
                        </a:spcAft>
                      </a:pPr>
                      <a:r>
                        <a:rPr lang="en-US" sz="1500" dirty="0">
                          <a:effectLst/>
                          <a:latin typeface="Times New Roman"/>
                          <a:ea typeface="Times New Roman"/>
                        </a:rPr>
                        <a:t>Power </a:t>
                      </a:r>
                      <a:endParaRPr lang="en-US" sz="2700" dirty="0">
                        <a:effectLst/>
                        <a:latin typeface="Times New Roman"/>
                        <a:ea typeface="Times New Roman"/>
                      </a:endParaRPr>
                    </a:p>
                    <a:p>
                      <a:pPr marL="114300" marR="0" algn="l">
                        <a:spcBef>
                          <a:spcPts val="0"/>
                        </a:spcBef>
                        <a:spcAft>
                          <a:spcPts val="0"/>
                        </a:spcAft>
                      </a:pPr>
                      <a:r>
                        <a:rPr lang="en-US" sz="1500" dirty="0">
                          <a:effectLst/>
                          <a:latin typeface="Times New Roman"/>
                          <a:ea typeface="Times New Roman"/>
                        </a:rPr>
                        <a:t> </a:t>
                      </a:r>
                      <a:endParaRPr lang="en-US" sz="27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3"/>
          <p:cNvSpPr/>
          <p:nvPr/>
        </p:nvSpPr>
        <p:spPr>
          <a:xfrm>
            <a:off x="736600" y="3492500"/>
            <a:ext cx="8686800" cy="1938992"/>
          </a:xfrm>
          <a:prstGeom prst="rect">
            <a:avLst/>
          </a:prstGeom>
        </p:spPr>
        <p:txBody>
          <a:bodyPr wrap="square">
            <a:spAutoFit/>
          </a:bodyPr>
          <a:lstStyle/>
          <a:p>
            <a:r>
              <a:rPr lang="en-US" sz="2400" dirty="0"/>
              <a:t>2.The </a:t>
            </a:r>
            <a:r>
              <a:rPr lang="en-US" sz="2400" dirty="0"/>
              <a:t>Volta River dam in Ghana was built in order to-</a:t>
            </a:r>
          </a:p>
          <a:p>
            <a:r>
              <a:rPr lang="en-US" sz="2400" dirty="0"/>
              <a:t>A.	Improve water transport. </a:t>
            </a:r>
          </a:p>
          <a:p>
            <a:r>
              <a:rPr lang="en-US" sz="2400" dirty="0"/>
              <a:t>B.	Provide hydro electric power supply (H.E.P). </a:t>
            </a:r>
          </a:p>
          <a:p>
            <a:r>
              <a:rPr lang="en-US" sz="2400" dirty="0"/>
              <a:t>C.	Expand fish production.</a:t>
            </a:r>
          </a:p>
          <a:p>
            <a:r>
              <a:rPr lang="en-US" sz="2400" dirty="0"/>
              <a:t>D.	Improve food production through irrigation. </a:t>
            </a:r>
          </a:p>
        </p:txBody>
      </p:sp>
    </p:spTree>
    <p:extLst>
      <p:ext uri="{BB962C8B-B14F-4D97-AF65-F5344CB8AC3E}">
        <p14:creationId xmlns:p14="http://schemas.microsoft.com/office/powerpoint/2010/main" val="2361397362"/>
      </p:ext>
    </p:extLst>
  </p:cSld>
  <p:clrMapOvr>
    <a:masterClrMapping/>
  </p:clrMapOvr>
  <p:transition spd="slow" advTm="60000">
    <p:cover/>
  </p:transition>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266701"/>
            <a:ext cx="8534400" cy="4893647"/>
          </a:xfrm>
          <a:prstGeom prst="rect">
            <a:avLst/>
          </a:prstGeom>
        </p:spPr>
        <p:txBody>
          <a:bodyPr wrap="square">
            <a:spAutoFit/>
          </a:bodyPr>
          <a:lstStyle/>
          <a:p>
            <a:r>
              <a:rPr lang="en-US" sz="2400" dirty="0"/>
              <a:t>3.Which </a:t>
            </a:r>
            <a:r>
              <a:rPr lang="en-US" sz="2400" dirty="0"/>
              <a:t>one of the following reasons below explains why the Kariba dam was established in 1960?</a:t>
            </a:r>
          </a:p>
          <a:p>
            <a:r>
              <a:rPr lang="en-US" sz="2400" dirty="0"/>
              <a:t>A.	To increase importation of coal from South Africa. </a:t>
            </a:r>
          </a:p>
          <a:p>
            <a:r>
              <a:rPr lang="en-US" sz="2400" dirty="0"/>
              <a:t>B.	Need for cheap power for industries. </a:t>
            </a:r>
          </a:p>
          <a:p>
            <a:r>
              <a:rPr lang="en-US" sz="2400" dirty="0"/>
              <a:t>C.	To reduce flooding of river Zambezi.</a:t>
            </a:r>
          </a:p>
          <a:p>
            <a:r>
              <a:rPr lang="en-US" sz="2400" dirty="0"/>
              <a:t>D.	To promote tourism.</a:t>
            </a:r>
          </a:p>
          <a:p>
            <a:endParaRPr lang="en-US" sz="2400" dirty="0"/>
          </a:p>
          <a:p>
            <a:r>
              <a:rPr lang="en-US" sz="2400" dirty="0"/>
              <a:t>4. </a:t>
            </a:r>
            <a:r>
              <a:rPr lang="en-US" sz="2400" dirty="0"/>
              <a:t>The </a:t>
            </a:r>
            <a:r>
              <a:rPr lang="en-US" sz="2400" dirty="0"/>
              <a:t>following are problems associated with river </a:t>
            </a:r>
            <a:r>
              <a:rPr lang="en-US" sz="2400" dirty="0"/>
              <a:t>development </a:t>
            </a:r>
            <a:r>
              <a:rPr lang="en-US" sz="2400" dirty="0"/>
              <a:t>projects in Africa which one is the </a:t>
            </a:r>
            <a:r>
              <a:rPr lang="en-US" sz="2400" dirty="0"/>
              <a:t>MAIN </a:t>
            </a:r>
            <a:r>
              <a:rPr lang="en-US" sz="2400" dirty="0"/>
              <a:t>problem?</a:t>
            </a:r>
          </a:p>
          <a:p>
            <a:r>
              <a:rPr lang="en-US" sz="2400" dirty="0"/>
              <a:t>A.	Silting. </a:t>
            </a:r>
          </a:p>
          <a:p>
            <a:r>
              <a:rPr lang="en-US" sz="2400" dirty="0"/>
              <a:t>B.	More capital is required. </a:t>
            </a:r>
          </a:p>
          <a:p>
            <a:r>
              <a:rPr lang="en-US" sz="2400" dirty="0"/>
              <a:t>C.	Water borne diseases. </a:t>
            </a:r>
          </a:p>
          <a:p>
            <a:r>
              <a:rPr lang="en-US" sz="2400" dirty="0"/>
              <a:t>D.	Displacement of people.</a:t>
            </a:r>
          </a:p>
        </p:txBody>
      </p:sp>
    </p:spTree>
    <p:extLst>
      <p:ext uri="{BB962C8B-B14F-4D97-AF65-F5344CB8AC3E}">
        <p14:creationId xmlns:p14="http://schemas.microsoft.com/office/powerpoint/2010/main" val="3373286620"/>
      </p:ext>
    </p:extLst>
  </p:cSld>
  <p:clrMapOvr>
    <a:masterClrMapping/>
  </p:clrMapOvr>
  <p:transition spd="slow" advTm="60000">
    <p:cover/>
  </p:transition>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0"/>
            <a:ext cx="9144000" cy="5878532"/>
          </a:xfrm>
          <a:prstGeom prst="rect">
            <a:avLst/>
          </a:prstGeom>
        </p:spPr>
        <p:txBody>
          <a:bodyPr wrap="square">
            <a:spAutoFit/>
          </a:bodyPr>
          <a:lstStyle/>
          <a:p>
            <a:pPr algn="ctr"/>
            <a:r>
              <a:rPr lang="en-US" sz="3200" b="1" u="sng" dirty="0">
                <a:solidFill>
                  <a:srgbClr val="FF0000"/>
                </a:solidFill>
              </a:rPr>
              <a:t>FISHING</a:t>
            </a:r>
            <a:endParaRPr lang="en-US" sz="3200" b="1" u="sng" dirty="0">
              <a:solidFill>
                <a:srgbClr val="FF0000"/>
              </a:solidFill>
            </a:endParaRPr>
          </a:p>
          <a:p>
            <a:pPr algn="ctr"/>
            <a:r>
              <a:rPr lang="en-US" sz="3200" b="1" u="sng" dirty="0">
                <a:solidFill>
                  <a:srgbClr val="FF0000"/>
                </a:solidFill>
              </a:rPr>
              <a:t>STD 5 WORK ON FISHING </a:t>
            </a:r>
          </a:p>
          <a:p>
            <a:r>
              <a:rPr lang="en-US" sz="2400" dirty="0"/>
              <a:t>The main fishing areas in Kenya are:-</a:t>
            </a:r>
          </a:p>
          <a:p>
            <a:r>
              <a:rPr lang="en-US" sz="2400" dirty="0"/>
              <a:t>1.	Inland fishing </a:t>
            </a:r>
          </a:p>
          <a:p>
            <a:r>
              <a:rPr lang="en-US" sz="2400" dirty="0"/>
              <a:t>2.	Sea fishing  </a:t>
            </a:r>
          </a:p>
          <a:p>
            <a:r>
              <a:rPr lang="en-US" sz="2400" dirty="0"/>
              <a:t>Inland </a:t>
            </a:r>
            <a:r>
              <a:rPr lang="en-US" sz="2400" dirty="0"/>
              <a:t>fishing-Inland </a:t>
            </a:r>
            <a:r>
              <a:rPr lang="en-US" sz="2400" dirty="0"/>
              <a:t>fishing takes place on Lakes, Rivers and fish ponds. </a:t>
            </a:r>
          </a:p>
          <a:p>
            <a:r>
              <a:rPr lang="en-US" sz="2400" dirty="0"/>
              <a:t>Lakes in Kenya where fishing is done are--- </a:t>
            </a:r>
          </a:p>
          <a:p>
            <a:r>
              <a:rPr lang="en-US" sz="2400" dirty="0"/>
              <a:t>•	L. </a:t>
            </a:r>
            <a:r>
              <a:rPr lang="en-US" sz="2400" dirty="0" err="1"/>
              <a:t>Naivasha</a:t>
            </a:r>
            <a:r>
              <a:rPr lang="en-US" sz="2400" dirty="0"/>
              <a:t> 		</a:t>
            </a:r>
          </a:p>
          <a:p>
            <a:r>
              <a:rPr lang="en-US" sz="2400" dirty="0"/>
              <a:t>•	L. Victoria </a:t>
            </a:r>
          </a:p>
          <a:p>
            <a:r>
              <a:rPr lang="en-US" sz="2400" dirty="0"/>
              <a:t>•	L. Turkana 			</a:t>
            </a:r>
          </a:p>
          <a:p>
            <a:r>
              <a:rPr lang="en-US" sz="2400" dirty="0"/>
              <a:t>•	L. </a:t>
            </a:r>
            <a:r>
              <a:rPr lang="en-US" sz="2400" dirty="0" err="1"/>
              <a:t>Jipe</a:t>
            </a:r>
            <a:r>
              <a:rPr lang="en-US" sz="2400" dirty="0"/>
              <a:t> </a:t>
            </a:r>
          </a:p>
          <a:p>
            <a:r>
              <a:rPr lang="en-US" sz="2400" dirty="0"/>
              <a:t>•	L. </a:t>
            </a:r>
            <a:r>
              <a:rPr lang="en-US" sz="2400" dirty="0" err="1"/>
              <a:t>Baringo</a:t>
            </a:r>
            <a:r>
              <a:rPr lang="en-US" sz="2400" dirty="0"/>
              <a:t> 			</a:t>
            </a:r>
          </a:p>
          <a:p>
            <a:r>
              <a:rPr lang="en-US" sz="2400" dirty="0"/>
              <a:t>•	L. </a:t>
            </a:r>
            <a:r>
              <a:rPr lang="en-US" sz="2400" dirty="0" err="1"/>
              <a:t>Chala</a:t>
            </a:r>
            <a:endParaRPr lang="en-US" sz="2400" dirty="0"/>
          </a:p>
          <a:p>
            <a:r>
              <a:rPr lang="en-US" sz="2400" dirty="0"/>
              <a:t>Fishing is also carried out on River Tana, </a:t>
            </a:r>
            <a:r>
              <a:rPr lang="en-US" sz="2400" dirty="0" err="1"/>
              <a:t>Kuja</a:t>
            </a:r>
            <a:r>
              <a:rPr lang="en-US" sz="2400" dirty="0"/>
              <a:t>, </a:t>
            </a:r>
            <a:r>
              <a:rPr lang="en-US" sz="2400" dirty="0" err="1"/>
              <a:t>Nzoia</a:t>
            </a:r>
            <a:r>
              <a:rPr lang="en-US" sz="2400" dirty="0"/>
              <a:t>, </a:t>
            </a:r>
            <a:r>
              <a:rPr lang="en-US" sz="2400" dirty="0" err="1"/>
              <a:t>Yala</a:t>
            </a:r>
            <a:r>
              <a:rPr lang="en-US" sz="2400" dirty="0"/>
              <a:t>, and </a:t>
            </a:r>
            <a:r>
              <a:rPr lang="en-US" sz="2400" dirty="0" err="1"/>
              <a:t>Nyando</a:t>
            </a:r>
            <a:r>
              <a:rPr lang="en-US" sz="2400" dirty="0"/>
              <a:t> </a:t>
            </a:r>
            <a:r>
              <a:rPr lang="en-US" sz="2400" dirty="0" err="1"/>
              <a:t>etc</a:t>
            </a:r>
            <a:endParaRPr lang="en-US" sz="2400" dirty="0"/>
          </a:p>
        </p:txBody>
      </p:sp>
    </p:spTree>
    <p:extLst>
      <p:ext uri="{BB962C8B-B14F-4D97-AF65-F5344CB8AC3E}">
        <p14:creationId xmlns:p14="http://schemas.microsoft.com/office/powerpoint/2010/main" val="1308545637"/>
      </p:ext>
    </p:extLst>
  </p:cSld>
  <p:clrMapOvr>
    <a:masterClrMapping/>
  </p:clrMapOvr>
  <p:transition spd="slow" advTm="60000">
    <p:cover/>
  </p:transition>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17500"/>
            <a:ext cx="8839200" cy="2677656"/>
          </a:xfrm>
          <a:prstGeom prst="rect">
            <a:avLst/>
          </a:prstGeom>
        </p:spPr>
        <p:txBody>
          <a:bodyPr wrap="square">
            <a:spAutoFit/>
          </a:bodyPr>
          <a:lstStyle/>
          <a:p>
            <a:r>
              <a:rPr lang="en-US" sz="2400" dirty="0"/>
              <a:t>The following types of fish are caught from inland fishing grounds.</a:t>
            </a:r>
          </a:p>
          <a:p>
            <a:r>
              <a:rPr lang="en-US" sz="2400" dirty="0"/>
              <a:t>1)	Nile perch</a:t>
            </a:r>
          </a:p>
          <a:p>
            <a:r>
              <a:rPr lang="en-US" sz="2400" dirty="0"/>
              <a:t>2)	</a:t>
            </a:r>
            <a:r>
              <a:rPr lang="en-US" sz="2400" dirty="0" err="1"/>
              <a:t>Dagaa</a:t>
            </a:r>
            <a:endParaRPr lang="en-US" sz="2400" dirty="0"/>
          </a:p>
          <a:p>
            <a:r>
              <a:rPr lang="en-US" sz="2400" dirty="0"/>
              <a:t>3)	Trout</a:t>
            </a:r>
          </a:p>
          <a:p>
            <a:r>
              <a:rPr lang="en-US" sz="2400" dirty="0"/>
              <a:t>4)	Mud fish</a:t>
            </a:r>
          </a:p>
          <a:p>
            <a:r>
              <a:rPr lang="en-US" sz="2400" dirty="0"/>
              <a:t>5)	Salmon</a:t>
            </a:r>
          </a:p>
          <a:p>
            <a:r>
              <a:rPr lang="en-US" sz="2400" dirty="0"/>
              <a:t>6)	Shellfish </a:t>
            </a:r>
          </a:p>
        </p:txBody>
      </p:sp>
      <p:graphicFrame>
        <p:nvGraphicFramePr>
          <p:cNvPr id="4" name="Table 3"/>
          <p:cNvGraphicFramePr>
            <a:graphicFrameLocks noGrp="1"/>
          </p:cNvGraphicFramePr>
          <p:nvPr>
            <p:extLst>
              <p:ext uri="{D42A27DB-BD31-4B8C-83A1-F6EECF244321}">
                <p14:modId xmlns:p14="http://schemas.microsoft.com/office/powerpoint/2010/main" val="4274931123"/>
              </p:ext>
            </p:extLst>
          </p:nvPr>
        </p:nvGraphicFramePr>
        <p:xfrm>
          <a:off x="1879600" y="3193916"/>
          <a:ext cx="4130040" cy="1797184"/>
        </p:xfrm>
        <a:graphic>
          <a:graphicData uri="http://schemas.openxmlformats.org/drawingml/2006/table">
            <a:tbl>
              <a:tblPr firstRow="1" firstCol="1" lastRow="1" lastCol="1" bandRow="1" bandCol="1"/>
              <a:tblGrid>
                <a:gridCol w="2004284">
                  <a:extLst>
                    <a:ext uri="{9D8B030D-6E8A-4147-A177-3AD203B41FA5}">
                      <a16:colId xmlns:a16="http://schemas.microsoft.com/office/drawing/2014/main" val="20000"/>
                    </a:ext>
                  </a:extLst>
                </a:gridCol>
                <a:gridCol w="2125756">
                  <a:extLst>
                    <a:ext uri="{9D8B030D-6E8A-4147-A177-3AD203B41FA5}">
                      <a16:colId xmlns:a16="http://schemas.microsoft.com/office/drawing/2014/main" val="20001"/>
                    </a:ext>
                  </a:extLst>
                </a:gridCol>
              </a:tblGrid>
              <a:tr h="449296">
                <a:tc>
                  <a:txBody>
                    <a:bodyPr/>
                    <a:lstStyle/>
                    <a:p>
                      <a:pPr marL="0" marR="0" algn="l">
                        <a:spcBef>
                          <a:spcPts val="0"/>
                        </a:spcBef>
                        <a:spcAft>
                          <a:spcPts val="0"/>
                        </a:spcAft>
                      </a:pPr>
                      <a:r>
                        <a:rPr lang="en-US" sz="2000" dirty="0">
                          <a:effectLst/>
                          <a:latin typeface="Times New Roman"/>
                          <a:ea typeface="Times New Roman"/>
                        </a:rPr>
                        <a:t>Tilapia 	</a:t>
                      </a:r>
                      <a:endParaRPr lang="en-US" sz="30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tabLst>
                          <a:tab pos="160020" algn="l"/>
                        </a:tabLst>
                      </a:pPr>
                      <a:r>
                        <a:rPr lang="en-US" sz="2000">
                          <a:effectLst/>
                          <a:latin typeface="Times New Roman"/>
                          <a:ea typeface="Times New Roman"/>
                        </a:rPr>
                        <a:t>	 Ngege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9296">
                <a:tc>
                  <a:txBody>
                    <a:bodyPr/>
                    <a:lstStyle/>
                    <a:p>
                      <a:pPr marL="0" marR="0" algn="l">
                        <a:spcBef>
                          <a:spcPts val="0"/>
                        </a:spcBef>
                        <a:spcAft>
                          <a:spcPts val="0"/>
                        </a:spcAft>
                      </a:pPr>
                      <a:r>
                        <a:rPr lang="en-US" sz="2000">
                          <a:effectLst/>
                          <a:latin typeface="Times New Roman"/>
                          <a:ea typeface="Times New Roman"/>
                        </a:rPr>
                        <a:t>Nile perch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tabLst>
                          <a:tab pos="160020" algn="l"/>
                        </a:tabLst>
                      </a:pPr>
                      <a:r>
                        <a:rPr lang="en-US" sz="2000">
                          <a:effectLst/>
                          <a:latin typeface="Times New Roman"/>
                          <a:ea typeface="Times New Roman"/>
                        </a:rPr>
                        <a:t>	Mbuta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9296">
                <a:tc>
                  <a:txBody>
                    <a:bodyPr/>
                    <a:lstStyle/>
                    <a:p>
                      <a:pPr marL="0" marR="0" algn="l">
                        <a:spcBef>
                          <a:spcPts val="0"/>
                        </a:spcBef>
                        <a:spcAft>
                          <a:spcPts val="0"/>
                        </a:spcAft>
                      </a:pPr>
                      <a:r>
                        <a:rPr lang="en-US" sz="2000">
                          <a:effectLst/>
                          <a:latin typeface="Times New Roman"/>
                          <a:ea typeface="Times New Roman"/>
                        </a:rPr>
                        <a:t>Mud fish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tabLst>
                          <a:tab pos="160020" algn="l"/>
                        </a:tabLst>
                      </a:pPr>
                      <a:r>
                        <a:rPr lang="en-US" sz="2000" dirty="0">
                          <a:effectLst/>
                          <a:latin typeface="Times New Roman"/>
                          <a:ea typeface="Times New Roman"/>
                        </a:rPr>
                        <a:t>	</a:t>
                      </a:r>
                      <a:r>
                        <a:rPr lang="en-US" sz="2000" dirty="0" err="1">
                          <a:effectLst/>
                          <a:latin typeface="Times New Roman"/>
                          <a:ea typeface="Times New Roman"/>
                        </a:rPr>
                        <a:t>Kamongo</a:t>
                      </a:r>
                      <a:r>
                        <a:rPr lang="en-US" sz="2000" dirty="0">
                          <a:effectLst/>
                          <a:latin typeface="Times New Roman"/>
                          <a:ea typeface="Times New Roman"/>
                        </a:rPr>
                        <a:t> </a:t>
                      </a:r>
                      <a:endParaRPr lang="en-US" sz="30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9296">
                <a:tc>
                  <a:txBody>
                    <a:bodyPr/>
                    <a:lstStyle/>
                    <a:p>
                      <a:pPr marL="0" marR="0" algn="l">
                        <a:spcBef>
                          <a:spcPts val="0"/>
                        </a:spcBef>
                        <a:spcAft>
                          <a:spcPts val="0"/>
                        </a:spcAft>
                      </a:pPr>
                      <a:r>
                        <a:rPr lang="en-US" sz="2000">
                          <a:effectLst/>
                          <a:latin typeface="Times New Roman"/>
                          <a:ea typeface="Times New Roman"/>
                        </a:rPr>
                        <a:t>Dagaa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tabLst>
                          <a:tab pos="160020" algn="l"/>
                        </a:tabLst>
                      </a:pPr>
                      <a:r>
                        <a:rPr lang="en-US" sz="2000" dirty="0">
                          <a:effectLst/>
                          <a:latin typeface="Times New Roman"/>
                          <a:ea typeface="Times New Roman"/>
                        </a:rPr>
                        <a:t>	</a:t>
                      </a:r>
                      <a:r>
                        <a:rPr lang="en-US" sz="2000" dirty="0" err="1">
                          <a:effectLst/>
                          <a:latin typeface="Times New Roman"/>
                          <a:ea typeface="Times New Roman"/>
                        </a:rPr>
                        <a:t>Omena</a:t>
                      </a:r>
                      <a:r>
                        <a:rPr lang="en-US" sz="2000" dirty="0">
                          <a:effectLst/>
                          <a:latin typeface="Times New Roman"/>
                          <a:ea typeface="Times New Roman"/>
                        </a:rPr>
                        <a:t> </a:t>
                      </a:r>
                      <a:endParaRPr lang="en-US" sz="30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04968476"/>
      </p:ext>
    </p:extLst>
  </p:cSld>
  <p:clrMapOvr>
    <a:masterClrMapping/>
  </p:clrMapOvr>
  <p:transition spd="slow" advTm="60000">
    <p:cover/>
  </p:transition>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63501"/>
            <a:ext cx="8797636" cy="5139869"/>
          </a:xfrm>
          <a:prstGeom prst="rect">
            <a:avLst/>
          </a:prstGeom>
        </p:spPr>
        <p:txBody>
          <a:bodyPr wrap="square">
            <a:spAutoFit/>
          </a:bodyPr>
          <a:lstStyle/>
          <a:p>
            <a:r>
              <a:rPr lang="en-US" sz="2800" b="1" u="sng" dirty="0">
                <a:solidFill>
                  <a:srgbClr val="FF0000"/>
                </a:solidFill>
              </a:rPr>
              <a:t>SEA FISHING (MARINE FISHING) </a:t>
            </a:r>
          </a:p>
          <a:p>
            <a:r>
              <a:rPr lang="en-US" sz="2000" dirty="0"/>
              <a:t>Sea </a:t>
            </a:r>
            <a:r>
              <a:rPr lang="en-US" sz="2000" dirty="0"/>
              <a:t>fishing /marine fishing is carried out in the Indian Ocean </a:t>
            </a:r>
          </a:p>
          <a:p>
            <a:r>
              <a:rPr lang="en-US" sz="2000" dirty="0"/>
              <a:t>The main types of fish caught in sea fishing are:- </a:t>
            </a:r>
          </a:p>
          <a:p>
            <a:r>
              <a:rPr lang="en-US" sz="2000" dirty="0"/>
              <a:t>1.	King fish </a:t>
            </a:r>
          </a:p>
          <a:p>
            <a:r>
              <a:rPr lang="en-US" sz="2000" dirty="0"/>
              <a:t>2.	Parrot fish </a:t>
            </a:r>
          </a:p>
          <a:p>
            <a:r>
              <a:rPr lang="en-US" sz="2000" dirty="0"/>
              <a:t>3.	Tuna </a:t>
            </a:r>
          </a:p>
          <a:p>
            <a:r>
              <a:rPr lang="en-US" sz="2000" dirty="0"/>
              <a:t>4.	Mullet </a:t>
            </a:r>
          </a:p>
          <a:p>
            <a:r>
              <a:rPr lang="en-US" sz="2000" dirty="0"/>
              <a:t>5.	Sailfish</a:t>
            </a:r>
          </a:p>
          <a:p>
            <a:endParaRPr lang="en-US" sz="2000" dirty="0"/>
          </a:p>
          <a:p>
            <a:r>
              <a:rPr lang="en-US" sz="2000" b="1" u="sng" dirty="0"/>
              <a:t>Method of fishing </a:t>
            </a:r>
          </a:p>
          <a:p>
            <a:r>
              <a:rPr lang="en-US" sz="2000" dirty="0"/>
              <a:t>1.Traps</a:t>
            </a:r>
            <a:r>
              <a:rPr lang="en-US" sz="2000" dirty="0"/>
              <a:t>. </a:t>
            </a:r>
          </a:p>
          <a:p>
            <a:r>
              <a:rPr lang="en-US" sz="2000" dirty="0"/>
              <a:t>2.Hand </a:t>
            </a:r>
            <a:r>
              <a:rPr lang="en-US" sz="2000" dirty="0"/>
              <a:t>lines. </a:t>
            </a:r>
          </a:p>
          <a:p>
            <a:r>
              <a:rPr lang="en-US" sz="2000" dirty="0"/>
              <a:t>3.Use </a:t>
            </a:r>
            <a:r>
              <a:rPr lang="en-US" sz="2000" dirty="0"/>
              <a:t>of spear. </a:t>
            </a:r>
          </a:p>
          <a:p>
            <a:r>
              <a:rPr lang="en-US" sz="2000" dirty="0"/>
              <a:t>4.Trawling </a:t>
            </a:r>
            <a:r>
              <a:rPr lang="en-US" sz="2000" dirty="0"/>
              <a:t>– it involves the use of one boat or ship to pull a large net. </a:t>
            </a:r>
          </a:p>
          <a:p>
            <a:r>
              <a:rPr lang="en-US" sz="2000" dirty="0"/>
              <a:t>5.Long </a:t>
            </a:r>
            <a:r>
              <a:rPr lang="en-US" sz="2000" dirty="0"/>
              <a:t>lining – several long lines with baited hooks are pulled on a boat / ship. </a:t>
            </a:r>
          </a:p>
          <a:p>
            <a:r>
              <a:rPr lang="en-US" sz="2000" dirty="0"/>
              <a:t>6.Purse </a:t>
            </a:r>
            <a:r>
              <a:rPr lang="en-US" sz="2000" dirty="0"/>
              <a:t>seining – Is where a large net is attached to two ship or boats. </a:t>
            </a:r>
          </a:p>
        </p:txBody>
      </p:sp>
    </p:spTree>
    <p:extLst>
      <p:ext uri="{BB962C8B-B14F-4D97-AF65-F5344CB8AC3E}">
        <p14:creationId xmlns:p14="http://schemas.microsoft.com/office/powerpoint/2010/main" val="991674753"/>
      </p:ext>
    </p:extLst>
  </p:cSld>
  <p:clrMapOvr>
    <a:masterClrMapping/>
  </p:clrMapOvr>
  <p:transition spd="slow" advTm="60000">
    <p:cover/>
  </p:transition>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156" y="444501"/>
            <a:ext cx="6904844" cy="431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471122"/>
      </p:ext>
    </p:extLst>
  </p:cSld>
  <p:clrMapOvr>
    <a:masterClrMapping/>
  </p:clrMapOvr>
  <p:transition spd="slow" advTm="60000">
    <p:cove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36600" y="495300"/>
            <a:ext cx="8915400" cy="4093428"/>
          </a:xfrm>
          <a:prstGeom prst="rect">
            <a:avLst/>
          </a:prstGeom>
          <a:noFill/>
        </p:spPr>
        <p:txBody>
          <a:bodyPr wrap="square" rtlCol="0">
            <a:spAutoFit/>
          </a:bodyPr>
          <a:lstStyle/>
          <a:p>
            <a:pPr algn="ctr"/>
            <a:r>
              <a:rPr lang="en-US" sz="4000" b="1" u="sng" dirty="0">
                <a:solidFill>
                  <a:srgbClr val="FF0000"/>
                </a:solidFill>
              </a:rPr>
              <a:t>COUNTRIES CROSSED BY </a:t>
            </a:r>
            <a:r>
              <a:rPr lang="en-US" sz="4000" b="1" u="sng" dirty="0">
                <a:solidFill>
                  <a:srgbClr val="FF0000"/>
                </a:solidFill>
              </a:rPr>
              <a:t>CAPRICON</a:t>
            </a:r>
          </a:p>
          <a:p>
            <a:pPr algn="ctr"/>
            <a:endParaRPr lang="en-US" sz="4000" b="1" u="sng" dirty="0">
              <a:solidFill>
                <a:srgbClr val="FF0000"/>
              </a:solidFill>
            </a:endParaRPr>
          </a:p>
          <a:p>
            <a:r>
              <a:rPr lang="en-US" sz="3600" b="1" dirty="0"/>
              <a:t>SO			</a:t>
            </a:r>
            <a:r>
              <a:rPr lang="en-US" sz="3600" b="1" dirty="0"/>
              <a:t>SOUTH </a:t>
            </a:r>
            <a:r>
              <a:rPr lang="en-US" sz="3600" b="1" dirty="0"/>
              <a:t>AFRICA</a:t>
            </a:r>
          </a:p>
          <a:p>
            <a:r>
              <a:rPr lang="en-US" sz="3600" b="1" dirty="0"/>
              <a:t>MA			MADAGASCRAR</a:t>
            </a:r>
          </a:p>
          <a:p>
            <a:r>
              <a:rPr lang="en-US" sz="3600" b="1" dirty="0"/>
              <a:t>MO			MIOZAMBIQUE</a:t>
            </a:r>
          </a:p>
          <a:p>
            <a:r>
              <a:rPr lang="en-US" sz="3600" b="1" dirty="0"/>
              <a:t>NA			NAMIBIA</a:t>
            </a:r>
          </a:p>
          <a:p>
            <a:r>
              <a:rPr lang="en-US" sz="3600" b="1" dirty="0"/>
              <a:t>BO			BOTSWANA</a:t>
            </a:r>
          </a:p>
        </p:txBody>
      </p:sp>
    </p:spTree>
    <p:extLst>
      <p:ext uri="{BB962C8B-B14F-4D97-AF65-F5344CB8AC3E}">
        <p14:creationId xmlns:p14="http://schemas.microsoft.com/office/powerpoint/2010/main" val="3518708886"/>
      </p:ext>
    </p:extLst>
  </p:cSld>
  <p:clrMapOvr>
    <a:masterClrMapping/>
  </p:clrMapOvr>
  <p:transition spd="slow">
    <p:cover/>
  </p:transition>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800100"/>
            <a:ext cx="7010400" cy="45185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65600" y="190500"/>
            <a:ext cx="2667000" cy="369332"/>
          </a:xfrm>
          <a:prstGeom prst="rect">
            <a:avLst/>
          </a:prstGeom>
          <a:noFill/>
        </p:spPr>
        <p:txBody>
          <a:bodyPr wrap="square" rtlCol="0">
            <a:spAutoFit/>
          </a:bodyPr>
          <a:lstStyle/>
          <a:p>
            <a:r>
              <a:rPr lang="en-US" b="1" dirty="0"/>
              <a:t>TRAWLING</a:t>
            </a:r>
            <a:endParaRPr lang="en-US" b="1" dirty="0"/>
          </a:p>
        </p:txBody>
      </p:sp>
    </p:spTree>
    <p:extLst>
      <p:ext uri="{BB962C8B-B14F-4D97-AF65-F5344CB8AC3E}">
        <p14:creationId xmlns:p14="http://schemas.microsoft.com/office/powerpoint/2010/main" val="1103437175"/>
      </p:ext>
    </p:extLst>
  </p:cSld>
  <p:clrMapOvr>
    <a:masterClrMapping/>
  </p:clrMapOvr>
  <p:transition spd="slow" advTm="60000">
    <p:cover/>
  </p:transition>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8100"/>
            <a:ext cx="8915400" cy="5355312"/>
          </a:xfrm>
          <a:prstGeom prst="rect">
            <a:avLst/>
          </a:prstGeom>
        </p:spPr>
        <p:txBody>
          <a:bodyPr wrap="square">
            <a:spAutoFit/>
          </a:bodyPr>
          <a:lstStyle/>
          <a:p>
            <a:r>
              <a:rPr lang="en-US" b="1" u="sng" dirty="0">
                <a:solidFill>
                  <a:srgbClr val="FF0000"/>
                </a:solidFill>
              </a:rPr>
              <a:t>METHODS OF PRESERVING FISH</a:t>
            </a:r>
          </a:p>
          <a:p>
            <a:r>
              <a:rPr lang="en-US" dirty="0"/>
              <a:t> </a:t>
            </a:r>
            <a:r>
              <a:rPr lang="en-US" b="1" u="sng" dirty="0"/>
              <a:t>Traditional methods </a:t>
            </a:r>
          </a:p>
          <a:p>
            <a:r>
              <a:rPr lang="en-US" dirty="0"/>
              <a:t>1.	Sun drying. </a:t>
            </a:r>
          </a:p>
          <a:p>
            <a:r>
              <a:rPr lang="en-US" dirty="0"/>
              <a:t>2.	Smoking.</a:t>
            </a:r>
          </a:p>
          <a:p>
            <a:r>
              <a:rPr lang="en-US" dirty="0"/>
              <a:t>3.	Salting.</a:t>
            </a:r>
          </a:p>
          <a:p>
            <a:r>
              <a:rPr lang="en-US" b="1" u="sng" dirty="0"/>
              <a:t>Modern methods </a:t>
            </a:r>
          </a:p>
          <a:p>
            <a:r>
              <a:rPr lang="en-US" dirty="0"/>
              <a:t>1</a:t>
            </a:r>
            <a:r>
              <a:rPr lang="en-US" dirty="0"/>
              <a:t>.</a:t>
            </a:r>
            <a:r>
              <a:rPr lang="en-US" dirty="0"/>
              <a:t>	Canning. </a:t>
            </a:r>
          </a:p>
          <a:p>
            <a:r>
              <a:rPr lang="en-US" dirty="0"/>
              <a:t>2.</a:t>
            </a:r>
            <a:r>
              <a:rPr lang="en-US" dirty="0"/>
              <a:t>	Refrigeration.</a:t>
            </a:r>
          </a:p>
          <a:p>
            <a:r>
              <a:rPr lang="en-US" dirty="0"/>
              <a:t>3.</a:t>
            </a:r>
            <a:r>
              <a:rPr lang="en-US" dirty="0"/>
              <a:t>	Freezing. </a:t>
            </a:r>
          </a:p>
          <a:p>
            <a:r>
              <a:rPr lang="en-US" b="1" u="sng" dirty="0">
                <a:solidFill>
                  <a:srgbClr val="FF0000"/>
                </a:solidFill>
              </a:rPr>
              <a:t>IMPORTANCE OF FISHERIES </a:t>
            </a:r>
          </a:p>
          <a:p>
            <a:r>
              <a:rPr lang="en-US" dirty="0"/>
              <a:t>1</a:t>
            </a:r>
            <a:r>
              <a:rPr lang="en-US" dirty="0"/>
              <a:t>.	Government earns foreign exchange after exporting fish. </a:t>
            </a:r>
          </a:p>
          <a:p>
            <a:r>
              <a:rPr lang="en-US" dirty="0"/>
              <a:t>2.	Fish are source of some animal feeds. </a:t>
            </a:r>
          </a:p>
          <a:p>
            <a:r>
              <a:rPr lang="en-US" dirty="0"/>
              <a:t>3.	Source of protein. </a:t>
            </a:r>
          </a:p>
          <a:p>
            <a:r>
              <a:rPr lang="en-US" dirty="0"/>
              <a:t>4.	Create employment. </a:t>
            </a:r>
          </a:p>
          <a:p>
            <a:r>
              <a:rPr lang="en-US" dirty="0"/>
              <a:t>5.	Fishing is used as a sport. </a:t>
            </a:r>
          </a:p>
          <a:p>
            <a:r>
              <a:rPr lang="en-US" dirty="0"/>
              <a:t>6.	Fishing attracts tourist </a:t>
            </a:r>
          </a:p>
          <a:p>
            <a:r>
              <a:rPr lang="en-US" dirty="0"/>
              <a:t>7.	Fish are used for medicine. </a:t>
            </a:r>
          </a:p>
          <a:p>
            <a:r>
              <a:rPr lang="en-US" dirty="0"/>
              <a:t>8.	Led  to development of other related industries&gt; </a:t>
            </a:r>
          </a:p>
          <a:p>
            <a:r>
              <a:rPr lang="en-US" dirty="0"/>
              <a:t>9.	Source of family income.</a:t>
            </a:r>
          </a:p>
        </p:txBody>
      </p:sp>
    </p:spTree>
    <p:extLst>
      <p:ext uri="{BB962C8B-B14F-4D97-AF65-F5344CB8AC3E}">
        <p14:creationId xmlns:p14="http://schemas.microsoft.com/office/powerpoint/2010/main" val="2330158460"/>
      </p:ext>
    </p:extLst>
  </p:cSld>
  <p:clrMapOvr>
    <a:masterClrMapping/>
  </p:clrMapOvr>
  <p:transition spd="slow" advTm="60000">
    <p:cover/>
  </p:transition>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1236" y="266700"/>
            <a:ext cx="8915400" cy="4154984"/>
          </a:xfrm>
          <a:prstGeom prst="rect">
            <a:avLst/>
          </a:prstGeom>
        </p:spPr>
        <p:txBody>
          <a:bodyPr wrap="square">
            <a:spAutoFit/>
          </a:bodyPr>
          <a:lstStyle/>
          <a:p>
            <a:r>
              <a:rPr lang="en-US" sz="2400" b="1" u="sng" dirty="0"/>
              <a:t>Problems facing fisheries </a:t>
            </a:r>
          </a:p>
          <a:p>
            <a:r>
              <a:rPr lang="en-US" sz="2400" dirty="0"/>
              <a:t>1.	Lack of enough capital.</a:t>
            </a:r>
          </a:p>
          <a:p>
            <a:r>
              <a:rPr lang="en-US" sz="2400" dirty="0"/>
              <a:t>2.	Water pollution</a:t>
            </a:r>
          </a:p>
          <a:p>
            <a:r>
              <a:rPr lang="en-US" sz="2400" dirty="0"/>
              <a:t>3.	Lack of storage facilities </a:t>
            </a:r>
          </a:p>
          <a:p>
            <a:r>
              <a:rPr lang="en-US" sz="2400" dirty="0"/>
              <a:t>4.	Water weeds such as water hyacinth </a:t>
            </a:r>
          </a:p>
          <a:p>
            <a:r>
              <a:rPr lang="en-US" sz="2400" dirty="0"/>
              <a:t>5.	Over fishing </a:t>
            </a:r>
          </a:p>
          <a:p>
            <a:r>
              <a:rPr lang="en-US" sz="2400" dirty="0"/>
              <a:t>6.	Poor means of transport </a:t>
            </a:r>
          </a:p>
          <a:p>
            <a:r>
              <a:rPr lang="en-US" sz="2400" dirty="0"/>
              <a:t>7.	Attack by harmful animals such as hippo and </a:t>
            </a:r>
          </a:p>
          <a:p>
            <a:r>
              <a:rPr lang="en-US" sz="2400" dirty="0"/>
              <a:t>         </a:t>
            </a:r>
            <a:r>
              <a:rPr lang="en-US" sz="2400" dirty="0"/>
              <a:t>	Crocodiles</a:t>
            </a:r>
            <a:r>
              <a:rPr lang="en-US" sz="2400" dirty="0"/>
              <a:t>. </a:t>
            </a:r>
          </a:p>
          <a:p>
            <a:r>
              <a:rPr lang="en-US" sz="2400" dirty="0"/>
              <a:t>8.	Lack of modern fishing equipment.</a:t>
            </a:r>
          </a:p>
          <a:p>
            <a:r>
              <a:rPr lang="en-US" sz="2400" dirty="0"/>
              <a:t>9.	Lack of ready market. </a:t>
            </a:r>
          </a:p>
        </p:txBody>
      </p:sp>
    </p:spTree>
    <p:extLst>
      <p:ext uri="{BB962C8B-B14F-4D97-AF65-F5344CB8AC3E}">
        <p14:creationId xmlns:p14="http://schemas.microsoft.com/office/powerpoint/2010/main" val="1052087889"/>
      </p:ext>
    </p:extLst>
  </p:cSld>
  <p:clrMapOvr>
    <a:masterClrMapping/>
  </p:clrMapOvr>
  <p:transition spd="slow" advTm="60000">
    <p:cover/>
  </p:transition>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0"/>
            <a:ext cx="8915400" cy="3416320"/>
          </a:xfrm>
          <a:prstGeom prst="rect">
            <a:avLst/>
          </a:prstGeom>
        </p:spPr>
        <p:txBody>
          <a:bodyPr wrap="square">
            <a:spAutoFit/>
          </a:bodyPr>
          <a:lstStyle/>
          <a:p>
            <a:pPr algn="ctr"/>
            <a:r>
              <a:rPr lang="en-US" sz="2400" b="1" u="sng" dirty="0">
                <a:solidFill>
                  <a:srgbClr val="FF0000"/>
                </a:solidFill>
              </a:rPr>
              <a:t>STD 6 WORK: FISHING IN EAST AFRICA</a:t>
            </a:r>
          </a:p>
          <a:p>
            <a:r>
              <a:rPr lang="en-US" sz="2400" b="1" u="sng" dirty="0">
                <a:solidFill>
                  <a:srgbClr val="0070C0"/>
                </a:solidFill>
              </a:rPr>
              <a:t>FISHING IN UGANDA </a:t>
            </a:r>
          </a:p>
          <a:p>
            <a:r>
              <a:rPr lang="en-US" sz="2400" dirty="0"/>
              <a:t>•Only </a:t>
            </a:r>
            <a:r>
              <a:rPr lang="en-US" sz="2400" dirty="0"/>
              <a:t>inland fishing is carried out in Uganda since it is a land locked country. </a:t>
            </a:r>
          </a:p>
          <a:p>
            <a:r>
              <a:rPr lang="en-US" sz="2400" dirty="0"/>
              <a:t>•The </a:t>
            </a:r>
            <a:r>
              <a:rPr lang="en-US" sz="2400" dirty="0"/>
              <a:t>main fishing ground in Uganda are :</a:t>
            </a:r>
          </a:p>
          <a:p>
            <a:r>
              <a:rPr lang="en-US" sz="2400" dirty="0"/>
              <a:t>Lake </a:t>
            </a:r>
            <a:r>
              <a:rPr lang="en-US" sz="2400" dirty="0"/>
              <a:t>Victoria, Lake Kyoga, Lake Albert, Lake George, River Nile and River </a:t>
            </a:r>
            <a:r>
              <a:rPr lang="en-US" sz="2400" dirty="0" err="1"/>
              <a:t>Kagera</a:t>
            </a:r>
            <a:r>
              <a:rPr lang="en-US" sz="2400" dirty="0"/>
              <a:t> </a:t>
            </a:r>
            <a:endParaRPr lang="en-US" sz="900" dirty="0"/>
          </a:p>
          <a:p>
            <a:r>
              <a:rPr lang="en-US" sz="2400" dirty="0"/>
              <a:t>Types of fish caught in Uganda are:  </a:t>
            </a:r>
            <a:r>
              <a:rPr lang="en-US" sz="2400" dirty="0" err="1"/>
              <a:t>Dagaa</a:t>
            </a:r>
            <a:r>
              <a:rPr lang="en-US" sz="2400" dirty="0"/>
              <a:t>, Tilapia, Trout, Mud Fish, and Nile perch.</a:t>
            </a:r>
          </a:p>
        </p:txBody>
      </p:sp>
      <p:sp>
        <p:nvSpPr>
          <p:cNvPr id="3" name="Rectangle 2"/>
          <p:cNvSpPr/>
          <p:nvPr/>
        </p:nvSpPr>
        <p:spPr>
          <a:xfrm>
            <a:off x="681182" y="3162300"/>
            <a:ext cx="8610600" cy="2677656"/>
          </a:xfrm>
          <a:prstGeom prst="rect">
            <a:avLst/>
          </a:prstGeom>
        </p:spPr>
        <p:txBody>
          <a:bodyPr wrap="square">
            <a:spAutoFit/>
          </a:bodyPr>
          <a:lstStyle/>
          <a:p>
            <a:r>
              <a:rPr lang="en-US" sz="2400" b="1" u="sng" dirty="0">
                <a:solidFill>
                  <a:srgbClr val="0070C0"/>
                </a:solidFill>
              </a:rPr>
              <a:t>FISHING IN TANZANIA  </a:t>
            </a:r>
          </a:p>
          <a:p>
            <a:r>
              <a:rPr lang="en-US" sz="2400" dirty="0"/>
              <a:t>•Inland </a:t>
            </a:r>
            <a:r>
              <a:rPr lang="en-US" sz="2400" dirty="0"/>
              <a:t>fishing in Tanzania is carried in Lake Victoria, lake Tanganyika, Lake </a:t>
            </a:r>
            <a:r>
              <a:rPr lang="en-US" sz="2400" dirty="0" err="1"/>
              <a:t>Rukwa</a:t>
            </a:r>
            <a:r>
              <a:rPr lang="en-US" sz="2400" dirty="0"/>
              <a:t>, Lake Malawi, River Male, River </a:t>
            </a:r>
            <a:r>
              <a:rPr lang="en-US" sz="2400" dirty="0" err="1"/>
              <a:t>Pangani</a:t>
            </a:r>
            <a:r>
              <a:rPr lang="en-US" sz="2400" dirty="0"/>
              <a:t>, River </a:t>
            </a:r>
            <a:r>
              <a:rPr lang="en-US" sz="2400" dirty="0" err="1"/>
              <a:t>Wamu</a:t>
            </a:r>
            <a:r>
              <a:rPr lang="en-US" sz="2400" dirty="0"/>
              <a:t>, River Ruvuma and River Rufiji.</a:t>
            </a:r>
          </a:p>
          <a:p>
            <a:r>
              <a:rPr lang="en-US" sz="2400" dirty="0"/>
              <a:t>•Sea </a:t>
            </a:r>
            <a:r>
              <a:rPr lang="en-US" sz="2400" dirty="0"/>
              <a:t>fishing in Tanzania is mostly carried by companies are mainly carried out in </a:t>
            </a:r>
            <a:r>
              <a:rPr lang="en-US" sz="2400" dirty="0" err="1"/>
              <a:t>Tanga</a:t>
            </a:r>
            <a:r>
              <a:rPr lang="en-US" sz="2400" dirty="0"/>
              <a:t>, Pemba, </a:t>
            </a:r>
            <a:r>
              <a:rPr lang="en-US" sz="2400" dirty="0" err="1"/>
              <a:t>Bagamoyo</a:t>
            </a:r>
            <a:r>
              <a:rPr lang="en-US" sz="2400" dirty="0"/>
              <a:t>, Zanzibar, </a:t>
            </a:r>
            <a:r>
              <a:rPr lang="en-US" sz="2400" dirty="0" err="1"/>
              <a:t>Lindi</a:t>
            </a:r>
            <a:r>
              <a:rPr lang="en-US" sz="2400" dirty="0"/>
              <a:t>, Dar el </a:t>
            </a:r>
            <a:r>
              <a:rPr lang="en-US" sz="2400" dirty="0" err="1"/>
              <a:t>Salaam.etc</a:t>
            </a:r>
            <a:r>
              <a:rPr lang="en-US" sz="2400" dirty="0"/>
              <a:t>. </a:t>
            </a:r>
          </a:p>
        </p:txBody>
      </p:sp>
    </p:spTree>
    <p:extLst>
      <p:ext uri="{BB962C8B-B14F-4D97-AF65-F5344CB8AC3E}">
        <p14:creationId xmlns:p14="http://schemas.microsoft.com/office/powerpoint/2010/main" val="2521371546"/>
      </p:ext>
    </p:extLst>
  </p:cSld>
  <p:clrMapOvr>
    <a:masterClrMapping/>
  </p:clrMapOvr>
  <p:transition spd="slow" advTm="60000">
    <p:cover/>
  </p:transition>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0"/>
            <a:ext cx="8763000" cy="5878532"/>
          </a:xfrm>
          <a:prstGeom prst="rect">
            <a:avLst/>
          </a:prstGeom>
        </p:spPr>
        <p:txBody>
          <a:bodyPr wrap="square">
            <a:spAutoFit/>
          </a:bodyPr>
          <a:lstStyle/>
          <a:p>
            <a:r>
              <a:rPr lang="en-US" sz="2400" b="1" u="sng" dirty="0"/>
              <a:t>TYPES OF FISH CATCH IN SEA ARE:- </a:t>
            </a:r>
          </a:p>
          <a:p>
            <a:r>
              <a:rPr lang="en-US" sz="2400" dirty="0"/>
              <a:t>King fish, Mullet, Tuna, Shellfish, and Parrotfish etc.</a:t>
            </a:r>
          </a:p>
          <a:p>
            <a:endParaRPr lang="en-US" sz="2400" dirty="0"/>
          </a:p>
          <a:p>
            <a:r>
              <a:rPr lang="en-US" sz="2800" b="1" u="sng" dirty="0">
                <a:solidFill>
                  <a:srgbClr val="FF0000"/>
                </a:solidFill>
              </a:rPr>
              <a:t>STD 7 WORK ON FISHING IN AFRICA </a:t>
            </a:r>
          </a:p>
          <a:p>
            <a:r>
              <a:rPr lang="en-US" sz="2400" dirty="0"/>
              <a:t>•Regular </a:t>
            </a:r>
            <a:r>
              <a:rPr lang="en-US" sz="2400" dirty="0"/>
              <a:t>coastline of Africa does not encourage the growth of planktons which is the fish food. </a:t>
            </a:r>
          </a:p>
          <a:p>
            <a:endParaRPr lang="en-US" sz="1100" dirty="0"/>
          </a:p>
          <a:p>
            <a:r>
              <a:rPr lang="en-US" sz="2400" b="1" u="sng" dirty="0">
                <a:solidFill>
                  <a:srgbClr val="0070C0"/>
                </a:solidFill>
              </a:rPr>
              <a:t>THE MAJOR FISHING GROUND IN AFRICA </a:t>
            </a:r>
          </a:p>
          <a:p>
            <a:endParaRPr lang="en-US" sz="1200" dirty="0"/>
          </a:p>
          <a:p>
            <a:r>
              <a:rPr lang="en-US" sz="2400" b="1" u="sng" dirty="0"/>
              <a:t>Marine fisheries </a:t>
            </a:r>
          </a:p>
          <a:p>
            <a:r>
              <a:rPr lang="en-US" sz="2400" dirty="0"/>
              <a:t>Kenya, Tanzania, Nigeria, DRC, Ghana, South Africa, Senegal, Namibia, Angola, Morocco, Mauritania, and Sierra Leone etc. </a:t>
            </a:r>
          </a:p>
          <a:p>
            <a:r>
              <a:rPr lang="en-US" sz="2400" b="1" u="sng" dirty="0"/>
              <a:t>Some of the Fishing Ports in Africa are: </a:t>
            </a:r>
          </a:p>
          <a:p>
            <a:r>
              <a:rPr lang="en-US" sz="2400" dirty="0"/>
              <a:t>- Port Elizabeth in South Africa </a:t>
            </a:r>
          </a:p>
          <a:p>
            <a:r>
              <a:rPr lang="en-US" sz="2400" dirty="0"/>
              <a:t>- Walvis Bay in Namibia </a:t>
            </a:r>
            <a:r>
              <a:rPr lang="en-US" sz="2400" dirty="0" err="1"/>
              <a:t>etc</a:t>
            </a:r>
            <a:endParaRPr lang="en-US" sz="2400" dirty="0"/>
          </a:p>
          <a:p>
            <a:r>
              <a:rPr lang="en-US" sz="2400" dirty="0"/>
              <a:t>- Lobito in Angola etc. </a:t>
            </a:r>
          </a:p>
        </p:txBody>
      </p:sp>
    </p:spTree>
    <p:extLst>
      <p:ext uri="{BB962C8B-B14F-4D97-AF65-F5344CB8AC3E}">
        <p14:creationId xmlns:p14="http://schemas.microsoft.com/office/powerpoint/2010/main" val="3318815719"/>
      </p:ext>
    </p:extLst>
  </p:cSld>
  <p:clrMapOvr>
    <a:masterClrMapping/>
  </p:clrMapOvr>
  <p:transition spd="slow" advTm="60000">
    <p:cover/>
  </p:transition>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42901"/>
            <a:ext cx="8610600" cy="4893647"/>
          </a:xfrm>
          <a:prstGeom prst="rect">
            <a:avLst/>
          </a:prstGeom>
        </p:spPr>
        <p:txBody>
          <a:bodyPr wrap="square">
            <a:spAutoFit/>
          </a:bodyPr>
          <a:lstStyle/>
          <a:p>
            <a:r>
              <a:rPr lang="en-US" sz="2400" dirty="0"/>
              <a:t>•	The main sea fish in Africa are:- Tuna, Stock Fish, Sole, </a:t>
            </a:r>
            <a:r>
              <a:rPr lang="en-US" sz="2400" dirty="0"/>
              <a:t>	Whales</a:t>
            </a:r>
            <a:r>
              <a:rPr lang="en-US" sz="2400" dirty="0"/>
              <a:t>, Lobster and Mackerel </a:t>
            </a:r>
          </a:p>
          <a:p>
            <a:r>
              <a:rPr lang="en-US" sz="2400" dirty="0"/>
              <a:t>•	Inland fisheries are carried out in Lake Malawi, lake Victoria, </a:t>
            </a:r>
            <a:r>
              <a:rPr lang="en-US" sz="2400" dirty="0"/>
              <a:t>	lake </a:t>
            </a:r>
            <a:r>
              <a:rPr lang="en-US" sz="2400" dirty="0"/>
              <a:t>Chad, lake </a:t>
            </a:r>
            <a:r>
              <a:rPr lang="en-US" sz="2400" dirty="0" err="1"/>
              <a:t>Kyoga,lake</a:t>
            </a:r>
            <a:r>
              <a:rPr lang="en-US" sz="2400" dirty="0"/>
              <a:t> Tanganyika, Bangweulu, Lake </a:t>
            </a:r>
            <a:r>
              <a:rPr lang="en-US" sz="2400" dirty="0"/>
              <a:t>	Kariba</a:t>
            </a:r>
            <a:r>
              <a:rPr lang="en-US" sz="2400" dirty="0"/>
              <a:t>, Lake Volta, and Lake Nasser. </a:t>
            </a:r>
          </a:p>
          <a:p>
            <a:r>
              <a:rPr lang="en-US" sz="2400" dirty="0"/>
              <a:t>•	The main fish caught in Lakes are Herrings, Nile Perch, </a:t>
            </a:r>
            <a:r>
              <a:rPr lang="en-US" sz="2400" dirty="0"/>
              <a:t>	</a:t>
            </a:r>
            <a:r>
              <a:rPr lang="en-US" sz="2400" dirty="0" err="1"/>
              <a:t>Dagaa</a:t>
            </a:r>
            <a:r>
              <a:rPr lang="en-US" sz="2400" dirty="0"/>
              <a:t>, Tilapia, Catfish, and Shell Fish.</a:t>
            </a:r>
          </a:p>
          <a:p>
            <a:r>
              <a:rPr lang="en-US" sz="2400" dirty="0"/>
              <a:t>•	Fish caught in River are Pilchard and Salmon.</a:t>
            </a:r>
          </a:p>
          <a:p>
            <a:endParaRPr lang="en-US" sz="2400" dirty="0"/>
          </a:p>
          <a:p>
            <a:r>
              <a:rPr lang="en-US" sz="2400" b="1" u="sng" dirty="0"/>
              <a:t>The following are some of the rivers in Africa where fishing is carried out :-</a:t>
            </a:r>
          </a:p>
          <a:p>
            <a:r>
              <a:rPr lang="en-US" sz="2400" dirty="0"/>
              <a:t>River Tana, River Nile, River Senegal, River Niger, River Zambezi, River Limpopo, River Congo, River </a:t>
            </a:r>
            <a:r>
              <a:rPr lang="en-US" sz="2400" dirty="0" err="1"/>
              <a:t>Pangani</a:t>
            </a:r>
            <a:r>
              <a:rPr lang="en-US" sz="2400" dirty="0"/>
              <a:t> </a:t>
            </a:r>
            <a:r>
              <a:rPr lang="en-US" sz="2400" dirty="0" err="1"/>
              <a:t>etc</a:t>
            </a:r>
            <a:endParaRPr lang="en-US" sz="2400" dirty="0"/>
          </a:p>
        </p:txBody>
      </p:sp>
    </p:spTree>
    <p:extLst>
      <p:ext uri="{BB962C8B-B14F-4D97-AF65-F5344CB8AC3E}">
        <p14:creationId xmlns:p14="http://schemas.microsoft.com/office/powerpoint/2010/main" val="1462933835"/>
      </p:ext>
    </p:extLst>
  </p:cSld>
  <p:clrMapOvr>
    <a:masterClrMapping/>
  </p:clrMapOvr>
  <p:transition spd="slow" advTm="60000">
    <p:cover/>
  </p:transition>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90502"/>
            <a:ext cx="8839200" cy="1015663"/>
          </a:xfrm>
          <a:prstGeom prst="rect">
            <a:avLst/>
          </a:prstGeom>
        </p:spPr>
        <p:txBody>
          <a:bodyPr wrap="square">
            <a:spAutoFit/>
          </a:bodyPr>
          <a:lstStyle/>
          <a:p>
            <a:pPr algn="ctr"/>
            <a:r>
              <a:rPr lang="en-US" sz="2400" b="1" u="sng" dirty="0"/>
              <a:t>FISH FARMING IN JAPAN - STD 8 WORK</a:t>
            </a:r>
          </a:p>
          <a:p>
            <a:endParaRPr lang="en-US" sz="1200" b="1" u="sng" dirty="0"/>
          </a:p>
          <a:p>
            <a:r>
              <a:rPr lang="en-US" sz="2400" b="1" u="sng" dirty="0"/>
              <a:t>Comparison </a:t>
            </a:r>
            <a:r>
              <a:rPr lang="en-US" sz="2400" b="1" u="sng" dirty="0"/>
              <a:t>of fishing in Kenya and Japan </a:t>
            </a:r>
          </a:p>
        </p:txBody>
      </p:sp>
      <p:graphicFrame>
        <p:nvGraphicFramePr>
          <p:cNvPr id="3" name="Table 2"/>
          <p:cNvGraphicFramePr>
            <a:graphicFrameLocks noGrp="1"/>
          </p:cNvGraphicFramePr>
          <p:nvPr>
            <p:extLst>
              <p:ext uri="{D42A27DB-BD31-4B8C-83A1-F6EECF244321}">
                <p14:modId xmlns:p14="http://schemas.microsoft.com/office/powerpoint/2010/main" val="4017002432"/>
              </p:ext>
            </p:extLst>
          </p:nvPr>
        </p:nvGraphicFramePr>
        <p:xfrm>
          <a:off x="736600" y="1206502"/>
          <a:ext cx="8686800" cy="4254535"/>
        </p:xfrm>
        <a:graphic>
          <a:graphicData uri="http://schemas.openxmlformats.org/drawingml/2006/table">
            <a:tbl>
              <a:tblPr firstRow="1" firstCol="1" lastRow="1" lastCol="1" bandRow="1" bandCol="1"/>
              <a:tblGrid>
                <a:gridCol w="3927499">
                  <a:extLst>
                    <a:ext uri="{9D8B030D-6E8A-4147-A177-3AD203B41FA5}">
                      <a16:colId xmlns:a16="http://schemas.microsoft.com/office/drawing/2014/main" val="20000"/>
                    </a:ext>
                  </a:extLst>
                </a:gridCol>
                <a:gridCol w="4759301">
                  <a:extLst>
                    <a:ext uri="{9D8B030D-6E8A-4147-A177-3AD203B41FA5}">
                      <a16:colId xmlns:a16="http://schemas.microsoft.com/office/drawing/2014/main" val="20001"/>
                    </a:ext>
                  </a:extLst>
                </a:gridCol>
              </a:tblGrid>
              <a:tr h="334446">
                <a:tc>
                  <a:txBody>
                    <a:bodyPr/>
                    <a:lstStyle/>
                    <a:p>
                      <a:pPr marL="114300" marR="0" algn="l">
                        <a:spcBef>
                          <a:spcPts val="0"/>
                        </a:spcBef>
                        <a:spcAft>
                          <a:spcPts val="0"/>
                        </a:spcAft>
                      </a:pPr>
                      <a:r>
                        <a:rPr lang="en-US" sz="1700" b="1" dirty="0">
                          <a:effectLst/>
                          <a:latin typeface="Times New Roman"/>
                          <a:ea typeface="Times New Roman"/>
                        </a:rPr>
                        <a:t>KENYA </a:t>
                      </a:r>
                      <a:endParaRPr lang="en-US" sz="30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700" b="1">
                          <a:effectLst/>
                          <a:latin typeface="Times New Roman"/>
                          <a:ea typeface="Times New Roman"/>
                        </a:rPr>
                        <a:t>JAPAN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8000">
                <a:tc>
                  <a:txBody>
                    <a:bodyPr/>
                    <a:lstStyle/>
                    <a:p>
                      <a:pPr marL="114300" marR="0" indent="-114300" algn="l">
                        <a:spcBef>
                          <a:spcPts val="0"/>
                        </a:spcBef>
                        <a:spcAft>
                          <a:spcPts val="0"/>
                        </a:spcAft>
                      </a:pPr>
                      <a:r>
                        <a:rPr lang="en-US" sz="1700">
                          <a:effectLst/>
                          <a:latin typeface="Times New Roman"/>
                          <a:ea typeface="Times New Roman"/>
                        </a:rPr>
                        <a:t>1. The main types of fish are mud fish, tilapia and trout.</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700">
                          <a:effectLst/>
                          <a:latin typeface="Times New Roman"/>
                          <a:ea typeface="Times New Roman"/>
                        </a:rPr>
                        <a:t>The main types of fish are trout, oysters, eels and prawns.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8000">
                <a:tc>
                  <a:txBody>
                    <a:bodyPr/>
                    <a:lstStyle/>
                    <a:p>
                      <a:pPr marL="114300" marR="0" indent="-114300" algn="l">
                        <a:spcBef>
                          <a:spcPts val="0"/>
                        </a:spcBef>
                        <a:spcAft>
                          <a:spcPts val="0"/>
                        </a:spcAft>
                      </a:pPr>
                      <a:r>
                        <a:rPr lang="en-US" sz="1700">
                          <a:effectLst/>
                          <a:latin typeface="Times New Roman"/>
                          <a:ea typeface="Times New Roman"/>
                        </a:rPr>
                        <a:t>2. Simple methods of fishing are used.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700">
                          <a:effectLst/>
                          <a:latin typeface="Times New Roman"/>
                          <a:ea typeface="Times New Roman"/>
                        </a:rPr>
                        <a:t>Advanced methods of fishing are used.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8000">
                <a:tc>
                  <a:txBody>
                    <a:bodyPr/>
                    <a:lstStyle/>
                    <a:p>
                      <a:pPr marL="114300" marR="0" indent="-114300" algn="l">
                        <a:spcBef>
                          <a:spcPts val="0"/>
                        </a:spcBef>
                        <a:spcAft>
                          <a:spcPts val="0"/>
                        </a:spcAft>
                      </a:pPr>
                      <a:r>
                        <a:rPr lang="en-US" sz="1700">
                          <a:effectLst/>
                          <a:latin typeface="Times New Roman"/>
                          <a:ea typeface="Times New Roman"/>
                        </a:rPr>
                        <a:t>3. Fish farming is carried out only in few areas.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700">
                          <a:effectLst/>
                          <a:latin typeface="Times New Roman"/>
                          <a:ea typeface="Times New Roman"/>
                        </a:rPr>
                        <a:t>Fish farming is carried in almost all areas.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08000">
                <a:tc>
                  <a:txBody>
                    <a:bodyPr/>
                    <a:lstStyle/>
                    <a:p>
                      <a:pPr marL="114300" marR="0" indent="-114300" algn="l">
                        <a:spcBef>
                          <a:spcPts val="0"/>
                        </a:spcBef>
                        <a:spcAft>
                          <a:spcPts val="0"/>
                        </a:spcAft>
                      </a:pPr>
                      <a:r>
                        <a:rPr lang="en-US" sz="1700">
                          <a:effectLst/>
                          <a:latin typeface="Times New Roman"/>
                          <a:ea typeface="Times New Roman"/>
                        </a:rPr>
                        <a:t>4. traditional methods of preserving fish are used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700">
                          <a:effectLst/>
                          <a:latin typeface="Times New Roman"/>
                          <a:ea typeface="Times New Roman"/>
                        </a:rPr>
                        <a:t>Modern methods of preserving fish are used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19203">
                <a:tc>
                  <a:txBody>
                    <a:bodyPr/>
                    <a:lstStyle/>
                    <a:p>
                      <a:pPr marL="114300" marR="0" indent="-114300" algn="l">
                        <a:spcBef>
                          <a:spcPts val="0"/>
                        </a:spcBef>
                        <a:spcAft>
                          <a:spcPts val="0"/>
                        </a:spcAft>
                      </a:pPr>
                      <a:r>
                        <a:rPr lang="en-US" sz="1700">
                          <a:effectLst/>
                          <a:latin typeface="Times New Roman"/>
                          <a:ea typeface="Times New Roman"/>
                        </a:rPr>
                        <a:t>5. Fresh water fish are the only reared in fishing ponds.</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700">
                          <a:effectLst/>
                          <a:latin typeface="Times New Roman"/>
                          <a:ea typeface="Times New Roman"/>
                        </a:rPr>
                        <a:t>Both marine and fresh water fish are reared in fishing ponds.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5604">
                <a:tc>
                  <a:txBody>
                    <a:bodyPr/>
                    <a:lstStyle/>
                    <a:p>
                      <a:pPr marL="114300" marR="0" indent="-114300" algn="l">
                        <a:spcBef>
                          <a:spcPts val="0"/>
                        </a:spcBef>
                        <a:spcAft>
                          <a:spcPts val="0"/>
                        </a:spcAft>
                      </a:pPr>
                      <a:r>
                        <a:rPr lang="en-US" sz="1700">
                          <a:effectLst/>
                          <a:latin typeface="Times New Roman"/>
                          <a:ea typeface="Times New Roman"/>
                        </a:rPr>
                        <a:t>6. Farmers lack enough capital to develop fish farms.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700" dirty="0">
                          <a:effectLst/>
                          <a:latin typeface="Times New Roman"/>
                          <a:ea typeface="Times New Roman"/>
                        </a:rPr>
                        <a:t>Farmers are provided with loans to develop their fish farms by the government.</a:t>
                      </a:r>
                      <a:endParaRPr lang="en-US" sz="3000" dirty="0">
                        <a:effectLst/>
                        <a:latin typeface="Times New Roman"/>
                        <a:ea typeface="Times New Roman"/>
                      </a:endParaRPr>
                    </a:p>
                    <a:p>
                      <a:pPr marL="114300" marR="0" algn="l">
                        <a:spcBef>
                          <a:spcPts val="0"/>
                        </a:spcBef>
                        <a:spcAft>
                          <a:spcPts val="0"/>
                        </a:spcAft>
                      </a:pPr>
                      <a:r>
                        <a:rPr lang="en-US" sz="1700" dirty="0">
                          <a:effectLst/>
                          <a:latin typeface="Times New Roman"/>
                          <a:ea typeface="Times New Roman"/>
                        </a:rPr>
                        <a:t> </a:t>
                      </a:r>
                      <a:endParaRPr lang="en-US" sz="30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12802">
                <a:tc>
                  <a:txBody>
                    <a:bodyPr/>
                    <a:lstStyle/>
                    <a:p>
                      <a:pPr marL="114300" marR="0" indent="-114300" algn="l">
                        <a:spcBef>
                          <a:spcPts val="0"/>
                        </a:spcBef>
                        <a:spcAft>
                          <a:spcPts val="0"/>
                        </a:spcAft>
                      </a:pPr>
                      <a:r>
                        <a:rPr lang="en-US" sz="1700">
                          <a:effectLst/>
                          <a:latin typeface="Times New Roman"/>
                          <a:ea typeface="Times New Roman"/>
                        </a:rPr>
                        <a:t>7. Market for fish is very small.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700" dirty="0">
                          <a:effectLst/>
                          <a:latin typeface="Times New Roman"/>
                          <a:ea typeface="Times New Roman"/>
                        </a:rPr>
                        <a:t>Market for fish is very large.</a:t>
                      </a:r>
                      <a:endParaRPr lang="en-US" sz="30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56521053"/>
      </p:ext>
    </p:extLst>
  </p:cSld>
  <p:clrMapOvr>
    <a:masterClrMapping/>
  </p:clrMapOvr>
  <p:transition spd="slow" advTm="60000">
    <p:cover/>
  </p:transition>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6600" y="-114300"/>
            <a:ext cx="8686800" cy="5693866"/>
          </a:xfrm>
          <a:prstGeom prst="rect">
            <a:avLst/>
          </a:prstGeom>
        </p:spPr>
        <p:txBody>
          <a:bodyPr wrap="square">
            <a:spAutoFit/>
          </a:bodyPr>
          <a:lstStyle/>
          <a:p>
            <a:pPr algn="ctr"/>
            <a:r>
              <a:rPr lang="en-US" sz="2800" b="1" u="sng" dirty="0"/>
              <a:t>EXERCISE 12</a:t>
            </a:r>
          </a:p>
          <a:p>
            <a:r>
              <a:rPr lang="en-US" sz="2400" dirty="0"/>
              <a:t>1. Which </a:t>
            </a:r>
            <a:r>
              <a:rPr lang="en-US" sz="2400" dirty="0"/>
              <a:t>of the following is NOT a sea fish?</a:t>
            </a:r>
          </a:p>
          <a:p>
            <a:r>
              <a:rPr lang="en-US" sz="2400" dirty="0"/>
              <a:t>      A. Sail Fish 	            </a:t>
            </a:r>
            <a:r>
              <a:rPr lang="en-US" sz="2400" dirty="0"/>
              <a:t>	B</a:t>
            </a:r>
            <a:r>
              <a:rPr lang="en-US" sz="2400" dirty="0"/>
              <a:t>. Trout</a:t>
            </a:r>
          </a:p>
          <a:p>
            <a:r>
              <a:rPr lang="en-US" sz="2400" dirty="0"/>
              <a:t>      C. Mullet 		D. King </a:t>
            </a:r>
            <a:r>
              <a:rPr lang="en-US" sz="2400" dirty="0"/>
              <a:t>fish			</a:t>
            </a:r>
          </a:p>
          <a:p>
            <a:endParaRPr lang="en-US" sz="2400" dirty="0"/>
          </a:p>
          <a:p>
            <a:r>
              <a:rPr lang="en-US" sz="2400" dirty="0"/>
              <a:t>2. The </a:t>
            </a:r>
            <a:r>
              <a:rPr lang="en-US" sz="2400" dirty="0"/>
              <a:t>MAIN different between fish farming in </a:t>
            </a:r>
            <a:r>
              <a:rPr lang="en-US" sz="2400" dirty="0"/>
              <a:t>Japan </a:t>
            </a:r>
            <a:r>
              <a:rPr lang="en-US" sz="2400" dirty="0"/>
              <a:t>and Kenya is------</a:t>
            </a:r>
          </a:p>
          <a:p>
            <a:r>
              <a:rPr lang="en-US" sz="2400" dirty="0"/>
              <a:t>A.	Kenya has more fish farms than Japan.</a:t>
            </a:r>
          </a:p>
          <a:p>
            <a:r>
              <a:rPr lang="en-US" sz="2400" dirty="0"/>
              <a:t>B.	Japan has more fish farm than Kenya.</a:t>
            </a:r>
          </a:p>
          <a:p>
            <a:r>
              <a:rPr lang="en-US" sz="2400" dirty="0"/>
              <a:t>C.	Japanese farm use more scientific fish farming methods.</a:t>
            </a:r>
          </a:p>
          <a:p>
            <a:pPr marL="457200" indent="-457200">
              <a:buAutoNum type="alphaUcPeriod" startAt="4"/>
            </a:pPr>
            <a:r>
              <a:rPr lang="en-US" sz="2400" dirty="0"/>
              <a:t>       Kenya </a:t>
            </a:r>
            <a:r>
              <a:rPr lang="en-US" sz="2400" dirty="0"/>
              <a:t>has a bigger market for the fish than Japan</a:t>
            </a:r>
            <a:r>
              <a:rPr lang="en-US" sz="2400" dirty="0"/>
              <a:t>.</a:t>
            </a:r>
          </a:p>
          <a:p>
            <a:endParaRPr lang="en-US" sz="2400" dirty="0"/>
          </a:p>
          <a:p>
            <a:pPr marL="457200" indent="-457200">
              <a:buAutoNum type="arabicPeriod" startAt="3"/>
            </a:pPr>
            <a:r>
              <a:rPr lang="en-US" sz="2400" dirty="0"/>
              <a:t>Which </a:t>
            </a:r>
            <a:r>
              <a:rPr lang="en-US" sz="2400" dirty="0"/>
              <a:t>of the following fishing method uses </a:t>
            </a:r>
            <a:r>
              <a:rPr lang="en-US" sz="2400" dirty="0"/>
              <a:t>nets?</a:t>
            </a:r>
            <a:endParaRPr lang="en-US" sz="2400" dirty="0"/>
          </a:p>
          <a:p>
            <a:r>
              <a:rPr lang="en-US" sz="2400" dirty="0"/>
              <a:t>A. Trawling 	            </a:t>
            </a:r>
            <a:r>
              <a:rPr lang="en-US" sz="2400" dirty="0"/>
              <a:t> B</a:t>
            </a:r>
            <a:r>
              <a:rPr lang="en-US" sz="2400" dirty="0"/>
              <a:t>. Harpooning </a:t>
            </a:r>
          </a:p>
          <a:p>
            <a:r>
              <a:rPr lang="en-US" sz="2400" dirty="0"/>
              <a:t>C.  Basket 		D. Hand line</a:t>
            </a:r>
          </a:p>
        </p:txBody>
      </p:sp>
    </p:spTree>
    <p:extLst>
      <p:ext uri="{BB962C8B-B14F-4D97-AF65-F5344CB8AC3E}">
        <p14:creationId xmlns:p14="http://schemas.microsoft.com/office/powerpoint/2010/main" val="1456590263"/>
      </p:ext>
    </p:extLst>
  </p:cSld>
  <p:clrMapOvr>
    <a:masterClrMapping/>
  </p:clrMapOvr>
  <p:transition spd="slow" advTm="60000">
    <p:cover/>
  </p:transition>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2018" y="361295"/>
            <a:ext cx="8763000" cy="5016758"/>
          </a:xfrm>
          <a:prstGeom prst="rect">
            <a:avLst/>
          </a:prstGeom>
        </p:spPr>
        <p:txBody>
          <a:bodyPr wrap="square">
            <a:spAutoFit/>
          </a:bodyPr>
          <a:lstStyle/>
          <a:p>
            <a:r>
              <a:rPr lang="en-US" sz="2000" dirty="0"/>
              <a:t>4.The </a:t>
            </a:r>
            <a:r>
              <a:rPr lang="en-US" sz="2000" dirty="0"/>
              <a:t>method of fishing where the fishing boats with the help of other small boats spread out a bag like net with small mesh in the sea is known as ----</a:t>
            </a:r>
          </a:p>
          <a:p>
            <a:pPr marL="457200" indent="-457200">
              <a:buAutoNum type="alphaUcPeriod"/>
            </a:pPr>
            <a:r>
              <a:rPr lang="en-US" sz="2000" dirty="0"/>
              <a:t>Purse seining		B</a:t>
            </a:r>
            <a:r>
              <a:rPr lang="en-US" sz="2000" dirty="0"/>
              <a:t>. </a:t>
            </a:r>
            <a:r>
              <a:rPr lang="en-US" sz="2000" dirty="0"/>
              <a:t>Troops	C</a:t>
            </a:r>
            <a:r>
              <a:rPr lang="en-US" sz="2000" dirty="0"/>
              <a:t>. Line fishing </a:t>
            </a:r>
            <a:r>
              <a:rPr lang="en-US" sz="2000" dirty="0"/>
              <a:t>	    D</a:t>
            </a:r>
            <a:r>
              <a:rPr lang="en-US" sz="2000" dirty="0"/>
              <a:t>. Trawling  </a:t>
            </a:r>
            <a:endParaRPr lang="en-US" sz="2000" dirty="0"/>
          </a:p>
          <a:p>
            <a:endParaRPr lang="en-US" sz="2000" dirty="0"/>
          </a:p>
          <a:p>
            <a:r>
              <a:rPr lang="en-US" sz="2000" dirty="0"/>
              <a:t>5.Which </a:t>
            </a:r>
            <a:r>
              <a:rPr lang="en-US" sz="2000" dirty="0"/>
              <a:t>one of the following is the MOST serious problem affecting fishing in Lake Victoria?</a:t>
            </a:r>
          </a:p>
          <a:p>
            <a:r>
              <a:rPr lang="en-US" sz="2000" dirty="0"/>
              <a:t>A.	Lack of transportation facilities</a:t>
            </a:r>
          </a:p>
          <a:p>
            <a:r>
              <a:rPr lang="en-US" sz="2000" dirty="0"/>
              <a:t>B.	Reduction of water volume due to the drying up of inlets.</a:t>
            </a:r>
          </a:p>
          <a:p>
            <a:r>
              <a:rPr lang="en-US" sz="2000" dirty="0"/>
              <a:t>C.	Pollution from the nearby industries.</a:t>
            </a:r>
          </a:p>
          <a:p>
            <a:pPr marL="457200" indent="-457200">
              <a:buAutoNum type="alphaUcPeriod" startAt="4"/>
            </a:pPr>
            <a:r>
              <a:rPr lang="en-US" sz="2000" dirty="0"/>
              <a:t>        Widespread </a:t>
            </a:r>
            <a:r>
              <a:rPr lang="en-US" sz="2000" dirty="0"/>
              <a:t>of the hyacinth weeds.  </a:t>
            </a:r>
            <a:endParaRPr lang="en-US" sz="2000" dirty="0"/>
          </a:p>
          <a:p>
            <a:endParaRPr lang="en-US" sz="2000" dirty="0"/>
          </a:p>
          <a:p>
            <a:r>
              <a:rPr lang="en-US" sz="2000" dirty="0"/>
              <a:t>6.Which </a:t>
            </a:r>
            <a:r>
              <a:rPr lang="en-US" sz="2000" dirty="0"/>
              <a:t>of the following is TRUE statement about fishing in Kenya and Japan?</a:t>
            </a:r>
          </a:p>
          <a:p>
            <a:r>
              <a:rPr lang="en-US" sz="2000" dirty="0"/>
              <a:t>A.	Sea fish account for most of Japan’s total catch.</a:t>
            </a:r>
          </a:p>
          <a:p>
            <a:r>
              <a:rPr lang="en-US" sz="2000" dirty="0"/>
              <a:t>B.	Inland fisheries produce half of Japan’s total catch.</a:t>
            </a:r>
          </a:p>
          <a:p>
            <a:r>
              <a:rPr lang="en-US" sz="2000" dirty="0"/>
              <a:t>C.	Most fishing in Japan is done in inland fishing. </a:t>
            </a:r>
          </a:p>
          <a:p>
            <a:r>
              <a:rPr lang="en-US" sz="2000" dirty="0"/>
              <a:t>D.	Kenya produces more fish than Japan. </a:t>
            </a:r>
          </a:p>
        </p:txBody>
      </p:sp>
    </p:spTree>
    <p:extLst>
      <p:ext uri="{BB962C8B-B14F-4D97-AF65-F5344CB8AC3E}">
        <p14:creationId xmlns:p14="http://schemas.microsoft.com/office/powerpoint/2010/main" val="2389924269"/>
      </p:ext>
    </p:extLst>
  </p:cSld>
  <p:clrMapOvr>
    <a:masterClrMapping/>
  </p:clrMapOvr>
  <p:transition spd="slow" advTm="60000">
    <p:cover/>
  </p:transition>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419100"/>
            <a:ext cx="8610600" cy="4647426"/>
          </a:xfrm>
          <a:prstGeom prst="rect">
            <a:avLst/>
          </a:prstGeom>
        </p:spPr>
        <p:txBody>
          <a:bodyPr wrap="square">
            <a:spAutoFit/>
          </a:bodyPr>
          <a:lstStyle/>
          <a:p>
            <a:r>
              <a:rPr lang="en-US" sz="2400" dirty="0"/>
              <a:t>7.Which </a:t>
            </a:r>
            <a:r>
              <a:rPr lang="en-US" sz="2400" dirty="0"/>
              <a:t>one of the following is NOT a factor affecting fishing in Kenya?</a:t>
            </a:r>
          </a:p>
          <a:p>
            <a:r>
              <a:rPr lang="en-US" sz="2400" dirty="0"/>
              <a:t>A.   Availability </a:t>
            </a:r>
            <a:r>
              <a:rPr lang="en-US" sz="2400" dirty="0"/>
              <a:t>of large market. </a:t>
            </a:r>
          </a:p>
          <a:p>
            <a:r>
              <a:rPr lang="en-US" sz="2400" dirty="0"/>
              <a:t>B.    Lack </a:t>
            </a:r>
            <a:r>
              <a:rPr lang="en-US" sz="2400" dirty="0"/>
              <a:t>of capital. </a:t>
            </a:r>
          </a:p>
          <a:p>
            <a:r>
              <a:rPr lang="en-US" sz="2400" dirty="0"/>
              <a:t>C.    Lack </a:t>
            </a:r>
            <a:r>
              <a:rPr lang="en-US" sz="2400" dirty="0"/>
              <a:t>of adequate processing and storage facilities.</a:t>
            </a:r>
          </a:p>
          <a:p>
            <a:pPr marL="457200" indent="-457200">
              <a:buAutoNum type="alphaUcPeriod" startAt="4"/>
            </a:pPr>
            <a:r>
              <a:rPr lang="en-US" sz="2400" dirty="0"/>
              <a:t>Unreasonable </a:t>
            </a:r>
            <a:r>
              <a:rPr lang="en-US" sz="2400" dirty="0"/>
              <a:t>fishing due to small Lakes and river</a:t>
            </a:r>
            <a:r>
              <a:rPr lang="en-US" sz="2400" dirty="0"/>
              <a:t>.</a:t>
            </a:r>
          </a:p>
          <a:p>
            <a:endParaRPr lang="en-US" sz="1600" dirty="0"/>
          </a:p>
          <a:p>
            <a:endParaRPr lang="en-US" sz="1600" dirty="0"/>
          </a:p>
          <a:p>
            <a:r>
              <a:rPr lang="en-US" sz="2400" dirty="0"/>
              <a:t>8.Trawling </a:t>
            </a:r>
            <a:r>
              <a:rPr lang="en-US" sz="2400" dirty="0"/>
              <a:t>is a </a:t>
            </a:r>
            <a:r>
              <a:rPr lang="en-US" sz="2400" dirty="0"/>
              <a:t>fishing </a:t>
            </a:r>
            <a:r>
              <a:rPr lang="en-US" sz="2400" dirty="0"/>
              <a:t>method which uses------- </a:t>
            </a:r>
          </a:p>
          <a:p>
            <a:pPr marL="457200" indent="-457200">
              <a:buAutoNum type="alphaUcPeriod"/>
            </a:pPr>
            <a:r>
              <a:rPr lang="en-US" sz="2400" dirty="0"/>
              <a:t>Traps </a:t>
            </a:r>
            <a:r>
              <a:rPr lang="en-US" sz="2400" dirty="0"/>
              <a:t>		</a:t>
            </a:r>
            <a:endParaRPr lang="en-US" sz="2400" dirty="0"/>
          </a:p>
          <a:p>
            <a:r>
              <a:rPr lang="en-US" sz="2400" dirty="0"/>
              <a:t>B</a:t>
            </a:r>
            <a:r>
              <a:rPr lang="en-US" sz="2400" dirty="0"/>
              <a:t>. </a:t>
            </a:r>
            <a:r>
              <a:rPr lang="en-US" sz="2400" dirty="0"/>
              <a:t>   Nets </a:t>
            </a:r>
            <a:r>
              <a:rPr lang="en-US" sz="2400" dirty="0"/>
              <a:t>	</a:t>
            </a:r>
          </a:p>
          <a:p>
            <a:r>
              <a:rPr lang="en-US" sz="2400" dirty="0"/>
              <a:t>C. </a:t>
            </a:r>
            <a:r>
              <a:rPr lang="en-US" sz="2400" dirty="0"/>
              <a:t>   Baited </a:t>
            </a:r>
            <a:r>
              <a:rPr lang="en-US" sz="2400" dirty="0"/>
              <a:t>		</a:t>
            </a:r>
            <a:endParaRPr lang="en-US" sz="2400" dirty="0"/>
          </a:p>
          <a:p>
            <a:r>
              <a:rPr lang="en-US" sz="2400" dirty="0"/>
              <a:t>D</a:t>
            </a:r>
            <a:r>
              <a:rPr lang="en-US" sz="2400" dirty="0"/>
              <a:t>. </a:t>
            </a:r>
            <a:r>
              <a:rPr lang="en-US" sz="2400" dirty="0"/>
              <a:t>   Conical </a:t>
            </a:r>
            <a:r>
              <a:rPr lang="en-US" sz="2400" dirty="0"/>
              <a:t>baskets	</a:t>
            </a:r>
          </a:p>
        </p:txBody>
      </p:sp>
    </p:spTree>
    <p:extLst>
      <p:ext uri="{BB962C8B-B14F-4D97-AF65-F5344CB8AC3E}">
        <p14:creationId xmlns:p14="http://schemas.microsoft.com/office/powerpoint/2010/main" val="172188691"/>
      </p:ext>
    </p:extLst>
  </p:cSld>
  <p:clrMapOvr>
    <a:masterClrMapping/>
  </p:clrMapOvr>
  <p:transition spd="slow" advTm="60000">
    <p:cove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22400" y="-76200"/>
            <a:ext cx="8229600" cy="952500"/>
          </a:xfrm>
        </p:spPr>
        <p:txBody>
          <a:bodyPr>
            <a:normAutofit/>
          </a:bodyPr>
          <a:lstStyle/>
          <a:p>
            <a:r>
              <a:rPr lang="en-US" b="1" u="sng" dirty="0">
                <a:solidFill>
                  <a:srgbClr val="FF0000"/>
                </a:solidFill>
                <a:latin typeface="Arial Rounded MT Bold" pitchFamily="34" charset="0"/>
              </a:rPr>
              <a:t>Eastern African </a:t>
            </a:r>
            <a:r>
              <a:rPr lang="en-US" b="1" u="sng" dirty="0" smtClean="0">
                <a:solidFill>
                  <a:srgbClr val="FF0000"/>
                </a:solidFill>
                <a:latin typeface="Arial Rounded MT Bold" pitchFamily="34" charset="0"/>
              </a:rPr>
              <a:t>Countries</a:t>
            </a:r>
            <a:endParaRPr lang="en-US" dirty="0">
              <a:solidFill>
                <a:srgbClr val="FF0000"/>
              </a:solidFill>
              <a:latin typeface="Arial Rounded MT Bold" pitchFamily="34" charset="0"/>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148391092"/>
              </p:ext>
            </p:extLst>
          </p:nvPr>
        </p:nvGraphicFramePr>
        <p:xfrm>
          <a:off x="508000" y="800100"/>
          <a:ext cx="9144000" cy="4114800"/>
        </p:xfrm>
        <a:graphic>
          <a:graphicData uri="http://schemas.openxmlformats.org/drawingml/2006/table">
            <a:tbl>
              <a:tblPr firstRow="1" firstCol="1" lastRow="1" lastCol="1" bandRow="1" bandCol="1">
                <a:tableStyleId>{5C22544A-7EE6-4342-B048-85BDC9FD1C3A}</a:tableStyleId>
              </a:tblPr>
              <a:tblGrid>
                <a:gridCol w="4618181">
                  <a:extLst>
                    <a:ext uri="{9D8B030D-6E8A-4147-A177-3AD203B41FA5}">
                      <a16:colId xmlns:a16="http://schemas.microsoft.com/office/drawing/2014/main" val="20000"/>
                    </a:ext>
                  </a:extLst>
                </a:gridCol>
                <a:gridCol w="4525819">
                  <a:extLst>
                    <a:ext uri="{9D8B030D-6E8A-4147-A177-3AD203B41FA5}">
                      <a16:colId xmlns:a16="http://schemas.microsoft.com/office/drawing/2014/main" val="20001"/>
                    </a:ext>
                  </a:extLst>
                </a:gridCol>
              </a:tblGrid>
              <a:tr h="351113">
                <a:tc>
                  <a:txBody>
                    <a:bodyPr/>
                    <a:lstStyle/>
                    <a:p>
                      <a:pPr marL="114300" marR="0" algn="ctr">
                        <a:spcBef>
                          <a:spcPts val="0"/>
                        </a:spcBef>
                        <a:spcAft>
                          <a:spcPts val="0"/>
                        </a:spcAft>
                        <a:tabLst>
                          <a:tab pos="114300" algn="l"/>
                        </a:tabLst>
                      </a:pPr>
                      <a:r>
                        <a:rPr lang="en-US" sz="2700" dirty="0" smtClean="0">
                          <a:solidFill>
                            <a:srgbClr val="0070C0"/>
                          </a:solidFill>
                          <a:effectLst/>
                          <a:latin typeface="Arial Rounded MT Bold" pitchFamily="34" charset="0"/>
                        </a:rPr>
                        <a:t>COUNTRY</a:t>
                      </a:r>
                      <a:endParaRPr lang="en-US" sz="3700" dirty="0">
                        <a:solidFill>
                          <a:srgbClr val="0070C0"/>
                        </a:solidFill>
                        <a:effectLst/>
                        <a:latin typeface="Arial Rounded MT Bold" pitchFamily="34" charset="0"/>
                        <a:ea typeface="Times New Roman"/>
                      </a:endParaRPr>
                    </a:p>
                  </a:txBody>
                  <a:tcPr marL="68580" marR="68580" marT="0" marB="0">
                    <a:solidFill>
                      <a:srgbClr val="FFCC00"/>
                    </a:solidFill>
                  </a:tcPr>
                </a:tc>
                <a:tc>
                  <a:txBody>
                    <a:bodyPr/>
                    <a:lstStyle/>
                    <a:p>
                      <a:pPr marL="114300" marR="0" algn="ctr">
                        <a:spcBef>
                          <a:spcPts val="0"/>
                        </a:spcBef>
                        <a:spcAft>
                          <a:spcPts val="0"/>
                        </a:spcAft>
                        <a:tabLst>
                          <a:tab pos="114300" algn="l"/>
                        </a:tabLst>
                      </a:pPr>
                      <a:r>
                        <a:rPr lang="en-US" sz="2700" dirty="0" smtClean="0">
                          <a:solidFill>
                            <a:srgbClr val="0070C0"/>
                          </a:solidFill>
                          <a:effectLst/>
                          <a:latin typeface="Arial Rounded MT Bold" pitchFamily="34" charset="0"/>
                        </a:rPr>
                        <a:t>ITS CAPITAL CITY</a:t>
                      </a:r>
                      <a:endParaRPr lang="en-US" sz="3700" dirty="0">
                        <a:solidFill>
                          <a:srgbClr val="0070C0"/>
                        </a:solidFill>
                        <a:effectLst/>
                        <a:latin typeface="Arial Rounded MT Bold" pitchFamily="34" charset="0"/>
                        <a:ea typeface="Times New Roman"/>
                      </a:endParaRPr>
                    </a:p>
                  </a:txBody>
                  <a:tcPr marL="68580" marR="68580" marT="0" marB="0">
                    <a:solidFill>
                      <a:srgbClr val="FFCC00"/>
                    </a:solidFill>
                  </a:tcPr>
                </a:tc>
                <a:extLst>
                  <a:ext uri="{0D108BD9-81ED-4DB2-BD59-A6C34878D82A}">
                    <a16:rowId xmlns:a16="http://schemas.microsoft.com/office/drawing/2014/main" val="10000"/>
                  </a:ext>
                </a:extLst>
              </a:tr>
              <a:tr h="351113">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Kenya</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Nairobi</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extLst>
                  <a:ext uri="{0D108BD9-81ED-4DB2-BD59-A6C34878D82A}">
                    <a16:rowId xmlns:a16="http://schemas.microsoft.com/office/drawing/2014/main" val="10001"/>
                  </a:ext>
                </a:extLst>
              </a:tr>
              <a:tr h="351113">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Uganda </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Kampala</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extLst>
                  <a:ext uri="{0D108BD9-81ED-4DB2-BD59-A6C34878D82A}">
                    <a16:rowId xmlns:a16="http://schemas.microsoft.com/office/drawing/2014/main" val="10002"/>
                  </a:ext>
                </a:extLst>
              </a:tr>
              <a:tr h="351113">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Tanzania</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Dodoma</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extLst>
                  <a:ext uri="{0D108BD9-81ED-4DB2-BD59-A6C34878D82A}">
                    <a16:rowId xmlns:a16="http://schemas.microsoft.com/office/drawing/2014/main" val="10003"/>
                  </a:ext>
                </a:extLst>
              </a:tr>
              <a:tr h="351113">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Ethiopia</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Addis Ababa</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extLst>
                  <a:ext uri="{0D108BD9-81ED-4DB2-BD59-A6C34878D82A}">
                    <a16:rowId xmlns:a16="http://schemas.microsoft.com/office/drawing/2014/main" val="10004"/>
                  </a:ext>
                </a:extLst>
              </a:tr>
              <a:tr h="351113">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Sudan </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Khartoum</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extLst>
                  <a:ext uri="{0D108BD9-81ED-4DB2-BD59-A6C34878D82A}">
                    <a16:rowId xmlns:a16="http://schemas.microsoft.com/office/drawing/2014/main" val="10005"/>
                  </a:ext>
                </a:extLst>
              </a:tr>
              <a:tr h="351113">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Somalia</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Mogadishu</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extLst>
                  <a:ext uri="{0D108BD9-81ED-4DB2-BD59-A6C34878D82A}">
                    <a16:rowId xmlns:a16="http://schemas.microsoft.com/office/drawing/2014/main" val="10006"/>
                  </a:ext>
                </a:extLst>
              </a:tr>
              <a:tr h="351113">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Eritrea</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tc>
                  <a:txBody>
                    <a:bodyPr/>
                    <a:lstStyle/>
                    <a:p>
                      <a:pPr marL="114300" marR="0">
                        <a:spcBef>
                          <a:spcPts val="0"/>
                        </a:spcBef>
                        <a:spcAft>
                          <a:spcPts val="0"/>
                        </a:spcAft>
                        <a:tabLst>
                          <a:tab pos="114300" algn="l"/>
                        </a:tabLst>
                      </a:pPr>
                      <a:r>
                        <a:rPr lang="en-US" sz="2700" dirty="0">
                          <a:solidFill>
                            <a:schemeClr val="tx1"/>
                          </a:solidFill>
                          <a:effectLst/>
                          <a:latin typeface="Arial Rounded MT Bold" pitchFamily="34" charset="0"/>
                        </a:rPr>
                        <a:t>Asmara</a:t>
                      </a:r>
                      <a:endParaRPr lang="en-US" sz="3700" dirty="0">
                        <a:solidFill>
                          <a:schemeClr val="tx1"/>
                        </a:solidFill>
                        <a:effectLst/>
                        <a:latin typeface="Arial Rounded MT Bold" pitchFamily="34" charset="0"/>
                        <a:ea typeface="Times New Roman"/>
                      </a:endParaRPr>
                    </a:p>
                  </a:txBody>
                  <a:tcPr marL="68580" marR="68580" marT="0" marB="0">
                    <a:solidFill>
                      <a:srgbClr val="FFCC00"/>
                    </a:solidFill>
                  </a:tcPr>
                </a:tc>
                <a:extLst>
                  <a:ext uri="{0D108BD9-81ED-4DB2-BD59-A6C34878D82A}">
                    <a16:rowId xmlns:a16="http://schemas.microsoft.com/office/drawing/2014/main" val="10007"/>
                  </a:ext>
                </a:extLst>
              </a:tr>
              <a:tr h="351113">
                <a:tc>
                  <a:txBody>
                    <a:bodyPr/>
                    <a:lstStyle/>
                    <a:p>
                      <a:pPr marL="114300" marR="0">
                        <a:spcBef>
                          <a:spcPts val="0"/>
                        </a:spcBef>
                        <a:spcAft>
                          <a:spcPts val="0"/>
                        </a:spcAft>
                        <a:tabLst>
                          <a:tab pos="114300" algn="l"/>
                        </a:tabLst>
                      </a:pPr>
                      <a:r>
                        <a:rPr lang="en-US" sz="2700" dirty="0" smtClean="0">
                          <a:solidFill>
                            <a:schemeClr val="tx1"/>
                          </a:solidFill>
                          <a:effectLst/>
                          <a:latin typeface="Arial Rounded MT Bold" pitchFamily="34" charset="0"/>
                          <a:ea typeface="Times New Roman"/>
                        </a:rPr>
                        <a:t>Djibouti</a:t>
                      </a:r>
                      <a:endParaRPr lang="en-US" sz="2700" dirty="0">
                        <a:solidFill>
                          <a:schemeClr val="tx1"/>
                        </a:solidFill>
                        <a:effectLst/>
                        <a:latin typeface="Arial Rounded MT Bold" pitchFamily="34" charset="0"/>
                        <a:ea typeface="Times New Roman"/>
                      </a:endParaRPr>
                    </a:p>
                  </a:txBody>
                  <a:tcPr marL="68580" marR="68580" marT="0" marB="0">
                    <a:solidFill>
                      <a:srgbClr val="FFCC00"/>
                    </a:solidFill>
                  </a:tcPr>
                </a:tc>
                <a:tc>
                  <a:txBody>
                    <a:bodyPr/>
                    <a:lstStyle/>
                    <a:p>
                      <a:pPr marL="114300" marR="0">
                        <a:spcBef>
                          <a:spcPts val="0"/>
                        </a:spcBef>
                        <a:spcAft>
                          <a:spcPts val="0"/>
                        </a:spcAft>
                        <a:tabLst>
                          <a:tab pos="114300" algn="l"/>
                        </a:tabLst>
                      </a:pPr>
                      <a:r>
                        <a:rPr lang="en-US" sz="2700" dirty="0" smtClean="0">
                          <a:solidFill>
                            <a:schemeClr val="tx1"/>
                          </a:solidFill>
                          <a:effectLst/>
                          <a:latin typeface="Arial Rounded MT Bold" pitchFamily="34" charset="0"/>
                          <a:ea typeface="Times New Roman"/>
                        </a:rPr>
                        <a:t>Djibouti</a:t>
                      </a:r>
                      <a:endParaRPr lang="en-US" sz="2700" dirty="0">
                        <a:solidFill>
                          <a:schemeClr val="tx1"/>
                        </a:solidFill>
                        <a:effectLst/>
                        <a:latin typeface="Arial Rounded MT Bold" pitchFamily="34" charset="0"/>
                        <a:ea typeface="Times New Roman"/>
                      </a:endParaRPr>
                    </a:p>
                  </a:txBody>
                  <a:tcPr marL="68580" marR="68580" marT="0" marB="0">
                    <a:solidFill>
                      <a:srgbClr val="FFCC00"/>
                    </a:solidFill>
                  </a:tcPr>
                </a:tc>
                <a:extLst>
                  <a:ext uri="{0D108BD9-81ED-4DB2-BD59-A6C34878D82A}">
                    <a16:rowId xmlns:a16="http://schemas.microsoft.com/office/drawing/2014/main" val="10008"/>
                  </a:ext>
                </a:extLst>
              </a:tr>
              <a:tr h="351113">
                <a:tc>
                  <a:txBody>
                    <a:bodyPr/>
                    <a:lstStyle/>
                    <a:p>
                      <a:pPr marL="114300" marR="0">
                        <a:spcBef>
                          <a:spcPts val="0"/>
                        </a:spcBef>
                        <a:spcAft>
                          <a:spcPts val="0"/>
                        </a:spcAft>
                        <a:tabLst>
                          <a:tab pos="114300" algn="l"/>
                        </a:tabLst>
                      </a:pPr>
                      <a:r>
                        <a:rPr lang="en-US" sz="2700" dirty="0" smtClean="0">
                          <a:solidFill>
                            <a:schemeClr val="tx1"/>
                          </a:solidFill>
                          <a:effectLst/>
                          <a:latin typeface="Arial Rounded MT Bold" pitchFamily="34" charset="0"/>
                          <a:ea typeface="Times New Roman"/>
                        </a:rPr>
                        <a:t>South Sudan</a:t>
                      </a:r>
                      <a:endParaRPr lang="en-US" sz="2700" dirty="0">
                        <a:solidFill>
                          <a:schemeClr val="tx1"/>
                        </a:solidFill>
                        <a:effectLst/>
                        <a:latin typeface="Arial Rounded MT Bold" pitchFamily="34" charset="0"/>
                        <a:ea typeface="Times New Roman"/>
                      </a:endParaRPr>
                    </a:p>
                  </a:txBody>
                  <a:tcPr marL="68580" marR="68580" marT="0" marB="0">
                    <a:solidFill>
                      <a:srgbClr val="FFCC00"/>
                    </a:solidFill>
                  </a:tcPr>
                </a:tc>
                <a:tc>
                  <a:txBody>
                    <a:bodyPr/>
                    <a:lstStyle/>
                    <a:p>
                      <a:pPr marL="114300" marR="0">
                        <a:spcBef>
                          <a:spcPts val="0"/>
                        </a:spcBef>
                        <a:spcAft>
                          <a:spcPts val="0"/>
                        </a:spcAft>
                        <a:tabLst>
                          <a:tab pos="114300" algn="l"/>
                        </a:tabLst>
                      </a:pPr>
                      <a:r>
                        <a:rPr lang="en-US" sz="2700" dirty="0" smtClean="0">
                          <a:solidFill>
                            <a:schemeClr val="tx1"/>
                          </a:solidFill>
                          <a:effectLst/>
                          <a:latin typeface="Arial Rounded MT Bold" pitchFamily="34" charset="0"/>
                          <a:ea typeface="Times New Roman"/>
                        </a:rPr>
                        <a:t>Juba </a:t>
                      </a:r>
                      <a:endParaRPr lang="en-US" sz="2700" dirty="0">
                        <a:solidFill>
                          <a:schemeClr val="tx1"/>
                        </a:solidFill>
                        <a:effectLst/>
                        <a:latin typeface="Arial Rounded MT Bold" pitchFamily="34" charset="0"/>
                        <a:ea typeface="Times New Roman"/>
                      </a:endParaRPr>
                    </a:p>
                  </a:txBody>
                  <a:tcPr marL="68580" marR="68580" marT="0" marB="0">
                    <a:solidFill>
                      <a:srgbClr val="FFCC00"/>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14565076"/>
      </p:ext>
    </p:extLst>
  </p:cSld>
  <p:clrMapOvr>
    <a:masterClrMapping/>
  </p:clrMapOvr>
  <p:transition spd="slow" advTm="60000">
    <p:cover/>
  </p:transition>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1"/>
            <a:ext cx="9144000" cy="2431435"/>
          </a:xfrm>
          <a:prstGeom prst="rect">
            <a:avLst/>
          </a:prstGeom>
        </p:spPr>
        <p:txBody>
          <a:bodyPr wrap="square">
            <a:spAutoFit/>
          </a:bodyPr>
          <a:lstStyle/>
          <a:p>
            <a:pPr algn="ctr"/>
            <a:r>
              <a:rPr lang="en-US" sz="3200" b="1" u="sng" dirty="0">
                <a:solidFill>
                  <a:srgbClr val="FF0000"/>
                </a:solidFill>
              </a:rPr>
              <a:t>WIDLIFE AND TOURISM </a:t>
            </a:r>
          </a:p>
          <a:p>
            <a:r>
              <a:rPr lang="en-US" sz="2400" dirty="0"/>
              <a:t>•	Game parks are areas set aside by the government for </a:t>
            </a:r>
            <a:r>
              <a:rPr lang="en-US" sz="2400" dirty="0"/>
              <a:t>wildlife</a:t>
            </a:r>
            <a:r>
              <a:rPr lang="en-US" sz="2400" dirty="0"/>
              <a:t>.</a:t>
            </a:r>
          </a:p>
          <a:p>
            <a:r>
              <a:rPr lang="en-US" sz="2400" dirty="0"/>
              <a:t>•	National parks are managed by Kenya Wildlife Service (KWS).</a:t>
            </a:r>
          </a:p>
          <a:p>
            <a:r>
              <a:rPr lang="en-US" sz="2400" dirty="0"/>
              <a:t>•	National reserves are set aside for wildlife but people are </a:t>
            </a:r>
            <a:r>
              <a:rPr lang="en-US" sz="2400" dirty="0"/>
              <a:t>	allowed </a:t>
            </a:r>
            <a:r>
              <a:rPr lang="en-US" sz="2400" dirty="0"/>
              <a:t>to carry such activities like grazing.</a:t>
            </a:r>
          </a:p>
          <a:p>
            <a:r>
              <a:rPr lang="en-US" sz="2400" dirty="0"/>
              <a:t>•	National reserves are managed by local councils. </a:t>
            </a:r>
          </a:p>
        </p:txBody>
      </p:sp>
      <p:graphicFrame>
        <p:nvGraphicFramePr>
          <p:cNvPr id="4" name="Table 3"/>
          <p:cNvGraphicFramePr>
            <a:graphicFrameLocks noGrp="1"/>
          </p:cNvGraphicFramePr>
          <p:nvPr>
            <p:extLst>
              <p:ext uri="{D42A27DB-BD31-4B8C-83A1-F6EECF244321}">
                <p14:modId xmlns:p14="http://schemas.microsoft.com/office/powerpoint/2010/main" val="2060669859"/>
              </p:ext>
            </p:extLst>
          </p:nvPr>
        </p:nvGraphicFramePr>
        <p:xfrm>
          <a:off x="965200" y="2628900"/>
          <a:ext cx="8229600" cy="2743200"/>
        </p:xfrm>
        <a:graphic>
          <a:graphicData uri="http://schemas.openxmlformats.org/drawingml/2006/table">
            <a:tbl>
              <a:tblPr firstRow="1" firstCol="1" lastRow="1" lastCol="1" bandRow="1" bandCol="1"/>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57200">
                <a:tc>
                  <a:txBody>
                    <a:bodyPr/>
                    <a:lstStyle/>
                    <a:p>
                      <a:pPr marL="114300" marR="0">
                        <a:spcBef>
                          <a:spcPts val="0"/>
                        </a:spcBef>
                        <a:spcAft>
                          <a:spcPts val="0"/>
                        </a:spcAft>
                      </a:pPr>
                      <a:r>
                        <a:rPr lang="en-US" sz="1500" b="1" dirty="0">
                          <a:effectLst/>
                          <a:latin typeface="Times New Roman"/>
                          <a:ea typeface="Times New Roman"/>
                        </a:rPr>
                        <a:t>National  Parks </a:t>
                      </a:r>
                      <a:endParaRPr lang="en-US" sz="2700" dirty="0">
                        <a:effectLst/>
                        <a:latin typeface="Times New Roman"/>
                        <a:ea typeface="Times New Roman"/>
                      </a:endParaRPr>
                    </a:p>
                    <a:p>
                      <a:pPr marL="114300" marR="0">
                        <a:spcBef>
                          <a:spcPts val="0"/>
                        </a:spcBef>
                        <a:spcAft>
                          <a:spcPts val="0"/>
                        </a:spcAft>
                      </a:pPr>
                      <a:r>
                        <a:rPr lang="en-US" sz="1500" dirty="0">
                          <a:effectLst/>
                          <a:latin typeface="Times New Roman"/>
                          <a:ea typeface="Times New Roman"/>
                        </a:rPr>
                        <a:t> </a:t>
                      </a:r>
                      <a:endParaRPr lang="en-US" sz="27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1500" b="1" dirty="0">
                          <a:effectLst/>
                          <a:latin typeface="Times New Roman"/>
                          <a:ea typeface="Times New Roman"/>
                        </a:rPr>
                        <a:t>National Reserves </a:t>
                      </a:r>
                      <a:endParaRPr lang="en-US" sz="27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600">
                <a:tc>
                  <a:txBody>
                    <a:bodyPr/>
                    <a:lstStyle/>
                    <a:p>
                      <a:pPr marL="114300" marR="0">
                        <a:spcBef>
                          <a:spcPts val="0"/>
                        </a:spcBef>
                        <a:spcAft>
                          <a:spcPts val="0"/>
                        </a:spcAft>
                      </a:pPr>
                      <a:r>
                        <a:rPr lang="en-US" sz="1500">
                          <a:effectLst/>
                          <a:latin typeface="Times New Roman"/>
                          <a:ea typeface="Times New Roman"/>
                        </a:rPr>
                        <a:t>Lake Nakuru</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1500">
                          <a:effectLst/>
                          <a:latin typeface="Times New Roman"/>
                          <a:ea typeface="Times New Roman"/>
                        </a:rPr>
                        <a:t>Maasai Mara</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600">
                <a:tc>
                  <a:txBody>
                    <a:bodyPr/>
                    <a:lstStyle/>
                    <a:p>
                      <a:pPr marL="114300" marR="0">
                        <a:spcBef>
                          <a:spcPts val="0"/>
                        </a:spcBef>
                        <a:spcAft>
                          <a:spcPts val="0"/>
                        </a:spcAft>
                      </a:pPr>
                      <a:r>
                        <a:rPr lang="en-US" sz="1500">
                          <a:effectLst/>
                          <a:latin typeface="Times New Roman"/>
                          <a:ea typeface="Times New Roman"/>
                        </a:rPr>
                        <a:t>Marsabit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1500" dirty="0" err="1">
                          <a:effectLst/>
                          <a:latin typeface="Times New Roman"/>
                          <a:ea typeface="Times New Roman"/>
                        </a:rPr>
                        <a:t>Shimba</a:t>
                      </a:r>
                      <a:r>
                        <a:rPr lang="en-US" sz="1500" dirty="0">
                          <a:effectLst/>
                          <a:latin typeface="Times New Roman"/>
                          <a:ea typeface="Times New Roman"/>
                        </a:rPr>
                        <a:t> Hills</a:t>
                      </a:r>
                      <a:endParaRPr lang="en-US" sz="27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600">
                <a:tc>
                  <a:txBody>
                    <a:bodyPr/>
                    <a:lstStyle/>
                    <a:p>
                      <a:pPr marL="114300" marR="0">
                        <a:spcBef>
                          <a:spcPts val="0"/>
                        </a:spcBef>
                        <a:spcAft>
                          <a:spcPts val="0"/>
                        </a:spcAft>
                      </a:pPr>
                      <a:r>
                        <a:rPr lang="en-US" sz="1500">
                          <a:effectLst/>
                          <a:latin typeface="Times New Roman"/>
                          <a:ea typeface="Times New Roman"/>
                        </a:rPr>
                        <a:t>Tsavo</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1500">
                          <a:effectLst/>
                          <a:latin typeface="Times New Roman"/>
                          <a:ea typeface="Times New Roman"/>
                        </a:rPr>
                        <a:t>Kora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600">
                <a:tc>
                  <a:txBody>
                    <a:bodyPr/>
                    <a:lstStyle/>
                    <a:p>
                      <a:pPr marL="114300" marR="0">
                        <a:spcBef>
                          <a:spcPts val="0"/>
                        </a:spcBef>
                        <a:spcAft>
                          <a:spcPts val="0"/>
                        </a:spcAft>
                      </a:pPr>
                      <a:r>
                        <a:rPr lang="en-US" sz="1500">
                          <a:effectLst/>
                          <a:latin typeface="Times New Roman"/>
                          <a:ea typeface="Times New Roman"/>
                        </a:rPr>
                        <a:t>Mt. Elgon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1500">
                          <a:effectLst/>
                          <a:latin typeface="Times New Roman"/>
                          <a:ea typeface="Times New Roman"/>
                        </a:rPr>
                        <a:t>Samburu</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600">
                <a:tc>
                  <a:txBody>
                    <a:bodyPr/>
                    <a:lstStyle/>
                    <a:p>
                      <a:pPr marL="114300" marR="0">
                        <a:spcBef>
                          <a:spcPts val="0"/>
                        </a:spcBef>
                        <a:spcAft>
                          <a:spcPts val="0"/>
                        </a:spcAft>
                      </a:pPr>
                      <a:r>
                        <a:rPr lang="en-US" sz="1500">
                          <a:effectLst/>
                          <a:latin typeface="Times New Roman"/>
                          <a:ea typeface="Times New Roman"/>
                        </a:rPr>
                        <a:t>Mt. Kenya</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1500">
                          <a:effectLst/>
                          <a:latin typeface="Times New Roman"/>
                          <a:ea typeface="Times New Roman"/>
                        </a:rPr>
                        <a:t>Lake Bogoria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8600">
                <a:tc>
                  <a:txBody>
                    <a:bodyPr/>
                    <a:lstStyle/>
                    <a:p>
                      <a:pPr marL="114300" marR="0">
                        <a:spcBef>
                          <a:spcPts val="0"/>
                        </a:spcBef>
                        <a:spcAft>
                          <a:spcPts val="0"/>
                        </a:spcAft>
                      </a:pPr>
                      <a:r>
                        <a:rPr lang="en-US" sz="1500">
                          <a:effectLst/>
                          <a:latin typeface="Times New Roman"/>
                          <a:ea typeface="Times New Roman"/>
                        </a:rPr>
                        <a:t>Amboseli</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1500">
                          <a:effectLst/>
                          <a:latin typeface="Times New Roman"/>
                          <a:ea typeface="Times New Roman"/>
                        </a:rPr>
                        <a:t>Rohale</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8600">
                <a:tc>
                  <a:txBody>
                    <a:bodyPr/>
                    <a:lstStyle/>
                    <a:p>
                      <a:pPr marL="114300" marR="0">
                        <a:spcBef>
                          <a:spcPts val="0"/>
                        </a:spcBef>
                        <a:spcAft>
                          <a:spcPts val="0"/>
                        </a:spcAft>
                      </a:pPr>
                      <a:r>
                        <a:rPr lang="en-US" sz="1500">
                          <a:effectLst/>
                          <a:latin typeface="Times New Roman"/>
                          <a:ea typeface="Times New Roman"/>
                        </a:rPr>
                        <a:t>Sibiloi</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1500">
                          <a:effectLst/>
                          <a:latin typeface="Times New Roman"/>
                          <a:ea typeface="Times New Roman"/>
                        </a:rPr>
                        <a:t>South Kitui</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8600">
                <a:tc>
                  <a:txBody>
                    <a:bodyPr/>
                    <a:lstStyle/>
                    <a:p>
                      <a:pPr marL="114300" marR="0">
                        <a:spcBef>
                          <a:spcPts val="0"/>
                        </a:spcBef>
                        <a:spcAft>
                          <a:spcPts val="0"/>
                        </a:spcAft>
                      </a:pPr>
                      <a:r>
                        <a:rPr lang="en-US" sz="1500">
                          <a:effectLst/>
                          <a:latin typeface="Times New Roman"/>
                          <a:ea typeface="Times New Roman"/>
                        </a:rPr>
                        <a:t>Meru</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1500">
                          <a:effectLst/>
                          <a:latin typeface="Times New Roman"/>
                          <a:ea typeface="Times New Roman"/>
                        </a:rPr>
                        <a:t>Losai</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8600">
                <a:tc>
                  <a:txBody>
                    <a:bodyPr/>
                    <a:lstStyle/>
                    <a:p>
                      <a:pPr marL="114300" marR="0">
                        <a:spcBef>
                          <a:spcPts val="0"/>
                        </a:spcBef>
                        <a:spcAft>
                          <a:spcPts val="0"/>
                        </a:spcAft>
                      </a:pPr>
                      <a:r>
                        <a:rPr lang="en-US" sz="1500">
                          <a:effectLst/>
                          <a:latin typeface="Times New Roman"/>
                          <a:ea typeface="Times New Roman"/>
                        </a:rPr>
                        <a:t>Nairobi</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1500">
                          <a:effectLst/>
                          <a:latin typeface="Times New Roman"/>
                          <a:ea typeface="Times New Roman"/>
                        </a:rPr>
                        <a:t>Kiunga</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8600">
                <a:tc>
                  <a:txBody>
                    <a:bodyPr/>
                    <a:lstStyle/>
                    <a:p>
                      <a:pPr marL="114300" marR="0">
                        <a:spcBef>
                          <a:spcPts val="0"/>
                        </a:spcBef>
                        <a:spcAft>
                          <a:spcPts val="0"/>
                        </a:spcAft>
                      </a:pPr>
                      <a:r>
                        <a:rPr lang="en-US" sz="1500">
                          <a:effectLst/>
                          <a:latin typeface="Times New Roman"/>
                          <a:ea typeface="Times New Roman"/>
                        </a:rPr>
                        <a:t>Aberdare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1500" dirty="0">
                          <a:effectLst/>
                          <a:latin typeface="Times New Roman"/>
                          <a:ea typeface="Times New Roman"/>
                        </a:rPr>
                        <a:t> </a:t>
                      </a:r>
                      <a:endParaRPr lang="en-US" sz="27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11326230"/>
      </p:ext>
    </p:extLst>
  </p:cSld>
  <p:clrMapOvr>
    <a:masterClrMapping/>
  </p:clrMapOvr>
  <p:transition spd="slow" advTm="60000">
    <p:cover/>
  </p:transition>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0400" y="0"/>
            <a:ext cx="8763000" cy="1569660"/>
          </a:xfrm>
          <a:prstGeom prst="rect">
            <a:avLst/>
          </a:prstGeom>
        </p:spPr>
        <p:txBody>
          <a:bodyPr wrap="square">
            <a:spAutoFit/>
          </a:bodyPr>
          <a:lstStyle/>
          <a:p>
            <a:r>
              <a:rPr lang="en-US" sz="2400" dirty="0" err="1"/>
              <a:t>Kiunga</a:t>
            </a:r>
            <a:r>
              <a:rPr lang="en-US" sz="2400" dirty="0"/>
              <a:t>, </a:t>
            </a:r>
            <a:r>
              <a:rPr lang="en-US" sz="2400" dirty="0" err="1"/>
              <a:t>Kisite</a:t>
            </a:r>
            <a:r>
              <a:rPr lang="en-US" sz="2400" dirty="0"/>
              <a:t>, Mombasa, </a:t>
            </a:r>
            <a:r>
              <a:rPr lang="en-US" sz="2400" dirty="0" err="1"/>
              <a:t>Malindi</a:t>
            </a:r>
            <a:r>
              <a:rPr lang="en-US" sz="2400" dirty="0"/>
              <a:t> and </a:t>
            </a:r>
            <a:r>
              <a:rPr lang="en-US" sz="2400" dirty="0" err="1"/>
              <a:t>Watamu</a:t>
            </a:r>
            <a:r>
              <a:rPr lang="en-US" sz="2400" dirty="0"/>
              <a:t> are National parks along the coast.</a:t>
            </a:r>
          </a:p>
          <a:p>
            <a:r>
              <a:rPr lang="en-US" sz="2400" dirty="0"/>
              <a:t>•The </a:t>
            </a:r>
            <a:r>
              <a:rPr lang="en-US" sz="2400" dirty="0"/>
              <a:t>big five animals in various parks are Lions, Leopards, </a:t>
            </a:r>
            <a:r>
              <a:rPr lang="en-US" sz="2400" dirty="0"/>
              <a:t>Elephants</a:t>
            </a:r>
            <a:r>
              <a:rPr lang="en-US" sz="2400" dirty="0"/>
              <a:t>, Rhinos and </a:t>
            </a:r>
            <a:r>
              <a:rPr lang="en-US" sz="2400" dirty="0"/>
              <a:t>Buffalos</a:t>
            </a:r>
            <a:r>
              <a:rPr lang="en-US" sz="2400" dirty="0"/>
              <a:t>.</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050" y="1186657"/>
            <a:ext cx="4933950" cy="4555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1595294"/>
      </p:ext>
    </p:extLst>
  </p:cSld>
  <p:clrMapOvr>
    <a:masterClrMapping/>
  </p:clrMapOvr>
  <p:transition spd="slow" advTm="60000">
    <p:cover/>
  </p:transition>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9673" y="97454"/>
            <a:ext cx="8534400" cy="4893647"/>
          </a:xfrm>
          <a:prstGeom prst="rect">
            <a:avLst/>
          </a:prstGeom>
        </p:spPr>
        <p:txBody>
          <a:bodyPr wrap="square">
            <a:spAutoFit/>
          </a:bodyPr>
          <a:lstStyle/>
          <a:p>
            <a:r>
              <a:rPr lang="en-US" sz="2400" b="1" u="sng" dirty="0">
                <a:solidFill>
                  <a:srgbClr val="FF0000"/>
                </a:solidFill>
              </a:rPr>
              <a:t>GAME PARKS OF EASTERN AFRICA</a:t>
            </a:r>
          </a:p>
          <a:p>
            <a:r>
              <a:rPr lang="en-US" sz="2400" dirty="0"/>
              <a:t>NATIONAL PARKS IN EASTERN AFRICA ARE:-</a:t>
            </a:r>
          </a:p>
          <a:p>
            <a:r>
              <a:rPr lang="en-US" sz="2400" dirty="0"/>
              <a:t>TANZANIA – Serengeti, Arusha, Mt. Kilimanjaro, </a:t>
            </a:r>
            <a:r>
              <a:rPr lang="en-US" sz="2400" dirty="0" err="1"/>
              <a:t>Ruahe</a:t>
            </a:r>
            <a:r>
              <a:rPr lang="en-US" sz="2400" dirty="0"/>
              <a:t> and </a:t>
            </a:r>
            <a:r>
              <a:rPr lang="en-US" sz="2400" dirty="0" err="1"/>
              <a:t>Mikumi</a:t>
            </a:r>
            <a:r>
              <a:rPr lang="en-US" sz="2400" dirty="0"/>
              <a:t>.</a:t>
            </a:r>
          </a:p>
          <a:p>
            <a:r>
              <a:rPr lang="en-US" sz="2400" dirty="0"/>
              <a:t>UGANDA – Bwindi, Mt. Elgon and Murchison.</a:t>
            </a:r>
          </a:p>
          <a:p>
            <a:r>
              <a:rPr lang="en-US" sz="2400" dirty="0"/>
              <a:t>SUDAN – </a:t>
            </a:r>
            <a:r>
              <a:rPr lang="en-US" sz="2400" dirty="0" err="1"/>
              <a:t>Chuba</a:t>
            </a:r>
            <a:r>
              <a:rPr lang="en-US" sz="2400" dirty="0"/>
              <a:t>, Southern, </a:t>
            </a:r>
            <a:r>
              <a:rPr lang="en-US" sz="2400" dirty="0" err="1"/>
              <a:t>Nuba</a:t>
            </a:r>
            <a:r>
              <a:rPr lang="en-US" sz="2400" dirty="0"/>
              <a:t> and </a:t>
            </a:r>
            <a:r>
              <a:rPr lang="en-US" sz="2400" dirty="0" err="1"/>
              <a:t>Dinder</a:t>
            </a:r>
            <a:r>
              <a:rPr lang="en-US" sz="2400" dirty="0"/>
              <a:t>.</a:t>
            </a:r>
          </a:p>
          <a:p>
            <a:r>
              <a:rPr lang="en-US" sz="2400" dirty="0"/>
              <a:t>ETHIOPIA – </a:t>
            </a:r>
            <a:r>
              <a:rPr lang="en-US" sz="2400" dirty="0" err="1"/>
              <a:t>Yangudi</a:t>
            </a:r>
            <a:r>
              <a:rPr lang="en-US" sz="2400" dirty="0"/>
              <a:t> and Awash.</a:t>
            </a:r>
          </a:p>
          <a:p>
            <a:endParaRPr lang="en-US" sz="2400" dirty="0"/>
          </a:p>
          <a:p>
            <a:endParaRPr lang="en-US" sz="1600" dirty="0"/>
          </a:p>
          <a:p>
            <a:r>
              <a:rPr lang="en-US" sz="2400" b="1" u="sng" dirty="0">
                <a:solidFill>
                  <a:srgbClr val="FF0000"/>
                </a:solidFill>
              </a:rPr>
              <a:t>GAME RESERVES</a:t>
            </a:r>
          </a:p>
          <a:p>
            <a:r>
              <a:rPr lang="en-US" sz="2400" dirty="0"/>
              <a:t>TANZANIA - </a:t>
            </a:r>
            <a:r>
              <a:rPr lang="en-US" sz="2400" dirty="0" err="1"/>
              <a:t>Ugalla</a:t>
            </a:r>
            <a:r>
              <a:rPr lang="en-US" sz="2400" dirty="0"/>
              <a:t>, </a:t>
            </a:r>
            <a:r>
              <a:rPr lang="en-US" sz="2400" dirty="0" err="1"/>
              <a:t>Rungwa</a:t>
            </a:r>
            <a:r>
              <a:rPr lang="en-US" sz="2400" dirty="0"/>
              <a:t>, </a:t>
            </a:r>
            <a:r>
              <a:rPr lang="en-US" sz="2400" dirty="0" err="1"/>
              <a:t>Kigosi</a:t>
            </a:r>
            <a:r>
              <a:rPr lang="en-US" sz="2400" dirty="0"/>
              <a:t>, </a:t>
            </a:r>
            <a:r>
              <a:rPr lang="en-US" sz="2400" dirty="0" err="1"/>
              <a:t>Ngorongoro</a:t>
            </a:r>
            <a:r>
              <a:rPr lang="en-US" sz="2400" dirty="0"/>
              <a:t> </a:t>
            </a:r>
            <a:r>
              <a:rPr lang="en-US" sz="2400" dirty="0"/>
              <a:t>and </a:t>
            </a:r>
            <a:r>
              <a:rPr lang="en-US" sz="2400" dirty="0" err="1"/>
              <a:t>Selous</a:t>
            </a:r>
            <a:r>
              <a:rPr lang="en-US" sz="2400" dirty="0"/>
              <a:t>.</a:t>
            </a:r>
          </a:p>
          <a:p>
            <a:r>
              <a:rPr lang="en-US" sz="2400" dirty="0"/>
              <a:t>UGANDA – </a:t>
            </a:r>
            <a:r>
              <a:rPr lang="en-US" sz="2400" dirty="0" err="1"/>
              <a:t>Bokora</a:t>
            </a:r>
            <a:r>
              <a:rPr lang="en-US" sz="2400" dirty="0"/>
              <a:t>, </a:t>
            </a:r>
            <a:r>
              <a:rPr lang="en-US" sz="2400" dirty="0" err="1"/>
              <a:t>Kigezi</a:t>
            </a:r>
            <a:r>
              <a:rPr lang="en-US" sz="2400" dirty="0"/>
              <a:t>, Toro, </a:t>
            </a:r>
            <a:r>
              <a:rPr lang="en-US" sz="2400" dirty="0" err="1"/>
              <a:t>Karuma</a:t>
            </a:r>
            <a:r>
              <a:rPr lang="en-US" sz="2400" dirty="0"/>
              <a:t>.</a:t>
            </a:r>
          </a:p>
          <a:p>
            <a:r>
              <a:rPr lang="en-US" sz="2400" dirty="0"/>
              <a:t>SUDAN – Khartoum.</a:t>
            </a:r>
          </a:p>
          <a:p>
            <a:r>
              <a:rPr lang="en-US" sz="2400" dirty="0"/>
              <a:t>ETHIOPIA </a:t>
            </a:r>
            <a:r>
              <a:rPr lang="en-US" sz="2400" dirty="0"/>
              <a:t>– L. Stefania, Mega and </a:t>
            </a:r>
            <a:r>
              <a:rPr lang="en-US" sz="2400" dirty="0" err="1"/>
              <a:t>Harer</a:t>
            </a:r>
            <a:r>
              <a:rPr lang="en-US" sz="2400" dirty="0"/>
              <a:t>.</a:t>
            </a:r>
          </a:p>
        </p:txBody>
      </p:sp>
    </p:spTree>
    <p:extLst>
      <p:ext uri="{BB962C8B-B14F-4D97-AF65-F5344CB8AC3E}">
        <p14:creationId xmlns:p14="http://schemas.microsoft.com/office/powerpoint/2010/main" val="761795135"/>
      </p:ext>
    </p:extLst>
  </p:cSld>
  <p:clrMapOvr>
    <a:masterClrMapping/>
  </p:clrMapOvr>
  <p:transition spd="slow" advTm="60000">
    <p:cover/>
  </p:transition>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38100"/>
            <a:ext cx="8458200" cy="5793894"/>
          </a:xfrm>
          <a:prstGeom prst="rect">
            <a:avLst/>
          </a:prstGeom>
        </p:spPr>
        <p:txBody>
          <a:bodyPr wrap="square">
            <a:spAutoFit/>
          </a:bodyPr>
          <a:lstStyle/>
          <a:p>
            <a:r>
              <a:rPr lang="en-US" sz="2400" b="1" u="sng" dirty="0"/>
              <a:t>IMPORTANCE OF WILDLIFE</a:t>
            </a:r>
          </a:p>
          <a:p>
            <a:r>
              <a:rPr lang="en-US" sz="2400" dirty="0"/>
              <a:t>1)	Wildlife attract tourist.</a:t>
            </a:r>
          </a:p>
          <a:p>
            <a:r>
              <a:rPr lang="en-US" sz="2400" dirty="0"/>
              <a:t>2)	Create employment opportunities.</a:t>
            </a:r>
          </a:p>
          <a:p>
            <a:r>
              <a:rPr lang="en-US" sz="2400" dirty="0"/>
              <a:t>3)	Large animals provide game meat.</a:t>
            </a:r>
          </a:p>
          <a:p>
            <a:r>
              <a:rPr lang="en-US" sz="2400" dirty="0"/>
              <a:t>4)	Government earns revenue.</a:t>
            </a:r>
          </a:p>
          <a:p>
            <a:r>
              <a:rPr lang="en-US" sz="2400" dirty="0"/>
              <a:t>5)	It encouraged the conservation of the environment.</a:t>
            </a:r>
          </a:p>
          <a:p>
            <a:pPr marL="457200" indent="-457200">
              <a:buAutoNum type="arabicParenR" startAt="6"/>
            </a:pPr>
            <a:r>
              <a:rPr lang="en-US" sz="2400" dirty="0"/>
              <a:t>      Enable </a:t>
            </a:r>
            <a:r>
              <a:rPr lang="en-US" sz="2400" dirty="0"/>
              <a:t>many people to learn more about the wildlife</a:t>
            </a:r>
            <a:r>
              <a:rPr lang="en-US" sz="2400" dirty="0"/>
              <a:t>.</a:t>
            </a:r>
          </a:p>
          <a:p>
            <a:endParaRPr lang="en-US" sz="1050" dirty="0"/>
          </a:p>
          <a:p>
            <a:r>
              <a:rPr lang="en-US" sz="2400" b="1" u="sng" dirty="0"/>
              <a:t>PROBLEMS FACING WILDLIFE</a:t>
            </a:r>
          </a:p>
          <a:p>
            <a:r>
              <a:rPr lang="en-US" sz="2400" dirty="0"/>
              <a:t>1)	Poaching </a:t>
            </a:r>
          </a:p>
          <a:p>
            <a:r>
              <a:rPr lang="en-US" sz="2400" dirty="0"/>
              <a:t>2)	Drought</a:t>
            </a:r>
          </a:p>
          <a:p>
            <a:r>
              <a:rPr lang="en-US" sz="2400" dirty="0"/>
              <a:t>3)	Wild fire</a:t>
            </a:r>
          </a:p>
          <a:p>
            <a:r>
              <a:rPr lang="en-US" sz="2400" dirty="0"/>
              <a:t>4)	Human Population increase</a:t>
            </a:r>
          </a:p>
          <a:p>
            <a:r>
              <a:rPr lang="en-US" sz="2400" dirty="0"/>
              <a:t>5)	Pollution </a:t>
            </a:r>
          </a:p>
          <a:p>
            <a:r>
              <a:rPr lang="en-US" sz="2400" dirty="0"/>
              <a:t>6)	Pest and diseases</a:t>
            </a:r>
          </a:p>
          <a:p>
            <a:pPr marL="457200" indent="-457200">
              <a:buAutoNum type="arabicParenR" startAt="7"/>
            </a:pPr>
            <a:r>
              <a:rPr lang="en-US" sz="2400" dirty="0"/>
              <a:t>      Over population </a:t>
            </a:r>
            <a:endParaRPr lang="en-US" sz="2400" dirty="0"/>
          </a:p>
        </p:txBody>
      </p:sp>
    </p:spTree>
    <p:extLst>
      <p:ext uri="{BB962C8B-B14F-4D97-AF65-F5344CB8AC3E}">
        <p14:creationId xmlns:p14="http://schemas.microsoft.com/office/powerpoint/2010/main" val="331909504"/>
      </p:ext>
    </p:extLst>
  </p:cSld>
  <p:clrMapOvr>
    <a:masterClrMapping/>
  </p:clrMapOvr>
  <p:transition spd="slow" advTm="60000">
    <p:cover/>
  </p:transition>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7382" y="38101"/>
            <a:ext cx="8686800" cy="5324535"/>
          </a:xfrm>
          <a:prstGeom prst="rect">
            <a:avLst/>
          </a:prstGeom>
        </p:spPr>
        <p:txBody>
          <a:bodyPr wrap="square">
            <a:spAutoFit/>
          </a:bodyPr>
          <a:lstStyle/>
          <a:p>
            <a:r>
              <a:rPr lang="en-US" sz="2800" b="1" u="sng" dirty="0">
                <a:solidFill>
                  <a:srgbClr val="FF0000"/>
                </a:solidFill>
              </a:rPr>
              <a:t>CONSEVATION OF WILDLIFE</a:t>
            </a:r>
          </a:p>
          <a:p>
            <a:r>
              <a:rPr lang="en-US" sz="2400" dirty="0"/>
              <a:t>The Government has protected wildlife through;</a:t>
            </a:r>
          </a:p>
          <a:p>
            <a:r>
              <a:rPr lang="en-US" sz="2400" dirty="0"/>
              <a:t>1)	Establishment of such bodies as Kenya wildlife service which </a:t>
            </a:r>
            <a:r>
              <a:rPr lang="en-US" sz="2400" dirty="0"/>
              <a:t>	ensures </a:t>
            </a:r>
            <a:r>
              <a:rPr lang="en-US" sz="2400" dirty="0"/>
              <a:t>wildlife is saved. </a:t>
            </a:r>
          </a:p>
          <a:p>
            <a:r>
              <a:rPr lang="en-US" sz="2400" dirty="0"/>
              <a:t>2)	Establishment of animal orphanage.</a:t>
            </a:r>
          </a:p>
          <a:p>
            <a:r>
              <a:rPr lang="en-US" sz="2400" dirty="0"/>
              <a:t>3)	Banning hunting of wild animals </a:t>
            </a:r>
          </a:p>
          <a:p>
            <a:r>
              <a:rPr lang="en-US" sz="2400" dirty="0"/>
              <a:t>4)	Fencing of some of the parks with electric fences.</a:t>
            </a:r>
          </a:p>
          <a:p>
            <a:r>
              <a:rPr lang="en-US" sz="2400" dirty="0"/>
              <a:t>5)	Establishment of anti-poaching unit.</a:t>
            </a:r>
          </a:p>
          <a:p>
            <a:r>
              <a:rPr lang="en-US" sz="2400" dirty="0"/>
              <a:t>6)	Establishment of game sanctuaries</a:t>
            </a:r>
          </a:p>
          <a:p>
            <a:r>
              <a:rPr lang="en-US" sz="2400" dirty="0"/>
              <a:t>7)	Establishment of game parks</a:t>
            </a:r>
          </a:p>
          <a:p>
            <a:r>
              <a:rPr lang="en-US" sz="2400" dirty="0"/>
              <a:t>8)	Establishment of wildlife clubs in school and colleges.</a:t>
            </a:r>
          </a:p>
          <a:p>
            <a:r>
              <a:rPr lang="en-US" sz="2400" dirty="0"/>
              <a:t>9)	Low entrance fees in the parks especially for local people.</a:t>
            </a:r>
          </a:p>
          <a:p>
            <a:r>
              <a:rPr lang="en-US" sz="2400" dirty="0"/>
              <a:t>10)	Establishment of educational </a:t>
            </a:r>
            <a:r>
              <a:rPr lang="en-US" sz="2400" dirty="0" err="1"/>
              <a:t>centre</a:t>
            </a:r>
            <a:r>
              <a:rPr lang="en-US" sz="2400" dirty="0"/>
              <a:t> where we learn more </a:t>
            </a:r>
            <a:r>
              <a:rPr lang="en-US" sz="2400" dirty="0"/>
              <a:t>	about </a:t>
            </a:r>
            <a:r>
              <a:rPr lang="en-US" sz="2400" dirty="0"/>
              <a:t>animals. </a:t>
            </a:r>
          </a:p>
        </p:txBody>
      </p:sp>
    </p:spTree>
    <p:extLst>
      <p:ext uri="{BB962C8B-B14F-4D97-AF65-F5344CB8AC3E}">
        <p14:creationId xmlns:p14="http://schemas.microsoft.com/office/powerpoint/2010/main" val="4059514013"/>
      </p:ext>
    </p:extLst>
  </p:cSld>
  <p:clrMapOvr>
    <a:masterClrMapping/>
  </p:clrMapOvr>
  <p:transition spd="slow" advTm="60000">
    <p:cover/>
  </p:transition>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1" y="38101"/>
            <a:ext cx="8811491" cy="5324535"/>
          </a:xfrm>
          <a:prstGeom prst="rect">
            <a:avLst/>
          </a:prstGeom>
        </p:spPr>
        <p:txBody>
          <a:bodyPr wrap="square">
            <a:spAutoFit/>
          </a:bodyPr>
          <a:lstStyle/>
          <a:p>
            <a:r>
              <a:rPr lang="en-US" sz="2000" b="1" u="sng" dirty="0">
                <a:solidFill>
                  <a:srgbClr val="FF0000"/>
                </a:solidFill>
              </a:rPr>
              <a:t>TOURIST ATTRACTION</a:t>
            </a:r>
          </a:p>
          <a:p>
            <a:r>
              <a:rPr lang="en-US" sz="2000" dirty="0"/>
              <a:t>1)	Wildlife </a:t>
            </a:r>
          </a:p>
          <a:p>
            <a:r>
              <a:rPr lang="en-US" sz="2000" dirty="0"/>
              <a:t>2)	Beaches </a:t>
            </a:r>
          </a:p>
          <a:p>
            <a:r>
              <a:rPr lang="en-US" sz="2000" dirty="0"/>
              <a:t>3)	Warm climate </a:t>
            </a:r>
          </a:p>
          <a:p>
            <a:r>
              <a:rPr lang="en-US" sz="2000" dirty="0"/>
              <a:t>4)	Cultural attraction </a:t>
            </a:r>
          </a:p>
          <a:p>
            <a:r>
              <a:rPr lang="en-US" sz="2000" dirty="0"/>
              <a:t>5)	Historical sites and monuments</a:t>
            </a:r>
          </a:p>
          <a:p>
            <a:r>
              <a:rPr lang="en-US" sz="2000" dirty="0"/>
              <a:t>6)	Beautiful sceneries</a:t>
            </a:r>
          </a:p>
          <a:p>
            <a:r>
              <a:rPr lang="en-US" sz="2000" dirty="0"/>
              <a:t>7)	Conference </a:t>
            </a:r>
          </a:p>
          <a:p>
            <a:pPr marL="457200" indent="-457200">
              <a:buAutoNum type="arabicParenR" startAt="8"/>
            </a:pPr>
            <a:r>
              <a:rPr lang="en-US" sz="2000" dirty="0"/>
              <a:t>        Sports </a:t>
            </a:r>
          </a:p>
          <a:p>
            <a:endParaRPr lang="en-US" sz="2000" dirty="0"/>
          </a:p>
          <a:p>
            <a:r>
              <a:rPr lang="en-US" sz="2000" b="1" u="sng" dirty="0">
                <a:solidFill>
                  <a:srgbClr val="FF0000"/>
                </a:solidFill>
              </a:rPr>
              <a:t>IMPORTANCE OF TOURISM </a:t>
            </a:r>
          </a:p>
          <a:p>
            <a:r>
              <a:rPr lang="en-US" sz="2000" dirty="0"/>
              <a:t>1)	The country earns foreign currency. </a:t>
            </a:r>
          </a:p>
          <a:p>
            <a:r>
              <a:rPr lang="en-US" sz="2000" dirty="0"/>
              <a:t>2)	Creation of job opportunities.</a:t>
            </a:r>
          </a:p>
          <a:p>
            <a:r>
              <a:rPr lang="en-US" sz="2000" dirty="0"/>
              <a:t>3)	Promote agriculture sectors.</a:t>
            </a:r>
          </a:p>
          <a:p>
            <a:r>
              <a:rPr lang="en-US" sz="2000" dirty="0"/>
              <a:t>4)	Help to promote international peace and understanding.</a:t>
            </a:r>
          </a:p>
          <a:p>
            <a:r>
              <a:rPr lang="en-US" sz="2000" dirty="0"/>
              <a:t>5)	Promote local markets. </a:t>
            </a:r>
          </a:p>
          <a:p>
            <a:r>
              <a:rPr lang="en-US" sz="2000" dirty="0"/>
              <a:t>6)	Development of local industries.</a:t>
            </a:r>
          </a:p>
        </p:txBody>
      </p:sp>
    </p:spTree>
    <p:extLst>
      <p:ext uri="{BB962C8B-B14F-4D97-AF65-F5344CB8AC3E}">
        <p14:creationId xmlns:p14="http://schemas.microsoft.com/office/powerpoint/2010/main" val="2022768351"/>
      </p:ext>
    </p:extLst>
  </p:cSld>
  <p:clrMapOvr>
    <a:masterClrMapping/>
  </p:clrMapOvr>
  <p:transition spd="slow" advTm="60000">
    <p:cover/>
  </p:transition>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571501"/>
            <a:ext cx="8686800" cy="3847207"/>
          </a:xfrm>
          <a:prstGeom prst="rect">
            <a:avLst/>
          </a:prstGeom>
        </p:spPr>
        <p:txBody>
          <a:bodyPr wrap="square">
            <a:spAutoFit/>
          </a:bodyPr>
          <a:lstStyle/>
          <a:p>
            <a:r>
              <a:rPr lang="en-US" sz="2800" b="1" u="sng" dirty="0">
                <a:solidFill>
                  <a:srgbClr val="FF0000"/>
                </a:solidFill>
              </a:rPr>
              <a:t>PROBLEMS ASSOCIATED WITH TOURISTS</a:t>
            </a:r>
          </a:p>
          <a:p>
            <a:r>
              <a:rPr lang="en-US" sz="2400" dirty="0"/>
              <a:t>1)	Drug trafficking.</a:t>
            </a:r>
          </a:p>
          <a:p>
            <a:r>
              <a:rPr lang="en-US" sz="2400" dirty="0"/>
              <a:t>2)	Pollution.</a:t>
            </a:r>
          </a:p>
          <a:p>
            <a:r>
              <a:rPr lang="en-US" sz="2400" dirty="0"/>
              <a:t>3)	School drop out especially beach boys.</a:t>
            </a:r>
          </a:p>
          <a:p>
            <a:r>
              <a:rPr lang="en-US" sz="2400" dirty="0"/>
              <a:t>4)	Animals are disturbed in their habitat.</a:t>
            </a:r>
          </a:p>
          <a:p>
            <a:r>
              <a:rPr lang="en-US" sz="2400" dirty="0"/>
              <a:t>5)	Immoral practices are encouraged such as prostitution. </a:t>
            </a:r>
          </a:p>
          <a:p>
            <a:r>
              <a:rPr lang="en-US" sz="2400" dirty="0"/>
              <a:t>6)	Our people may adopt behaviors which are not accepted in </a:t>
            </a:r>
            <a:r>
              <a:rPr lang="en-US" sz="2400" dirty="0"/>
              <a:t>	our </a:t>
            </a:r>
            <a:r>
              <a:rPr lang="en-US" sz="2400" dirty="0"/>
              <a:t>cultural such as mode of clothing.</a:t>
            </a:r>
          </a:p>
          <a:p>
            <a:r>
              <a:rPr lang="en-US" sz="2400" dirty="0"/>
              <a:t>7)	Insecurity.</a:t>
            </a:r>
          </a:p>
          <a:p>
            <a:r>
              <a:rPr lang="en-US" sz="2400" dirty="0"/>
              <a:t>8)	Poor infrastructure</a:t>
            </a:r>
          </a:p>
        </p:txBody>
      </p:sp>
    </p:spTree>
    <p:extLst>
      <p:ext uri="{BB962C8B-B14F-4D97-AF65-F5344CB8AC3E}">
        <p14:creationId xmlns:p14="http://schemas.microsoft.com/office/powerpoint/2010/main" val="1488044430"/>
      </p:ext>
    </p:extLst>
  </p:cSld>
  <p:clrMapOvr>
    <a:masterClrMapping/>
  </p:clrMapOvr>
  <p:transition spd="slow" advTm="60000">
    <p:cover/>
  </p:transition>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90500"/>
            <a:ext cx="8610600" cy="1569660"/>
          </a:xfrm>
          <a:prstGeom prst="rect">
            <a:avLst/>
          </a:prstGeom>
        </p:spPr>
        <p:txBody>
          <a:bodyPr wrap="square">
            <a:spAutoFit/>
          </a:bodyPr>
          <a:lstStyle/>
          <a:p>
            <a:endParaRPr lang="en-US" sz="2400" dirty="0"/>
          </a:p>
          <a:p>
            <a:pPr algn="ctr"/>
            <a:r>
              <a:rPr lang="en-US" sz="2400" b="1" u="sng" dirty="0"/>
              <a:t>EXERCISE 13</a:t>
            </a:r>
          </a:p>
          <a:p>
            <a:r>
              <a:rPr lang="en-US" sz="2400" dirty="0"/>
              <a:t>1. Which </a:t>
            </a:r>
            <a:r>
              <a:rPr lang="en-US" sz="2400" dirty="0"/>
              <a:t>one of the following game park in Eastern Africa is CORRECTLY matched with the country where found?</a:t>
            </a:r>
          </a:p>
        </p:txBody>
      </p:sp>
      <p:graphicFrame>
        <p:nvGraphicFramePr>
          <p:cNvPr id="3" name="Table 2"/>
          <p:cNvGraphicFramePr>
            <a:graphicFrameLocks noGrp="1"/>
          </p:cNvGraphicFramePr>
          <p:nvPr>
            <p:extLst>
              <p:ext uri="{D42A27DB-BD31-4B8C-83A1-F6EECF244321}">
                <p14:modId xmlns:p14="http://schemas.microsoft.com/office/powerpoint/2010/main" val="3126105492"/>
              </p:ext>
            </p:extLst>
          </p:nvPr>
        </p:nvGraphicFramePr>
        <p:xfrm>
          <a:off x="1069109" y="1270001"/>
          <a:ext cx="8229600" cy="2076315"/>
        </p:xfrm>
        <a:graphic>
          <a:graphicData uri="http://schemas.openxmlformats.org/drawingml/2006/table">
            <a:tbl>
              <a:tblPr firstRow="1" firstCol="1" lastRow="1" lastCol="1" bandRow="1" bandCol="1"/>
              <a:tblGrid>
                <a:gridCol w="4367174">
                  <a:extLst>
                    <a:ext uri="{9D8B030D-6E8A-4147-A177-3AD203B41FA5}">
                      <a16:colId xmlns:a16="http://schemas.microsoft.com/office/drawing/2014/main" val="20000"/>
                    </a:ext>
                  </a:extLst>
                </a:gridCol>
                <a:gridCol w="3862426">
                  <a:extLst>
                    <a:ext uri="{9D8B030D-6E8A-4147-A177-3AD203B41FA5}">
                      <a16:colId xmlns:a16="http://schemas.microsoft.com/office/drawing/2014/main" val="20001"/>
                    </a:ext>
                  </a:extLst>
                </a:gridCol>
              </a:tblGrid>
              <a:tr h="415263">
                <a:tc>
                  <a:txBody>
                    <a:bodyPr/>
                    <a:lstStyle/>
                    <a:p>
                      <a:pPr marL="114300" marR="0">
                        <a:spcBef>
                          <a:spcPts val="0"/>
                        </a:spcBef>
                        <a:spcAft>
                          <a:spcPts val="0"/>
                        </a:spcAft>
                        <a:tabLst>
                          <a:tab pos="228600" algn="l"/>
                        </a:tabLst>
                      </a:pPr>
                      <a:r>
                        <a:rPr lang="en-US" sz="2000" b="1">
                          <a:effectLst/>
                          <a:latin typeface="Times New Roman"/>
                          <a:ea typeface="Times New Roman"/>
                        </a:rPr>
                        <a:t>Game park </a:t>
                      </a:r>
                      <a:endParaRPr lang="en-US" sz="2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tabLst>
                          <a:tab pos="228600" algn="l"/>
                        </a:tabLst>
                      </a:pPr>
                      <a:r>
                        <a:rPr lang="en-US" sz="2000" b="1">
                          <a:effectLst/>
                          <a:latin typeface="Times New Roman"/>
                          <a:ea typeface="Times New Roman"/>
                        </a:rPr>
                        <a:t>Country </a:t>
                      </a:r>
                      <a:endParaRPr lang="en-US" sz="2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5263">
                <a:tc>
                  <a:txBody>
                    <a:bodyPr/>
                    <a:lstStyle/>
                    <a:p>
                      <a:pPr marL="114300" marR="0">
                        <a:spcBef>
                          <a:spcPts val="0"/>
                        </a:spcBef>
                        <a:spcAft>
                          <a:spcPts val="0"/>
                        </a:spcAft>
                        <a:tabLst>
                          <a:tab pos="228600" algn="l"/>
                        </a:tabLst>
                      </a:pPr>
                      <a:r>
                        <a:rPr lang="en-US" sz="2000">
                          <a:effectLst/>
                          <a:latin typeface="Times New Roman"/>
                          <a:ea typeface="Times New Roman"/>
                        </a:rPr>
                        <a:t>A. Nuba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tabLst>
                          <a:tab pos="228600" algn="l"/>
                        </a:tabLst>
                      </a:pPr>
                      <a:r>
                        <a:rPr lang="en-US" sz="2000">
                          <a:effectLst/>
                          <a:latin typeface="Times New Roman"/>
                          <a:ea typeface="Times New Roman"/>
                        </a:rPr>
                        <a:t>Uganda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5263">
                <a:tc>
                  <a:txBody>
                    <a:bodyPr/>
                    <a:lstStyle/>
                    <a:p>
                      <a:pPr marL="114300" marR="0">
                        <a:spcBef>
                          <a:spcPts val="0"/>
                        </a:spcBef>
                        <a:spcAft>
                          <a:spcPts val="0"/>
                        </a:spcAft>
                        <a:tabLst>
                          <a:tab pos="228600" algn="l"/>
                        </a:tabLst>
                      </a:pPr>
                      <a:r>
                        <a:rPr lang="en-US" sz="2000">
                          <a:effectLst/>
                          <a:latin typeface="Times New Roman"/>
                          <a:ea typeface="Times New Roman"/>
                        </a:rPr>
                        <a:t>B. Bokora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tabLst>
                          <a:tab pos="228600" algn="l"/>
                        </a:tabLst>
                      </a:pPr>
                      <a:r>
                        <a:rPr lang="en-US" sz="2000">
                          <a:effectLst/>
                          <a:latin typeface="Times New Roman"/>
                          <a:ea typeface="Times New Roman"/>
                        </a:rPr>
                        <a:t>Sudan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5263">
                <a:tc>
                  <a:txBody>
                    <a:bodyPr/>
                    <a:lstStyle/>
                    <a:p>
                      <a:pPr marL="114300" marR="0">
                        <a:spcBef>
                          <a:spcPts val="0"/>
                        </a:spcBef>
                        <a:spcAft>
                          <a:spcPts val="0"/>
                        </a:spcAft>
                        <a:tabLst>
                          <a:tab pos="228600" algn="l"/>
                        </a:tabLst>
                      </a:pPr>
                      <a:r>
                        <a:rPr lang="en-US" sz="2000">
                          <a:effectLst/>
                          <a:latin typeface="Times New Roman"/>
                          <a:ea typeface="Times New Roman"/>
                        </a:rPr>
                        <a:t>C. Awash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tabLst>
                          <a:tab pos="228600" algn="l"/>
                        </a:tabLst>
                      </a:pPr>
                      <a:r>
                        <a:rPr lang="en-US" sz="2000">
                          <a:effectLst/>
                          <a:latin typeface="Times New Roman"/>
                          <a:ea typeface="Times New Roman"/>
                        </a:rPr>
                        <a:t>Tanzania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5263">
                <a:tc>
                  <a:txBody>
                    <a:bodyPr/>
                    <a:lstStyle/>
                    <a:p>
                      <a:pPr marL="114300" marR="0">
                        <a:spcBef>
                          <a:spcPts val="0"/>
                        </a:spcBef>
                        <a:spcAft>
                          <a:spcPts val="0"/>
                        </a:spcAft>
                        <a:tabLst>
                          <a:tab pos="228600" algn="l"/>
                        </a:tabLst>
                      </a:pPr>
                      <a:r>
                        <a:rPr lang="en-US" sz="2000">
                          <a:effectLst/>
                          <a:latin typeface="Times New Roman"/>
                          <a:ea typeface="Times New Roman"/>
                        </a:rPr>
                        <a:t>D. Yangudi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tabLst>
                          <a:tab pos="228600" algn="l"/>
                        </a:tabLst>
                      </a:pPr>
                      <a:r>
                        <a:rPr lang="en-US" sz="2000" dirty="0">
                          <a:effectLst/>
                          <a:latin typeface="Times New Roman"/>
                          <a:ea typeface="Times New Roman"/>
                        </a:rPr>
                        <a:t>Ethiopia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Rectangle 3"/>
          <p:cNvSpPr/>
          <p:nvPr/>
        </p:nvSpPr>
        <p:spPr>
          <a:xfrm>
            <a:off x="965200" y="3410397"/>
            <a:ext cx="8458200" cy="2308324"/>
          </a:xfrm>
          <a:prstGeom prst="rect">
            <a:avLst/>
          </a:prstGeom>
        </p:spPr>
        <p:txBody>
          <a:bodyPr wrap="square">
            <a:spAutoFit/>
          </a:bodyPr>
          <a:lstStyle/>
          <a:p>
            <a:r>
              <a:rPr lang="en-US" sz="2400" dirty="0"/>
              <a:t>2.Which </a:t>
            </a:r>
            <a:r>
              <a:rPr lang="en-US" sz="2400" dirty="0"/>
              <a:t>of the following is NOT a measure put in place by </a:t>
            </a:r>
            <a:r>
              <a:rPr lang="en-US" sz="2400" dirty="0"/>
              <a:t>	the </a:t>
            </a:r>
            <a:r>
              <a:rPr lang="en-US" sz="2400" dirty="0"/>
              <a:t>government of Kenya to conserve wildlife? </a:t>
            </a:r>
          </a:p>
          <a:p>
            <a:r>
              <a:rPr lang="en-US" sz="2400" dirty="0"/>
              <a:t>A.	Establishing anti-poaching units.</a:t>
            </a:r>
          </a:p>
          <a:p>
            <a:r>
              <a:rPr lang="en-US" sz="2400" dirty="0"/>
              <a:t>B.	Erecting electric fence around the park.</a:t>
            </a:r>
          </a:p>
          <a:p>
            <a:r>
              <a:rPr lang="en-US" sz="2400" dirty="0"/>
              <a:t>C.	Establishing sanctuaries of endangered animal.</a:t>
            </a:r>
          </a:p>
          <a:p>
            <a:r>
              <a:rPr lang="en-US" sz="2400" dirty="0"/>
              <a:t>D.	Prohibiting all human activities in the game park.</a:t>
            </a:r>
          </a:p>
        </p:txBody>
      </p:sp>
    </p:spTree>
    <p:extLst>
      <p:ext uri="{BB962C8B-B14F-4D97-AF65-F5344CB8AC3E}">
        <p14:creationId xmlns:p14="http://schemas.microsoft.com/office/powerpoint/2010/main" val="3245572708"/>
      </p:ext>
    </p:extLst>
  </p:cSld>
  <p:clrMapOvr>
    <a:masterClrMapping/>
  </p:clrMapOvr>
  <p:transition spd="slow" advTm="60000">
    <p:cover/>
  </p:transition>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5873" y="38100"/>
            <a:ext cx="8686800" cy="5386090"/>
          </a:xfrm>
          <a:prstGeom prst="rect">
            <a:avLst/>
          </a:prstGeom>
        </p:spPr>
        <p:txBody>
          <a:bodyPr wrap="square">
            <a:spAutoFit/>
          </a:bodyPr>
          <a:lstStyle/>
          <a:p>
            <a:r>
              <a:rPr lang="en-US" sz="2000" dirty="0"/>
              <a:t>3.The </a:t>
            </a:r>
            <a:r>
              <a:rPr lang="en-US" sz="2000" dirty="0"/>
              <a:t>main problem threatening tourism industry in Kenya is-------</a:t>
            </a:r>
          </a:p>
          <a:p>
            <a:r>
              <a:rPr lang="en-US" sz="2000" dirty="0"/>
              <a:t>A. Poaching. </a:t>
            </a:r>
          </a:p>
          <a:p>
            <a:r>
              <a:rPr lang="en-US" sz="2000" dirty="0"/>
              <a:t>B. Terrorist. 	</a:t>
            </a:r>
          </a:p>
          <a:p>
            <a:r>
              <a:rPr lang="en-US" sz="2000" dirty="0"/>
              <a:t>C. Inadequate staff members. 	</a:t>
            </a:r>
          </a:p>
          <a:p>
            <a:r>
              <a:rPr lang="en-US" sz="2000" dirty="0"/>
              <a:t>D. Wildlife Human conflict. </a:t>
            </a:r>
          </a:p>
          <a:p>
            <a:endParaRPr lang="en-US" sz="1200" dirty="0"/>
          </a:p>
          <a:p>
            <a:r>
              <a:rPr lang="en-US" sz="2000" dirty="0"/>
              <a:t>4</a:t>
            </a:r>
            <a:r>
              <a:rPr lang="en-US" sz="2000" dirty="0"/>
              <a:t>. </a:t>
            </a:r>
            <a:r>
              <a:rPr lang="en-US" sz="2000" dirty="0"/>
              <a:t>Which one of these problems is NOT associated with tourism? </a:t>
            </a:r>
          </a:p>
          <a:p>
            <a:r>
              <a:rPr lang="en-US" sz="2000" dirty="0"/>
              <a:t>A.	Erosion of morals. </a:t>
            </a:r>
          </a:p>
          <a:p>
            <a:r>
              <a:rPr lang="en-US" sz="2000" dirty="0"/>
              <a:t>B.	Poverty among Africans.</a:t>
            </a:r>
          </a:p>
          <a:p>
            <a:r>
              <a:rPr lang="en-US" sz="2000" dirty="0"/>
              <a:t>C.	Spread of HIV/ AIDS. </a:t>
            </a:r>
          </a:p>
          <a:p>
            <a:r>
              <a:rPr lang="en-US" sz="2000" dirty="0"/>
              <a:t>D.	Truancy in school children. </a:t>
            </a:r>
          </a:p>
          <a:p>
            <a:endParaRPr lang="en-US" sz="1200" dirty="0"/>
          </a:p>
          <a:p>
            <a:r>
              <a:rPr lang="en-US" sz="2000" dirty="0"/>
              <a:t>5.Which </a:t>
            </a:r>
            <a:r>
              <a:rPr lang="en-US" sz="2000" dirty="0"/>
              <a:t>of the following bodies is responsible for the running of National Game Parks in Kenya? </a:t>
            </a:r>
          </a:p>
          <a:p>
            <a:r>
              <a:rPr lang="en-US" sz="2000" dirty="0"/>
              <a:t>A.	Kenya Wildlife Services</a:t>
            </a:r>
          </a:p>
          <a:p>
            <a:r>
              <a:rPr lang="en-US" sz="2000" dirty="0"/>
              <a:t>B.	Kenya Tourist Board </a:t>
            </a:r>
          </a:p>
          <a:p>
            <a:r>
              <a:rPr lang="en-US" sz="2000" dirty="0"/>
              <a:t>C.	Local Authorities </a:t>
            </a:r>
          </a:p>
          <a:p>
            <a:r>
              <a:rPr lang="en-US" sz="2000" dirty="0"/>
              <a:t>D.	Kenya Game park Association</a:t>
            </a:r>
          </a:p>
        </p:txBody>
      </p:sp>
    </p:spTree>
    <p:extLst>
      <p:ext uri="{BB962C8B-B14F-4D97-AF65-F5344CB8AC3E}">
        <p14:creationId xmlns:p14="http://schemas.microsoft.com/office/powerpoint/2010/main" val="2163907552"/>
      </p:ext>
    </p:extLst>
  </p:cSld>
  <p:clrMapOvr>
    <a:masterClrMapping/>
  </p:clrMapOvr>
  <p:transition spd="slow" advTm="60000">
    <p:cover/>
  </p:transition>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8891" y="38100"/>
            <a:ext cx="8686800" cy="5455340"/>
          </a:xfrm>
          <a:prstGeom prst="rect">
            <a:avLst/>
          </a:prstGeom>
        </p:spPr>
        <p:txBody>
          <a:bodyPr wrap="square">
            <a:spAutoFit/>
          </a:bodyPr>
          <a:lstStyle/>
          <a:p>
            <a:r>
              <a:rPr lang="en-US" sz="2000" dirty="0"/>
              <a:t>6.Kenya </a:t>
            </a:r>
            <a:r>
              <a:rPr lang="en-US" sz="2000" dirty="0"/>
              <a:t>wants to expand her tourism industry mainly to---------</a:t>
            </a:r>
          </a:p>
          <a:p>
            <a:r>
              <a:rPr lang="en-US" sz="2000" dirty="0"/>
              <a:t>A.	Get opportunity in importing her hotels.</a:t>
            </a:r>
          </a:p>
          <a:p>
            <a:r>
              <a:rPr lang="en-US" sz="2000" dirty="0"/>
              <a:t>B.	Gain management skills in the parks. </a:t>
            </a:r>
          </a:p>
          <a:p>
            <a:r>
              <a:rPr lang="en-US" sz="2000" dirty="0"/>
              <a:t>C.	Make it beautiful to watch. </a:t>
            </a:r>
          </a:p>
          <a:p>
            <a:r>
              <a:rPr lang="en-US" sz="2000" dirty="0"/>
              <a:t>D.	 Earn foreign exchange.</a:t>
            </a:r>
          </a:p>
          <a:p>
            <a:endParaRPr lang="en-US" sz="1050" dirty="0"/>
          </a:p>
          <a:p>
            <a:r>
              <a:rPr lang="en-US" sz="2000" dirty="0"/>
              <a:t>7.The </a:t>
            </a:r>
            <a:r>
              <a:rPr lang="en-US" sz="2000" dirty="0"/>
              <a:t>following are contributions of fisheries to the economics </a:t>
            </a:r>
            <a:r>
              <a:rPr lang="en-US" sz="2000" dirty="0"/>
              <a:t>of </a:t>
            </a:r>
            <a:r>
              <a:rPr lang="en-US" sz="2000" dirty="0"/>
              <a:t>African states. Which one is NOT?</a:t>
            </a:r>
          </a:p>
          <a:p>
            <a:r>
              <a:rPr lang="en-US" sz="2000" dirty="0"/>
              <a:t>A.	Create employment to the people.</a:t>
            </a:r>
          </a:p>
          <a:p>
            <a:r>
              <a:rPr lang="en-US" sz="2000" dirty="0"/>
              <a:t>B.	Provide protein foods.</a:t>
            </a:r>
          </a:p>
          <a:p>
            <a:r>
              <a:rPr lang="en-US" sz="2000" dirty="0"/>
              <a:t>C.	Create </a:t>
            </a:r>
            <a:r>
              <a:rPr lang="en-US" sz="2000" dirty="0"/>
              <a:t>trade along the coast.</a:t>
            </a:r>
          </a:p>
          <a:p>
            <a:r>
              <a:rPr lang="en-US" sz="2000" dirty="0"/>
              <a:t>D.	Earn </a:t>
            </a:r>
            <a:r>
              <a:rPr lang="en-US" sz="2000" dirty="0"/>
              <a:t>these countries foreign exchange</a:t>
            </a:r>
            <a:r>
              <a:rPr lang="en-US" sz="2000" dirty="0"/>
              <a:t>.</a:t>
            </a:r>
          </a:p>
          <a:p>
            <a:endParaRPr lang="en-US" dirty="0"/>
          </a:p>
          <a:p>
            <a:r>
              <a:rPr lang="en-US" sz="2000" dirty="0"/>
              <a:t>8.The </a:t>
            </a:r>
            <a:r>
              <a:rPr lang="en-US" sz="2000" dirty="0"/>
              <a:t>main tourist attraction in Eastern African countries is------</a:t>
            </a:r>
          </a:p>
          <a:p>
            <a:r>
              <a:rPr lang="en-US" sz="2000" dirty="0"/>
              <a:t>A.	Various types of  landscape</a:t>
            </a:r>
          </a:p>
          <a:p>
            <a:r>
              <a:rPr lang="en-US" sz="2000" dirty="0"/>
              <a:t>B.	Culture of the people </a:t>
            </a:r>
          </a:p>
          <a:p>
            <a:r>
              <a:rPr lang="en-US" sz="2000" dirty="0"/>
              <a:t>C.	Pre- historical sites</a:t>
            </a:r>
          </a:p>
          <a:p>
            <a:r>
              <a:rPr lang="en-US" sz="2000" dirty="0"/>
              <a:t>D.	Wildlife.</a:t>
            </a:r>
          </a:p>
        </p:txBody>
      </p:sp>
    </p:spTree>
    <p:extLst>
      <p:ext uri="{BB962C8B-B14F-4D97-AF65-F5344CB8AC3E}">
        <p14:creationId xmlns:p14="http://schemas.microsoft.com/office/powerpoint/2010/main" val="3936790686"/>
      </p:ext>
    </p:extLst>
  </p:cSld>
  <p:clrMapOvr>
    <a:masterClrMapping/>
  </p:clrMapOvr>
  <p:transition spd="slow" advTm="60000">
    <p:cove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76200"/>
            <a:ext cx="9067800" cy="952500"/>
          </a:xfrm>
        </p:spPr>
        <p:txBody>
          <a:bodyPr>
            <a:normAutofit/>
          </a:bodyPr>
          <a:lstStyle/>
          <a:p>
            <a:r>
              <a:rPr lang="en-US" b="1" dirty="0" smtClean="0">
                <a:solidFill>
                  <a:srgbClr val="FF0000"/>
                </a:solidFill>
                <a:latin typeface="Arial Rounded MT Bold" pitchFamily="34" charset="0"/>
              </a:rPr>
              <a:t>Position and  size of Eastern Africa</a:t>
            </a:r>
            <a:endParaRPr lang="en-US" b="1"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76300"/>
            <a:ext cx="9067800" cy="3619500"/>
          </a:xfrm>
          <a:prstGeom prst="rect">
            <a:avLst/>
          </a:prstGeom>
        </p:spPr>
        <p:txBody>
          <a:bodyPr>
            <a:noAutofit/>
          </a:bodyPr>
          <a:lstStyle/>
          <a:p>
            <a:pPr lvl="0">
              <a:buFont typeface="Wingdings" panose="05000000000000000000" pitchFamily="2" charset="2"/>
              <a:buChar char="§"/>
            </a:pPr>
            <a:r>
              <a:rPr lang="en-US" sz="2400" b="1" dirty="0">
                <a:latin typeface="Arial Rounded MT Bold" pitchFamily="34" charset="0"/>
              </a:rPr>
              <a:t>Sudan</a:t>
            </a:r>
            <a:r>
              <a:rPr lang="en-US" sz="2400" dirty="0">
                <a:latin typeface="Arial Rounded MT Bold" pitchFamily="34" charset="0"/>
              </a:rPr>
              <a:t> is the largest country in Eastern Africa while </a:t>
            </a:r>
            <a:r>
              <a:rPr lang="en-US" sz="2400" b="1" dirty="0">
                <a:latin typeface="Arial Rounded MT Bold" pitchFamily="34" charset="0"/>
              </a:rPr>
              <a:t>Djibouti</a:t>
            </a:r>
            <a:r>
              <a:rPr lang="en-US" sz="2400" dirty="0">
                <a:latin typeface="Arial Rounded MT Bold" pitchFamily="34" charset="0"/>
              </a:rPr>
              <a:t> is the smallest.</a:t>
            </a:r>
          </a:p>
          <a:p>
            <a:pPr lvl="0">
              <a:buFont typeface="Wingdings" panose="05000000000000000000" pitchFamily="2" charset="2"/>
              <a:buChar char="§"/>
            </a:pPr>
            <a:r>
              <a:rPr lang="en-US" sz="2400" dirty="0">
                <a:latin typeface="Arial Rounded MT Bold" pitchFamily="34" charset="0"/>
              </a:rPr>
              <a:t>Eastern African Countries cover an area of </a:t>
            </a:r>
            <a:r>
              <a:rPr lang="en-US" sz="2400" b="1" dirty="0">
                <a:latin typeface="Arial Rounded MT Bold" pitchFamily="34" charset="0"/>
              </a:rPr>
              <a:t>5,966,027KM</a:t>
            </a:r>
            <a:r>
              <a:rPr lang="en-US" sz="2400" b="1" baseline="30000" dirty="0">
                <a:latin typeface="Arial Rounded MT Bold" pitchFamily="34" charset="0"/>
              </a:rPr>
              <a:t>2</a:t>
            </a:r>
            <a:r>
              <a:rPr lang="en-US" sz="2400" dirty="0">
                <a:latin typeface="Arial Rounded MT Bold" pitchFamily="34" charset="0"/>
              </a:rPr>
              <a:t>.</a:t>
            </a:r>
          </a:p>
          <a:p>
            <a:pPr>
              <a:buFont typeface="Wingdings" panose="05000000000000000000" pitchFamily="2" charset="2"/>
              <a:buChar char="§"/>
            </a:pPr>
            <a:endParaRPr lang="en-US" sz="200" b="1" u="sng" dirty="0">
              <a:latin typeface="Arial Rounded MT Bold" pitchFamily="34" charset="0"/>
            </a:endParaRPr>
          </a:p>
          <a:p>
            <a:pPr marL="0" indent="0">
              <a:buNone/>
            </a:pPr>
            <a:r>
              <a:rPr lang="en-US" sz="2400" b="1" u="sng" dirty="0">
                <a:latin typeface="Arial Rounded MT Bold" pitchFamily="34" charset="0"/>
              </a:rPr>
              <a:t>Eastern </a:t>
            </a:r>
            <a:r>
              <a:rPr lang="en-US" sz="2400" b="1" u="sng" dirty="0">
                <a:latin typeface="Arial Rounded MT Bold" pitchFamily="34" charset="0"/>
              </a:rPr>
              <a:t>Africa lies between:-</a:t>
            </a:r>
            <a:endParaRPr lang="en-US" sz="2400" dirty="0">
              <a:latin typeface="Arial Rounded MT Bold" pitchFamily="34" charset="0"/>
            </a:endParaRPr>
          </a:p>
          <a:p>
            <a:pPr lvl="0">
              <a:buFont typeface="Wingdings" panose="05000000000000000000" pitchFamily="2" charset="2"/>
              <a:buChar char="§"/>
            </a:pPr>
            <a:r>
              <a:rPr lang="en-US" sz="2400" dirty="0">
                <a:latin typeface="Arial Rounded MT Bold" pitchFamily="34" charset="0"/>
              </a:rPr>
              <a:t>Latitude </a:t>
            </a:r>
            <a:r>
              <a:rPr lang="en-US" sz="2400" b="1" dirty="0">
                <a:latin typeface="Arial Rounded MT Bold" pitchFamily="34" charset="0"/>
              </a:rPr>
              <a:t>23</a:t>
            </a:r>
            <a:r>
              <a:rPr lang="en-US" sz="2400" b="1" baseline="30000" dirty="0">
                <a:latin typeface="Arial Rounded MT Bold" pitchFamily="34" charset="0"/>
              </a:rPr>
              <a:t>o</a:t>
            </a:r>
            <a:r>
              <a:rPr lang="en-US" sz="2400" b="1" dirty="0">
                <a:latin typeface="Arial Rounded MT Bold" pitchFamily="34" charset="0"/>
              </a:rPr>
              <a:t> N</a:t>
            </a:r>
            <a:r>
              <a:rPr lang="en-US" sz="2400" dirty="0">
                <a:latin typeface="Arial Rounded MT Bold" pitchFamily="34" charset="0"/>
              </a:rPr>
              <a:t> and </a:t>
            </a:r>
            <a:r>
              <a:rPr lang="en-US" sz="2400" b="1" dirty="0">
                <a:latin typeface="Arial Rounded MT Bold" pitchFamily="34" charset="0"/>
              </a:rPr>
              <a:t>12</a:t>
            </a:r>
            <a:r>
              <a:rPr lang="en-US" sz="2400" b="1" baseline="30000" dirty="0">
                <a:latin typeface="Arial Rounded MT Bold" pitchFamily="34" charset="0"/>
              </a:rPr>
              <a:t>o</a:t>
            </a:r>
            <a:r>
              <a:rPr lang="en-US" sz="2400" b="1" dirty="0">
                <a:latin typeface="Arial Rounded MT Bold" pitchFamily="34" charset="0"/>
              </a:rPr>
              <a:t> S</a:t>
            </a:r>
            <a:endParaRPr lang="en-US" sz="2400" dirty="0">
              <a:latin typeface="Arial Rounded MT Bold" pitchFamily="34" charset="0"/>
            </a:endParaRPr>
          </a:p>
          <a:p>
            <a:pPr lvl="0">
              <a:buFont typeface="Wingdings" panose="05000000000000000000" pitchFamily="2" charset="2"/>
              <a:buChar char="§"/>
            </a:pPr>
            <a:r>
              <a:rPr lang="en-US" sz="2400" dirty="0">
                <a:latin typeface="Arial Rounded MT Bold" pitchFamily="34" charset="0"/>
              </a:rPr>
              <a:t>Longitude </a:t>
            </a:r>
            <a:r>
              <a:rPr lang="en-US" sz="2400" b="1" dirty="0">
                <a:latin typeface="Arial Rounded MT Bold" pitchFamily="34" charset="0"/>
              </a:rPr>
              <a:t>22</a:t>
            </a:r>
            <a:r>
              <a:rPr lang="en-US" sz="2400" b="1" baseline="30000" dirty="0">
                <a:latin typeface="Arial Rounded MT Bold" pitchFamily="34" charset="0"/>
              </a:rPr>
              <a:t>o</a:t>
            </a:r>
            <a:r>
              <a:rPr lang="en-US" sz="2400" b="1" dirty="0">
                <a:latin typeface="Arial Rounded MT Bold" pitchFamily="34" charset="0"/>
              </a:rPr>
              <a:t> E</a:t>
            </a:r>
            <a:r>
              <a:rPr lang="en-US" sz="2400" dirty="0">
                <a:latin typeface="Arial Rounded MT Bold" pitchFamily="34" charset="0"/>
              </a:rPr>
              <a:t> and </a:t>
            </a:r>
            <a:r>
              <a:rPr lang="en-US" sz="2400" b="1" dirty="0">
                <a:latin typeface="Arial Rounded MT Bold" pitchFamily="34" charset="0"/>
              </a:rPr>
              <a:t>51</a:t>
            </a:r>
            <a:r>
              <a:rPr lang="en-US" sz="2400" b="1" baseline="30000" dirty="0">
                <a:latin typeface="Arial Rounded MT Bold" pitchFamily="34" charset="0"/>
              </a:rPr>
              <a:t>o</a:t>
            </a:r>
            <a:r>
              <a:rPr lang="en-US" sz="2400" b="1" dirty="0">
                <a:latin typeface="Arial Rounded MT Bold" pitchFamily="34" charset="0"/>
              </a:rPr>
              <a:t> E</a:t>
            </a:r>
            <a:endParaRPr lang="en-US" sz="2400" dirty="0">
              <a:latin typeface="Arial Rounded MT Bold" pitchFamily="34" charset="0"/>
            </a:endParaRPr>
          </a:p>
          <a:p>
            <a:pPr lvl="0">
              <a:buFont typeface="Wingdings" panose="05000000000000000000" pitchFamily="2" charset="2"/>
              <a:buChar char="§"/>
            </a:pPr>
            <a:r>
              <a:rPr lang="en-US" sz="2400" dirty="0">
                <a:latin typeface="Arial Rounded MT Bold" pitchFamily="34" charset="0"/>
              </a:rPr>
              <a:t>Ethiopia, South Sudan </a:t>
            </a:r>
            <a:r>
              <a:rPr lang="en-US" sz="2400" dirty="0">
                <a:latin typeface="Arial Rounded MT Bold" pitchFamily="34" charset="0"/>
              </a:rPr>
              <a:t>and Uganda are the only </a:t>
            </a:r>
            <a:r>
              <a:rPr lang="en-US" sz="2400" b="1" dirty="0">
                <a:latin typeface="Arial Rounded MT Bold" pitchFamily="34" charset="0"/>
              </a:rPr>
              <a:t>landlocked </a:t>
            </a:r>
            <a:r>
              <a:rPr lang="en-US" sz="2400" dirty="0">
                <a:latin typeface="Arial Rounded MT Bold" pitchFamily="34" charset="0"/>
              </a:rPr>
              <a:t>countries in the region.</a:t>
            </a:r>
          </a:p>
          <a:p>
            <a:pPr lvl="0">
              <a:buFont typeface="Wingdings" panose="05000000000000000000" pitchFamily="2" charset="2"/>
              <a:buChar char="§"/>
            </a:pPr>
            <a:r>
              <a:rPr lang="en-US" sz="2400" dirty="0">
                <a:latin typeface="Arial Rounded MT Bold" pitchFamily="34" charset="0"/>
              </a:rPr>
              <a:t>Eritrea got independence in </a:t>
            </a:r>
            <a:r>
              <a:rPr lang="en-US" sz="2400" b="1" dirty="0">
                <a:latin typeface="Arial Rounded MT Bold" pitchFamily="34" charset="0"/>
              </a:rPr>
              <a:t>1993</a:t>
            </a:r>
            <a:r>
              <a:rPr lang="en-US" sz="2400" b="1" dirty="0">
                <a:latin typeface="Arial Rounded MT Bold" pitchFamily="34" charset="0"/>
              </a:rPr>
              <a:t>.</a:t>
            </a:r>
            <a:endParaRPr lang="en-US" sz="2400" dirty="0">
              <a:latin typeface="Arial Rounded MT Bold" pitchFamily="34" charset="0"/>
            </a:endParaRPr>
          </a:p>
        </p:txBody>
      </p:sp>
    </p:spTree>
    <p:extLst>
      <p:ext uri="{BB962C8B-B14F-4D97-AF65-F5344CB8AC3E}">
        <p14:creationId xmlns:p14="http://schemas.microsoft.com/office/powerpoint/2010/main" val="2628077611"/>
      </p:ext>
    </p:extLst>
  </p:cSld>
  <p:clrMapOvr>
    <a:masterClrMapping/>
  </p:clrMapOvr>
  <p:transition spd="slow" advTm="60000">
    <p:cover/>
  </p:transition>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80754"/>
            <a:ext cx="8610600" cy="5986254"/>
          </a:xfrm>
          <a:prstGeom prst="rect">
            <a:avLst/>
          </a:prstGeom>
        </p:spPr>
        <p:txBody>
          <a:bodyPr wrap="square">
            <a:spAutoFit/>
          </a:bodyPr>
          <a:lstStyle/>
          <a:p>
            <a:pPr algn="ctr"/>
            <a:r>
              <a:rPr lang="en-US" sz="3200" b="1" u="sng" dirty="0">
                <a:solidFill>
                  <a:srgbClr val="FF0000"/>
                </a:solidFill>
              </a:rPr>
              <a:t>FORESTRY</a:t>
            </a:r>
          </a:p>
          <a:p>
            <a:endParaRPr lang="en-US" sz="400" dirty="0"/>
          </a:p>
          <a:p>
            <a:r>
              <a:rPr lang="en-US" sz="2400" b="1" u="sng" dirty="0"/>
              <a:t>TYPES OF FOREST </a:t>
            </a:r>
          </a:p>
          <a:p>
            <a:r>
              <a:rPr lang="en-US" sz="2400" u="sng" dirty="0"/>
              <a:t>1</a:t>
            </a:r>
            <a:r>
              <a:rPr lang="en-US" sz="2400" dirty="0"/>
              <a:t>.	</a:t>
            </a:r>
            <a:r>
              <a:rPr lang="en-US" sz="2400" b="1" u="sng" dirty="0">
                <a:solidFill>
                  <a:schemeClr val="accent1"/>
                </a:solidFill>
              </a:rPr>
              <a:t>  NATURAL FORESTS </a:t>
            </a:r>
          </a:p>
          <a:p>
            <a:r>
              <a:rPr lang="en-US" sz="2400" dirty="0"/>
              <a:t>•	They are not planted by anybody but grow on their own.</a:t>
            </a:r>
          </a:p>
          <a:p>
            <a:r>
              <a:rPr lang="en-US" sz="2400" dirty="0"/>
              <a:t>•	It contains both soft and hard wood trees. </a:t>
            </a:r>
          </a:p>
          <a:p>
            <a:r>
              <a:rPr lang="en-US" sz="2400" dirty="0"/>
              <a:t>•	The main type of trees found in natural forests are </a:t>
            </a:r>
            <a:r>
              <a:rPr lang="en-US" sz="2400" dirty="0" err="1"/>
              <a:t>Mvule</a:t>
            </a:r>
            <a:r>
              <a:rPr lang="en-US" sz="2400" dirty="0"/>
              <a:t>, </a:t>
            </a:r>
            <a:r>
              <a:rPr lang="en-US" sz="2400" dirty="0"/>
              <a:t>	Meru </a:t>
            </a:r>
            <a:r>
              <a:rPr lang="en-US" sz="2400" dirty="0"/>
              <a:t>Oak, Elgon Teak, </a:t>
            </a:r>
            <a:r>
              <a:rPr lang="en-US" sz="2400" dirty="0" err="1"/>
              <a:t>Podo</a:t>
            </a:r>
            <a:r>
              <a:rPr lang="en-US" sz="2400" dirty="0"/>
              <a:t>, Camphor and Cedar.</a:t>
            </a:r>
          </a:p>
          <a:p>
            <a:r>
              <a:rPr lang="en-US" sz="2400" dirty="0"/>
              <a:t>•	They are found on Highlands, </a:t>
            </a:r>
            <a:r>
              <a:rPr lang="en-US" sz="2400" dirty="0" err="1"/>
              <a:t>Shimba</a:t>
            </a:r>
            <a:r>
              <a:rPr lang="en-US" sz="2400" dirty="0"/>
              <a:t> Hills along the Coast </a:t>
            </a:r>
          </a:p>
          <a:p>
            <a:endParaRPr lang="en-US" sz="700" dirty="0"/>
          </a:p>
          <a:p>
            <a:r>
              <a:rPr lang="en-US" sz="2400" u="sng" dirty="0"/>
              <a:t>2.</a:t>
            </a:r>
            <a:r>
              <a:rPr lang="en-US" sz="2400" dirty="0"/>
              <a:t>	</a:t>
            </a:r>
            <a:r>
              <a:rPr lang="en-US" sz="2400" b="1" u="sng" dirty="0">
                <a:solidFill>
                  <a:schemeClr val="accent1"/>
                </a:solidFill>
              </a:rPr>
              <a:t>PLANTED FOREST</a:t>
            </a:r>
          </a:p>
          <a:p>
            <a:r>
              <a:rPr lang="en-US" sz="2400" dirty="0"/>
              <a:t>•	They are planted by man.</a:t>
            </a:r>
          </a:p>
          <a:p>
            <a:r>
              <a:rPr lang="en-US" sz="2400" dirty="0"/>
              <a:t>•	These forests contain only one type of tree species. </a:t>
            </a:r>
          </a:p>
          <a:p>
            <a:r>
              <a:rPr lang="en-US" sz="2400" dirty="0"/>
              <a:t>•	The main planted trees are Pine, Cypress and Eucalyptus and </a:t>
            </a:r>
            <a:r>
              <a:rPr lang="en-US" sz="2400" dirty="0"/>
              <a:t>	cedar</a:t>
            </a:r>
            <a:endParaRPr lang="en-US" sz="2400" dirty="0"/>
          </a:p>
          <a:p>
            <a:r>
              <a:rPr lang="en-US" sz="2400" dirty="0"/>
              <a:t>•	Found in </a:t>
            </a:r>
            <a:r>
              <a:rPr lang="en-US" sz="2400" dirty="0" err="1"/>
              <a:t>Timboroa</a:t>
            </a:r>
            <a:r>
              <a:rPr lang="en-US" sz="2400" dirty="0"/>
              <a:t>, Burnt forest, slopes of Mt Kenya and </a:t>
            </a:r>
            <a:r>
              <a:rPr lang="en-US" sz="2400" dirty="0"/>
              <a:t>	</a:t>
            </a:r>
            <a:r>
              <a:rPr lang="en-US" sz="2400" dirty="0" err="1"/>
              <a:t>Nyandarua</a:t>
            </a:r>
            <a:r>
              <a:rPr lang="en-US" sz="2400" dirty="0"/>
              <a:t> </a:t>
            </a:r>
            <a:r>
              <a:rPr lang="en-US" sz="2400" dirty="0"/>
              <a:t>ranges</a:t>
            </a:r>
          </a:p>
        </p:txBody>
      </p:sp>
    </p:spTree>
    <p:extLst>
      <p:ext uri="{BB962C8B-B14F-4D97-AF65-F5344CB8AC3E}">
        <p14:creationId xmlns:p14="http://schemas.microsoft.com/office/powerpoint/2010/main" val="1502245460"/>
      </p:ext>
    </p:extLst>
  </p:cSld>
  <p:clrMapOvr>
    <a:masterClrMapping/>
  </p:clrMapOvr>
  <p:transition spd="slow" advTm="60000">
    <p:cover/>
  </p:transition>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127000"/>
            <a:ext cx="8534400" cy="5493812"/>
          </a:xfrm>
          <a:prstGeom prst="rect">
            <a:avLst/>
          </a:prstGeom>
        </p:spPr>
        <p:txBody>
          <a:bodyPr wrap="square">
            <a:spAutoFit/>
          </a:bodyPr>
          <a:lstStyle/>
          <a:p>
            <a:r>
              <a:rPr lang="en-US" sz="2000" b="1" u="sng" dirty="0"/>
              <a:t>IMPORTANCE OF FORESTS </a:t>
            </a:r>
          </a:p>
          <a:p>
            <a:r>
              <a:rPr lang="en-US" sz="2000" dirty="0"/>
              <a:t>1)	Source of timber firewood, poles for fencing, etc. </a:t>
            </a:r>
          </a:p>
          <a:p>
            <a:r>
              <a:rPr lang="en-US" sz="2000" dirty="0"/>
              <a:t>2)	Prevent soil erosion. </a:t>
            </a:r>
          </a:p>
          <a:p>
            <a:r>
              <a:rPr lang="en-US" sz="2000" dirty="0"/>
              <a:t>3)	Protect catchments areas. </a:t>
            </a:r>
          </a:p>
          <a:p>
            <a:r>
              <a:rPr lang="en-US" sz="2000" dirty="0"/>
              <a:t>4)	Create employment to the growing population. </a:t>
            </a:r>
          </a:p>
          <a:p>
            <a:r>
              <a:rPr lang="en-US" sz="2000" dirty="0"/>
              <a:t>5)	Home for wild animals. </a:t>
            </a:r>
          </a:p>
          <a:p>
            <a:r>
              <a:rPr lang="en-US" sz="2000" dirty="0"/>
              <a:t>6)	Increase soil fertility. </a:t>
            </a:r>
          </a:p>
          <a:p>
            <a:r>
              <a:rPr lang="en-US" sz="2000" dirty="0"/>
              <a:t>7)	Some plants are used to make herbs medicine. </a:t>
            </a:r>
          </a:p>
          <a:p>
            <a:r>
              <a:rPr lang="en-US" sz="2000" dirty="0"/>
              <a:t>8)	Trees make an environment look beautiful. </a:t>
            </a:r>
          </a:p>
          <a:p>
            <a:r>
              <a:rPr lang="en-US" sz="2000" dirty="0"/>
              <a:t>9)	Attracts tourists. </a:t>
            </a:r>
          </a:p>
          <a:p>
            <a:r>
              <a:rPr lang="en-US" sz="2000" dirty="0"/>
              <a:t>10)	Source of food for some animals. </a:t>
            </a:r>
          </a:p>
          <a:p>
            <a:endParaRPr lang="en-US" sz="1100" dirty="0"/>
          </a:p>
          <a:p>
            <a:r>
              <a:rPr lang="en-US" sz="2000" b="1" u="sng" dirty="0"/>
              <a:t>Problems facing forest in Kenya </a:t>
            </a:r>
          </a:p>
          <a:p>
            <a:r>
              <a:rPr lang="en-US" sz="2000" dirty="0"/>
              <a:t>1.	Deforestation </a:t>
            </a:r>
          </a:p>
          <a:p>
            <a:r>
              <a:rPr lang="en-US" sz="2000" dirty="0"/>
              <a:t>2.	Drought </a:t>
            </a:r>
          </a:p>
          <a:p>
            <a:r>
              <a:rPr lang="en-US" sz="2000" dirty="0"/>
              <a:t>3.	Fire </a:t>
            </a:r>
          </a:p>
          <a:p>
            <a:r>
              <a:rPr lang="en-US" sz="2000" dirty="0"/>
              <a:t>4.	Pest and disease </a:t>
            </a:r>
          </a:p>
          <a:p>
            <a:r>
              <a:rPr lang="en-US" sz="2000" dirty="0"/>
              <a:t>5.	Population increase </a:t>
            </a:r>
          </a:p>
        </p:txBody>
      </p:sp>
    </p:spTree>
    <p:extLst>
      <p:ext uri="{BB962C8B-B14F-4D97-AF65-F5344CB8AC3E}">
        <p14:creationId xmlns:p14="http://schemas.microsoft.com/office/powerpoint/2010/main" val="575790204"/>
      </p:ext>
    </p:extLst>
  </p:cSld>
  <p:clrMapOvr>
    <a:masterClrMapping/>
  </p:clrMapOvr>
  <p:transition spd="slow" advTm="60000">
    <p:cover/>
  </p:transition>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26742"/>
            <a:ext cx="8991600" cy="5016758"/>
          </a:xfrm>
          <a:prstGeom prst="rect">
            <a:avLst/>
          </a:prstGeom>
        </p:spPr>
        <p:txBody>
          <a:bodyPr wrap="square">
            <a:spAutoFit/>
          </a:bodyPr>
          <a:lstStyle/>
          <a:p>
            <a:r>
              <a:rPr lang="en-US" sz="2000" b="1" u="sng" dirty="0">
                <a:solidFill>
                  <a:srgbClr val="FF0000"/>
                </a:solidFill>
              </a:rPr>
              <a:t>EFFECTS OF DEFORESTATION </a:t>
            </a:r>
          </a:p>
          <a:p>
            <a:r>
              <a:rPr lang="en-US" sz="2000" dirty="0"/>
              <a:t>•</a:t>
            </a:r>
            <a:r>
              <a:rPr lang="en-US" sz="2000" dirty="0"/>
              <a:t>	Desertification. </a:t>
            </a:r>
          </a:p>
          <a:p>
            <a:r>
              <a:rPr lang="en-US" sz="2000" dirty="0"/>
              <a:t>•	Soil erosion. </a:t>
            </a:r>
          </a:p>
          <a:p>
            <a:r>
              <a:rPr lang="en-US" sz="2000" dirty="0"/>
              <a:t>•	Shortage of firewood and timber. </a:t>
            </a:r>
          </a:p>
          <a:p>
            <a:r>
              <a:rPr lang="en-US" sz="2000" dirty="0"/>
              <a:t>•	Unemployment. </a:t>
            </a:r>
          </a:p>
          <a:p>
            <a:r>
              <a:rPr lang="en-US" sz="2000" dirty="0"/>
              <a:t>•	Change of climate. </a:t>
            </a:r>
          </a:p>
          <a:p>
            <a:r>
              <a:rPr lang="en-US" sz="2000" dirty="0"/>
              <a:t>•	Destruction of animal homes / habitats </a:t>
            </a:r>
          </a:p>
          <a:p>
            <a:endParaRPr lang="en-US" sz="2000" dirty="0"/>
          </a:p>
          <a:p>
            <a:r>
              <a:rPr lang="en-US" sz="2000" b="1" u="sng" dirty="0">
                <a:solidFill>
                  <a:srgbClr val="FF0000"/>
                </a:solidFill>
              </a:rPr>
              <a:t>METHODS OF CONSERVING FORESTS </a:t>
            </a:r>
          </a:p>
          <a:p>
            <a:r>
              <a:rPr lang="en-US" sz="2000" dirty="0"/>
              <a:t>1)	Afforestation. </a:t>
            </a:r>
          </a:p>
          <a:p>
            <a:r>
              <a:rPr lang="en-US" sz="2000" dirty="0"/>
              <a:t>2)	</a:t>
            </a:r>
            <a:r>
              <a:rPr lang="en-US" sz="2000" dirty="0" err="1"/>
              <a:t>Reaforestation</a:t>
            </a:r>
            <a:r>
              <a:rPr lang="en-US" sz="2000" dirty="0"/>
              <a:t>. </a:t>
            </a:r>
          </a:p>
          <a:p>
            <a:r>
              <a:rPr lang="en-US" sz="2000" dirty="0"/>
              <a:t>3)	Agro- forestry.</a:t>
            </a:r>
          </a:p>
          <a:p>
            <a:r>
              <a:rPr lang="en-US" sz="2000" dirty="0"/>
              <a:t>4)	Forest reserves. </a:t>
            </a:r>
          </a:p>
          <a:p>
            <a:r>
              <a:rPr lang="en-US" sz="2000" dirty="0"/>
              <a:t>5)	Use of alternative source of energy. </a:t>
            </a:r>
          </a:p>
          <a:p>
            <a:r>
              <a:rPr lang="en-US" sz="2000" dirty="0"/>
              <a:t>6)	Banning cutting of trees.</a:t>
            </a:r>
          </a:p>
          <a:p>
            <a:r>
              <a:rPr lang="en-US" sz="2000" dirty="0"/>
              <a:t>7)	Government policy – for every tree cut plant two trees. </a:t>
            </a:r>
          </a:p>
        </p:txBody>
      </p:sp>
    </p:spTree>
    <p:extLst>
      <p:ext uri="{BB962C8B-B14F-4D97-AF65-F5344CB8AC3E}">
        <p14:creationId xmlns:p14="http://schemas.microsoft.com/office/powerpoint/2010/main" val="931260884"/>
      </p:ext>
    </p:extLst>
  </p:cSld>
  <p:clrMapOvr>
    <a:masterClrMapping/>
  </p:clrMapOvr>
  <p:transition spd="slow" advTm="60000">
    <p:cover/>
  </p:transition>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96143"/>
            <a:ext cx="8686800" cy="5632311"/>
          </a:xfrm>
          <a:prstGeom prst="rect">
            <a:avLst/>
          </a:prstGeom>
        </p:spPr>
        <p:txBody>
          <a:bodyPr wrap="square">
            <a:spAutoFit/>
          </a:bodyPr>
          <a:lstStyle/>
          <a:p>
            <a:pPr algn="ctr"/>
            <a:r>
              <a:rPr lang="en-US" sz="2800" b="1" u="sng" dirty="0"/>
              <a:t>EXERCISE 15</a:t>
            </a:r>
          </a:p>
          <a:p>
            <a:endParaRPr lang="en-US" sz="2400" dirty="0"/>
          </a:p>
          <a:p>
            <a:r>
              <a:rPr lang="en-US" sz="2400" dirty="0"/>
              <a:t>1. Which one of the following activities poses </a:t>
            </a:r>
            <a:r>
              <a:rPr lang="en-US" sz="2400" dirty="0"/>
              <a:t>the greatest </a:t>
            </a:r>
            <a:r>
              <a:rPr lang="en-US" sz="2400" dirty="0"/>
              <a:t>danger to forest conservation in Kenya?</a:t>
            </a:r>
          </a:p>
          <a:p>
            <a:r>
              <a:rPr lang="en-US" sz="2400" dirty="0"/>
              <a:t>A.	Increased charcoal burning.</a:t>
            </a:r>
          </a:p>
          <a:p>
            <a:r>
              <a:rPr lang="en-US" sz="2400" dirty="0"/>
              <a:t>B.	Collection of plant for herbal medicine. </a:t>
            </a:r>
          </a:p>
          <a:p>
            <a:r>
              <a:rPr lang="en-US" sz="2400" dirty="0"/>
              <a:t>C.	Establishment of paper industries in the Country. </a:t>
            </a:r>
          </a:p>
          <a:p>
            <a:r>
              <a:rPr lang="en-US" sz="2400" dirty="0"/>
              <a:t>D.	Creating of new settlement for the growing   </a:t>
            </a:r>
          </a:p>
          <a:p>
            <a:r>
              <a:rPr lang="en-US" sz="2400" dirty="0"/>
              <a:t>       </a:t>
            </a:r>
            <a:r>
              <a:rPr lang="en-US" sz="2400" dirty="0"/>
              <a:t>	Population.</a:t>
            </a:r>
          </a:p>
          <a:p>
            <a:endParaRPr lang="en-US" sz="2000" dirty="0"/>
          </a:p>
          <a:p>
            <a:r>
              <a:rPr lang="en-US" sz="2400" dirty="0"/>
              <a:t>2. Which of the following is a forest </a:t>
            </a:r>
            <a:r>
              <a:rPr lang="en-US" sz="2400" dirty="0"/>
              <a:t>conservation </a:t>
            </a:r>
            <a:r>
              <a:rPr lang="en-US" sz="2400" dirty="0"/>
              <a:t>Measure---- </a:t>
            </a:r>
          </a:p>
          <a:p>
            <a:r>
              <a:rPr lang="en-US" sz="2400" dirty="0"/>
              <a:t>A.	Indiscriminate cutting of trees. </a:t>
            </a:r>
          </a:p>
          <a:p>
            <a:r>
              <a:rPr lang="en-US" sz="2400" dirty="0"/>
              <a:t>B.	Protecting forests by laws. </a:t>
            </a:r>
          </a:p>
          <a:p>
            <a:r>
              <a:rPr lang="en-US" sz="2400" dirty="0"/>
              <a:t>C.	Establishing saw mills near the forest. </a:t>
            </a:r>
          </a:p>
          <a:p>
            <a:r>
              <a:rPr lang="en-US" sz="2400" dirty="0"/>
              <a:t>D.	Allowing people to cultivate forest.</a:t>
            </a:r>
          </a:p>
        </p:txBody>
      </p:sp>
    </p:spTree>
    <p:extLst>
      <p:ext uri="{BB962C8B-B14F-4D97-AF65-F5344CB8AC3E}">
        <p14:creationId xmlns:p14="http://schemas.microsoft.com/office/powerpoint/2010/main" val="3943285687"/>
      </p:ext>
    </p:extLst>
  </p:cSld>
  <p:clrMapOvr>
    <a:masterClrMapping/>
  </p:clrMapOvr>
  <p:transition spd="slow" advTm="60000">
    <p:cover/>
  </p:transition>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49040"/>
            <a:ext cx="8839200" cy="5632311"/>
          </a:xfrm>
          <a:prstGeom prst="rect">
            <a:avLst/>
          </a:prstGeom>
        </p:spPr>
        <p:txBody>
          <a:bodyPr wrap="square">
            <a:spAutoFit/>
          </a:bodyPr>
          <a:lstStyle/>
          <a:p>
            <a:r>
              <a:rPr lang="en-US" sz="2000" dirty="0"/>
              <a:t>3.  </a:t>
            </a:r>
            <a:r>
              <a:rPr lang="en-US" sz="2000" dirty="0" err="1"/>
              <a:t>Interplanting</a:t>
            </a:r>
            <a:r>
              <a:rPr lang="en-US" sz="2000" dirty="0"/>
              <a:t> crops with trees is known as -----</a:t>
            </a:r>
          </a:p>
          <a:p>
            <a:r>
              <a:rPr lang="en-US" sz="2000" dirty="0"/>
              <a:t>A.	</a:t>
            </a:r>
            <a:r>
              <a:rPr lang="en-US" sz="2000" dirty="0" err="1"/>
              <a:t>Aforestation</a:t>
            </a:r>
            <a:r>
              <a:rPr lang="en-US" sz="2000" dirty="0"/>
              <a:t> </a:t>
            </a:r>
          </a:p>
          <a:p>
            <a:r>
              <a:rPr lang="en-US" sz="2000" dirty="0"/>
              <a:t>B.	Agro-forestry </a:t>
            </a:r>
          </a:p>
          <a:p>
            <a:r>
              <a:rPr lang="en-US" sz="2000" dirty="0"/>
              <a:t>C.	</a:t>
            </a:r>
            <a:r>
              <a:rPr lang="en-US" sz="2000" dirty="0" err="1"/>
              <a:t>Reaforestation</a:t>
            </a:r>
            <a:r>
              <a:rPr lang="en-US" sz="2000" dirty="0"/>
              <a:t> </a:t>
            </a:r>
          </a:p>
          <a:p>
            <a:r>
              <a:rPr lang="en-US" sz="2000" dirty="0"/>
              <a:t>D.	Irrigation </a:t>
            </a:r>
          </a:p>
          <a:p>
            <a:endParaRPr lang="en-US" sz="2000" dirty="0"/>
          </a:p>
          <a:p>
            <a:r>
              <a:rPr lang="en-US" sz="2000" dirty="0"/>
              <a:t>4</a:t>
            </a:r>
            <a:r>
              <a:rPr lang="en-US" sz="2000" dirty="0"/>
              <a:t>.</a:t>
            </a:r>
            <a:r>
              <a:rPr lang="en-US" sz="2000" dirty="0"/>
              <a:t>Which </a:t>
            </a:r>
            <a:r>
              <a:rPr lang="en-US" sz="2000" dirty="0"/>
              <a:t>one of the following combination of </a:t>
            </a:r>
            <a:r>
              <a:rPr lang="en-US" sz="2000" dirty="0"/>
              <a:t>trees below </a:t>
            </a:r>
            <a:r>
              <a:rPr lang="en-US" sz="2000" dirty="0"/>
              <a:t>consists of breeds of trees in a planted forest?</a:t>
            </a:r>
          </a:p>
          <a:p>
            <a:r>
              <a:rPr lang="en-US" sz="2000" dirty="0"/>
              <a:t>A.	Pine, Cypress and Eucalyptus </a:t>
            </a:r>
          </a:p>
          <a:p>
            <a:r>
              <a:rPr lang="en-US" sz="2000" dirty="0"/>
              <a:t>B.	Oak, Cedar and Eucalyptus </a:t>
            </a:r>
          </a:p>
          <a:p>
            <a:r>
              <a:rPr lang="en-US" sz="2000" dirty="0"/>
              <a:t>C.	Cypress, Pine and Teak </a:t>
            </a:r>
          </a:p>
          <a:p>
            <a:r>
              <a:rPr lang="en-US" sz="2000" dirty="0"/>
              <a:t>D.	Pine , Mahogany and Blue Gum </a:t>
            </a:r>
          </a:p>
          <a:p>
            <a:endParaRPr lang="en-US" sz="2000" dirty="0"/>
          </a:p>
          <a:p>
            <a:r>
              <a:rPr lang="en-US" sz="2000" dirty="0"/>
              <a:t>5. The term deforestation means--------- </a:t>
            </a:r>
          </a:p>
          <a:p>
            <a:r>
              <a:rPr lang="en-US" sz="2000" dirty="0"/>
              <a:t>A.	Planting trees. </a:t>
            </a:r>
          </a:p>
          <a:p>
            <a:r>
              <a:rPr lang="en-US" sz="2000" dirty="0"/>
              <a:t>B.	Planting trees where not existed before. </a:t>
            </a:r>
          </a:p>
          <a:p>
            <a:r>
              <a:rPr lang="en-US" sz="2000" dirty="0"/>
              <a:t>C.	Cutting down trees without replacement. </a:t>
            </a:r>
          </a:p>
          <a:p>
            <a:r>
              <a:rPr lang="en-US" sz="2000" dirty="0"/>
              <a:t>D.	Cutting down of trees and planting more. </a:t>
            </a:r>
          </a:p>
        </p:txBody>
      </p:sp>
    </p:spTree>
    <p:extLst>
      <p:ext uri="{BB962C8B-B14F-4D97-AF65-F5344CB8AC3E}">
        <p14:creationId xmlns:p14="http://schemas.microsoft.com/office/powerpoint/2010/main" val="1852050369"/>
      </p:ext>
    </p:extLst>
  </p:cSld>
  <p:clrMapOvr>
    <a:masterClrMapping/>
  </p:clrMapOvr>
  <p:transition spd="slow" advTm="60000">
    <p:cover/>
  </p:transition>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8164" y="419100"/>
            <a:ext cx="8610600" cy="4154984"/>
          </a:xfrm>
          <a:prstGeom prst="rect">
            <a:avLst/>
          </a:prstGeom>
        </p:spPr>
        <p:txBody>
          <a:bodyPr wrap="square">
            <a:spAutoFit/>
          </a:bodyPr>
          <a:lstStyle/>
          <a:p>
            <a:r>
              <a:rPr lang="en-US" sz="2400" dirty="0"/>
              <a:t>6.The </a:t>
            </a:r>
            <a:r>
              <a:rPr lang="en-US" sz="2400" dirty="0"/>
              <a:t>following are negative effects of deforestation EXCEPT?</a:t>
            </a:r>
          </a:p>
          <a:p>
            <a:r>
              <a:rPr lang="en-US" sz="2400" dirty="0"/>
              <a:t>A.	Global warming. </a:t>
            </a:r>
          </a:p>
          <a:p>
            <a:r>
              <a:rPr lang="en-US" sz="2400" dirty="0"/>
              <a:t>B.	Increasing humans’ population. </a:t>
            </a:r>
          </a:p>
          <a:p>
            <a:r>
              <a:rPr lang="en-US" sz="2400" dirty="0"/>
              <a:t>C.	Increased drought. </a:t>
            </a:r>
          </a:p>
          <a:p>
            <a:r>
              <a:rPr lang="en-US" sz="2400" dirty="0"/>
              <a:t>D.	Extreme – temperature. </a:t>
            </a:r>
          </a:p>
          <a:p>
            <a:endParaRPr lang="en-US" sz="2400" dirty="0"/>
          </a:p>
          <a:p>
            <a:r>
              <a:rPr lang="en-US" sz="2400" dirty="0"/>
              <a:t>7.The </a:t>
            </a:r>
            <a:r>
              <a:rPr lang="en-US" sz="2400" dirty="0"/>
              <a:t>following are forest conservation measures EXCEPT------ </a:t>
            </a:r>
          </a:p>
          <a:p>
            <a:r>
              <a:rPr lang="en-US" sz="2400" dirty="0"/>
              <a:t>A.	Agro – forestry. </a:t>
            </a:r>
          </a:p>
          <a:p>
            <a:r>
              <a:rPr lang="en-US" sz="2400" dirty="0"/>
              <a:t>B.	Deforestation. </a:t>
            </a:r>
          </a:p>
          <a:p>
            <a:r>
              <a:rPr lang="en-US" sz="2400" dirty="0"/>
              <a:t>C.	Forest reserves. </a:t>
            </a:r>
          </a:p>
          <a:p>
            <a:r>
              <a:rPr lang="en-US" sz="2400" dirty="0"/>
              <a:t>D.	Planting trees where they have been cut. </a:t>
            </a:r>
          </a:p>
        </p:txBody>
      </p:sp>
    </p:spTree>
    <p:extLst>
      <p:ext uri="{BB962C8B-B14F-4D97-AF65-F5344CB8AC3E}">
        <p14:creationId xmlns:p14="http://schemas.microsoft.com/office/powerpoint/2010/main" val="3009467330"/>
      </p:ext>
    </p:extLst>
  </p:cSld>
  <p:clrMapOvr>
    <a:masterClrMapping/>
  </p:clrMapOvr>
  <p:transition spd="slow" advTm="60000">
    <p:cover/>
  </p:transition>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8100"/>
            <a:ext cx="8686800" cy="5386090"/>
          </a:xfrm>
          <a:prstGeom prst="rect">
            <a:avLst/>
          </a:prstGeom>
        </p:spPr>
        <p:txBody>
          <a:bodyPr wrap="square">
            <a:spAutoFit/>
          </a:bodyPr>
          <a:lstStyle/>
          <a:p>
            <a:pPr algn="ctr"/>
            <a:r>
              <a:rPr lang="en-US" sz="2400" b="1" u="sng" dirty="0">
                <a:solidFill>
                  <a:srgbClr val="FF0000"/>
                </a:solidFill>
              </a:rPr>
              <a:t>INDUSTRIES: STD FIVE WORK </a:t>
            </a:r>
          </a:p>
          <a:p>
            <a:r>
              <a:rPr lang="en-US" sz="2000" b="1" u="sng" dirty="0">
                <a:solidFill>
                  <a:srgbClr val="FF0000"/>
                </a:solidFill>
              </a:rPr>
              <a:t>Factors affecting the location of industries</a:t>
            </a:r>
          </a:p>
          <a:p>
            <a:r>
              <a:rPr lang="en-US" sz="2000" dirty="0"/>
              <a:t>1)	Presence of cheap </a:t>
            </a:r>
            <a:r>
              <a:rPr lang="en-US" sz="2000" dirty="0" err="1"/>
              <a:t>labour</a:t>
            </a:r>
            <a:r>
              <a:rPr lang="en-US" sz="2000" dirty="0"/>
              <a:t>.</a:t>
            </a:r>
          </a:p>
          <a:p>
            <a:r>
              <a:rPr lang="en-US" sz="2000" dirty="0"/>
              <a:t>2)	Presence of water and electricity.</a:t>
            </a:r>
          </a:p>
          <a:p>
            <a:r>
              <a:rPr lang="en-US" sz="2000" dirty="0"/>
              <a:t>3)	Nearness of ready market.</a:t>
            </a:r>
          </a:p>
          <a:p>
            <a:r>
              <a:rPr lang="en-US" sz="2000" dirty="0"/>
              <a:t>4)	Availability of capital.</a:t>
            </a:r>
          </a:p>
          <a:p>
            <a:r>
              <a:rPr lang="en-US" sz="2000" dirty="0"/>
              <a:t>5)	Cost of land.</a:t>
            </a:r>
          </a:p>
          <a:p>
            <a:r>
              <a:rPr lang="en-US" sz="2000" dirty="0"/>
              <a:t>6)	Cheap means of transport.</a:t>
            </a:r>
          </a:p>
          <a:p>
            <a:r>
              <a:rPr lang="en-US" sz="2000" dirty="0"/>
              <a:t>7)	Presence of raw materials.</a:t>
            </a:r>
          </a:p>
          <a:p>
            <a:r>
              <a:rPr lang="en-US" sz="2000" dirty="0"/>
              <a:t>8)	Government policy. </a:t>
            </a:r>
          </a:p>
          <a:p>
            <a:endParaRPr lang="en-US" sz="2000" dirty="0">
              <a:solidFill>
                <a:srgbClr val="FF0000"/>
              </a:solidFill>
            </a:endParaRPr>
          </a:p>
          <a:p>
            <a:r>
              <a:rPr lang="en-US" sz="2000" b="1" u="sng" dirty="0">
                <a:solidFill>
                  <a:srgbClr val="FF0000"/>
                </a:solidFill>
              </a:rPr>
              <a:t>Types of Industries</a:t>
            </a:r>
          </a:p>
          <a:p>
            <a:r>
              <a:rPr lang="en-US" sz="2000" dirty="0"/>
              <a:t>a)	Manufacturing Industries.</a:t>
            </a:r>
          </a:p>
          <a:p>
            <a:r>
              <a:rPr lang="en-US" sz="2000" dirty="0"/>
              <a:t>b)	Processing Industries.</a:t>
            </a:r>
          </a:p>
          <a:p>
            <a:r>
              <a:rPr lang="en-US" sz="2000" dirty="0"/>
              <a:t>c)	Assembling Industries.</a:t>
            </a:r>
          </a:p>
          <a:p>
            <a:r>
              <a:rPr lang="en-US" sz="2000" dirty="0"/>
              <a:t>d)	Service Industries. </a:t>
            </a:r>
          </a:p>
          <a:p>
            <a:r>
              <a:rPr lang="en-US" sz="2000" dirty="0"/>
              <a:t>e)	</a:t>
            </a:r>
            <a:r>
              <a:rPr lang="en-US" sz="2000" dirty="0" err="1"/>
              <a:t>Jua</a:t>
            </a:r>
            <a:r>
              <a:rPr lang="en-US" sz="2000" dirty="0"/>
              <a:t> Kali Industries.</a:t>
            </a:r>
          </a:p>
        </p:txBody>
      </p:sp>
    </p:spTree>
    <p:extLst>
      <p:ext uri="{BB962C8B-B14F-4D97-AF65-F5344CB8AC3E}">
        <p14:creationId xmlns:p14="http://schemas.microsoft.com/office/powerpoint/2010/main" val="930031691"/>
      </p:ext>
    </p:extLst>
  </p:cSld>
  <p:clrMapOvr>
    <a:masterClrMapping/>
  </p:clrMapOvr>
  <p:transition spd="slow" advTm="60000">
    <p:cover/>
  </p:transition>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0"/>
            <a:ext cx="8763000" cy="5416868"/>
          </a:xfrm>
          <a:prstGeom prst="rect">
            <a:avLst/>
          </a:prstGeom>
        </p:spPr>
        <p:txBody>
          <a:bodyPr wrap="square">
            <a:spAutoFit/>
          </a:bodyPr>
          <a:lstStyle/>
          <a:p>
            <a:r>
              <a:rPr lang="en-US" b="1" dirty="0">
                <a:solidFill>
                  <a:srgbClr val="0070C0"/>
                </a:solidFill>
              </a:rPr>
              <a:t>a</a:t>
            </a:r>
            <a:r>
              <a:rPr lang="en-US" b="1" u="sng" dirty="0">
                <a:solidFill>
                  <a:srgbClr val="0070C0"/>
                </a:solidFill>
              </a:rPr>
              <a:t>)</a:t>
            </a:r>
            <a:r>
              <a:rPr lang="en-US" b="1" dirty="0">
                <a:solidFill>
                  <a:srgbClr val="0070C0"/>
                </a:solidFill>
              </a:rPr>
              <a:t>	</a:t>
            </a:r>
            <a:r>
              <a:rPr lang="en-US" sz="2000" b="1" u="sng" dirty="0">
                <a:solidFill>
                  <a:srgbClr val="0070C0"/>
                </a:solidFill>
              </a:rPr>
              <a:t>MANUFACTURING INDUSTRIES</a:t>
            </a:r>
            <a:endParaRPr lang="en-US" b="1" u="sng" dirty="0">
              <a:solidFill>
                <a:srgbClr val="0070C0"/>
              </a:solidFill>
            </a:endParaRPr>
          </a:p>
          <a:p>
            <a:r>
              <a:rPr lang="en-US" dirty="0"/>
              <a:t>Examples are:- </a:t>
            </a:r>
          </a:p>
          <a:p>
            <a:r>
              <a:rPr lang="en-US" dirty="0"/>
              <a:t>1)	Cement Manufacturers.</a:t>
            </a:r>
          </a:p>
          <a:p>
            <a:r>
              <a:rPr lang="en-US" dirty="0"/>
              <a:t>2)	Glass Manufacturers. </a:t>
            </a:r>
          </a:p>
          <a:p>
            <a:r>
              <a:rPr lang="en-US" dirty="0"/>
              <a:t>3)	Oil Refinery.</a:t>
            </a:r>
          </a:p>
          <a:p>
            <a:r>
              <a:rPr lang="en-US" dirty="0"/>
              <a:t>4)	Textile. </a:t>
            </a:r>
            <a:r>
              <a:rPr lang="en-US" dirty="0"/>
              <a:t>                              </a:t>
            </a:r>
            <a:endParaRPr lang="en-US" dirty="0"/>
          </a:p>
          <a:p>
            <a:r>
              <a:rPr lang="en-US" dirty="0"/>
              <a:t>5)</a:t>
            </a:r>
            <a:r>
              <a:rPr lang="en-US" b="1" dirty="0"/>
              <a:t>	</a:t>
            </a:r>
            <a:r>
              <a:rPr lang="en-US" dirty="0"/>
              <a:t>Paper Manufacturers</a:t>
            </a:r>
            <a:r>
              <a:rPr lang="en-US" dirty="0"/>
              <a:t>.</a:t>
            </a:r>
            <a:endParaRPr lang="en-US" b="1" dirty="0"/>
          </a:p>
          <a:p>
            <a:r>
              <a:rPr lang="en-US" b="1" dirty="0">
                <a:solidFill>
                  <a:srgbClr val="0070C0"/>
                </a:solidFill>
              </a:rPr>
              <a:t>b)	</a:t>
            </a:r>
            <a:r>
              <a:rPr lang="en-US" sz="2000" b="1" u="sng" dirty="0">
                <a:solidFill>
                  <a:srgbClr val="0070C0"/>
                </a:solidFill>
              </a:rPr>
              <a:t>PROCESSING INDUSTRIES</a:t>
            </a:r>
          </a:p>
          <a:p>
            <a:r>
              <a:rPr lang="en-US" dirty="0"/>
              <a:t>•It </a:t>
            </a:r>
            <a:r>
              <a:rPr lang="en-US" dirty="0"/>
              <a:t>involves converting of farm products into valuable item.</a:t>
            </a:r>
          </a:p>
          <a:p>
            <a:r>
              <a:rPr lang="en-US" dirty="0"/>
              <a:t>•It </a:t>
            </a:r>
            <a:r>
              <a:rPr lang="en-US" dirty="0"/>
              <a:t>involves farm produce such as Milk, tea, pyrethrum, sugarcane, cotton, </a:t>
            </a:r>
            <a:r>
              <a:rPr lang="en-US" dirty="0"/>
              <a:t>timbers</a:t>
            </a:r>
            <a:endParaRPr lang="en-US" dirty="0"/>
          </a:p>
          <a:p>
            <a:r>
              <a:rPr lang="en-US" dirty="0"/>
              <a:t>Examples are:-</a:t>
            </a:r>
          </a:p>
          <a:p>
            <a:r>
              <a:rPr lang="en-US" dirty="0" err="1"/>
              <a:t>i</a:t>
            </a:r>
            <a:r>
              <a:rPr lang="en-US" dirty="0"/>
              <a:t>.	Milk Processing</a:t>
            </a:r>
          </a:p>
          <a:p>
            <a:r>
              <a:rPr lang="en-US" dirty="0"/>
              <a:t>ii.	Tea processing </a:t>
            </a:r>
          </a:p>
          <a:p>
            <a:r>
              <a:rPr lang="en-US" dirty="0"/>
              <a:t>iii.	Sugar refining</a:t>
            </a:r>
          </a:p>
          <a:p>
            <a:r>
              <a:rPr lang="en-US" dirty="0"/>
              <a:t>iv.	 Pyrethrum processing </a:t>
            </a:r>
          </a:p>
          <a:p>
            <a:r>
              <a:rPr lang="en-US" dirty="0"/>
              <a:t>v.	Meat factory </a:t>
            </a:r>
          </a:p>
          <a:p>
            <a:r>
              <a:rPr lang="en-US" dirty="0"/>
              <a:t>vi.	Leather tanneries </a:t>
            </a:r>
          </a:p>
          <a:p>
            <a:r>
              <a:rPr lang="en-US" dirty="0"/>
              <a:t>vii.	Cotton ginneries</a:t>
            </a:r>
          </a:p>
          <a:p>
            <a:r>
              <a:rPr lang="en-US" dirty="0"/>
              <a:t>viii.	Milk dairies</a:t>
            </a:r>
          </a:p>
        </p:txBody>
      </p:sp>
    </p:spTree>
    <p:extLst>
      <p:ext uri="{BB962C8B-B14F-4D97-AF65-F5344CB8AC3E}">
        <p14:creationId xmlns:p14="http://schemas.microsoft.com/office/powerpoint/2010/main" val="693948029"/>
      </p:ext>
    </p:extLst>
  </p:cSld>
  <p:clrMapOvr>
    <a:masterClrMapping/>
  </p:clrMapOvr>
  <p:transition spd="slow" advTm="60000">
    <p:cover/>
  </p:transition>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78284"/>
            <a:ext cx="8610600" cy="4154984"/>
          </a:xfrm>
          <a:prstGeom prst="rect">
            <a:avLst/>
          </a:prstGeom>
        </p:spPr>
        <p:txBody>
          <a:bodyPr wrap="square">
            <a:spAutoFit/>
          </a:bodyPr>
          <a:lstStyle/>
          <a:p>
            <a:r>
              <a:rPr lang="en-US" sz="2400" b="1" dirty="0">
                <a:solidFill>
                  <a:srgbClr val="0070C0"/>
                </a:solidFill>
              </a:rPr>
              <a:t>c)</a:t>
            </a:r>
            <a:r>
              <a:rPr lang="en-US" sz="2400" b="1" u="sng" dirty="0">
                <a:solidFill>
                  <a:srgbClr val="0070C0"/>
                </a:solidFill>
              </a:rPr>
              <a:t>	SERVICE INDUSTRIES</a:t>
            </a:r>
          </a:p>
          <a:p>
            <a:r>
              <a:rPr lang="en-US" sz="2400" dirty="0"/>
              <a:t>Examples are:- </a:t>
            </a:r>
          </a:p>
          <a:p>
            <a:r>
              <a:rPr lang="en-US" sz="2400" dirty="0" err="1"/>
              <a:t>i</a:t>
            </a:r>
            <a:r>
              <a:rPr lang="en-US" sz="2400" dirty="0"/>
              <a:t>.	Hospitals </a:t>
            </a:r>
          </a:p>
          <a:p>
            <a:r>
              <a:rPr lang="en-US" sz="2400" dirty="0"/>
              <a:t>ii.	Insurance</a:t>
            </a:r>
          </a:p>
          <a:p>
            <a:r>
              <a:rPr lang="en-US" sz="2400" dirty="0"/>
              <a:t>iii.	Banking</a:t>
            </a:r>
          </a:p>
          <a:p>
            <a:r>
              <a:rPr lang="en-US" sz="2400" dirty="0"/>
              <a:t>iv.	Hotels</a:t>
            </a:r>
          </a:p>
          <a:p>
            <a:r>
              <a:rPr lang="en-US" sz="2400" dirty="0"/>
              <a:t>v.	Traders </a:t>
            </a:r>
          </a:p>
          <a:p>
            <a:r>
              <a:rPr lang="en-US" sz="2400" dirty="0"/>
              <a:t>vi.	Educational services</a:t>
            </a:r>
          </a:p>
          <a:p>
            <a:r>
              <a:rPr lang="en-US" sz="2400" dirty="0"/>
              <a:t>vii.	Transport. </a:t>
            </a:r>
          </a:p>
          <a:p>
            <a:r>
              <a:rPr lang="en-US" sz="2400" dirty="0"/>
              <a:t>viii.	Communication</a:t>
            </a:r>
          </a:p>
          <a:p>
            <a:r>
              <a:rPr lang="en-US" sz="2400" dirty="0"/>
              <a:t>ix.	Repair services</a:t>
            </a:r>
          </a:p>
        </p:txBody>
      </p:sp>
      <p:sp>
        <p:nvSpPr>
          <p:cNvPr id="3" name="Rectangle 2"/>
          <p:cNvSpPr/>
          <p:nvPr/>
        </p:nvSpPr>
        <p:spPr>
          <a:xfrm>
            <a:off x="660400" y="4019372"/>
            <a:ext cx="8610600" cy="1200329"/>
          </a:xfrm>
          <a:prstGeom prst="rect">
            <a:avLst/>
          </a:prstGeom>
        </p:spPr>
        <p:txBody>
          <a:bodyPr wrap="square">
            <a:spAutoFit/>
          </a:bodyPr>
          <a:lstStyle/>
          <a:p>
            <a:r>
              <a:rPr lang="en-US" sz="2400" b="1" dirty="0">
                <a:solidFill>
                  <a:srgbClr val="0070C0"/>
                </a:solidFill>
              </a:rPr>
              <a:t>d)</a:t>
            </a:r>
            <a:r>
              <a:rPr lang="en-US" sz="2400" b="1" u="sng" dirty="0">
                <a:solidFill>
                  <a:srgbClr val="0070C0"/>
                </a:solidFill>
              </a:rPr>
              <a:t>	ASSEMBLING INDUSTRIES</a:t>
            </a:r>
          </a:p>
          <a:p>
            <a:r>
              <a:rPr lang="en-US" sz="2400" dirty="0"/>
              <a:t>It involves assembling parts of items such as vehicles, electronics and bicycles etc.</a:t>
            </a:r>
          </a:p>
        </p:txBody>
      </p:sp>
    </p:spTree>
    <p:extLst>
      <p:ext uri="{BB962C8B-B14F-4D97-AF65-F5344CB8AC3E}">
        <p14:creationId xmlns:p14="http://schemas.microsoft.com/office/powerpoint/2010/main" val="1169802993"/>
      </p:ext>
    </p:extLst>
  </p:cSld>
  <p:clrMapOvr>
    <a:masterClrMapping/>
  </p:clrMapOvr>
  <p:transition spd="slow" advTm="60000">
    <p:cover/>
  </p:transition>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9000" y="-17318"/>
            <a:ext cx="8686800" cy="5632311"/>
          </a:xfrm>
          <a:prstGeom prst="rect">
            <a:avLst/>
          </a:prstGeom>
        </p:spPr>
        <p:txBody>
          <a:bodyPr wrap="square">
            <a:spAutoFit/>
          </a:bodyPr>
          <a:lstStyle/>
          <a:p>
            <a:r>
              <a:rPr lang="en-US" sz="2000" b="1" dirty="0">
                <a:solidFill>
                  <a:srgbClr val="0070C0"/>
                </a:solidFill>
              </a:rPr>
              <a:t>e)	</a:t>
            </a:r>
            <a:r>
              <a:rPr lang="en-US" sz="2000" b="1" u="sng" dirty="0">
                <a:solidFill>
                  <a:srgbClr val="0070C0"/>
                </a:solidFill>
              </a:rPr>
              <a:t>JUA KALI INDUSTRIES</a:t>
            </a:r>
          </a:p>
          <a:p>
            <a:r>
              <a:rPr lang="en-US" dirty="0"/>
              <a:t>The following are some reasons why government encourages the establishment of </a:t>
            </a:r>
            <a:r>
              <a:rPr lang="en-US" dirty="0" err="1"/>
              <a:t>Jua</a:t>
            </a:r>
            <a:r>
              <a:rPr lang="en-US" dirty="0"/>
              <a:t> kali industries. </a:t>
            </a:r>
          </a:p>
          <a:p>
            <a:r>
              <a:rPr lang="en-US" dirty="0"/>
              <a:t>1.	To </a:t>
            </a:r>
            <a:r>
              <a:rPr lang="en-US" dirty="0"/>
              <a:t>create opportunity for self – employment of high increasing </a:t>
            </a:r>
            <a:r>
              <a:rPr lang="en-US" dirty="0"/>
              <a:t>population</a:t>
            </a:r>
            <a:r>
              <a:rPr lang="en-US" dirty="0"/>
              <a:t>.</a:t>
            </a:r>
          </a:p>
          <a:p>
            <a:r>
              <a:rPr lang="en-US" dirty="0"/>
              <a:t>2.	</a:t>
            </a:r>
            <a:r>
              <a:rPr lang="en-US" dirty="0" err="1"/>
              <a:t>Jua</a:t>
            </a:r>
            <a:r>
              <a:rPr lang="en-US" dirty="0"/>
              <a:t> </a:t>
            </a:r>
            <a:r>
              <a:rPr lang="en-US" dirty="0"/>
              <a:t>kali industries discourage rural urban migration.</a:t>
            </a:r>
          </a:p>
          <a:p>
            <a:r>
              <a:rPr lang="en-US" dirty="0"/>
              <a:t>3.	</a:t>
            </a:r>
            <a:r>
              <a:rPr lang="en-US" dirty="0" err="1"/>
              <a:t>Jua</a:t>
            </a:r>
            <a:r>
              <a:rPr lang="en-US" dirty="0"/>
              <a:t> </a:t>
            </a:r>
            <a:r>
              <a:rPr lang="en-US" dirty="0"/>
              <a:t>kali industries require little space.</a:t>
            </a:r>
          </a:p>
          <a:p>
            <a:r>
              <a:rPr lang="en-US" dirty="0"/>
              <a:t>4.	It </a:t>
            </a:r>
            <a:r>
              <a:rPr lang="en-US" dirty="0"/>
              <a:t>makes use of plenty of scrap metals.</a:t>
            </a:r>
          </a:p>
          <a:p>
            <a:r>
              <a:rPr lang="en-US" dirty="0"/>
              <a:t>5.	It </a:t>
            </a:r>
            <a:r>
              <a:rPr lang="en-US" dirty="0"/>
              <a:t>reduces poverty.</a:t>
            </a:r>
          </a:p>
          <a:p>
            <a:r>
              <a:rPr lang="en-US" dirty="0"/>
              <a:t>6.	It </a:t>
            </a:r>
            <a:r>
              <a:rPr lang="en-US" dirty="0"/>
              <a:t>makes use of different talents.</a:t>
            </a:r>
          </a:p>
          <a:p>
            <a:endParaRPr lang="en-US" b="1" u="sng" dirty="0"/>
          </a:p>
          <a:p>
            <a:r>
              <a:rPr lang="en-US" b="1" u="sng" dirty="0"/>
              <a:t>Benefits </a:t>
            </a:r>
            <a:r>
              <a:rPr lang="en-US" b="1" u="sng" dirty="0"/>
              <a:t>from industries</a:t>
            </a:r>
          </a:p>
          <a:p>
            <a:r>
              <a:rPr lang="en-US" dirty="0"/>
              <a:t>1.	Provides employment opportunities.</a:t>
            </a:r>
          </a:p>
          <a:p>
            <a:r>
              <a:rPr lang="en-US" dirty="0"/>
              <a:t>2.	Leads to growth of towns.</a:t>
            </a:r>
          </a:p>
          <a:p>
            <a:r>
              <a:rPr lang="en-US" dirty="0"/>
              <a:t>3.	Ensure use of natural resources.</a:t>
            </a:r>
          </a:p>
          <a:p>
            <a:r>
              <a:rPr lang="en-US" dirty="0"/>
              <a:t>4.	Encourages the development of transport and communication.</a:t>
            </a:r>
          </a:p>
          <a:p>
            <a:r>
              <a:rPr lang="en-US" dirty="0"/>
              <a:t>5.	People earn income.</a:t>
            </a:r>
          </a:p>
          <a:p>
            <a:r>
              <a:rPr lang="en-US" dirty="0"/>
              <a:t>6.	Earn the country foreign exchange. </a:t>
            </a:r>
          </a:p>
          <a:p>
            <a:r>
              <a:rPr lang="en-US" dirty="0"/>
              <a:t>7.	Source of revenue. </a:t>
            </a:r>
          </a:p>
          <a:p>
            <a:r>
              <a:rPr lang="en-US" dirty="0"/>
              <a:t>8.	Saves foreign exchange.</a:t>
            </a:r>
          </a:p>
          <a:p>
            <a:r>
              <a:rPr lang="en-US" dirty="0"/>
              <a:t>9.	Encourages uses of local materials.</a:t>
            </a:r>
          </a:p>
        </p:txBody>
      </p:sp>
    </p:spTree>
    <p:extLst>
      <p:ext uri="{BB962C8B-B14F-4D97-AF65-F5344CB8AC3E}">
        <p14:creationId xmlns:p14="http://schemas.microsoft.com/office/powerpoint/2010/main" val="927753726"/>
      </p:ext>
    </p:extLst>
  </p:cSld>
  <p:clrMapOvr>
    <a:masterClrMapping/>
  </p:clrMapOvr>
  <p:transition spd="slow" advTm="60000">
    <p:cove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0"/>
            <a:ext cx="8229600" cy="952500"/>
          </a:xfrm>
        </p:spPr>
        <p:txBody>
          <a:bodyPr>
            <a:normAutofit fontScale="90000"/>
          </a:bodyPr>
          <a:lstStyle/>
          <a:p>
            <a:r>
              <a:rPr lang="en-US" b="1" u="sng" dirty="0">
                <a:solidFill>
                  <a:srgbClr val="FF0000"/>
                </a:solidFill>
                <a:latin typeface="Arial Rounded MT Bold" pitchFamily="34" charset="0"/>
              </a:rPr>
              <a:t>THE MAIN PHYSICAL FEATURES IN EASTERN AFRICA</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marL="0" indent="0" algn="ctr">
              <a:buNone/>
            </a:pPr>
            <a:r>
              <a:rPr lang="en-US" sz="3900" b="1" u="sng" dirty="0">
                <a:solidFill>
                  <a:srgbClr val="FF0000"/>
                </a:solidFill>
                <a:latin typeface="Arial Rounded MT Bold" pitchFamily="34" charset="0"/>
              </a:rPr>
              <a:t>Plains</a:t>
            </a:r>
            <a:endParaRPr lang="en-US" sz="3600" dirty="0">
              <a:solidFill>
                <a:srgbClr val="FF0000"/>
              </a:solidFill>
              <a:latin typeface="Arial Rounded MT Bold" pitchFamily="34" charset="0"/>
            </a:endParaRPr>
          </a:p>
          <a:p>
            <a:r>
              <a:rPr lang="en-US" dirty="0">
                <a:latin typeface="Arial Rounded MT Bold" pitchFamily="34" charset="0"/>
              </a:rPr>
              <a:t>These are low lying areas.</a:t>
            </a:r>
          </a:p>
          <a:p>
            <a:r>
              <a:rPr lang="en-US" dirty="0">
                <a:latin typeface="Arial Rounded MT Bold" pitchFamily="34" charset="0"/>
              </a:rPr>
              <a:t>Examples are:- </a:t>
            </a:r>
          </a:p>
          <a:p>
            <a:pPr lvl="0"/>
            <a:r>
              <a:rPr lang="en-US" dirty="0">
                <a:latin typeface="Arial Rounded MT Bold" pitchFamily="34" charset="0"/>
              </a:rPr>
              <a:t>Serengeti plains in Tanzania.</a:t>
            </a:r>
          </a:p>
          <a:p>
            <a:pPr lvl="0"/>
            <a:r>
              <a:rPr lang="en-US" dirty="0" err="1">
                <a:latin typeface="Arial Rounded MT Bold" pitchFamily="34" charset="0"/>
              </a:rPr>
              <a:t>Sarar</a:t>
            </a:r>
            <a:r>
              <a:rPr lang="en-US" dirty="0">
                <a:latin typeface="Arial Rounded MT Bold" pitchFamily="34" charset="0"/>
              </a:rPr>
              <a:t> and </a:t>
            </a:r>
            <a:r>
              <a:rPr lang="en-US" dirty="0" err="1">
                <a:latin typeface="Arial Rounded MT Bold" pitchFamily="34" charset="0"/>
              </a:rPr>
              <a:t>Bilesha</a:t>
            </a:r>
            <a:r>
              <a:rPr lang="en-US" dirty="0">
                <a:latin typeface="Arial Rounded MT Bold" pitchFamily="34" charset="0"/>
              </a:rPr>
              <a:t> in Somalia.</a:t>
            </a:r>
          </a:p>
          <a:p>
            <a:pPr lvl="0"/>
            <a:r>
              <a:rPr lang="en-US" dirty="0" err="1">
                <a:latin typeface="Arial Rounded MT Bold" pitchFamily="34" charset="0"/>
              </a:rPr>
              <a:t>Lotikipi</a:t>
            </a:r>
            <a:r>
              <a:rPr lang="en-US" dirty="0">
                <a:latin typeface="Arial Rounded MT Bold" pitchFamily="34" charset="0"/>
              </a:rPr>
              <a:t> plains and </a:t>
            </a:r>
            <a:r>
              <a:rPr lang="en-US" dirty="0" err="1">
                <a:latin typeface="Arial Rounded MT Bold" pitchFamily="34" charset="0"/>
              </a:rPr>
              <a:t>Bilesha</a:t>
            </a:r>
            <a:r>
              <a:rPr lang="en-US" dirty="0">
                <a:latin typeface="Arial Rounded MT Bold" pitchFamily="34" charset="0"/>
              </a:rPr>
              <a:t> in Kenya.</a:t>
            </a:r>
          </a:p>
          <a:p>
            <a:pPr lvl="0"/>
            <a:r>
              <a:rPr lang="en-US" dirty="0" err="1">
                <a:latin typeface="Arial Rounded MT Bold" pitchFamily="34" charset="0"/>
              </a:rPr>
              <a:t>Nakasongola</a:t>
            </a:r>
            <a:r>
              <a:rPr lang="en-US" dirty="0">
                <a:latin typeface="Arial Rounded MT Bold" pitchFamily="34" charset="0"/>
              </a:rPr>
              <a:t> Plains in Uganda.</a:t>
            </a:r>
          </a:p>
        </p:txBody>
      </p:sp>
    </p:spTree>
    <p:extLst>
      <p:ext uri="{BB962C8B-B14F-4D97-AF65-F5344CB8AC3E}">
        <p14:creationId xmlns:p14="http://schemas.microsoft.com/office/powerpoint/2010/main" val="2441556352"/>
      </p:ext>
    </p:extLst>
  </p:cSld>
  <p:clrMapOvr>
    <a:masterClrMapping/>
  </p:clrMapOvr>
  <p:transition spd="slow" advTm="60000">
    <p:cover/>
  </p:transition>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5200" y="266701"/>
            <a:ext cx="8686800" cy="4524315"/>
          </a:xfrm>
          <a:prstGeom prst="rect">
            <a:avLst/>
          </a:prstGeom>
        </p:spPr>
        <p:txBody>
          <a:bodyPr wrap="square">
            <a:spAutoFit/>
          </a:bodyPr>
          <a:lstStyle/>
          <a:p>
            <a:r>
              <a:rPr lang="en-US" sz="2400" b="1" u="sng" dirty="0"/>
              <a:t>PROBLEMS FACING INDUSTRIES IN KENYA</a:t>
            </a:r>
          </a:p>
          <a:p>
            <a:r>
              <a:rPr lang="en-US" sz="2400" dirty="0"/>
              <a:t>1.	Inadequate funds.</a:t>
            </a:r>
          </a:p>
          <a:p>
            <a:r>
              <a:rPr lang="en-US" sz="2400" dirty="0"/>
              <a:t>2.	Competition from other related imported goods.</a:t>
            </a:r>
          </a:p>
          <a:p>
            <a:r>
              <a:rPr lang="en-US" sz="2400" dirty="0"/>
              <a:t>3.	High cost of electricity.</a:t>
            </a:r>
          </a:p>
          <a:p>
            <a:r>
              <a:rPr lang="en-US" sz="2400" dirty="0"/>
              <a:t>4.	Lack of ready market.</a:t>
            </a:r>
          </a:p>
          <a:p>
            <a:pPr marL="457200" indent="-457200">
              <a:buAutoNum type="arabicPeriod" startAt="5"/>
            </a:pPr>
            <a:r>
              <a:rPr lang="en-US" sz="2400" dirty="0"/>
              <a:t>      Accidents </a:t>
            </a:r>
            <a:r>
              <a:rPr lang="en-US" sz="2400" dirty="0"/>
              <a:t>such as injuries and fire</a:t>
            </a:r>
            <a:r>
              <a:rPr lang="en-US" sz="2400" dirty="0"/>
              <a:t>.</a:t>
            </a:r>
          </a:p>
          <a:p>
            <a:endParaRPr lang="en-US" sz="2400" dirty="0"/>
          </a:p>
          <a:p>
            <a:r>
              <a:rPr lang="en-US" sz="2400" b="1" u="sng" dirty="0"/>
              <a:t>EFFECTS OF INDUSTRIES ON THE ENVIRONMENT</a:t>
            </a:r>
          </a:p>
          <a:p>
            <a:r>
              <a:rPr lang="en-US" sz="2400" dirty="0"/>
              <a:t>1.	Pollution. </a:t>
            </a:r>
          </a:p>
          <a:p>
            <a:r>
              <a:rPr lang="en-US" sz="2400" dirty="0"/>
              <a:t>2.	Depletion of natural resources. </a:t>
            </a:r>
          </a:p>
          <a:p>
            <a:r>
              <a:rPr lang="en-US" sz="2400" dirty="0"/>
              <a:t>3.	Rural urban migration. </a:t>
            </a:r>
          </a:p>
          <a:p>
            <a:r>
              <a:rPr lang="en-US" sz="2400" dirty="0"/>
              <a:t>4.	Reduced market.</a:t>
            </a:r>
          </a:p>
        </p:txBody>
      </p:sp>
    </p:spTree>
    <p:extLst>
      <p:ext uri="{BB962C8B-B14F-4D97-AF65-F5344CB8AC3E}">
        <p14:creationId xmlns:p14="http://schemas.microsoft.com/office/powerpoint/2010/main" val="2950935336"/>
      </p:ext>
    </p:extLst>
  </p:cSld>
  <p:clrMapOvr>
    <a:masterClrMapping/>
  </p:clrMapOvr>
  <p:transition spd="slow" advTm="60000">
    <p:cover/>
  </p:transition>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8100"/>
            <a:ext cx="8610600" cy="5262979"/>
          </a:xfrm>
          <a:prstGeom prst="rect">
            <a:avLst/>
          </a:prstGeom>
        </p:spPr>
        <p:txBody>
          <a:bodyPr wrap="square">
            <a:spAutoFit/>
          </a:bodyPr>
          <a:lstStyle/>
          <a:p>
            <a:pPr algn="ctr"/>
            <a:r>
              <a:rPr lang="en-US" sz="2800" b="1" u="sng" dirty="0">
                <a:solidFill>
                  <a:srgbClr val="FF0000"/>
                </a:solidFill>
              </a:rPr>
              <a:t>STANDARD SEVEN WORK ON       </a:t>
            </a:r>
          </a:p>
          <a:p>
            <a:pPr algn="ctr"/>
            <a:r>
              <a:rPr lang="en-US" sz="2800" b="1" u="sng" dirty="0">
                <a:solidFill>
                  <a:srgbClr val="FF0000"/>
                </a:solidFill>
              </a:rPr>
              <a:t>INDUSTRIES</a:t>
            </a:r>
          </a:p>
          <a:p>
            <a:endParaRPr lang="en-US" sz="2000" dirty="0"/>
          </a:p>
          <a:p>
            <a:r>
              <a:rPr lang="en-US" sz="2000" b="1" u="sng" dirty="0"/>
              <a:t>FACTORS INFLUENCING RAPID INDUSTRIALIZATION IN SOUTH AFRICA.</a:t>
            </a:r>
          </a:p>
          <a:p>
            <a:r>
              <a:rPr lang="en-US" sz="2000" dirty="0"/>
              <a:t>1.	Many valuable minerals in the country.</a:t>
            </a:r>
          </a:p>
          <a:p>
            <a:r>
              <a:rPr lang="en-US" sz="2000" dirty="0"/>
              <a:t>2.	Availability of large market.</a:t>
            </a:r>
          </a:p>
          <a:p>
            <a:r>
              <a:rPr lang="en-US" sz="2000" dirty="0"/>
              <a:t>3.	Availability of capital.</a:t>
            </a:r>
          </a:p>
          <a:p>
            <a:r>
              <a:rPr lang="en-US" sz="2000" dirty="0"/>
              <a:t>4.	Availability of </a:t>
            </a:r>
            <a:r>
              <a:rPr lang="en-US" sz="2000" dirty="0" err="1"/>
              <a:t>labour</a:t>
            </a:r>
            <a:r>
              <a:rPr lang="en-US" sz="2000" dirty="0"/>
              <a:t>.</a:t>
            </a:r>
          </a:p>
          <a:p>
            <a:r>
              <a:rPr lang="en-US" sz="2000" dirty="0"/>
              <a:t>5.	Well developed means of transport and communication.</a:t>
            </a:r>
          </a:p>
          <a:p>
            <a:endParaRPr lang="en-US" sz="2000" dirty="0"/>
          </a:p>
          <a:p>
            <a:r>
              <a:rPr lang="en-US" sz="2000" b="1" u="sng" dirty="0"/>
              <a:t>CONTRIBUTION OF RAPID INDUSTRIALIZATION TO THE ECONOMY</a:t>
            </a:r>
          </a:p>
          <a:p>
            <a:r>
              <a:rPr lang="en-US" sz="2000" dirty="0"/>
              <a:t>1.	 Money earned from industries has been used to develop other different </a:t>
            </a:r>
            <a:r>
              <a:rPr lang="en-US" sz="2000" dirty="0"/>
              <a:t>	sectors</a:t>
            </a:r>
            <a:r>
              <a:rPr lang="en-US" sz="2000" dirty="0"/>
              <a:t>.</a:t>
            </a:r>
          </a:p>
          <a:p>
            <a:r>
              <a:rPr lang="en-US" sz="2000" dirty="0"/>
              <a:t>2.	 Create employment opportunities</a:t>
            </a:r>
          </a:p>
          <a:p>
            <a:r>
              <a:rPr lang="en-US" sz="2000" dirty="0"/>
              <a:t>3.	 Exported goods earn the country foreign exchange</a:t>
            </a:r>
          </a:p>
          <a:p>
            <a:r>
              <a:rPr lang="en-US" sz="2000" dirty="0"/>
              <a:t>4.	 Availability of more circulating goods in the country.</a:t>
            </a:r>
          </a:p>
        </p:txBody>
      </p:sp>
    </p:spTree>
    <p:extLst>
      <p:ext uri="{BB962C8B-B14F-4D97-AF65-F5344CB8AC3E}">
        <p14:creationId xmlns:p14="http://schemas.microsoft.com/office/powerpoint/2010/main" val="2071743503"/>
      </p:ext>
    </p:extLst>
  </p:cSld>
  <p:clrMapOvr>
    <a:masterClrMapping/>
  </p:clrMapOvr>
  <p:transition spd="slow" advTm="60000">
    <p:cover/>
  </p:transition>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98079"/>
            <a:ext cx="8686800" cy="5632311"/>
          </a:xfrm>
          <a:prstGeom prst="rect">
            <a:avLst/>
          </a:prstGeom>
        </p:spPr>
        <p:txBody>
          <a:bodyPr wrap="square">
            <a:spAutoFit/>
          </a:bodyPr>
          <a:lstStyle/>
          <a:p>
            <a:pPr algn="ctr"/>
            <a:r>
              <a:rPr lang="en-US" sz="2000" b="1" u="sng" dirty="0"/>
              <a:t>EXERCISE 16</a:t>
            </a:r>
          </a:p>
          <a:p>
            <a:r>
              <a:rPr lang="en-US" sz="2000" dirty="0"/>
              <a:t>1.The </a:t>
            </a:r>
            <a:r>
              <a:rPr lang="en-US" sz="2000" dirty="0"/>
              <a:t>following are some industries found in Kenya</a:t>
            </a:r>
          </a:p>
          <a:p>
            <a:r>
              <a:rPr lang="en-US" sz="2000" dirty="0" err="1"/>
              <a:t>i</a:t>
            </a:r>
            <a:r>
              <a:rPr lang="en-US" sz="2000" dirty="0"/>
              <a:t>)	Leather Tanneries</a:t>
            </a:r>
          </a:p>
          <a:p>
            <a:r>
              <a:rPr lang="en-US" sz="2000" dirty="0"/>
              <a:t>ii)	Cotton Ginneries </a:t>
            </a:r>
          </a:p>
          <a:p>
            <a:r>
              <a:rPr lang="en-US" sz="2000" dirty="0"/>
              <a:t>iii)	Sugar Factories</a:t>
            </a:r>
          </a:p>
          <a:p>
            <a:r>
              <a:rPr lang="en-US" sz="2000" dirty="0"/>
              <a:t>iv)	Milk dairies</a:t>
            </a:r>
          </a:p>
          <a:p>
            <a:r>
              <a:rPr lang="en-US" sz="2000" dirty="0"/>
              <a:t>   Which type of industry are they? </a:t>
            </a:r>
          </a:p>
          <a:p>
            <a:r>
              <a:rPr lang="en-US" sz="2000" dirty="0"/>
              <a:t>A.	Service Industries 		</a:t>
            </a:r>
          </a:p>
          <a:p>
            <a:r>
              <a:rPr lang="en-US" sz="2000" dirty="0"/>
              <a:t>B.	Assembly Industries</a:t>
            </a:r>
          </a:p>
          <a:p>
            <a:r>
              <a:rPr lang="en-US" sz="2000" dirty="0"/>
              <a:t>C.	Processing Industries 	</a:t>
            </a:r>
          </a:p>
          <a:p>
            <a:r>
              <a:rPr lang="en-US" sz="2000" dirty="0"/>
              <a:t>D.	Manufacturers Industries </a:t>
            </a:r>
          </a:p>
          <a:p>
            <a:endParaRPr lang="en-US" sz="2000" dirty="0"/>
          </a:p>
          <a:p>
            <a:r>
              <a:rPr lang="en-US" sz="2000" dirty="0"/>
              <a:t>2.Three </a:t>
            </a:r>
            <a:r>
              <a:rPr lang="en-US" sz="2000" dirty="0"/>
              <a:t>of the following statement explain why South Africa has experienced rapid industrialization EXCEPT?</a:t>
            </a:r>
          </a:p>
          <a:p>
            <a:r>
              <a:rPr lang="en-US" sz="2000" dirty="0"/>
              <a:t>A.	It’s centrally position to many countries of Africa.</a:t>
            </a:r>
          </a:p>
          <a:p>
            <a:r>
              <a:rPr lang="en-US" sz="2000" dirty="0"/>
              <a:t>B.	It produces a wide range of minerals. </a:t>
            </a:r>
          </a:p>
          <a:p>
            <a:r>
              <a:rPr lang="en-US" sz="2000" dirty="0"/>
              <a:t>C.	Presence of agricultural raw materials.</a:t>
            </a:r>
          </a:p>
          <a:p>
            <a:r>
              <a:rPr lang="en-US" sz="2000" dirty="0"/>
              <a:t>D.	Low wages </a:t>
            </a:r>
            <a:r>
              <a:rPr lang="en-US" sz="2000" dirty="0" err="1"/>
              <a:t>labour</a:t>
            </a:r>
            <a:r>
              <a:rPr lang="en-US" sz="2000" dirty="0"/>
              <a:t>.</a:t>
            </a:r>
          </a:p>
        </p:txBody>
      </p:sp>
    </p:spTree>
    <p:extLst>
      <p:ext uri="{BB962C8B-B14F-4D97-AF65-F5344CB8AC3E}">
        <p14:creationId xmlns:p14="http://schemas.microsoft.com/office/powerpoint/2010/main" val="47998227"/>
      </p:ext>
    </p:extLst>
  </p:cSld>
  <p:clrMapOvr>
    <a:masterClrMapping/>
  </p:clrMapOvr>
  <p:transition spd="slow" advTm="60000">
    <p:cover/>
  </p:transition>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114300"/>
            <a:ext cx="8534400" cy="4154984"/>
          </a:xfrm>
          <a:prstGeom prst="rect">
            <a:avLst/>
          </a:prstGeom>
        </p:spPr>
        <p:txBody>
          <a:bodyPr wrap="square">
            <a:spAutoFit/>
          </a:bodyPr>
          <a:lstStyle/>
          <a:p>
            <a:r>
              <a:rPr lang="en-US" sz="2400" dirty="0"/>
              <a:t>3.Which </a:t>
            </a:r>
            <a:r>
              <a:rPr lang="en-US" sz="2400" dirty="0"/>
              <a:t>one of the following is a manufacturing </a:t>
            </a:r>
            <a:r>
              <a:rPr lang="en-US" sz="2400" dirty="0"/>
              <a:t>Industry </a:t>
            </a:r>
            <a:r>
              <a:rPr lang="en-US" sz="2400" dirty="0"/>
              <a:t>in Kenya?</a:t>
            </a:r>
          </a:p>
          <a:p>
            <a:r>
              <a:rPr lang="en-US" sz="2400" dirty="0"/>
              <a:t>A.	Tea factory in </a:t>
            </a:r>
            <a:r>
              <a:rPr lang="en-US" sz="2400" dirty="0" err="1"/>
              <a:t>Kericho</a:t>
            </a:r>
            <a:r>
              <a:rPr lang="en-US" sz="2400" dirty="0"/>
              <a:t>. </a:t>
            </a:r>
          </a:p>
          <a:p>
            <a:r>
              <a:rPr lang="en-US" sz="2400" dirty="0"/>
              <a:t>B.	 Milk factory in </a:t>
            </a:r>
            <a:r>
              <a:rPr lang="en-US" sz="2400" dirty="0" err="1"/>
              <a:t>Eldoret</a:t>
            </a:r>
            <a:r>
              <a:rPr lang="en-US" sz="2400" dirty="0"/>
              <a:t>. </a:t>
            </a:r>
          </a:p>
          <a:p>
            <a:r>
              <a:rPr lang="en-US" sz="2400" dirty="0"/>
              <a:t>C.	Oil Refining in Mombasa. </a:t>
            </a:r>
          </a:p>
          <a:p>
            <a:r>
              <a:rPr lang="en-US" sz="2400" dirty="0"/>
              <a:t>D.	Sugar factory in Sony.</a:t>
            </a:r>
          </a:p>
          <a:p>
            <a:endParaRPr lang="en-US" sz="2400" dirty="0"/>
          </a:p>
          <a:p>
            <a:r>
              <a:rPr lang="en-US" sz="2400" dirty="0"/>
              <a:t>4.Which </a:t>
            </a:r>
            <a:r>
              <a:rPr lang="en-US" sz="2400" dirty="0"/>
              <a:t>one is NOT TRUE about </a:t>
            </a:r>
            <a:r>
              <a:rPr lang="en-US" sz="2400" dirty="0" err="1"/>
              <a:t>Jua</a:t>
            </a:r>
            <a:r>
              <a:rPr lang="en-US" sz="2400" dirty="0"/>
              <a:t> Kali </a:t>
            </a:r>
            <a:r>
              <a:rPr lang="en-US" sz="2400" dirty="0"/>
              <a:t>industries </a:t>
            </a:r>
            <a:r>
              <a:rPr lang="en-US" sz="2400" dirty="0"/>
              <a:t>in Kenya?</a:t>
            </a:r>
          </a:p>
          <a:p>
            <a:r>
              <a:rPr lang="en-US" sz="2400" dirty="0"/>
              <a:t>A.	They are owned by locally Government </a:t>
            </a:r>
            <a:r>
              <a:rPr lang="en-US" sz="2400" dirty="0"/>
              <a:t> Authorities</a:t>
            </a:r>
            <a:r>
              <a:rPr lang="en-US" sz="2400" dirty="0"/>
              <a:t>.</a:t>
            </a:r>
          </a:p>
          <a:p>
            <a:r>
              <a:rPr lang="en-US" sz="2400" dirty="0"/>
              <a:t>B.	They create employment opportunities. </a:t>
            </a:r>
          </a:p>
          <a:p>
            <a:r>
              <a:rPr lang="en-US" sz="2400" dirty="0"/>
              <a:t>C.	They use simple and cheap improvised tools. </a:t>
            </a:r>
          </a:p>
          <a:p>
            <a:r>
              <a:rPr lang="en-US" sz="2400" dirty="0"/>
              <a:t>D.	They provide goods for the local market.</a:t>
            </a:r>
          </a:p>
        </p:txBody>
      </p:sp>
    </p:spTree>
    <p:extLst>
      <p:ext uri="{BB962C8B-B14F-4D97-AF65-F5344CB8AC3E}">
        <p14:creationId xmlns:p14="http://schemas.microsoft.com/office/powerpoint/2010/main" val="3437784198"/>
      </p:ext>
    </p:extLst>
  </p:cSld>
  <p:clrMapOvr>
    <a:masterClrMapping/>
  </p:clrMapOvr>
  <p:transition spd="slow" advTm="60000">
    <p:cover/>
  </p:transition>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915400" cy="5262979"/>
          </a:xfrm>
          <a:prstGeom prst="rect">
            <a:avLst/>
          </a:prstGeom>
        </p:spPr>
        <p:txBody>
          <a:bodyPr wrap="square">
            <a:spAutoFit/>
          </a:bodyPr>
          <a:lstStyle/>
          <a:p>
            <a:r>
              <a:rPr lang="en-US" sz="2400" dirty="0"/>
              <a:t>5.Which </a:t>
            </a:r>
            <a:r>
              <a:rPr lang="en-US" sz="2400" dirty="0"/>
              <a:t>one of the following is a service industry?</a:t>
            </a:r>
          </a:p>
          <a:p>
            <a:r>
              <a:rPr lang="en-US" sz="2400" dirty="0"/>
              <a:t>A. Fruit Canning       	B. Bread Making</a:t>
            </a:r>
          </a:p>
          <a:p>
            <a:r>
              <a:rPr lang="en-US" sz="2400" dirty="0"/>
              <a:t>C.  Milk processing 	D. Bicycle repair</a:t>
            </a:r>
          </a:p>
          <a:p>
            <a:endParaRPr lang="en-US" sz="2400" dirty="0"/>
          </a:p>
          <a:p>
            <a:r>
              <a:rPr lang="en-US" sz="2400" dirty="0"/>
              <a:t>6.Which </a:t>
            </a:r>
            <a:r>
              <a:rPr lang="en-US" sz="2400" dirty="0"/>
              <a:t>one of the following industries is MOSTLY likely to be located where raw material is found?</a:t>
            </a:r>
          </a:p>
          <a:p>
            <a:r>
              <a:rPr lang="en-US" sz="2400" dirty="0"/>
              <a:t>A.	Tea processing factory</a:t>
            </a:r>
          </a:p>
          <a:p>
            <a:r>
              <a:rPr lang="en-US" sz="2400" dirty="0"/>
              <a:t>B.	Glass industry</a:t>
            </a:r>
          </a:p>
          <a:p>
            <a:r>
              <a:rPr lang="en-US" sz="2400" dirty="0"/>
              <a:t>C.	Bakery Industry </a:t>
            </a:r>
          </a:p>
          <a:p>
            <a:r>
              <a:rPr lang="en-US" sz="2400" dirty="0"/>
              <a:t>D.	Oil refining industry </a:t>
            </a:r>
          </a:p>
          <a:p>
            <a:endParaRPr lang="en-US" sz="2400" dirty="0"/>
          </a:p>
          <a:p>
            <a:r>
              <a:rPr lang="en-US" sz="2400" dirty="0"/>
              <a:t>7.The </a:t>
            </a:r>
            <a:r>
              <a:rPr lang="en-US" sz="2400" dirty="0"/>
              <a:t>MAIN problem of rapid industrialization is---- </a:t>
            </a:r>
          </a:p>
          <a:p>
            <a:r>
              <a:rPr lang="en-US" sz="2400" dirty="0"/>
              <a:t>A. Pollution	   </a:t>
            </a:r>
            <a:r>
              <a:rPr lang="en-US" sz="2400" dirty="0"/>
              <a:t>		B</a:t>
            </a:r>
            <a:r>
              <a:rPr lang="en-US" sz="2400" dirty="0"/>
              <a:t>. Reducing market</a:t>
            </a:r>
          </a:p>
          <a:p>
            <a:r>
              <a:rPr lang="en-US" sz="2400" dirty="0"/>
              <a:t>C. Low payment 	   </a:t>
            </a:r>
            <a:r>
              <a:rPr lang="en-US" sz="2400" dirty="0"/>
              <a:t>	D</a:t>
            </a:r>
            <a:r>
              <a:rPr lang="en-US" sz="2400" dirty="0"/>
              <a:t>. Need for more land.</a:t>
            </a:r>
          </a:p>
        </p:txBody>
      </p:sp>
    </p:spTree>
    <p:extLst>
      <p:ext uri="{BB962C8B-B14F-4D97-AF65-F5344CB8AC3E}">
        <p14:creationId xmlns:p14="http://schemas.microsoft.com/office/powerpoint/2010/main" val="3256656358"/>
      </p:ext>
    </p:extLst>
  </p:cSld>
  <p:clrMapOvr>
    <a:masterClrMapping/>
  </p:clrMapOvr>
  <p:transition spd="slow" advTm="60000">
    <p:cover/>
  </p:transition>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3995"/>
            <a:ext cx="8686800" cy="5632311"/>
          </a:xfrm>
          <a:prstGeom prst="rect">
            <a:avLst/>
          </a:prstGeom>
        </p:spPr>
        <p:txBody>
          <a:bodyPr wrap="square">
            <a:spAutoFit/>
          </a:bodyPr>
          <a:lstStyle/>
          <a:p>
            <a:r>
              <a:rPr lang="en-US" sz="2000" dirty="0"/>
              <a:t>8.Which </a:t>
            </a:r>
            <a:r>
              <a:rPr lang="en-US" sz="2000" dirty="0"/>
              <a:t>of the following is the MAIN REASON why fruit canning industry in Kenya was set up in </a:t>
            </a:r>
            <a:r>
              <a:rPr lang="en-US" sz="2000" dirty="0" err="1"/>
              <a:t>Thika</a:t>
            </a:r>
            <a:r>
              <a:rPr lang="en-US" sz="2000" dirty="0"/>
              <a:t> town?</a:t>
            </a:r>
          </a:p>
          <a:p>
            <a:r>
              <a:rPr lang="en-US" sz="2000" dirty="0"/>
              <a:t>A.	To reduce transport cost.</a:t>
            </a:r>
          </a:p>
          <a:p>
            <a:r>
              <a:rPr lang="en-US" sz="2000" dirty="0"/>
              <a:t>B.	Fruit require skilled </a:t>
            </a:r>
            <a:r>
              <a:rPr lang="en-US" sz="2000" dirty="0" err="1"/>
              <a:t>labour</a:t>
            </a:r>
            <a:r>
              <a:rPr lang="en-US" sz="2000" dirty="0"/>
              <a:t> to harvest.</a:t>
            </a:r>
          </a:p>
          <a:p>
            <a:r>
              <a:rPr lang="en-US" sz="2000" dirty="0"/>
              <a:t>C.	Fruits need to be processed as quickly as possible.</a:t>
            </a:r>
          </a:p>
          <a:p>
            <a:r>
              <a:rPr lang="en-US" sz="2000" dirty="0"/>
              <a:t>D.	High demand of fruit in the area.</a:t>
            </a:r>
          </a:p>
          <a:p>
            <a:r>
              <a:rPr lang="en-US" sz="2000" dirty="0"/>
              <a:t> </a:t>
            </a:r>
          </a:p>
          <a:p>
            <a:r>
              <a:rPr lang="en-US" sz="2000" dirty="0"/>
              <a:t>9.Which </a:t>
            </a:r>
            <a:r>
              <a:rPr lang="en-US" sz="2000" dirty="0"/>
              <a:t>one of the following is NOT an impact of </a:t>
            </a:r>
            <a:r>
              <a:rPr lang="en-US" sz="2000" dirty="0"/>
              <a:t>industries </a:t>
            </a:r>
            <a:r>
              <a:rPr lang="en-US" sz="2000" dirty="0"/>
              <a:t>on the environment?</a:t>
            </a:r>
          </a:p>
          <a:p>
            <a:r>
              <a:rPr lang="en-US" sz="2000" dirty="0"/>
              <a:t>A.	Pollution of air. </a:t>
            </a:r>
          </a:p>
          <a:p>
            <a:r>
              <a:rPr lang="en-US" sz="2000" dirty="0"/>
              <a:t>B.	Displacement of people. </a:t>
            </a:r>
          </a:p>
          <a:p>
            <a:r>
              <a:rPr lang="en-US" sz="2000" dirty="0"/>
              <a:t>C.	Shortage of finances.  </a:t>
            </a:r>
          </a:p>
          <a:p>
            <a:r>
              <a:rPr lang="en-US" sz="2000" dirty="0"/>
              <a:t>D.	Water pollution. </a:t>
            </a:r>
          </a:p>
          <a:p>
            <a:endParaRPr lang="en-US" sz="2000" dirty="0"/>
          </a:p>
          <a:p>
            <a:r>
              <a:rPr lang="en-US" sz="2000" dirty="0"/>
              <a:t>10.Bamburi </a:t>
            </a:r>
            <a:r>
              <a:rPr lang="en-US" sz="2000" dirty="0"/>
              <a:t>cement factory located in Mombasa is </a:t>
            </a:r>
            <a:r>
              <a:rPr lang="en-US" sz="2000" dirty="0"/>
              <a:t>an </a:t>
            </a:r>
            <a:r>
              <a:rPr lang="en-US" sz="2000" dirty="0"/>
              <a:t>EXAMPLE of-----</a:t>
            </a:r>
          </a:p>
          <a:p>
            <a:r>
              <a:rPr lang="en-US" sz="2000" dirty="0"/>
              <a:t>A.	Processing industry </a:t>
            </a:r>
          </a:p>
          <a:p>
            <a:r>
              <a:rPr lang="en-US" sz="2000" dirty="0"/>
              <a:t>B.	Manufacturing industry</a:t>
            </a:r>
          </a:p>
          <a:p>
            <a:r>
              <a:rPr lang="en-US" sz="2000" dirty="0"/>
              <a:t>C.	Assembling industry </a:t>
            </a:r>
          </a:p>
          <a:p>
            <a:r>
              <a:rPr lang="en-US" sz="2000" dirty="0"/>
              <a:t>D.	Service industry</a:t>
            </a:r>
          </a:p>
        </p:txBody>
      </p:sp>
    </p:spTree>
    <p:extLst>
      <p:ext uri="{BB962C8B-B14F-4D97-AF65-F5344CB8AC3E}">
        <p14:creationId xmlns:p14="http://schemas.microsoft.com/office/powerpoint/2010/main" val="3334251248"/>
      </p:ext>
    </p:extLst>
  </p:cSld>
  <p:clrMapOvr>
    <a:masterClrMapping/>
  </p:clrMapOvr>
  <p:transition spd="slow" advTm="60000">
    <p:cover/>
  </p:transition>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88297"/>
            <a:ext cx="8763000" cy="5416868"/>
          </a:xfrm>
          <a:prstGeom prst="rect">
            <a:avLst/>
          </a:prstGeom>
        </p:spPr>
        <p:txBody>
          <a:bodyPr wrap="square">
            <a:spAutoFit/>
          </a:bodyPr>
          <a:lstStyle/>
          <a:p>
            <a:pPr algn="ctr"/>
            <a:r>
              <a:rPr lang="en-US" sz="2800" b="1" u="sng" dirty="0">
                <a:solidFill>
                  <a:srgbClr val="FF0000"/>
                </a:solidFill>
              </a:rPr>
              <a:t>TRANSPORT AND COMMUNICATION</a:t>
            </a:r>
          </a:p>
          <a:p>
            <a:pPr algn="ctr"/>
            <a:r>
              <a:rPr lang="en-US" sz="2800" u="sng" dirty="0">
                <a:solidFill>
                  <a:srgbClr val="FF0000"/>
                </a:solidFill>
              </a:rPr>
              <a:t>STD 5 &amp; 6 WORK  ON TRANSPORT AND COMMUNICATION:</a:t>
            </a:r>
          </a:p>
          <a:p>
            <a:r>
              <a:rPr lang="en-US" sz="2000" dirty="0"/>
              <a:t>Transport is the movement of goods and people from one place to another.</a:t>
            </a:r>
          </a:p>
          <a:p>
            <a:r>
              <a:rPr lang="en-US" sz="2000" dirty="0"/>
              <a:t>Communication is the transfer of messages from one person to another</a:t>
            </a:r>
            <a:r>
              <a:rPr lang="en-US" sz="2000" dirty="0"/>
              <a:t>.</a:t>
            </a:r>
            <a:endParaRPr lang="en-US" sz="2000" dirty="0"/>
          </a:p>
          <a:p>
            <a:endParaRPr lang="en-US" sz="1000" b="1" u="sng" dirty="0"/>
          </a:p>
          <a:p>
            <a:r>
              <a:rPr lang="en-US" sz="2000" b="1" u="sng" dirty="0"/>
              <a:t>Traditional </a:t>
            </a:r>
            <a:r>
              <a:rPr lang="en-US" sz="2000" b="1" u="sng" dirty="0"/>
              <a:t>forms of transport </a:t>
            </a:r>
          </a:p>
          <a:p>
            <a:r>
              <a:rPr lang="en-US" sz="2000" dirty="0" err="1"/>
              <a:t>i</a:t>
            </a:r>
            <a:r>
              <a:rPr lang="en-US" sz="2000" dirty="0"/>
              <a:t>)	 Body parts such as backs, Heads and shoulders.</a:t>
            </a:r>
          </a:p>
          <a:p>
            <a:r>
              <a:rPr lang="en-US" sz="2000" dirty="0"/>
              <a:t>ii)	Animals such as donkeys, Camels and Oxen</a:t>
            </a:r>
          </a:p>
          <a:p>
            <a:r>
              <a:rPr lang="en-US" sz="2000" dirty="0"/>
              <a:t>iii)	Canoes and rafts</a:t>
            </a:r>
          </a:p>
          <a:p>
            <a:r>
              <a:rPr lang="en-US" sz="2000" dirty="0"/>
              <a:t>iv)	Handcarts</a:t>
            </a:r>
          </a:p>
          <a:p>
            <a:r>
              <a:rPr lang="en-US" sz="2000" dirty="0"/>
              <a:t>v)	By foot</a:t>
            </a:r>
          </a:p>
          <a:p>
            <a:endParaRPr lang="en-US" sz="1200" b="1" u="sng" dirty="0"/>
          </a:p>
          <a:p>
            <a:r>
              <a:rPr lang="en-US" sz="2000" b="1" u="sng" dirty="0"/>
              <a:t>Modern </a:t>
            </a:r>
            <a:r>
              <a:rPr lang="en-US" sz="2000" b="1" u="sng" dirty="0"/>
              <a:t>forms of transport</a:t>
            </a:r>
          </a:p>
          <a:p>
            <a:r>
              <a:rPr lang="en-US" sz="2000" dirty="0" err="1"/>
              <a:t>i</a:t>
            </a:r>
            <a:r>
              <a:rPr lang="en-US" sz="2000" dirty="0"/>
              <a:t>)	Road </a:t>
            </a:r>
          </a:p>
          <a:p>
            <a:r>
              <a:rPr lang="en-US" sz="2000" dirty="0"/>
              <a:t>ii)	Airway</a:t>
            </a:r>
          </a:p>
          <a:p>
            <a:r>
              <a:rPr lang="en-US" sz="2000" dirty="0"/>
              <a:t>iii)	Water</a:t>
            </a:r>
          </a:p>
          <a:p>
            <a:r>
              <a:rPr lang="en-US" sz="2000" dirty="0"/>
              <a:t>iv)	Pipeline</a:t>
            </a:r>
          </a:p>
        </p:txBody>
      </p:sp>
    </p:spTree>
    <p:extLst>
      <p:ext uri="{BB962C8B-B14F-4D97-AF65-F5344CB8AC3E}">
        <p14:creationId xmlns:p14="http://schemas.microsoft.com/office/powerpoint/2010/main" val="1177823796"/>
      </p:ext>
    </p:extLst>
  </p:cSld>
  <p:clrMapOvr>
    <a:masterClrMapping/>
  </p:clrMapOvr>
  <p:transition spd="slow" advTm="60000">
    <p:cover/>
  </p:transition>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4255" y="38100"/>
            <a:ext cx="8763000" cy="5539978"/>
          </a:xfrm>
          <a:prstGeom prst="rect">
            <a:avLst/>
          </a:prstGeom>
        </p:spPr>
        <p:txBody>
          <a:bodyPr wrap="square">
            <a:spAutoFit/>
          </a:bodyPr>
          <a:lstStyle/>
          <a:p>
            <a:pPr algn="ctr"/>
            <a:r>
              <a:rPr lang="en-US" sz="2400" b="1" u="sng" dirty="0">
                <a:solidFill>
                  <a:srgbClr val="FF0000"/>
                </a:solidFill>
              </a:rPr>
              <a:t>ROADS </a:t>
            </a:r>
            <a:r>
              <a:rPr lang="en-US" sz="2400" b="1" u="sng" dirty="0">
                <a:solidFill>
                  <a:srgbClr val="FF0000"/>
                </a:solidFill>
              </a:rPr>
              <a:t>- STD 7 AND 8 WORK </a:t>
            </a:r>
          </a:p>
          <a:p>
            <a:r>
              <a:rPr lang="en-US" sz="2400" u="sng" dirty="0"/>
              <a:t>The main roads in Africa are:-</a:t>
            </a:r>
          </a:p>
          <a:p>
            <a:r>
              <a:rPr lang="en-US" sz="2400" dirty="0"/>
              <a:t>1) Trans </a:t>
            </a:r>
            <a:r>
              <a:rPr lang="en-US" sz="2400" dirty="0"/>
              <a:t>– Africa Highway: - It runs from Mombasa (Kenya) to Lagos in Nigeria then to Dakar Senegal.</a:t>
            </a:r>
          </a:p>
          <a:p>
            <a:r>
              <a:rPr lang="en-US" sz="2400" dirty="0"/>
              <a:t>It passes through Kenya, Uganda, DRC, Central Africa Republic, Cameroon and Nigeria.</a:t>
            </a:r>
          </a:p>
          <a:p>
            <a:endParaRPr lang="en-US" sz="900" dirty="0"/>
          </a:p>
          <a:p>
            <a:r>
              <a:rPr lang="en-US" sz="2400" dirty="0"/>
              <a:t>2) Trans-Saharan </a:t>
            </a:r>
            <a:r>
              <a:rPr lang="en-US" sz="2400" dirty="0"/>
              <a:t>Highway – It connect Lagos with Algiers in Algeria. It passes through Nigeria, Niger, Algeria then branches to </a:t>
            </a:r>
            <a:r>
              <a:rPr lang="en-US" sz="2400" dirty="0"/>
              <a:t>Tunisia</a:t>
            </a:r>
          </a:p>
          <a:p>
            <a:endParaRPr lang="en-US" sz="900" dirty="0"/>
          </a:p>
          <a:p>
            <a:r>
              <a:rPr lang="en-US" sz="2400" dirty="0"/>
              <a:t>3) Great </a:t>
            </a:r>
            <a:r>
              <a:rPr lang="en-US" sz="2400" dirty="0"/>
              <a:t>North Road – It connect Cape Town with Cairo Egypt. It passes through South Africa, Zimbabwe, Zambia, Tanzania, Kenya, Uganda, Sudan and Egypt</a:t>
            </a:r>
            <a:r>
              <a:rPr lang="en-US" sz="2400" dirty="0"/>
              <a:t>.</a:t>
            </a:r>
          </a:p>
          <a:p>
            <a:endParaRPr lang="en-US" sz="1400" dirty="0"/>
          </a:p>
          <a:p>
            <a:r>
              <a:rPr lang="en-US" sz="2400" dirty="0"/>
              <a:t>4) </a:t>
            </a:r>
            <a:r>
              <a:rPr lang="en-US" sz="2400" dirty="0" err="1"/>
              <a:t>Cotonou</a:t>
            </a:r>
            <a:r>
              <a:rPr lang="en-US" sz="2400" dirty="0"/>
              <a:t>-Gao-</a:t>
            </a:r>
            <a:r>
              <a:rPr lang="en-US" sz="2400" dirty="0" err="1"/>
              <a:t>Oudja</a:t>
            </a:r>
            <a:r>
              <a:rPr lang="en-US" sz="2400" dirty="0"/>
              <a:t> </a:t>
            </a:r>
            <a:r>
              <a:rPr lang="en-US" sz="2400" dirty="0"/>
              <a:t>Highway – It connects Benin with Morocco then branch to Dakar Senegal. </a:t>
            </a:r>
          </a:p>
        </p:txBody>
      </p:sp>
    </p:spTree>
    <p:extLst>
      <p:ext uri="{BB962C8B-B14F-4D97-AF65-F5344CB8AC3E}">
        <p14:creationId xmlns:p14="http://schemas.microsoft.com/office/powerpoint/2010/main" val="1381055095"/>
      </p:ext>
    </p:extLst>
  </p:cSld>
  <p:clrMapOvr>
    <a:masterClrMapping/>
  </p:clrMapOvr>
  <p:transition spd="slow" advTm="60000">
    <p:cover/>
  </p:transition>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oice 009.m4a">
            <a:hlinkClick r:id="" action="ppaction://media"/>
          </p:cNvPr>
          <p:cNvPicPr>
            <a:picLocks noChangeAspect="1"/>
          </p:cNvPicPr>
          <p:nvPr>
            <a:audioFile r:link="rId1"/>
            <p:extLst>
              <p:ext uri="{DAA4B4D4-6D71-4841-9C94-3DE7FCFB9230}">
                <p14:media xmlns:p14="http://schemas.microsoft.com/office/powerpoint/2010/main" r:embed="rId2">
                  <p14:trim st="621000" end="908"/>
                </p14:media>
              </p:ext>
            </p:extLst>
          </p:nvPr>
        </p:nvPicPr>
        <p:blipFill>
          <a:blip r:embed="rId4"/>
          <a:stretch>
            <a:fillRect/>
          </a:stretch>
        </p:blipFill>
        <p:spPr>
          <a:xfrm>
            <a:off x="4775200" y="2603500"/>
            <a:ext cx="609600" cy="508000"/>
          </a:xfrm>
          <a:prstGeom prst="rect">
            <a:avLst/>
          </a:prstGeom>
        </p:spPr>
      </p:pic>
      <p:sp>
        <p:nvSpPr>
          <p:cNvPr id="3" name="TextBox 2"/>
          <p:cNvSpPr txBox="1"/>
          <p:nvPr/>
        </p:nvSpPr>
        <p:spPr>
          <a:xfrm>
            <a:off x="2946400" y="825502"/>
            <a:ext cx="5105400" cy="646331"/>
          </a:xfrm>
          <a:prstGeom prst="rect">
            <a:avLst/>
          </a:prstGeom>
          <a:noFill/>
        </p:spPr>
        <p:txBody>
          <a:bodyPr wrap="square" rtlCol="0">
            <a:spAutoFit/>
          </a:bodyPr>
          <a:lstStyle/>
          <a:p>
            <a:pPr algn="ctr"/>
            <a:r>
              <a:rPr lang="en-US" sz="3600" b="1" dirty="0"/>
              <a:t>GREAT NORTH ROAD</a:t>
            </a:r>
            <a:endParaRPr lang="en-US" sz="3600" b="1" dirty="0"/>
          </a:p>
        </p:txBody>
      </p:sp>
    </p:spTree>
    <p:extLst>
      <p:ext uri="{BB962C8B-B14F-4D97-AF65-F5344CB8AC3E}">
        <p14:creationId xmlns:p14="http://schemas.microsoft.com/office/powerpoint/2010/main" val="5801898"/>
      </p:ext>
    </p:extLst>
  </p:cSld>
  <p:clrMapOvr>
    <a:masterClrMapping/>
  </p:clrMapOvr>
  <p:transition spd="slow" advTm="6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1073" y="127001"/>
            <a:ext cx="8991600" cy="461665"/>
          </a:xfrm>
          <a:prstGeom prst="rect">
            <a:avLst/>
          </a:prstGeom>
        </p:spPr>
        <p:txBody>
          <a:bodyPr wrap="square">
            <a:spAutoFit/>
          </a:bodyPr>
          <a:lstStyle/>
          <a:p>
            <a:pPr algn="ctr"/>
            <a:r>
              <a:rPr lang="en-US" sz="2400" b="1" u="sng" dirty="0">
                <a:solidFill>
                  <a:srgbClr val="FF0000"/>
                </a:solidFill>
              </a:rPr>
              <a:t>Advantages and disadvantages of road transport </a:t>
            </a:r>
          </a:p>
        </p:txBody>
      </p:sp>
      <p:graphicFrame>
        <p:nvGraphicFramePr>
          <p:cNvPr id="7" name="Table 6"/>
          <p:cNvGraphicFramePr>
            <a:graphicFrameLocks noGrp="1"/>
          </p:cNvGraphicFramePr>
          <p:nvPr>
            <p:extLst>
              <p:ext uri="{D42A27DB-BD31-4B8C-83A1-F6EECF244321}">
                <p14:modId xmlns:p14="http://schemas.microsoft.com/office/powerpoint/2010/main" val="3937668262"/>
              </p:ext>
            </p:extLst>
          </p:nvPr>
        </p:nvGraphicFramePr>
        <p:xfrm>
          <a:off x="736600" y="762000"/>
          <a:ext cx="8610600" cy="4572000"/>
        </p:xfrm>
        <a:graphic>
          <a:graphicData uri="http://schemas.openxmlformats.org/drawingml/2006/table">
            <a:tbl>
              <a:tblPr firstRow="1" firstCol="1" lastRow="1" lastCol="1" bandRow="1" bandCol="1"/>
              <a:tblGrid>
                <a:gridCol w="43434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304800">
                <a:tc>
                  <a:txBody>
                    <a:bodyPr/>
                    <a:lstStyle/>
                    <a:p>
                      <a:pPr marL="228600" marR="0" indent="-114300">
                        <a:spcBef>
                          <a:spcPts val="0"/>
                        </a:spcBef>
                        <a:spcAft>
                          <a:spcPts val="0"/>
                        </a:spcAft>
                      </a:pPr>
                      <a:r>
                        <a:rPr lang="en-US" sz="2000" b="1" dirty="0">
                          <a:effectLst/>
                          <a:latin typeface="Times New Roman"/>
                          <a:ea typeface="Times New Roman"/>
                        </a:rPr>
                        <a:t>Advantages</a:t>
                      </a:r>
                      <a:endParaRPr lang="en-US" sz="33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4320" marR="0" indent="-114300">
                        <a:spcBef>
                          <a:spcPts val="0"/>
                        </a:spcBef>
                        <a:spcAft>
                          <a:spcPts val="0"/>
                        </a:spcAft>
                      </a:pPr>
                      <a:r>
                        <a:rPr lang="en-US" sz="1700" b="1" dirty="0">
                          <a:effectLst/>
                          <a:latin typeface="Times New Roman"/>
                          <a:ea typeface="Times New Roman"/>
                        </a:rPr>
                        <a:t>Disadvantages </a:t>
                      </a:r>
                      <a:endParaRPr lang="en-US" sz="30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67200">
                <a:tc>
                  <a:txBody>
                    <a:bodyPr/>
                    <a:lstStyle/>
                    <a:p>
                      <a:pPr marL="914400" marR="0" lvl="2" indent="0">
                        <a:lnSpc>
                          <a:spcPct val="150000"/>
                        </a:lnSpc>
                        <a:spcBef>
                          <a:spcPts val="0"/>
                        </a:spcBef>
                        <a:spcAft>
                          <a:spcPts val="0"/>
                        </a:spcAft>
                        <a:buFont typeface="Symbol"/>
                        <a:buNone/>
                        <a:tabLst>
                          <a:tab pos="0" algn="l"/>
                        </a:tabLst>
                      </a:pPr>
                      <a:r>
                        <a:rPr lang="en-US" sz="2000" dirty="0" smtClean="0">
                          <a:effectLst/>
                          <a:latin typeface="Times New Roman"/>
                          <a:ea typeface="Times New Roman"/>
                        </a:rPr>
                        <a:t>-It is cheaper to construct.</a:t>
                      </a:r>
                      <a:endParaRPr lang="en-US" sz="3300" dirty="0" smtClean="0">
                        <a:effectLst/>
                        <a:latin typeface="Times New Roman"/>
                        <a:ea typeface="Times New Roman"/>
                      </a:endParaRPr>
                    </a:p>
                    <a:p>
                      <a:pPr marL="914400" marR="0" lvl="2" indent="0">
                        <a:lnSpc>
                          <a:spcPct val="150000"/>
                        </a:lnSpc>
                        <a:spcBef>
                          <a:spcPts val="0"/>
                        </a:spcBef>
                        <a:spcAft>
                          <a:spcPts val="0"/>
                        </a:spcAft>
                        <a:buFont typeface="Symbol"/>
                        <a:buNone/>
                        <a:tabLst>
                          <a:tab pos="0" algn="l"/>
                        </a:tabLst>
                      </a:pPr>
                      <a:r>
                        <a:rPr lang="en-US" sz="2000" dirty="0" smtClean="0">
                          <a:effectLst/>
                          <a:latin typeface="Times New Roman"/>
                          <a:ea typeface="Times New Roman"/>
                        </a:rPr>
                        <a:t>-Goods and passengers can be picked and taken to any place.</a:t>
                      </a:r>
                      <a:endParaRPr lang="en-US" sz="3300" dirty="0" smtClean="0">
                        <a:effectLst/>
                        <a:latin typeface="Times New Roman"/>
                        <a:ea typeface="Times New Roman"/>
                      </a:endParaRPr>
                    </a:p>
                    <a:p>
                      <a:pPr marL="914400" marR="0" lvl="2" indent="0">
                        <a:lnSpc>
                          <a:spcPct val="150000"/>
                        </a:lnSpc>
                        <a:spcBef>
                          <a:spcPts val="0"/>
                        </a:spcBef>
                        <a:spcAft>
                          <a:spcPts val="0"/>
                        </a:spcAft>
                        <a:buFont typeface="Symbol"/>
                        <a:buNone/>
                        <a:tabLst>
                          <a:tab pos="0" algn="l"/>
                        </a:tabLst>
                      </a:pPr>
                      <a:r>
                        <a:rPr lang="en-US" sz="2000" dirty="0" smtClean="0">
                          <a:effectLst/>
                          <a:latin typeface="Times New Roman"/>
                          <a:ea typeface="Times New Roman"/>
                        </a:rPr>
                        <a:t>-It is faster than rail and water. </a:t>
                      </a:r>
                      <a:endParaRPr lang="en-US" sz="3300" dirty="0" smtClean="0">
                        <a:effectLst/>
                        <a:latin typeface="Times New Roman"/>
                        <a:ea typeface="Times New Roman"/>
                      </a:endParaRPr>
                    </a:p>
                    <a:p>
                      <a:pPr marL="914400" marR="0" lvl="2" indent="0">
                        <a:lnSpc>
                          <a:spcPct val="150000"/>
                        </a:lnSpc>
                        <a:spcBef>
                          <a:spcPts val="0"/>
                        </a:spcBef>
                        <a:spcAft>
                          <a:spcPts val="0"/>
                        </a:spcAft>
                        <a:buFont typeface="Symbol"/>
                        <a:buNone/>
                        <a:tabLst>
                          <a:tab pos="0" algn="l"/>
                        </a:tabLst>
                      </a:pPr>
                      <a:r>
                        <a:rPr lang="en-US" sz="2000" dirty="0" smtClean="0">
                          <a:effectLst/>
                          <a:latin typeface="Times New Roman"/>
                          <a:ea typeface="Times New Roman"/>
                        </a:rPr>
                        <a:t>-Roads are flexible </a:t>
                      </a:r>
                      <a:endParaRPr lang="en-US" sz="3300" dirty="0" smtClean="0">
                        <a:effectLst/>
                        <a:latin typeface="Times New Roman"/>
                        <a:ea typeface="Times New Roman"/>
                      </a:endParaRPr>
                    </a:p>
                    <a:p>
                      <a:pPr marL="914400" marR="0" lvl="2" indent="0">
                        <a:lnSpc>
                          <a:spcPct val="150000"/>
                        </a:lnSpc>
                        <a:spcBef>
                          <a:spcPts val="0"/>
                        </a:spcBef>
                        <a:spcAft>
                          <a:spcPts val="0"/>
                        </a:spcAft>
                        <a:buFont typeface="Symbol"/>
                        <a:buNone/>
                        <a:tabLst>
                          <a:tab pos="0" algn="l"/>
                        </a:tabLst>
                      </a:pPr>
                      <a:r>
                        <a:rPr lang="en-US" sz="2000" dirty="0" smtClean="0">
                          <a:effectLst/>
                          <a:latin typeface="Times New Roman"/>
                          <a:ea typeface="Times New Roman"/>
                        </a:rPr>
                        <a:t>-Cheap over short distance.</a:t>
                      </a:r>
                      <a:endParaRPr lang="en-US" sz="3300" dirty="0" smtClean="0">
                        <a:effectLst/>
                        <a:latin typeface="Times New Roman"/>
                        <a:ea typeface="Times New Roman"/>
                      </a:endParaRPr>
                    </a:p>
                    <a:p>
                      <a:pPr marL="0" indent="0">
                        <a:lnSpc>
                          <a:spcPct val="150000"/>
                        </a:lnSpc>
                        <a:buFont typeface="Arial" panose="020B0604020202020204" pitchFamily="34" charset="0"/>
                        <a:buNone/>
                      </a:pPr>
                      <a:r>
                        <a:rPr lang="en-US" sz="2000" dirty="0" smtClean="0">
                          <a:effectLst/>
                          <a:latin typeface="Times New Roman"/>
                          <a:ea typeface="Times New Roman"/>
                        </a:rPr>
                        <a:t>              -Variety of vehicles can be used.</a:t>
                      </a:r>
                      <a:endParaRPr lang="en-US" sz="73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0" marR="0" lvl="2" indent="0">
                        <a:spcBef>
                          <a:spcPts val="0"/>
                        </a:spcBef>
                        <a:spcAft>
                          <a:spcPts val="0"/>
                        </a:spcAft>
                        <a:buFont typeface="Symbol"/>
                        <a:buNone/>
                        <a:tabLst>
                          <a:tab pos="0" algn="l"/>
                        </a:tabLst>
                      </a:pPr>
                      <a:r>
                        <a:rPr lang="en-US" sz="2000" dirty="0" smtClean="0">
                          <a:effectLst/>
                          <a:latin typeface="Times New Roman"/>
                          <a:ea typeface="Times New Roman"/>
                        </a:rPr>
                        <a:t>-Roads are affected by traffic jam. </a:t>
                      </a:r>
                      <a:endParaRPr lang="en-US" sz="3300" dirty="0" smtClean="0">
                        <a:effectLst/>
                        <a:latin typeface="Times New Roman"/>
                        <a:ea typeface="Times New Roman"/>
                      </a:endParaRPr>
                    </a:p>
                    <a:p>
                      <a:pPr marL="914400" marR="0" lvl="2" indent="0">
                        <a:spcBef>
                          <a:spcPts val="0"/>
                        </a:spcBef>
                        <a:spcAft>
                          <a:spcPts val="0"/>
                        </a:spcAft>
                        <a:buFont typeface="Symbol"/>
                        <a:buNone/>
                        <a:tabLst>
                          <a:tab pos="0" algn="l"/>
                        </a:tabLst>
                      </a:pPr>
                      <a:r>
                        <a:rPr lang="en-US" sz="2000" dirty="0" smtClean="0">
                          <a:effectLst/>
                          <a:latin typeface="Times New Roman"/>
                          <a:ea typeface="Times New Roman"/>
                        </a:rPr>
                        <a:t>-Causes more accidents</a:t>
                      </a:r>
                      <a:endParaRPr lang="en-US" sz="3300" dirty="0" smtClean="0">
                        <a:effectLst/>
                        <a:latin typeface="Times New Roman"/>
                        <a:ea typeface="Times New Roman"/>
                      </a:endParaRPr>
                    </a:p>
                    <a:p>
                      <a:pPr marL="914400" marR="0" lvl="2" indent="0">
                        <a:spcBef>
                          <a:spcPts val="0"/>
                        </a:spcBef>
                        <a:spcAft>
                          <a:spcPts val="0"/>
                        </a:spcAft>
                        <a:buFont typeface="Symbol"/>
                        <a:buNone/>
                        <a:tabLst>
                          <a:tab pos="0" algn="l"/>
                        </a:tabLst>
                      </a:pPr>
                      <a:r>
                        <a:rPr lang="en-US" sz="2000" dirty="0" smtClean="0">
                          <a:effectLst/>
                          <a:latin typeface="Times New Roman"/>
                          <a:ea typeface="Times New Roman"/>
                        </a:rPr>
                        <a:t>-Pollute the environment.</a:t>
                      </a:r>
                      <a:endParaRPr lang="en-US" sz="3300" dirty="0" smtClean="0">
                        <a:effectLst/>
                        <a:latin typeface="Times New Roman"/>
                        <a:ea typeface="Times New Roman"/>
                      </a:endParaRPr>
                    </a:p>
                    <a:p>
                      <a:pPr marL="914400" marR="0" lvl="2" indent="0">
                        <a:spcBef>
                          <a:spcPts val="0"/>
                        </a:spcBef>
                        <a:spcAft>
                          <a:spcPts val="0"/>
                        </a:spcAft>
                        <a:buFont typeface="Symbol"/>
                        <a:buNone/>
                        <a:tabLst>
                          <a:tab pos="0" algn="l"/>
                        </a:tabLst>
                      </a:pPr>
                      <a:r>
                        <a:rPr lang="en-US" sz="2000" dirty="0" smtClean="0">
                          <a:effectLst/>
                          <a:latin typeface="Times New Roman"/>
                          <a:ea typeface="Times New Roman"/>
                        </a:rPr>
                        <a:t>-Expensive to construct especially on hilly and rocky places.</a:t>
                      </a:r>
                      <a:endParaRPr lang="en-US" sz="3300" dirty="0" smtClean="0">
                        <a:effectLst/>
                        <a:latin typeface="Times New Roman"/>
                        <a:ea typeface="Times New Roman"/>
                      </a:endParaRPr>
                    </a:p>
                    <a:p>
                      <a:pPr marL="914400" marR="0" lvl="2" indent="0">
                        <a:spcBef>
                          <a:spcPts val="0"/>
                        </a:spcBef>
                        <a:spcAft>
                          <a:spcPts val="0"/>
                        </a:spcAft>
                        <a:buFont typeface="Symbol"/>
                        <a:buNone/>
                        <a:tabLst>
                          <a:tab pos="0" algn="l"/>
                        </a:tabLst>
                      </a:pPr>
                      <a:r>
                        <a:rPr lang="en-US" sz="2000" dirty="0" smtClean="0">
                          <a:effectLst/>
                          <a:latin typeface="Times New Roman"/>
                          <a:ea typeface="Times New Roman"/>
                        </a:rPr>
                        <a:t>-Affected by theft and high car  jacking.</a:t>
                      </a:r>
                      <a:endParaRPr lang="en-US" sz="3300" dirty="0" smtClean="0">
                        <a:effectLst/>
                        <a:latin typeface="Times New Roman"/>
                        <a:ea typeface="Times New Roman"/>
                      </a:endParaRPr>
                    </a:p>
                    <a:p>
                      <a:pPr marL="914400" marR="0" lvl="2" indent="0">
                        <a:spcBef>
                          <a:spcPts val="0"/>
                        </a:spcBef>
                        <a:spcAft>
                          <a:spcPts val="0"/>
                        </a:spcAft>
                        <a:buFont typeface="Symbol"/>
                        <a:buNone/>
                        <a:tabLst>
                          <a:tab pos="0" algn="l"/>
                        </a:tabLst>
                      </a:pPr>
                      <a:r>
                        <a:rPr lang="en-US" sz="2000" dirty="0" smtClean="0">
                          <a:effectLst/>
                          <a:latin typeface="Times New Roman"/>
                          <a:ea typeface="Times New Roman"/>
                        </a:rPr>
                        <a:t>-Not good to transport perishable goods.</a:t>
                      </a:r>
                      <a:endParaRPr lang="en-US" sz="3300" dirty="0" smtClean="0">
                        <a:effectLst/>
                        <a:latin typeface="Times New Roman"/>
                        <a:ea typeface="Times New Roman"/>
                      </a:endParaRPr>
                    </a:p>
                    <a:p>
                      <a:pPr marL="914400" marR="0" lvl="2" indent="0">
                        <a:spcBef>
                          <a:spcPts val="0"/>
                        </a:spcBef>
                        <a:spcAft>
                          <a:spcPts val="0"/>
                        </a:spcAft>
                        <a:buFont typeface="Symbol"/>
                        <a:buNone/>
                        <a:tabLst>
                          <a:tab pos="0" algn="l"/>
                        </a:tabLst>
                      </a:pPr>
                      <a:r>
                        <a:rPr lang="en-US" sz="2000" dirty="0" smtClean="0">
                          <a:effectLst/>
                          <a:latin typeface="Times New Roman"/>
                          <a:ea typeface="Times New Roman"/>
                        </a:rPr>
                        <a:t>-It is expensive over long distance.</a:t>
                      </a:r>
                      <a:endParaRPr lang="en-US" sz="3300" dirty="0" smtClean="0">
                        <a:effectLst/>
                        <a:latin typeface="Times New Roman"/>
                        <a:ea typeface="Times New Roman"/>
                      </a:endParaRPr>
                    </a:p>
                    <a:p>
                      <a:pPr marL="0" indent="0">
                        <a:buFont typeface="Arial" panose="020B0604020202020204" pitchFamily="34" charset="0"/>
                        <a:buNone/>
                      </a:pPr>
                      <a:r>
                        <a:rPr lang="en-US" sz="2000" dirty="0" smtClean="0">
                          <a:effectLst/>
                          <a:latin typeface="Times New Roman"/>
                          <a:ea typeface="Times New Roman"/>
                        </a:rPr>
                        <a:t>               -Fuel is consumed.</a:t>
                      </a:r>
                      <a:endParaRPr lang="en-US" sz="73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16908898"/>
      </p:ext>
    </p:extLst>
  </p:cSld>
  <p:clrMapOvr>
    <a:masterClrMapping/>
  </p:clrMapOvr>
  <p:transition spd="slow" advTm="60000">
    <p:cove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Plateaus</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079500"/>
            <a:ext cx="8229600" cy="4025900"/>
          </a:xfrm>
          <a:prstGeom prst="rect">
            <a:avLst/>
          </a:prstGeom>
        </p:spPr>
        <p:txBody>
          <a:bodyPr>
            <a:normAutofit/>
          </a:bodyPr>
          <a:lstStyle/>
          <a:p>
            <a:pPr>
              <a:buFont typeface="Wingdings" panose="05000000000000000000" pitchFamily="2" charset="2"/>
              <a:buChar char="§"/>
            </a:pPr>
            <a:r>
              <a:rPr lang="en-US" dirty="0" smtClean="0">
                <a:latin typeface="Arial Rounded MT Bold" pitchFamily="34" charset="0"/>
              </a:rPr>
              <a:t>Are </a:t>
            </a:r>
            <a:r>
              <a:rPr lang="en-US" dirty="0">
                <a:latin typeface="Arial Rounded MT Bold" pitchFamily="34" charset="0"/>
              </a:rPr>
              <a:t>high and nearly flat land.</a:t>
            </a:r>
          </a:p>
          <a:p>
            <a:pPr>
              <a:buFont typeface="Wingdings" panose="05000000000000000000" pitchFamily="2" charset="2"/>
              <a:buChar char="§"/>
            </a:pPr>
            <a:r>
              <a:rPr lang="en-US" dirty="0">
                <a:latin typeface="Arial Rounded MT Bold" pitchFamily="34" charset="0"/>
              </a:rPr>
              <a:t>Examples are:-</a:t>
            </a:r>
          </a:p>
          <a:p>
            <a:pPr lvl="0">
              <a:buFont typeface="Wingdings" panose="05000000000000000000" pitchFamily="2" charset="2"/>
              <a:buChar char="§"/>
            </a:pPr>
            <a:r>
              <a:rPr lang="en-US" dirty="0" err="1">
                <a:latin typeface="Arial Rounded MT Bold" pitchFamily="34" charset="0"/>
              </a:rPr>
              <a:t>Yatta</a:t>
            </a:r>
            <a:r>
              <a:rPr lang="en-US" dirty="0">
                <a:latin typeface="Arial Rounded MT Bold" pitchFamily="34" charset="0"/>
              </a:rPr>
              <a:t> plateau, </a:t>
            </a:r>
            <a:r>
              <a:rPr lang="en-US" dirty="0" err="1">
                <a:latin typeface="Arial Rounded MT Bold" pitchFamily="34" charset="0"/>
              </a:rPr>
              <a:t>Uasin</a:t>
            </a:r>
            <a:r>
              <a:rPr lang="en-US" dirty="0">
                <a:latin typeface="Arial Rounded MT Bold" pitchFamily="34" charset="0"/>
              </a:rPr>
              <a:t> </a:t>
            </a:r>
            <a:r>
              <a:rPr lang="en-US" dirty="0" err="1">
                <a:latin typeface="Arial Rounded MT Bold" pitchFamily="34" charset="0"/>
              </a:rPr>
              <a:t>Gishu</a:t>
            </a:r>
            <a:r>
              <a:rPr lang="en-US" dirty="0">
                <a:latin typeface="Arial Rounded MT Bold" pitchFamily="34" charset="0"/>
              </a:rPr>
              <a:t> plateaus in Kenya.</a:t>
            </a:r>
          </a:p>
          <a:p>
            <a:pPr lvl="0">
              <a:buFont typeface="Wingdings" panose="05000000000000000000" pitchFamily="2" charset="2"/>
              <a:buChar char="§"/>
            </a:pPr>
            <a:r>
              <a:rPr lang="en-US" dirty="0">
                <a:latin typeface="Arial Rounded MT Bold" pitchFamily="34" charset="0"/>
              </a:rPr>
              <a:t>Busoga, </a:t>
            </a:r>
            <a:r>
              <a:rPr lang="en-US" dirty="0" err="1">
                <a:latin typeface="Arial Rounded MT Bold" pitchFamily="34" charset="0"/>
              </a:rPr>
              <a:t>Karamoja</a:t>
            </a:r>
            <a:r>
              <a:rPr lang="en-US" dirty="0">
                <a:latin typeface="Arial Rounded MT Bold" pitchFamily="34" charset="0"/>
              </a:rPr>
              <a:t>, </a:t>
            </a:r>
            <a:r>
              <a:rPr lang="en-US" dirty="0" err="1">
                <a:latin typeface="Arial Rounded MT Bold" pitchFamily="34" charset="0"/>
              </a:rPr>
              <a:t>Ankole</a:t>
            </a:r>
            <a:r>
              <a:rPr lang="en-US" dirty="0">
                <a:latin typeface="Arial Rounded MT Bold" pitchFamily="34" charset="0"/>
              </a:rPr>
              <a:t> plateaus in   Uganda.</a:t>
            </a:r>
          </a:p>
          <a:p>
            <a:pPr lvl="0">
              <a:buFont typeface="Wingdings" panose="05000000000000000000" pitchFamily="2" charset="2"/>
              <a:buChar char="§"/>
            </a:pPr>
            <a:r>
              <a:rPr lang="en-US" dirty="0" err="1">
                <a:latin typeface="Arial Rounded MT Bold" pitchFamily="34" charset="0"/>
              </a:rPr>
              <a:t>Ogaden</a:t>
            </a:r>
            <a:r>
              <a:rPr lang="en-US" dirty="0">
                <a:latin typeface="Arial Rounded MT Bold" pitchFamily="34" charset="0"/>
              </a:rPr>
              <a:t> in</a:t>
            </a:r>
            <a:r>
              <a:rPr lang="en-US" b="1" dirty="0">
                <a:latin typeface="Arial Rounded MT Bold" pitchFamily="34" charset="0"/>
              </a:rPr>
              <a:t> Somalia</a:t>
            </a:r>
            <a:endParaRPr lang="en-US" dirty="0">
              <a:latin typeface="Arial Rounded MT Bold" pitchFamily="34" charset="0"/>
            </a:endParaRPr>
          </a:p>
          <a:p>
            <a:pPr lvl="0">
              <a:buFont typeface="Wingdings" panose="05000000000000000000" pitchFamily="2" charset="2"/>
              <a:buChar char="§"/>
            </a:pPr>
            <a:r>
              <a:rPr lang="en-US" dirty="0" err="1">
                <a:latin typeface="Arial Rounded MT Bold" pitchFamily="34" charset="0"/>
              </a:rPr>
              <a:t>Makode</a:t>
            </a:r>
            <a:r>
              <a:rPr lang="en-US" dirty="0">
                <a:latin typeface="Arial Rounded MT Bold" pitchFamily="34" charset="0"/>
              </a:rPr>
              <a:t> and </a:t>
            </a:r>
            <a:r>
              <a:rPr lang="en-US" dirty="0" err="1">
                <a:latin typeface="Arial Rounded MT Bold" pitchFamily="34" charset="0"/>
              </a:rPr>
              <a:t>Lossogonoi</a:t>
            </a:r>
            <a:r>
              <a:rPr lang="en-US" dirty="0">
                <a:latin typeface="Arial Rounded MT Bold" pitchFamily="34" charset="0"/>
              </a:rPr>
              <a:t> in Tanzania</a:t>
            </a:r>
          </a:p>
          <a:p>
            <a:pPr lvl="0">
              <a:buFont typeface="Wingdings" panose="05000000000000000000" pitchFamily="2" charset="2"/>
              <a:buChar char="§"/>
            </a:pPr>
            <a:r>
              <a:rPr lang="en-US" dirty="0" err="1">
                <a:latin typeface="Arial Rounded MT Bold" pitchFamily="34" charset="0"/>
              </a:rPr>
              <a:t>Teiga</a:t>
            </a:r>
            <a:r>
              <a:rPr lang="en-US" dirty="0">
                <a:latin typeface="Arial Rounded MT Bold" pitchFamily="34" charset="0"/>
              </a:rPr>
              <a:t> and Jebel </a:t>
            </a:r>
            <a:r>
              <a:rPr lang="en-US" dirty="0" err="1">
                <a:latin typeface="Arial Rounded MT Bold" pitchFamily="34" charset="0"/>
              </a:rPr>
              <a:t>Abyad</a:t>
            </a:r>
            <a:r>
              <a:rPr lang="en-US" dirty="0">
                <a:latin typeface="Arial Rounded MT Bold" pitchFamily="34" charset="0"/>
              </a:rPr>
              <a:t> in </a:t>
            </a:r>
            <a:r>
              <a:rPr lang="en-US" b="1" dirty="0">
                <a:latin typeface="Arial Rounded MT Bold" pitchFamily="34" charset="0"/>
              </a:rPr>
              <a:t>Sudan.</a:t>
            </a:r>
            <a:endParaRPr lang="en-US" dirty="0">
              <a:latin typeface="Arial Rounded MT Bold" pitchFamily="34" charset="0"/>
            </a:endParaRPr>
          </a:p>
        </p:txBody>
      </p:sp>
    </p:spTree>
    <p:extLst>
      <p:ext uri="{BB962C8B-B14F-4D97-AF65-F5344CB8AC3E}">
        <p14:creationId xmlns:p14="http://schemas.microsoft.com/office/powerpoint/2010/main" val="3768702277"/>
      </p:ext>
    </p:extLst>
  </p:cSld>
  <p:clrMapOvr>
    <a:masterClrMapping/>
  </p:clrMapOvr>
  <p:transition spd="slow" advTm="60000">
    <p:cover/>
  </p:transition>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90500"/>
            <a:ext cx="8915400" cy="5016758"/>
          </a:xfrm>
          <a:prstGeom prst="rect">
            <a:avLst/>
          </a:prstGeom>
        </p:spPr>
        <p:txBody>
          <a:bodyPr wrap="square">
            <a:spAutoFit/>
          </a:bodyPr>
          <a:lstStyle/>
          <a:p>
            <a:r>
              <a:rPr lang="en-US" sz="3200" b="1" u="sng" dirty="0">
                <a:solidFill>
                  <a:srgbClr val="FF0000"/>
                </a:solidFill>
              </a:rPr>
              <a:t>B)	RAILWAYS</a:t>
            </a:r>
          </a:p>
          <a:p>
            <a:endParaRPr lang="en-US" sz="2400" dirty="0"/>
          </a:p>
          <a:p>
            <a:r>
              <a:rPr lang="en-US" sz="2400" u="sng" dirty="0"/>
              <a:t>Major </a:t>
            </a:r>
            <a:r>
              <a:rPr lang="en-US" sz="2400" u="sng" dirty="0"/>
              <a:t>lines in Africa </a:t>
            </a:r>
          </a:p>
          <a:p>
            <a:pPr marL="514350" indent="-514350">
              <a:buAutoNum type="romanLcPeriod"/>
            </a:pPr>
            <a:r>
              <a:rPr lang="en-US" sz="2400" dirty="0" err="1"/>
              <a:t>Tazara</a:t>
            </a:r>
            <a:r>
              <a:rPr lang="en-US" sz="2400" dirty="0"/>
              <a:t> </a:t>
            </a:r>
            <a:r>
              <a:rPr lang="en-US" sz="2400" dirty="0"/>
              <a:t>Railway – It connect Tanzania and Zambia. It runs from </a:t>
            </a:r>
            <a:r>
              <a:rPr lang="en-US" sz="2400" dirty="0"/>
              <a:t>	port </a:t>
            </a:r>
            <a:r>
              <a:rPr lang="en-US" sz="2400" dirty="0"/>
              <a:t>Dar </a:t>
            </a:r>
            <a:r>
              <a:rPr lang="en-US" sz="2400" dirty="0" err="1"/>
              <a:t>es</a:t>
            </a:r>
            <a:r>
              <a:rPr lang="en-US" sz="2400" dirty="0"/>
              <a:t> Salaam to Lusaka Zambia</a:t>
            </a:r>
            <a:r>
              <a:rPr lang="en-US" sz="2400" dirty="0"/>
              <a:t>.</a:t>
            </a:r>
          </a:p>
          <a:p>
            <a:endParaRPr lang="en-US" sz="2400" dirty="0"/>
          </a:p>
          <a:p>
            <a:pPr marL="514350" indent="-514350">
              <a:buAutoNum type="romanLcPeriod" startAt="2"/>
            </a:pPr>
            <a:r>
              <a:rPr lang="en-US" sz="2400" dirty="0"/>
              <a:t>Kenya </a:t>
            </a:r>
            <a:r>
              <a:rPr lang="en-US" sz="2400" dirty="0"/>
              <a:t>Uganda Railway- It connects Kenya and Uganda</a:t>
            </a:r>
            <a:r>
              <a:rPr lang="en-US" sz="2400" dirty="0"/>
              <a:t>.</a:t>
            </a:r>
          </a:p>
          <a:p>
            <a:endParaRPr lang="en-US" sz="2400" dirty="0"/>
          </a:p>
          <a:p>
            <a:pPr marL="514350" indent="-514350">
              <a:buAutoNum type="romanLcPeriod" startAt="3"/>
            </a:pPr>
            <a:r>
              <a:rPr lang="en-US" sz="2400" dirty="0"/>
              <a:t>Trans </a:t>
            </a:r>
            <a:r>
              <a:rPr lang="en-US" sz="2400" dirty="0"/>
              <a:t>– Cameroon Railway – It connects Cameroon, Chad and </a:t>
            </a:r>
            <a:r>
              <a:rPr lang="en-US" sz="2400" dirty="0"/>
              <a:t>	central </a:t>
            </a:r>
            <a:r>
              <a:rPr lang="en-US" sz="2400" dirty="0"/>
              <a:t>Africa Republic</a:t>
            </a:r>
            <a:r>
              <a:rPr lang="en-US" sz="2400" dirty="0"/>
              <a:t>.</a:t>
            </a:r>
          </a:p>
          <a:p>
            <a:endParaRPr lang="en-US" sz="2400" dirty="0"/>
          </a:p>
          <a:p>
            <a:r>
              <a:rPr lang="en-US" sz="2400" dirty="0"/>
              <a:t>iv.    South </a:t>
            </a:r>
            <a:r>
              <a:rPr lang="en-US" sz="2400" dirty="0"/>
              <a:t>Africa Railway – Connects South Africa with Zimbabwe, </a:t>
            </a:r>
            <a:r>
              <a:rPr lang="en-US" sz="2400" dirty="0"/>
              <a:t>	Zambia</a:t>
            </a:r>
            <a:r>
              <a:rPr lang="en-US" sz="2400" dirty="0"/>
              <a:t>, Mozambique, Botswana and DRC.</a:t>
            </a:r>
          </a:p>
        </p:txBody>
      </p:sp>
    </p:spTree>
    <p:extLst>
      <p:ext uri="{BB962C8B-B14F-4D97-AF65-F5344CB8AC3E}">
        <p14:creationId xmlns:p14="http://schemas.microsoft.com/office/powerpoint/2010/main" val="922678945"/>
      </p:ext>
    </p:extLst>
  </p:cSld>
  <p:clrMapOvr>
    <a:masterClrMapping/>
  </p:clrMapOvr>
  <p:transition spd="slow" advTm="60000">
    <p:cover/>
  </p:transition>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2" y="48159"/>
            <a:ext cx="8610599" cy="461665"/>
          </a:xfrm>
          <a:prstGeom prst="rect">
            <a:avLst/>
          </a:prstGeom>
        </p:spPr>
        <p:txBody>
          <a:bodyPr wrap="square">
            <a:spAutoFit/>
          </a:bodyPr>
          <a:lstStyle/>
          <a:p>
            <a:pPr algn="ctr"/>
            <a:r>
              <a:rPr lang="en-US" sz="2400" b="1" u="sng" dirty="0">
                <a:solidFill>
                  <a:srgbClr val="FF0000"/>
                </a:solidFill>
              </a:rPr>
              <a:t>Advantages and disadvantages of railway </a:t>
            </a:r>
          </a:p>
        </p:txBody>
      </p:sp>
      <p:graphicFrame>
        <p:nvGraphicFramePr>
          <p:cNvPr id="4" name="Table 3"/>
          <p:cNvGraphicFramePr>
            <a:graphicFrameLocks noGrp="1"/>
          </p:cNvGraphicFramePr>
          <p:nvPr>
            <p:extLst>
              <p:ext uri="{D42A27DB-BD31-4B8C-83A1-F6EECF244321}">
                <p14:modId xmlns:p14="http://schemas.microsoft.com/office/powerpoint/2010/main" val="2710049045"/>
              </p:ext>
            </p:extLst>
          </p:nvPr>
        </p:nvGraphicFramePr>
        <p:xfrm>
          <a:off x="674255" y="635000"/>
          <a:ext cx="8763000" cy="4960620"/>
        </p:xfrm>
        <a:graphic>
          <a:graphicData uri="http://schemas.openxmlformats.org/drawingml/2006/table">
            <a:tbl>
              <a:tblPr firstRow="1" firstCol="1" lastRow="1" lastCol="1" bandRow="1" bandCol="1"/>
              <a:tblGrid>
                <a:gridCol w="4619062">
                  <a:extLst>
                    <a:ext uri="{9D8B030D-6E8A-4147-A177-3AD203B41FA5}">
                      <a16:colId xmlns:a16="http://schemas.microsoft.com/office/drawing/2014/main" val="20000"/>
                    </a:ext>
                  </a:extLst>
                </a:gridCol>
                <a:gridCol w="4143938">
                  <a:extLst>
                    <a:ext uri="{9D8B030D-6E8A-4147-A177-3AD203B41FA5}">
                      <a16:colId xmlns:a16="http://schemas.microsoft.com/office/drawing/2014/main" val="20001"/>
                    </a:ext>
                  </a:extLst>
                </a:gridCol>
              </a:tblGrid>
              <a:tr h="317500">
                <a:tc>
                  <a:txBody>
                    <a:bodyPr/>
                    <a:lstStyle/>
                    <a:p>
                      <a:pPr marL="114300" marR="0">
                        <a:spcBef>
                          <a:spcPts val="0"/>
                        </a:spcBef>
                        <a:spcAft>
                          <a:spcPts val="0"/>
                        </a:spcAft>
                      </a:pPr>
                      <a:r>
                        <a:rPr lang="en-US" sz="2100" b="1" dirty="0">
                          <a:effectLst/>
                          <a:latin typeface="Times New Roman"/>
                          <a:ea typeface="Times New Roman"/>
                        </a:rPr>
                        <a:t>Advantages</a:t>
                      </a:r>
                      <a:endParaRPr lang="en-US" sz="21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tabLst>
                          <a:tab pos="571500" algn="l"/>
                        </a:tabLst>
                      </a:pPr>
                      <a:r>
                        <a:rPr lang="en-US" sz="2100" b="1" dirty="0">
                          <a:effectLst/>
                          <a:latin typeface="Times New Roman"/>
                          <a:ea typeface="Times New Roman"/>
                        </a:rPr>
                        <a:t>Disadvantages</a:t>
                      </a:r>
                      <a:endParaRPr lang="en-US" sz="21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45000">
                <a:tc>
                  <a:txBody>
                    <a:bodyPr/>
                    <a:lstStyle/>
                    <a:p>
                      <a:pPr marL="114300" marR="0">
                        <a:lnSpc>
                          <a:spcPct val="150000"/>
                        </a:lnSpc>
                        <a:spcBef>
                          <a:spcPts val="0"/>
                        </a:spcBef>
                        <a:spcAft>
                          <a:spcPts val="0"/>
                        </a:spcAft>
                      </a:pPr>
                      <a:r>
                        <a:rPr lang="en-US" sz="2100" dirty="0" smtClean="0">
                          <a:effectLst/>
                          <a:latin typeface="Times New Roman"/>
                          <a:ea typeface="Times New Roman"/>
                        </a:rPr>
                        <a:t>•It is not affected by Weather.</a:t>
                      </a:r>
                    </a:p>
                    <a:p>
                      <a:pPr marL="114300" marR="0">
                        <a:lnSpc>
                          <a:spcPct val="150000"/>
                        </a:lnSpc>
                        <a:spcBef>
                          <a:spcPts val="0"/>
                        </a:spcBef>
                        <a:spcAft>
                          <a:spcPts val="0"/>
                        </a:spcAft>
                      </a:pPr>
                      <a:r>
                        <a:rPr lang="en-US" sz="2100" dirty="0" smtClean="0">
                          <a:effectLst/>
                          <a:latin typeface="Times New Roman"/>
                          <a:ea typeface="Times New Roman"/>
                        </a:rPr>
                        <a:t>•It is convenient for transporting bulky goods.</a:t>
                      </a:r>
                    </a:p>
                    <a:p>
                      <a:pPr marL="114300" marR="0">
                        <a:lnSpc>
                          <a:spcPct val="150000"/>
                        </a:lnSpc>
                        <a:spcBef>
                          <a:spcPts val="0"/>
                        </a:spcBef>
                        <a:spcAft>
                          <a:spcPts val="0"/>
                        </a:spcAft>
                      </a:pPr>
                      <a:r>
                        <a:rPr lang="en-US" sz="2100" dirty="0" smtClean="0">
                          <a:effectLst/>
                          <a:latin typeface="Times New Roman"/>
                          <a:ea typeface="Times New Roman"/>
                        </a:rPr>
                        <a:t>•Cheap to maintain. </a:t>
                      </a:r>
                    </a:p>
                    <a:p>
                      <a:pPr marL="114300" marR="0">
                        <a:lnSpc>
                          <a:spcPct val="150000"/>
                        </a:lnSpc>
                        <a:spcBef>
                          <a:spcPts val="0"/>
                        </a:spcBef>
                        <a:spcAft>
                          <a:spcPts val="0"/>
                        </a:spcAft>
                      </a:pPr>
                      <a:r>
                        <a:rPr lang="en-US" sz="2100" dirty="0" smtClean="0">
                          <a:effectLst/>
                          <a:latin typeface="Times New Roman"/>
                          <a:ea typeface="Times New Roman"/>
                        </a:rPr>
                        <a:t>•Not affected by traffic Jam.</a:t>
                      </a:r>
                    </a:p>
                    <a:p>
                      <a:pPr marL="114300" marR="0">
                        <a:lnSpc>
                          <a:spcPct val="150000"/>
                        </a:lnSpc>
                        <a:spcBef>
                          <a:spcPts val="0"/>
                        </a:spcBef>
                        <a:spcAft>
                          <a:spcPts val="0"/>
                        </a:spcAft>
                      </a:pPr>
                      <a:r>
                        <a:rPr lang="en-US" sz="2100" dirty="0" smtClean="0">
                          <a:effectLst/>
                          <a:latin typeface="Times New Roman"/>
                          <a:ea typeface="Times New Roman"/>
                        </a:rPr>
                        <a:t>•Railway line are long lasting</a:t>
                      </a:r>
                    </a:p>
                    <a:p>
                      <a:pPr marL="114300" marR="0">
                        <a:lnSpc>
                          <a:spcPct val="150000"/>
                        </a:lnSpc>
                        <a:spcBef>
                          <a:spcPts val="0"/>
                        </a:spcBef>
                        <a:spcAft>
                          <a:spcPts val="0"/>
                        </a:spcAft>
                      </a:pPr>
                      <a:r>
                        <a:rPr lang="en-US" sz="2100" dirty="0" smtClean="0">
                          <a:effectLst/>
                          <a:latin typeface="Times New Roman"/>
                          <a:ea typeface="Times New Roman"/>
                        </a:rPr>
                        <a:t>•A lot of good and passengers can be carried at a time.</a:t>
                      </a:r>
                    </a:p>
                    <a:p>
                      <a:pPr marL="114300" marR="0">
                        <a:lnSpc>
                          <a:spcPct val="150000"/>
                        </a:lnSpc>
                        <a:spcBef>
                          <a:spcPts val="0"/>
                        </a:spcBef>
                        <a:spcAft>
                          <a:spcPts val="0"/>
                        </a:spcAft>
                      </a:pPr>
                      <a:r>
                        <a:rPr lang="en-US" sz="2100" dirty="0" smtClean="0">
                          <a:effectLst/>
                          <a:latin typeface="Times New Roman"/>
                          <a:ea typeface="Times New Roman"/>
                        </a:rPr>
                        <a:t>•Does not pollute the environment. </a:t>
                      </a:r>
                    </a:p>
                    <a:p>
                      <a:pPr marL="114300" marR="0">
                        <a:spcBef>
                          <a:spcPts val="0"/>
                        </a:spcBef>
                        <a:spcAft>
                          <a:spcPts val="0"/>
                        </a:spcAft>
                      </a:pPr>
                      <a:endParaRPr lang="en-US" sz="21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tabLst>
                          <a:tab pos="571500" algn="l"/>
                        </a:tabLst>
                      </a:pPr>
                      <a:r>
                        <a:rPr lang="en-US" sz="2100" dirty="0" smtClean="0">
                          <a:effectLst/>
                          <a:latin typeface="Times New Roman"/>
                          <a:ea typeface="Times New Roman"/>
                        </a:rPr>
                        <a:t>•Railway lines are very few.</a:t>
                      </a:r>
                    </a:p>
                    <a:p>
                      <a:pPr marL="114300" marR="0">
                        <a:spcBef>
                          <a:spcPts val="0"/>
                        </a:spcBef>
                        <a:spcAft>
                          <a:spcPts val="0"/>
                        </a:spcAft>
                        <a:tabLst>
                          <a:tab pos="571500" algn="l"/>
                        </a:tabLst>
                      </a:pPr>
                      <a:r>
                        <a:rPr lang="en-US" sz="2100" dirty="0" smtClean="0">
                          <a:effectLst/>
                          <a:latin typeface="Times New Roman"/>
                          <a:ea typeface="Times New Roman"/>
                        </a:rPr>
                        <a:t>•Railway stations require a large space to construct.</a:t>
                      </a:r>
                    </a:p>
                    <a:p>
                      <a:pPr marL="114300" marR="0">
                        <a:spcBef>
                          <a:spcPts val="0"/>
                        </a:spcBef>
                        <a:spcAft>
                          <a:spcPts val="0"/>
                        </a:spcAft>
                        <a:tabLst>
                          <a:tab pos="571500" algn="l"/>
                        </a:tabLst>
                      </a:pPr>
                      <a:r>
                        <a:rPr lang="en-US" sz="2100" dirty="0" smtClean="0">
                          <a:effectLst/>
                          <a:latin typeface="Times New Roman"/>
                          <a:ea typeface="Times New Roman"/>
                        </a:rPr>
                        <a:t>•It is slow.</a:t>
                      </a:r>
                    </a:p>
                    <a:p>
                      <a:pPr marL="114300" marR="0">
                        <a:spcBef>
                          <a:spcPts val="0"/>
                        </a:spcBef>
                        <a:spcAft>
                          <a:spcPts val="0"/>
                        </a:spcAft>
                        <a:tabLst>
                          <a:tab pos="571500" algn="l"/>
                        </a:tabLst>
                      </a:pPr>
                      <a:r>
                        <a:rPr lang="en-US" sz="2100" dirty="0" smtClean="0">
                          <a:effectLst/>
                          <a:latin typeface="Times New Roman"/>
                          <a:ea typeface="Times New Roman"/>
                        </a:rPr>
                        <a:t>•Not evenly spread.</a:t>
                      </a:r>
                    </a:p>
                    <a:p>
                      <a:pPr marL="114300" marR="0">
                        <a:spcBef>
                          <a:spcPts val="0"/>
                        </a:spcBef>
                        <a:spcAft>
                          <a:spcPts val="0"/>
                        </a:spcAft>
                        <a:tabLst>
                          <a:tab pos="571500" algn="l"/>
                        </a:tabLst>
                      </a:pPr>
                      <a:r>
                        <a:rPr lang="en-US" sz="2100" dirty="0" smtClean="0">
                          <a:effectLst/>
                          <a:latin typeface="Times New Roman"/>
                          <a:ea typeface="Times New Roman"/>
                        </a:rPr>
                        <a:t>•Expensive to construct and to maintain.</a:t>
                      </a:r>
                    </a:p>
                    <a:p>
                      <a:pPr marL="114300" marR="0">
                        <a:spcBef>
                          <a:spcPts val="0"/>
                        </a:spcBef>
                        <a:spcAft>
                          <a:spcPts val="0"/>
                        </a:spcAft>
                        <a:tabLst>
                          <a:tab pos="571500" algn="l"/>
                        </a:tabLst>
                      </a:pPr>
                      <a:r>
                        <a:rPr lang="en-US" sz="2100" dirty="0" smtClean="0">
                          <a:effectLst/>
                          <a:latin typeface="Times New Roman"/>
                          <a:ea typeface="Times New Roman"/>
                        </a:rPr>
                        <a:t>•It is not flexible </a:t>
                      </a:r>
                    </a:p>
                    <a:p>
                      <a:pPr marL="114300" marR="0">
                        <a:spcBef>
                          <a:spcPts val="0"/>
                        </a:spcBef>
                        <a:spcAft>
                          <a:spcPts val="0"/>
                        </a:spcAft>
                        <a:tabLst>
                          <a:tab pos="571500" algn="l"/>
                        </a:tabLst>
                      </a:pPr>
                      <a:r>
                        <a:rPr lang="en-US" sz="2100" dirty="0" smtClean="0">
                          <a:effectLst/>
                          <a:latin typeface="Times New Roman"/>
                          <a:ea typeface="Times New Roman"/>
                        </a:rPr>
                        <a:t>•Different countries use</a:t>
                      </a:r>
                      <a:r>
                        <a:rPr lang="en-US" sz="2100" baseline="0" dirty="0" smtClean="0">
                          <a:effectLst/>
                          <a:latin typeface="Times New Roman"/>
                          <a:ea typeface="Times New Roman"/>
                        </a:rPr>
                        <a:t> </a:t>
                      </a:r>
                      <a:r>
                        <a:rPr lang="en-US" sz="2100" dirty="0" smtClean="0">
                          <a:effectLst/>
                          <a:latin typeface="Times New Roman"/>
                          <a:ea typeface="Times New Roman"/>
                        </a:rPr>
                        <a:t>different rail gauge.</a:t>
                      </a:r>
                    </a:p>
                    <a:p>
                      <a:pPr marL="114300" marR="0">
                        <a:spcBef>
                          <a:spcPts val="0"/>
                        </a:spcBef>
                        <a:spcAft>
                          <a:spcPts val="0"/>
                        </a:spcAft>
                        <a:tabLst>
                          <a:tab pos="571500" algn="l"/>
                        </a:tabLst>
                      </a:pPr>
                      <a:r>
                        <a:rPr lang="en-US" sz="2100" dirty="0" smtClean="0">
                          <a:effectLst/>
                          <a:latin typeface="Times New Roman"/>
                          <a:ea typeface="Times New Roman"/>
                        </a:rPr>
                        <a:t>•Follows strict timetable. </a:t>
                      </a:r>
                    </a:p>
                    <a:p>
                      <a:pPr marL="114300" marR="0">
                        <a:spcBef>
                          <a:spcPts val="0"/>
                        </a:spcBef>
                        <a:spcAft>
                          <a:spcPts val="0"/>
                        </a:spcAft>
                        <a:tabLst>
                          <a:tab pos="571500" algn="l"/>
                        </a:tabLst>
                      </a:pPr>
                      <a:r>
                        <a:rPr lang="en-US" sz="2100" dirty="0" smtClean="0">
                          <a:effectLst/>
                          <a:latin typeface="Times New Roman"/>
                          <a:ea typeface="Times New Roman"/>
                        </a:rPr>
                        <a:t>•Requires fairly flat land. </a:t>
                      </a:r>
                    </a:p>
                    <a:p>
                      <a:pPr marL="114300" marR="0">
                        <a:spcBef>
                          <a:spcPts val="0"/>
                        </a:spcBef>
                        <a:spcAft>
                          <a:spcPts val="0"/>
                        </a:spcAft>
                        <a:tabLst>
                          <a:tab pos="571500" algn="l"/>
                        </a:tabLst>
                      </a:pPr>
                      <a:endParaRPr lang="en-US" sz="21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89428545"/>
      </p:ext>
    </p:extLst>
  </p:cSld>
  <p:clrMapOvr>
    <a:masterClrMapping/>
  </p:clrMapOvr>
  <p:transition spd="slow" advTm="60000">
    <p:cover/>
  </p:transition>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oice 009.m4a">
            <a:hlinkClick r:id="" action="ppaction://media"/>
          </p:cNvPr>
          <p:cNvPicPr>
            <a:picLocks noChangeAspect="1"/>
          </p:cNvPicPr>
          <p:nvPr>
            <a:audioFile r:link="rId1"/>
            <p:extLst>
              <p:ext uri="{DAA4B4D4-6D71-4841-9C94-3DE7FCFB9230}">
                <p14:media xmlns:p14="http://schemas.microsoft.com/office/powerpoint/2010/main" r:embed="rId2">
                  <p14:trim st="202000" end="433908"/>
                </p14:media>
              </p:ext>
            </p:extLst>
          </p:nvPr>
        </p:nvPicPr>
        <p:blipFill>
          <a:blip r:embed="rId4"/>
          <a:stretch>
            <a:fillRect/>
          </a:stretch>
        </p:blipFill>
        <p:spPr>
          <a:xfrm>
            <a:off x="4775200" y="2603500"/>
            <a:ext cx="609600" cy="508000"/>
          </a:xfrm>
          <a:prstGeom prst="rect">
            <a:avLst/>
          </a:prstGeom>
        </p:spPr>
      </p:pic>
      <p:sp>
        <p:nvSpPr>
          <p:cNvPr id="3" name="TextBox 2"/>
          <p:cNvSpPr txBox="1"/>
          <p:nvPr/>
        </p:nvSpPr>
        <p:spPr>
          <a:xfrm>
            <a:off x="2413000" y="444501"/>
            <a:ext cx="4953000" cy="584775"/>
          </a:xfrm>
          <a:prstGeom prst="rect">
            <a:avLst/>
          </a:prstGeom>
          <a:noFill/>
        </p:spPr>
        <p:txBody>
          <a:bodyPr wrap="square" rtlCol="0">
            <a:spAutoFit/>
          </a:bodyPr>
          <a:lstStyle/>
          <a:p>
            <a:pPr algn="ctr"/>
            <a:r>
              <a:rPr lang="en-US" sz="3200" b="1" dirty="0"/>
              <a:t>RAILWAY LINES</a:t>
            </a:r>
            <a:endParaRPr lang="en-US" sz="3200" b="1" dirty="0"/>
          </a:p>
        </p:txBody>
      </p:sp>
    </p:spTree>
    <p:extLst>
      <p:ext uri="{BB962C8B-B14F-4D97-AF65-F5344CB8AC3E}">
        <p14:creationId xmlns:p14="http://schemas.microsoft.com/office/powerpoint/2010/main" val="123273295"/>
      </p:ext>
    </p:extLst>
  </p:cSld>
  <p:clrMapOvr>
    <a:masterClrMapping/>
  </p:clrMapOvr>
  <p:transition spd="slow" advTm="47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90500"/>
            <a:ext cx="8610600" cy="2831544"/>
          </a:xfrm>
          <a:prstGeom prst="rect">
            <a:avLst/>
          </a:prstGeom>
        </p:spPr>
        <p:txBody>
          <a:bodyPr wrap="square">
            <a:spAutoFit/>
          </a:bodyPr>
          <a:lstStyle/>
          <a:p>
            <a:r>
              <a:rPr lang="en-US" sz="3200" b="1" u="sng" dirty="0">
                <a:solidFill>
                  <a:srgbClr val="FF0000"/>
                </a:solidFill>
              </a:rPr>
              <a:t>C)	WATER </a:t>
            </a:r>
          </a:p>
          <a:p>
            <a:endParaRPr lang="en-US" sz="1200" dirty="0"/>
          </a:p>
          <a:p>
            <a:r>
              <a:rPr lang="en-US" sz="2400" u="sng" dirty="0"/>
              <a:t>Two types of water ways are:</a:t>
            </a:r>
          </a:p>
          <a:p>
            <a:r>
              <a:rPr lang="en-US" sz="2400" dirty="0"/>
              <a:t>1.	</a:t>
            </a:r>
            <a:r>
              <a:rPr lang="en-US" sz="2400" b="1" dirty="0"/>
              <a:t>Inland water ways</a:t>
            </a:r>
          </a:p>
          <a:p>
            <a:r>
              <a:rPr lang="en-US" sz="2400" dirty="0"/>
              <a:t>It Involves use of lakes and rivers</a:t>
            </a:r>
          </a:p>
          <a:p>
            <a:endParaRPr lang="en-US" sz="1400" dirty="0"/>
          </a:p>
          <a:p>
            <a:r>
              <a:rPr lang="en-US" sz="2400" dirty="0"/>
              <a:t>2.	</a:t>
            </a:r>
            <a:r>
              <a:rPr lang="en-US" sz="2400" b="1" dirty="0"/>
              <a:t> Marine water way </a:t>
            </a:r>
          </a:p>
          <a:p>
            <a:r>
              <a:rPr lang="en-US" sz="2400" dirty="0"/>
              <a:t>It involves use of Sea and oceans </a:t>
            </a:r>
          </a:p>
        </p:txBody>
      </p:sp>
      <p:graphicFrame>
        <p:nvGraphicFramePr>
          <p:cNvPr id="3" name="Table 2"/>
          <p:cNvGraphicFramePr>
            <a:graphicFrameLocks noGrp="1"/>
          </p:cNvGraphicFramePr>
          <p:nvPr>
            <p:extLst>
              <p:ext uri="{D42A27DB-BD31-4B8C-83A1-F6EECF244321}">
                <p14:modId xmlns:p14="http://schemas.microsoft.com/office/powerpoint/2010/main" val="2113332225"/>
              </p:ext>
            </p:extLst>
          </p:nvPr>
        </p:nvGraphicFramePr>
        <p:xfrm>
          <a:off x="927100" y="3157220"/>
          <a:ext cx="8077200" cy="2291080"/>
        </p:xfrm>
        <a:graphic>
          <a:graphicData uri="http://schemas.openxmlformats.org/drawingml/2006/table">
            <a:tbl>
              <a:tblPr firstRow="1" firstCol="1" lastRow="1" lastCol="1" bandRow="1" bandCol="1"/>
              <a:tblGrid>
                <a:gridCol w="3970610">
                  <a:extLst>
                    <a:ext uri="{9D8B030D-6E8A-4147-A177-3AD203B41FA5}">
                      <a16:colId xmlns:a16="http://schemas.microsoft.com/office/drawing/2014/main" val="20000"/>
                    </a:ext>
                  </a:extLst>
                </a:gridCol>
                <a:gridCol w="4106590">
                  <a:extLst>
                    <a:ext uri="{9D8B030D-6E8A-4147-A177-3AD203B41FA5}">
                      <a16:colId xmlns:a16="http://schemas.microsoft.com/office/drawing/2014/main" val="20001"/>
                    </a:ext>
                  </a:extLst>
                </a:gridCol>
              </a:tblGrid>
              <a:tr h="254000">
                <a:tc>
                  <a:txBody>
                    <a:bodyPr/>
                    <a:lstStyle/>
                    <a:p>
                      <a:pPr marL="114300" marR="0">
                        <a:spcBef>
                          <a:spcPts val="0"/>
                        </a:spcBef>
                        <a:spcAft>
                          <a:spcPts val="0"/>
                        </a:spcAft>
                        <a:tabLst>
                          <a:tab pos="228600" algn="l"/>
                        </a:tabLst>
                      </a:pPr>
                      <a:r>
                        <a:rPr lang="en-US" sz="1700" b="1" dirty="0">
                          <a:effectLst/>
                          <a:latin typeface="Times New Roman"/>
                          <a:ea typeface="Times New Roman"/>
                        </a:rPr>
                        <a:t>Advantages</a:t>
                      </a:r>
                      <a:endParaRPr lang="en-US" sz="30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tabLst>
                          <a:tab pos="228600" algn="l"/>
                        </a:tabLst>
                      </a:pPr>
                      <a:r>
                        <a:rPr lang="en-US" sz="1700" b="1">
                          <a:effectLst/>
                          <a:latin typeface="Times New Roman"/>
                          <a:ea typeface="Times New Roman"/>
                        </a:rPr>
                        <a:t>Disadvantages</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0">
                <a:tc>
                  <a:txBody>
                    <a:bodyPr/>
                    <a:lstStyle/>
                    <a:p>
                      <a:pPr marL="1143000" marR="0" lvl="2" indent="-228600">
                        <a:spcBef>
                          <a:spcPts val="0"/>
                        </a:spcBef>
                        <a:spcAft>
                          <a:spcPts val="0"/>
                        </a:spcAft>
                        <a:buFont typeface="Symbol"/>
                        <a:buChar char=""/>
                        <a:tabLst>
                          <a:tab pos="114300" algn="l"/>
                        </a:tabLst>
                      </a:pPr>
                      <a:r>
                        <a:rPr lang="en-US" sz="1700" dirty="0">
                          <a:effectLst/>
                          <a:latin typeface="Times New Roman"/>
                          <a:ea typeface="Times New Roman"/>
                        </a:rPr>
                        <a:t>It is cheap</a:t>
                      </a:r>
                      <a:endParaRPr lang="en-US" sz="3000" dirty="0">
                        <a:effectLst/>
                        <a:latin typeface="Times New Roman"/>
                        <a:ea typeface="Times New Roman"/>
                      </a:endParaRPr>
                    </a:p>
                    <a:p>
                      <a:pPr marL="1143000" marR="0" lvl="2" indent="-228600">
                        <a:spcBef>
                          <a:spcPts val="0"/>
                        </a:spcBef>
                        <a:spcAft>
                          <a:spcPts val="0"/>
                        </a:spcAft>
                        <a:buFont typeface="Symbol"/>
                        <a:buChar char=""/>
                        <a:tabLst>
                          <a:tab pos="114300" algn="l"/>
                        </a:tabLst>
                      </a:pPr>
                      <a:r>
                        <a:rPr lang="en-US" sz="1700" dirty="0">
                          <a:effectLst/>
                          <a:latin typeface="Times New Roman"/>
                          <a:ea typeface="Times New Roman"/>
                        </a:rPr>
                        <a:t>Can be used to carry bulky goods</a:t>
                      </a:r>
                      <a:endParaRPr lang="en-US" sz="3000" dirty="0">
                        <a:effectLst/>
                        <a:latin typeface="Times New Roman"/>
                        <a:ea typeface="Times New Roman"/>
                      </a:endParaRPr>
                    </a:p>
                    <a:p>
                      <a:pPr marL="1143000" marR="0" lvl="2" indent="-228600">
                        <a:spcBef>
                          <a:spcPts val="0"/>
                        </a:spcBef>
                        <a:spcAft>
                          <a:spcPts val="0"/>
                        </a:spcAft>
                        <a:buFont typeface="Symbol"/>
                        <a:buChar char=""/>
                        <a:tabLst>
                          <a:tab pos="114300" algn="l"/>
                        </a:tabLst>
                      </a:pPr>
                      <a:r>
                        <a:rPr lang="en-US" sz="1700" dirty="0">
                          <a:effectLst/>
                          <a:latin typeface="Times New Roman"/>
                          <a:ea typeface="Times New Roman"/>
                        </a:rPr>
                        <a:t>Fewer accidents</a:t>
                      </a:r>
                      <a:endParaRPr lang="en-US" sz="3000" dirty="0">
                        <a:effectLst/>
                        <a:latin typeface="Times New Roman"/>
                        <a:ea typeface="Times New Roman"/>
                      </a:endParaRPr>
                    </a:p>
                    <a:p>
                      <a:pPr marL="1143000" marR="0" lvl="2" indent="-228600">
                        <a:spcBef>
                          <a:spcPts val="0"/>
                        </a:spcBef>
                        <a:spcAft>
                          <a:spcPts val="0"/>
                        </a:spcAft>
                        <a:buFont typeface="Symbol"/>
                        <a:buChar char=""/>
                        <a:tabLst>
                          <a:tab pos="114300" algn="l"/>
                        </a:tabLst>
                      </a:pPr>
                      <a:r>
                        <a:rPr lang="en-US" sz="1700" dirty="0">
                          <a:effectLst/>
                          <a:latin typeface="Times New Roman"/>
                          <a:ea typeface="Times New Roman"/>
                        </a:rPr>
                        <a:t>Cheap to maintain </a:t>
                      </a:r>
                      <a:endParaRPr lang="en-US" sz="3000" dirty="0">
                        <a:effectLst/>
                        <a:latin typeface="Times New Roman"/>
                        <a:ea typeface="Times New Roman"/>
                      </a:endParaRPr>
                    </a:p>
                    <a:p>
                      <a:pPr marL="1143000" marR="0" lvl="2" indent="-228600">
                        <a:spcBef>
                          <a:spcPts val="0"/>
                        </a:spcBef>
                        <a:spcAft>
                          <a:spcPts val="0"/>
                        </a:spcAft>
                        <a:buFont typeface="Symbol"/>
                        <a:buChar char=""/>
                        <a:tabLst>
                          <a:tab pos="114300" algn="l"/>
                        </a:tabLst>
                      </a:pPr>
                      <a:r>
                        <a:rPr lang="en-US" sz="1700" dirty="0">
                          <a:effectLst/>
                          <a:latin typeface="Times New Roman"/>
                          <a:ea typeface="Times New Roman"/>
                        </a:rPr>
                        <a:t>Goods are in a container so chances of theft are reduced.</a:t>
                      </a:r>
                      <a:endParaRPr lang="en-US" sz="30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0" marR="0" lvl="2" indent="-228600">
                        <a:spcBef>
                          <a:spcPts val="0"/>
                        </a:spcBef>
                        <a:spcAft>
                          <a:spcPts val="0"/>
                        </a:spcAft>
                        <a:buFont typeface="Symbol"/>
                        <a:buChar char=""/>
                        <a:tabLst>
                          <a:tab pos="45720" algn="l"/>
                        </a:tabLst>
                      </a:pPr>
                      <a:r>
                        <a:rPr lang="en-US" sz="1700" dirty="0">
                          <a:effectLst/>
                          <a:latin typeface="Times New Roman"/>
                          <a:ea typeface="Times New Roman"/>
                        </a:rPr>
                        <a:t>Some ports are very small. </a:t>
                      </a:r>
                      <a:endParaRPr lang="en-US" sz="3000" dirty="0">
                        <a:effectLst/>
                        <a:latin typeface="Times New Roman"/>
                        <a:ea typeface="Times New Roman"/>
                      </a:endParaRPr>
                    </a:p>
                    <a:p>
                      <a:pPr marL="1143000" marR="0" lvl="2" indent="-228600">
                        <a:spcBef>
                          <a:spcPts val="0"/>
                        </a:spcBef>
                        <a:spcAft>
                          <a:spcPts val="0"/>
                        </a:spcAft>
                        <a:buFont typeface="Symbol"/>
                        <a:buChar char=""/>
                        <a:tabLst>
                          <a:tab pos="45720" algn="l"/>
                        </a:tabLst>
                      </a:pPr>
                      <a:r>
                        <a:rPr lang="en-US" sz="1700" dirty="0">
                          <a:effectLst/>
                          <a:latin typeface="Times New Roman"/>
                          <a:ea typeface="Times New Roman"/>
                        </a:rPr>
                        <a:t>It is not accessible to all people </a:t>
                      </a:r>
                      <a:endParaRPr lang="en-US" sz="3000" dirty="0">
                        <a:effectLst/>
                        <a:latin typeface="Times New Roman"/>
                        <a:ea typeface="Times New Roman"/>
                      </a:endParaRPr>
                    </a:p>
                    <a:p>
                      <a:pPr marL="1143000" marR="0" lvl="2" indent="-228600">
                        <a:spcBef>
                          <a:spcPts val="0"/>
                        </a:spcBef>
                        <a:spcAft>
                          <a:spcPts val="0"/>
                        </a:spcAft>
                        <a:buFont typeface="Symbol"/>
                        <a:buChar char=""/>
                        <a:tabLst>
                          <a:tab pos="45720" algn="l"/>
                        </a:tabLst>
                      </a:pPr>
                      <a:r>
                        <a:rPr lang="en-US" sz="1700" dirty="0">
                          <a:effectLst/>
                          <a:latin typeface="Times New Roman"/>
                          <a:ea typeface="Times New Roman"/>
                        </a:rPr>
                        <a:t>Post congestion cause delay of goods.</a:t>
                      </a:r>
                      <a:endParaRPr lang="en-US" sz="3000" dirty="0">
                        <a:effectLst/>
                        <a:latin typeface="Times New Roman"/>
                        <a:ea typeface="Times New Roman"/>
                      </a:endParaRPr>
                    </a:p>
                    <a:p>
                      <a:pPr marL="1143000" marR="0" lvl="2" indent="-228600">
                        <a:spcBef>
                          <a:spcPts val="0"/>
                        </a:spcBef>
                        <a:spcAft>
                          <a:spcPts val="0"/>
                        </a:spcAft>
                        <a:buFont typeface="Symbol"/>
                        <a:buChar char=""/>
                        <a:tabLst>
                          <a:tab pos="45720" algn="l"/>
                        </a:tabLst>
                      </a:pPr>
                      <a:r>
                        <a:rPr lang="en-US" sz="1700" dirty="0">
                          <a:effectLst/>
                          <a:latin typeface="Times New Roman"/>
                          <a:ea typeface="Times New Roman"/>
                        </a:rPr>
                        <a:t>Very expensive to construct and maintain ports.</a:t>
                      </a:r>
                      <a:endParaRPr lang="en-US" sz="3000" dirty="0">
                        <a:effectLst/>
                        <a:latin typeface="Times New Roman"/>
                        <a:ea typeface="Times New Roman"/>
                      </a:endParaRPr>
                    </a:p>
                    <a:p>
                      <a:pPr marL="114300" marR="0">
                        <a:spcBef>
                          <a:spcPts val="0"/>
                        </a:spcBef>
                        <a:spcAft>
                          <a:spcPts val="0"/>
                        </a:spcAft>
                        <a:tabLst>
                          <a:tab pos="228600" algn="l"/>
                        </a:tabLst>
                      </a:pPr>
                      <a:r>
                        <a:rPr lang="en-US" sz="1700" dirty="0">
                          <a:effectLst/>
                          <a:latin typeface="Times New Roman"/>
                          <a:ea typeface="Times New Roman"/>
                        </a:rPr>
                        <a:t> </a:t>
                      </a:r>
                      <a:endParaRPr lang="en-US" sz="30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90791710"/>
      </p:ext>
    </p:extLst>
  </p:cSld>
  <p:clrMapOvr>
    <a:masterClrMapping/>
  </p:clrMapOvr>
  <p:transition spd="slow" advTm="60000">
    <p:cover/>
  </p:transition>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93800" y="127001"/>
            <a:ext cx="4572000" cy="861774"/>
          </a:xfrm>
          <a:prstGeom prst="rect">
            <a:avLst/>
          </a:prstGeom>
        </p:spPr>
        <p:txBody>
          <a:bodyPr>
            <a:spAutoFit/>
          </a:bodyPr>
          <a:lstStyle/>
          <a:p>
            <a:endParaRPr lang="en-US" b="1" dirty="0"/>
          </a:p>
          <a:p>
            <a:r>
              <a:rPr lang="en-US" sz="3200" b="1" u="sng" dirty="0">
                <a:solidFill>
                  <a:srgbClr val="FF0000"/>
                </a:solidFill>
              </a:rPr>
              <a:t>D)	AIRWAYS </a:t>
            </a:r>
          </a:p>
        </p:txBody>
      </p:sp>
      <p:graphicFrame>
        <p:nvGraphicFramePr>
          <p:cNvPr id="3" name="Table 2"/>
          <p:cNvGraphicFramePr>
            <a:graphicFrameLocks noGrp="1"/>
          </p:cNvGraphicFramePr>
          <p:nvPr>
            <p:extLst>
              <p:ext uri="{D42A27DB-BD31-4B8C-83A1-F6EECF244321}">
                <p14:modId xmlns:p14="http://schemas.microsoft.com/office/powerpoint/2010/main" val="4131012300"/>
              </p:ext>
            </p:extLst>
          </p:nvPr>
        </p:nvGraphicFramePr>
        <p:xfrm>
          <a:off x="1422400" y="1143001"/>
          <a:ext cx="7874716" cy="4267200"/>
        </p:xfrm>
        <a:graphic>
          <a:graphicData uri="http://schemas.openxmlformats.org/drawingml/2006/table">
            <a:tbl>
              <a:tblPr firstRow="1" firstCol="1" lastRow="1" lastCol="1" bandRow="1" bandCol="1"/>
              <a:tblGrid>
                <a:gridCol w="4136216">
                  <a:extLst>
                    <a:ext uri="{9D8B030D-6E8A-4147-A177-3AD203B41FA5}">
                      <a16:colId xmlns:a16="http://schemas.microsoft.com/office/drawing/2014/main" val="20000"/>
                    </a:ext>
                  </a:extLst>
                </a:gridCol>
                <a:gridCol w="3738500">
                  <a:extLst>
                    <a:ext uri="{9D8B030D-6E8A-4147-A177-3AD203B41FA5}">
                      <a16:colId xmlns:a16="http://schemas.microsoft.com/office/drawing/2014/main" val="20001"/>
                    </a:ext>
                  </a:extLst>
                </a:gridCol>
              </a:tblGrid>
              <a:tr h="254000">
                <a:tc>
                  <a:txBody>
                    <a:bodyPr/>
                    <a:lstStyle/>
                    <a:p>
                      <a:pPr marL="114300" marR="0">
                        <a:spcBef>
                          <a:spcPts val="0"/>
                        </a:spcBef>
                        <a:spcAft>
                          <a:spcPts val="0"/>
                        </a:spcAft>
                        <a:tabLst>
                          <a:tab pos="228600" algn="l"/>
                        </a:tabLst>
                      </a:pPr>
                      <a:r>
                        <a:rPr lang="en-US" sz="2000" b="1" dirty="0">
                          <a:effectLst/>
                          <a:latin typeface="Times New Roman"/>
                          <a:ea typeface="Times New Roman"/>
                        </a:rPr>
                        <a:t>Advantages</a:t>
                      </a:r>
                      <a:endParaRPr lang="en-US" sz="2800" dirty="0">
                        <a:effectLst/>
                        <a:latin typeface="Times New Roman"/>
                        <a:ea typeface="Times New Roman"/>
                      </a:endParaRPr>
                    </a:p>
                  </a:txBody>
                  <a:tcPr marL="59552" marR="595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tabLst>
                          <a:tab pos="228600" algn="l"/>
                        </a:tabLst>
                      </a:pPr>
                      <a:r>
                        <a:rPr lang="en-US" sz="2000" b="1">
                          <a:effectLst/>
                          <a:latin typeface="Times New Roman"/>
                          <a:ea typeface="Times New Roman"/>
                        </a:rPr>
                        <a:t>Disadvantages</a:t>
                      </a:r>
                      <a:endParaRPr lang="en-US" sz="2800">
                        <a:effectLst/>
                        <a:latin typeface="Times New Roman"/>
                        <a:ea typeface="Times New Roman"/>
                      </a:endParaRPr>
                    </a:p>
                  </a:txBody>
                  <a:tcPr marL="59552" marR="595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02000">
                <a:tc>
                  <a:txBody>
                    <a:bodyPr/>
                    <a:lstStyle/>
                    <a:p>
                      <a:pPr marL="1143000" marR="0" lvl="2" indent="-228600">
                        <a:spcBef>
                          <a:spcPts val="0"/>
                        </a:spcBef>
                        <a:spcAft>
                          <a:spcPts val="0"/>
                        </a:spcAft>
                        <a:buFont typeface="Symbol"/>
                        <a:buChar char=""/>
                        <a:tabLst>
                          <a:tab pos="114300" algn="l"/>
                        </a:tabLst>
                      </a:pPr>
                      <a:r>
                        <a:rPr lang="en-US" sz="2000" dirty="0">
                          <a:effectLst/>
                          <a:latin typeface="Times New Roman"/>
                          <a:ea typeface="Times New Roman"/>
                        </a:rPr>
                        <a:t>It is very fast</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114300" algn="l"/>
                        </a:tabLst>
                      </a:pPr>
                      <a:r>
                        <a:rPr lang="en-US" sz="2000" dirty="0">
                          <a:effectLst/>
                          <a:latin typeface="Times New Roman"/>
                          <a:ea typeface="Times New Roman"/>
                        </a:rPr>
                        <a:t>No airway maintenance</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114300" algn="l"/>
                        </a:tabLst>
                      </a:pPr>
                      <a:r>
                        <a:rPr lang="en-US" sz="2000" dirty="0">
                          <a:effectLst/>
                          <a:latin typeface="Times New Roman"/>
                          <a:ea typeface="Times New Roman"/>
                        </a:rPr>
                        <a:t> Can be used to transport perishable goods</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114300" algn="l"/>
                        </a:tabLst>
                      </a:pPr>
                      <a:r>
                        <a:rPr lang="en-US" sz="2000" dirty="0">
                          <a:effectLst/>
                          <a:latin typeface="Times New Roman"/>
                          <a:ea typeface="Times New Roman"/>
                        </a:rPr>
                        <a:t>It is comfortable to use</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114300" algn="l"/>
                        </a:tabLst>
                      </a:pPr>
                      <a:r>
                        <a:rPr lang="en-US" sz="2000" dirty="0">
                          <a:effectLst/>
                          <a:latin typeface="Times New Roman"/>
                          <a:ea typeface="Times New Roman"/>
                        </a:rPr>
                        <a:t>Helicopter can be reached by most places</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114300" algn="l"/>
                        </a:tabLst>
                      </a:pPr>
                      <a:r>
                        <a:rPr lang="en-US" sz="2000" dirty="0">
                          <a:effectLst/>
                          <a:latin typeface="Times New Roman"/>
                          <a:ea typeface="Times New Roman"/>
                        </a:rPr>
                        <a:t>It is difficult to carry bulky goods</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114300" algn="l"/>
                        </a:tabLst>
                      </a:pPr>
                      <a:r>
                        <a:rPr lang="en-US" sz="2000" dirty="0">
                          <a:effectLst/>
                          <a:latin typeface="Times New Roman"/>
                          <a:ea typeface="Times New Roman"/>
                        </a:rPr>
                        <a:t>It is not affected by traffic congestion </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114300" algn="l"/>
                        </a:tabLst>
                      </a:pPr>
                      <a:r>
                        <a:rPr lang="en-US" sz="2000" dirty="0">
                          <a:effectLst/>
                          <a:latin typeface="Times New Roman"/>
                          <a:ea typeface="Times New Roman"/>
                        </a:rPr>
                        <a:t>Few planes crashes </a:t>
                      </a:r>
                      <a:endParaRPr lang="en-US" sz="2800" dirty="0">
                        <a:effectLst/>
                        <a:latin typeface="Times New Roman"/>
                        <a:ea typeface="Times New Roman"/>
                      </a:endParaRPr>
                    </a:p>
                  </a:txBody>
                  <a:tcPr marL="59552" marR="595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0" marR="0" lvl="2" indent="-228600">
                        <a:spcBef>
                          <a:spcPts val="0"/>
                        </a:spcBef>
                        <a:spcAft>
                          <a:spcPts val="0"/>
                        </a:spcAft>
                        <a:buFont typeface="Symbol"/>
                        <a:buChar char=""/>
                        <a:tabLst>
                          <a:tab pos="45720" algn="l"/>
                        </a:tabLst>
                      </a:pPr>
                      <a:r>
                        <a:rPr lang="en-US" sz="2000" dirty="0">
                          <a:effectLst/>
                          <a:latin typeface="Times New Roman"/>
                          <a:ea typeface="Times New Roman"/>
                        </a:rPr>
                        <a:t>It is very expensive to use</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45720" algn="l"/>
                        </a:tabLst>
                      </a:pPr>
                      <a:r>
                        <a:rPr lang="en-US" sz="2000" dirty="0">
                          <a:effectLst/>
                          <a:latin typeface="Times New Roman"/>
                          <a:ea typeface="Times New Roman"/>
                        </a:rPr>
                        <a:t>Needs special skills</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45720" algn="l"/>
                        </a:tabLst>
                      </a:pPr>
                      <a:r>
                        <a:rPr lang="en-US" sz="2000" dirty="0">
                          <a:effectLst/>
                          <a:latin typeface="Times New Roman"/>
                          <a:ea typeface="Times New Roman"/>
                        </a:rPr>
                        <a:t>Affected by bad weather</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45720" algn="l"/>
                        </a:tabLst>
                      </a:pPr>
                      <a:r>
                        <a:rPr lang="en-US" sz="2000" dirty="0">
                          <a:effectLst/>
                          <a:latin typeface="Times New Roman"/>
                          <a:ea typeface="Times New Roman"/>
                        </a:rPr>
                        <a:t>Aircraft are very expensive to buy and maintain</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45720" algn="l"/>
                        </a:tabLst>
                      </a:pPr>
                      <a:r>
                        <a:rPr lang="en-US" sz="2000" dirty="0">
                          <a:effectLst/>
                          <a:latin typeface="Times New Roman"/>
                          <a:ea typeface="Times New Roman"/>
                        </a:rPr>
                        <a:t>Not accessible to most people</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45720" algn="l"/>
                        </a:tabLst>
                      </a:pPr>
                      <a:r>
                        <a:rPr lang="en-US" sz="2000" dirty="0">
                          <a:effectLst/>
                          <a:latin typeface="Times New Roman"/>
                          <a:ea typeface="Times New Roman"/>
                        </a:rPr>
                        <a:t>Threatened by terrorism</a:t>
                      </a:r>
                      <a:endParaRPr lang="en-US" sz="2800" dirty="0">
                        <a:effectLst/>
                        <a:latin typeface="Times New Roman"/>
                        <a:ea typeface="Times New Roman"/>
                      </a:endParaRPr>
                    </a:p>
                    <a:p>
                      <a:pPr marL="1143000" marR="0" lvl="2" indent="-228600">
                        <a:spcBef>
                          <a:spcPts val="0"/>
                        </a:spcBef>
                        <a:spcAft>
                          <a:spcPts val="0"/>
                        </a:spcAft>
                        <a:buFont typeface="Symbol"/>
                        <a:buChar char=""/>
                        <a:tabLst>
                          <a:tab pos="45720" algn="l"/>
                        </a:tabLst>
                      </a:pPr>
                      <a:r>
                        <a:rPr lang="en-US" sz="2000" dirty="0">
                          <a:effectLst/>
                          <a:latin typeface="Times New Roman"/>
                          <a:ea typeface="Times New Roman"/>
                        </a:rPr>
                        <a:t>It cannot stop anywhere.</a:t>
                      </a:r>
                      <a:endParaRPr lang="en-US" sz="2800" dirty="0">
                        <a:effectLst/>
                        <a:latin typeface="Times New Roman"/>
                        <a:ea typeface="Times New Roman"/>
                      </a:endParaRPr>
                    </a:p>
                  </a:txBody>
                  <a:tcPr marL="59552" marR="595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91541381"/>
      </p:ext>
    </p:extLst>
  </p:cSld>
  <p:clrMapOvr>
    <a:masterClrMapping/>
  </p:clrMapOvr>
  <p:transition spd="slow" advTm="60000">
    <p:cover/>
  </p:transition>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14301"/>
            <a:ext cx="8686800" cy="1692771"/>
          </a:xfrm>
          <a:prstGeom prst="rect">
            <a:avLst/>
          </a:prstGeom>
        </p:spPr>
        <p:txBody>
          <a:bodyPr wrap="square">
            <a:spAutoFit/>
          </a:bodyPr>
          <a:lstStyle/>
          <a:p>
            <a:r>
              <a:rPr lang="en-US" sz="3200" b="1" u="sng" dirty="0">
                <a:solidFill>
                  <a:srgbClr val="FF0000"/>
                </a:solidFill>
              </a:rPr>
              <a:t>E)	PIPELINE</a:t>
            </a:r>
          </a:p>
          <a:p>
            <a:r>
              <a:rPr lang="en-US" sz="2400" dirty="0"/>
              <a:t>1.	In Kenya it runs from Mombasa to Kisumu.</a:t>
            </a:r>
          </a:p>
          <a:p>
            <a:r>
              <a:rPr lang="en-US" sz="2400" dirty="0"/>
              <a:t>2.	There is another running from Dar-</a:t>
            </a:r>
            <a:r>
              <a:rPr lang="en-US" sz="2400" dirty="0" err="1"/>
              <a:t>es</a:t>
            </a:r>
            <a:r>
              <a:rPr lang="en-US" sz="2400" dirty="0"/>
              <a:t>-salaam to Zambia.</a:t>
            </a:r>
          </a:p>
          <a:p>
            <a:r>
              <a:rPr lang="en-US" sz="2400" dirty="0"/>
              <a:t>3.	It is used to transport liquid and gases.</a:t>
            </a:r>
          </a:p>
        </p:txBody>
      </p:sp>
      <p:graphicFrame>
        <p:nvGraphicFramePr>
          <p:cNvPr id="3" name="Table 2"/>
          <p:cNvGraphicFramePr>
            <a:graphicFrameLocks noGrp="1"/>
          </p:cNvGraphicFramePr>
          <p:nvPr>
            <p:extLst>
              <p:ext uri="{D42A27DB-BD31-4B8C-83A1-F6EECF244321}">
                <p14:modId xmlns:p14="http://schemas.microsoft.com/office/powerpoint/2010/main" val="619292086"/>
              </p:ext>
            </p:extLst>
          </p:nvPr>
        </p:nvGraphicFramePr>
        <p:xfrm>
          <a:off x="965200" y="2171700"/>
          <a:ext cx="8458200" cy="2743200"/>
        </p:xfrm>
        <a:graphic>
          <a:graphicData uri="http://schemas.openxmlformats.org/drawingml/2006/table">
            <a:tbl>
              <a:tblPr firstRow="1" firstCol="1" lastRow="1" lastCol="1" bandRow="1" bandCol="1"/>
              <a:tblGrid>
                <a:gridCol w="4442040">
                  <a:extLst>
                    <a:ext uri="{9D8B030D-6E8A-4147-A177-3AD203B41FA5}">
                      <a16:colId xmlns:a16="http://schemas.microsoft.com/office/drawing/2014/main" val="20000"/>
                    </a:ext>
                  </a:extLst>
                </a:gridCol>
                <a:gridCol w="4016160">
                  <a:extLst>
                    <a:ext uri="{9D8B030D-6E8A-4147-A177-3AD203B41FA5}">
                      <a16:colId xmlns:a16="http://schemas.microsoft.com/office/drawing/2014/main" val="20001"/>
                    </a:ext>
                  </a:extLst>
                </a:gridCol>
              </a:tblGrid>
              <a:tr h="304800">
                <a:tc>
                  <a:txBody>
                    <a:bodyPr/>
                    <a:lstStyle/>
                    <a:p>
                      <a:pPr marL="114300" marR="0">
                        <a:spcBef>
                          <a:spcPts val="0"/>
                        </a:spcBef>
                        <a:spcAft>
                          <a:spcPts val="0"/>
                        </a:spcAft>
                      </a:pPr>
                      <a:r>
                        <a:rPr lang="en-US" sz="2000" b="1" dirty="0">
                          <a:effectLst/>
                          <a:latin typeface="Times New Roman"/>
                          <a:ea typeface="Times New Roman"/>
                        </a:rPr>
                        <a:t>Advantages</a:t>
                      </a:r>
                      <a:endParaRPr lang="en-US" sz="33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spcBef>
                          <a:spcPts val="0"/>
                        </a:spcBef>
                        <a:spcAft>
                          <a:spcPts val="0"/>
                        </a:spcAft>
                      </a:pPr>
                      <a:r>
                        <a:rPr lang="en-US" sz="2000" b="1">
                          <a:effectLst/>
                          <a:latin typeface="Times New Roman"/>
                          <a:ea typeface="Times New Roman"/>
                        </a:rPr>
                        <a:t>Disadvantages</a:t>
                      </a:r>
                      <a:endParaRPr lang="en-US" sz="33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8400">
                <a:tc>
                  <a:txBody>
                    <a:bodyPr/>
                    <a:lstStyle/>
                    <a:p>
                      <a:pPr marL="342900" marR="0" lvl="0" indent="-342900">
                        <a:spcBef>
                          <a:spcPts val="0"/>
                        </a:spcBef>
                        <a:spcAft>
                          <a:spcPts val="0"/>
                        </a:spcAft>
                        <a:buFont typeface="Symbol"/>
                        <a:buChar char=""/>
                        <a:tabLst>
                          <a:tab pos="114300" algn="l"/>
                        </a:tabLst>
                      </a:pPr>
                      <a:r>
                        <a:rPr lang="en-US" sz="2000" dirty="0">
                          <a:effectLst/>
                          <a:latin typeface="Times New Roman"/>
                          <a:ea typeface="Times New Roman"/>
                        </a:rPr>
                        <a:t>Cheaper over long distance</a:t>
                      </a:r>
                      <a:endParaRPr lang="en-US" sz="3300" dirty="0">
                        <a:effectLst/>
                        <a:latin typeface="Times New Roman"/>
                        <a:ea typeface="Times New Roman"/>
                      </a:endParaRPr>
                    </a:p>
                    <a:p>
                      <a:pPr marL="342900" marR="0" lvl="0" indent="-342900">
                        <a:spcBef>
                          <a:spcPts val="0"/>
                        </a:spcBef>
                        <a:spcAft>
                          <a:spcPts val="0"/>
                        </a:spcAft>
                        <a:buFont typeface="Symbol"/>
                        <a:buChar char=""/>
                        <a:tabLst>
                          <a:tab pos="114300" algn="l"/>
                        </a:tabLst>
                      </a:pPr>
                      <a:r>
                        <a:rPr lang="en-US" sz="2000" dirty="0">
                          <a:effectLst/>
                          <a:latin typeface="Times New Roman"/>
                          <a:ea typeface="Times New Roman"/>
                        </a:rPr>
                        <a:t>Reduce chances of air pollution </a:t>
                      </a:r>
                      <a:endParaRPr lang="en-US" sz="3300" dirty="0">
                        <a:effectLst/>
                        <a:latin typeface="Times New Roman"/>
                        <a:ea typeface="Times New Roman"/>
                      </a:endParaRPr>
                    </a:p>
                    <a:p>
                      <a:pPr marL="342900" marR="0" lvl="0" indent="-342900">
                        <a:spcBef>
                          <a:spcPts val="0"/>
                        </a:spcBef>
                        <a:spcAft>
                          <a:spcPts val="0"/>
                        </a:spcAft>
                        <a:buFont typeface="Symbol"/>
                        <a:buChar char=""/>
                        <a:tabLst>
                          <a:tab pos="114300" algn="l"/>
                        </a:tabLst>
                      </a:pPr>
                      <a:r>
                        <a:rPr lang="en-US" sz="2000" dirty="0">
                          <a:effectLst/>
                          <a:latin typeface="Times New Roman"/>
                          <a:ea typeface="Times New Roman"/>
                        </a:rPr>
                        <a:t>It is faster and reliable</a:t>
                      </a:r>
                      <a:endParaRPr lang="en-US" sz="3300" dirty="0">
                        <a:effectLst/>
                        <a:latin typeface="Times New Roman"/>
                        <a:ea typeface="Times New Roman"/>
                      </a:endParaRPr>
                    </a:p>
                    <a:p>
                      <a:pPr marL="342900" marR="0" lvl="0" indent="-342900">
                        <a:spcBef>
                          <a:spcPts val="0"/>
                        </a:spcBef>
                        <a:spcAft>
                          <a:spcPts val="0"/>
                        </a:spcAft>
                        <a:buFont typeface="Symbol"/>
                        <a:buChar char=""/>
                        <a:tabLst>
                          <a:tab pos="114300" algn="l"/>
                        </a:tabLst>
                      </a:pPr>
                      <a:r>
                        <a:rPr lang="en-US" sz="2000" dirty="0">
                          <a:effectLst/>
                          <a:latin typeface="Times New Roman"/>
                          <a:ea typeface="Times New Roman"/>
                        </a:rPr>
                        <a:t>Reduces road accident</a:t>
                      </a:r>
                      <a:endParaRPr lang="en-US" sz="3300" dirty="0">
                        <a:effectLst/>
                        <a:latin typeface="Times New Roman"/>
                        <a:ea typeface="Times New Roman"/>
                      </a:endParaRPr>
                    </a:p>
                    <a:p>
                      <a:pPr marL="342900" marR="0" lvl="0" indent="-342900">
                        <a:spcBef>
                          <a:spcPts val="0"/>
                        </a:spcBef>
                        <a:spcAft>
                          <a:spcPts val="0"/>
                        </a:spcAft>
                        <a:buFont typeface="Symbol"/>
                        <a:buChar char=""/>
                        <a:tabLst>
                          <a:tab pos="114300" algn="l"/>
                        </a:tabLst>
                      </a:pPr>
                      <a:r>
                        <a:rPr lang="en-US" sz="2000" dirty="0">
                          <a:effectLst/>
                          <a:latin typeface="Times New Roman"/>
                          <a:ea typeface="Times New Roman"/>
                        </a:rPr>
                        <a:t>Reduces destruction of roads</a:t>
                      </a:r>
                      <a:endParaRPr lang="en-US" sz="3300" dirty="0">
                        <a:effectLst/>
                        <a:latin typeface="Times New Roman"/>
                        <a:ea typeface="Times New Roman"/>
                      </a:endParaRPr>
                    </a:p>
                    <a:p>
                      <a:pPr marL="342900" marR="0" lvl="0" indent="-342900">
                        <a:spcBef>
                          <a:spcPts val="0"/>
                        </a:spcBef>
                        <a:spcAft>
                          <a:spcPts val="0"/>
                        </a:spcAft>
                        <a:buFont typeface="Symbol"/>
                        <a:buChar char=""/>
                        <a:tabLst>
                          <a:tab pos="114300" algn="l"/>
                        </a:tabLst>
                      </a:pPr>
                      <a:r>
                        <a:rPr lang="en-US" sz="2000" dirty="0">
                          <a:effectLst/>
                          <a:latin typeface="Times New Roman"/>
                          <a:ea typeface="Times New Roman"/>
                        </a:rPr>
                        <a:t>Require low maintenance cost</a:t>
                      </a:r>
                      <a:endParaRPr lang="en-US" sz="3300" dirty="0">
                        <a:effectLst/>
                        <a:latin typeface="Times New Roman"/>
                        <a:ea typeface="Times New Roman"/>
                      </a:endParaRPr>
                    </a:p>
                    <a:p>
                      <a:pPr marL="342900" marR="0" lvl="0" indent="-342900">
                        <a:spcBef>
                          <a:spcPts val="0"/>
                        </a:spcBef>
                        <a:spcAft>
                          <a:spcPts val="0"/>
                        </a:spcAft>
                        <a:buFont typeface="Symbol"/>
                        <a:buChar char=""/>
                        <a:tabLst>
                          <a:tab pos="114300" algn="l"/>
                        </a:tabLst>
                      </a:pPr>
                      <a:r>
                        <a:rPr lang="en-US" sz="2000" dirty="0">
                          <a:effectLst/>
                          <a:latin typeface="Times New Roman"/>
                          <a:ea typeface="Times New Roman"/>
                        </a:rPr>
                        <a:t>Not affected by weather</a:t>
                      </a:r>
                      <a:endParaRPr lang="en-US" sz="3300" dirty="0">
                        <a:effectLst/>
                        <a:latin typeface="Times New Roman"/>
                        <a:ea typeface="Times New Roman"/>
                      </a:endParaRPr>
                    </a:p>
                    <a:p>
                      <a:pPr marL="342900" marR="0" lvl="0" indent="-342900">
                        <a:spcBef>
                          <a:spcPts val="0"/>
                        </a:spcBef>
                        <a:spcAft>
                          <a:spcPts val="0"/>
                        </a:spcAft>
                        <a:buFont typeface="Symbol"/>
                        <a:buChar char=""/>
                        <a:tabLst>
                          <a:tab pos="114300" algn="l"/>
                        </a:tabLst>
                      </a:pPr>
                      <a:r>
                        <a:rPr lang="en-US" sz="2000" dirty="0">
                          <a:effectLst/>
                          <a:latin typeface="Times New Roman"/>
                          <a:ea typeface="Times New Roman"/>
                        </a:rPr>
                        <a:t>Chances of theft reduced </a:t>
                      </a:r>
                      <a:endParaRPr lang="en-US" sz="33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Symbol"/>
                        <a:buChar char=""/>
                        <a:tabLst>
                          <a:tab pos="0" algn="l"/>
                          <a:tab pos="45720" algn="l"/>
                        </a:tabLst>
                      </a:pPr>
                      <a:r>
                        <a:rPr lang="en-US" sz="2000" dirty="0">
                          <a:effectLst/>
                          <a:latin typeface="Times New Roman"/>
                          <a:ea typeface="Times New Roman"/>
                        </a:rPr>
                        <a:t>Used to transport only liquid and gas</a:t>
                      </a:r>
                      <a:endParaRPr lang="en-US" sz="3300" dirty="0">
                        <a:effectLst/>
                        <a:latin typeface="Times New Roman"/>
                        <a:ea typeface="Times New Roman"/>
                      </a:endParaRPr>
                    </a:p>
                    <a:p>
                      <a:pPr marL="342900" marR="0" lvl="0" indent="-342900">
                        <a:spcBef>
                          <a:spcPts val="0"/>
                        </a:spcBef>
                        <a:spcAft>
                          <a:spcPts val="0"/>
                        </a:spcAft>
                        <a:buFont typeface="Symbol"/>
                        <a:buChar char=""/>
                        <a:tabLst>
                          <a:tab pos="0" algn="l"/>
                          <a:tab pos="160020" algn="l"/>
                        </a:tabLst>
                      </a:pPr>
                      <a:r>
                        <a:rPr lang="en-US" sz="2000" dirty="0">
                          <a:effectLst/>
                          <a:latin typeface="Times New Roman"/>
                          <a:ea typeface="Times New Roman"/>
                        </a:rPr>
                        <a:t>Very expensive to build </a:t>
                      </a:r>
                      <a:endParaRPr lang="en-US" sz="3300" dirty="0">
                        <a:effectLst/>
                        <a:latin typeface="Times New Roman"/>
                        <a:ea typeface="Times New Roman"/>
                      </a:endParaRPr>
                    </a:p>
                    <a:p>
                      <a:pPr marL="342900" marR="0" lvl="0" indent="-342900">
                        <a:spcBef>
                          <a:spcPts val="0"/>
                        </a:spcBef>
                        <a:spcAft>
                          <a:spcPts val="0"/>
                        </a:spcAft>
                        <a:buFont typeface="Symbol"/>
                        <a:buChar char=""/>
                        <a:tabLst>
                          <a:tab pos="0" algn="l"/>
                        </a:tabLst>
                      </a:pPr>
                      <a:r>
                        <a:rPr lang="en-US" sz="2000" dirty="0">
                          <a:effectLst/>
                          <a:latin typeface="Times New Roman"/>
                          <a:ea typeface="Times New Roman"/>
                        </a:rPr>
                        <a:t>Incase of leakage and damage it can cause great loss.</a:t>
                      </a:r>
                      <a:endParaRPr lang="en-US" sz="33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83253919"/>
      </p:ext>
    </p:extLst>
  </p:cSld>
  <p:clrMapOvr>
    <a:masterClrMapping/>
  </p:clrMapOvr>
  <p:transition spd="slow" advTm="60000">
    <p:cover/>
  </p:transition>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1291" y="38100"/>
            <a:ext cx="8763000" cy="4985980"/>
          </a:xfrm>
          <a:prstGeom prst="rect">
            <a:avLst/>
          </a:prstGeom>
        </p:spPr>
        <p:txBody>
          <a:bodyPr wrap="square">
            <a:spAutoFit/>
          </a:bodyPr>
          <a:lstStyle/>
          <a:p>
            <a:pPr algn="ctr"/>
            <a:r>
              <a:rPr lang="en-US" sz="2800" b="1" u="sng" dirty="0">
                <a:solidFill>
                  <a:srgbClr val="FF0000"/>
                </a:solidFill>
              </a:rPr>
              <a:t>PROBLEMS FACING TRANSPORT IN AFRICA</a:t>
            </a:r>
          </a:p>
          <a:p>
            <a:r>
              <a:rPr lang="en-US" sz="2000" b="1" u="sng" dirty="0"/>
              <a:t>ROAD </a:t>
            </a:r>
            <a:endParaRPr lang="en-US" sz="2000" b="1" u="sng" dirty="0"/>
          </a:p>
          <a:p>
            <a:r>
              <a:rPr lang="en-US" sz="2000" dirty="0" err="1"/>
              <a:t>i</a:t>
            </a:r>
            <a:r>
              <a:rPr lang="en-US" sz="2000" dirty="0"/>
              <a:t>.	Sparse population in some parts.</a:t>
            </a:r>
          </a:p>
          <a:p>
            <a:r>
              <a:rPr lang="en-US" sz="2000" dirty="0"/>
              <a:t>ii.	Poor road maintenance.</a:t>
            </a:r>
          </a:p>
          <a:p>
            <a:r>
              <a:rPr lang="en-US" sz="2000" dirty="0"/>
              <a:t>iii.	Road accident.</a:t>
            </a:r>
          </a:p>
          <a:p>
            <a:r>
              <a:rPr lang="en-US" sz="2000" dirty="0"/>
              <a:t>iv.	Insecurity.</a:t>
            </a:r>
          </a:p>
          <a:p>
            <a:r>
              <a:rPr lang="en-US" sz="2000" dirty="0"/>
              <a:t>v.	Lack of funds to construct and maintain the roads. </a:t>
            </a:r>
          </a:p>
          <a:p>
            <a:r>
              <a:rPr lang="en-US" sz="2000" dirty="0"/>
              <a:t>vi.	Political differences between countries which discourages </a:t>
            </a:r>
            <a:r>
              <a:rPr lang="en-US" sz="2000" dirty="0"/>
              <a:t>road </a:t>
            </a:r>
            <a:r>
              <a:rPr lang="en-US" sz="2000" dirty="0"/>
              <a:t>links.</a:t>
            </a:r>
          </a:p>
          <a:p>
            <a:r>
              <a:rPr lang="en-US" sz="2000" dirty="0"/>
              <a:t>vii.	Natural physical features such as mountains, swamp, hills, </a:t>
            </a:r>
            <a:r>
              <a:rPr lang="en-US" sz="2000" dirty="0"/>
              <a:t>forest</a:t>
            </a:r>
            <a:r>
              <a:rPr lang="en-US" sz="2000" dirty="0"/>
              <a:t>, rocks </a:t>
            </a:r>
            <a:r>
              <a:rPr lang="en-US" sz="2000" dirty="0" err="1"/>
              <a:t>etc</a:t>
            </a:r>
            <a:endParaRPr lang="en-US" sz="2000" dirty="0"/>
          </a:p>
          <a:p>
            <a:endParaRPr lang="en-US" sz="1000" dirty="0"/>
          </a:p>
          <a:p>
            <a:endParaRPr lang="en-US" sz="2000" b="1" u="sng" dirty="0"/>
          </a:p>
          <a:p>
            <a:r>
              <a:rPr lang="en-US" sz="2000" b="1" u="sng" dirty="0"/>
              <a:t>RAILWAYS</a:t>
            </a:r>
            <a:endParaRPr lang="en-US" sz="2000" b="1" u="sng" dirty="0"/>
          </a:p>
          <a:p>
            <a:r>
              <a:rPr lang="en-US" sz="2000" dirty="0" err="1"/>
              <a:t>i</a:t>
            </a:r>
            <a:r>
              <a:rPr lang="en-US" sz="2000" dirty="0"/>
              <a:t>.	High cost of construction.</a:t>
            </a:r>
          </a:p>
          <a:p>
            <a:r>
              <a:rPr lang="en-US" sz="2000" dirty="0"/>
              <a:t>ii.	Physical features such as escarpment, forests, hills swamps, </a:t>
            </a:r>
            <a:r>
              <a:rPr lang="en-US" sz="2000" dirty="0"/>
              <a:t>mountains </a:t>
            </a:r>
            <a:r>
              <a:rPr lang="en-US" sz="2000" dirty="0" err="1"/>
              <a:t>etc</a:t>
            </a:r>
            <a:endParaRPr lang="en-US" sz="2000" dirty="0"/>
          </a:p>
          <a:p>
            <a:r>
              <a:rPr lang="en-US" sz="2000" dirty="0"/>
              <a:t>iii.	Different gauges of railway lines in different countries.</a:t>
            </a:r>
          </a:p>
          <a:p>
            <a:r>
              <a:rPr lang="en-US" sz="2000" dirty="0"/>
              <a:t>iv.	Poor management.</a:t>
            </a:r>
          </a:p>
        </p:txBody>
      </p:sp>
    </p:spTree>
    <p:extLst>
      <p:ext uri="{BB962C8B-B14F-4D97-AF65-F5344CB8AC3E}">
        <p14:creationId xmlns:p14="http://schemas.microsoft.com/office/powerpoint/2010/main" val="2753426495"/>
      </p:ext>
    </p:extLst>
  </p:cSld>
  <p:clrMapOvr>
    <a:masterClrMapping/>
  </p:clrMapOvr>
  <p:transition spd="slow" advTm="60000">
    <p:cover/>
  </p:transition>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8100"/>
            <a:ext cx="8686800" cy="5647700"/>
          </a:xfrm>
          <a:prstGeom prst="rect">
            <a:avLst/>
          </a:prstGeom>
        </p:spPr>
        <p:txBody>
          <a:bodyPr wrap="square">
            <a:spAutoFit/>
          </a:bodyPr>
          <a:lstStyle/>
          <a:p>
            <a:r>
              <a:rPr lang="en-US" sz="2000" b="1" u="sng" dirty="0"/>
              <a:t>WATER </a:t>
            </a:r>
          </a:p>
          <a:p>
            <a:r>
              <a:rPr lang="en-US" sz="2000" dirty="0" err="1"/>
              <a:t>i</a:t>
            </a:r>
            <a:r>
              <a:rPr lang="en-US" sz="2000" dirty="0"/>
              <a:t>.	Floating vegetation.</a:t>
            </a:r>
          </a:p>
          <a:p>
            <a:r>
              <a:rPr lang="en-US" sz="2000" dirty="0"/>
              <a:t>ii.	Lack of adequate funds.</a:t>
            </a:r>
          </a:p>
          <a:p>
            <a:r>
              <a:rPr lang="en-US" sz="2000" dirty="0"/>
              <a:t>iii.	Seasonal rivers.</a:t>
            </a:r>
          </a:p>
          <a:p>
            <a:r>
              <a:rPr lang="en-US" sz="2000" dirty="0"/>
              <a:t>iv.	Drought.</a:t>
            </a:r>
          </a:p>
          <a:p>
            <a:r>
              <a:rPr lang="en-US" sz="2000" dirty="0"/>
              <a:t>v.	Insecurity.</a:t>
            </a:r>
          </a:p>
          <a:p>
            <a:r>
              <a:rPr lang="en-US" sz="2000" dirty="0"/>
              <a:t>vi.	Storms.</a:t>
            </a:r>
          </a:p>
          <a:p>
            <a:pPr marL="514350" indent="-514350">
              <a:buAutoNum type="romanLcPeriod" startAt="7"/>
            </a:pPr>
            <a:r>
              <a:rPr lang="en-US" sz="2000" dirty="0"/>
              <a:t>      Lack </a:t>
            </a:r>
            <a:r>
              <a:rPr lang="en-US" sz="2000" dirty="0"/>
              <a:t>of modern facilities for </a:t>
            </a:r>
            <a:endParaRPr lang="en-US" sz="2000" dirty="0"/>
          </a:p>
          <a:p>
            <a:r>
              <a:rPr lang="en-US" sz="2000" dirty="0"/>
              <a:t>               loading </a:t>
            </a:r>
            <a:r>
              <a:rPr lang="en-US" sz="2000" dirty="0"/>
              <a:t>and </a:t>
            </a:r>
            <a:r>
              <a:rPr lang="en-US" sz="2000" dirty="0"/>
              <a:t>unloading</a:t>
            </a:r>
            <a:r>
              <a:rPr lang="en-US" sz="2000" dirty="0"/>
              <a:t>.</a:t>
            </a:r>
          </a:p>
          <a:p>
            <a:endParaRPr lang="en-US" sz="100" b="1" u="sng" dirty="0"/>
          </a:p>
          <a:p>
            <a:r>
              <a:rPr lang="en-US" sz="2000" b="1" u="sng" dirty="0"/>
              <a:t>AIR</a:t>
            </a:r>
          </a:p>
          <a:p>
            <a:r>
              <a:rPr lang="en-US" sz="2000" dirty="0" err="1"/>
              <a:t>i</a:t>
            </a:r>
            <a:r>
              <a:rPr lang="en-US" sz="2000" dirty="0"/>
              <a:t>.	Poverty.</a:t>
            </a:r>
          </a:p>
          <a:p>
            <a:r>
              <a:rPr lang="en-US" sz="2000" dirty="0"/>
              <a:t>ii.	Poor management. </a:t>
            </a:r>
          </a:p>
          <a:p>
            <a:r>
              <a:rPr lang="en-US" sz="2000" dirty="0"/>
              <a:t>iii.	Terrorism</a:t>
            </a:r>
          </a:p>
          <a:p>
            <a:r>
              <a:rPr lang="en-US" sz="2000" dirty="0"/>
              <a:t>iv.	Lack of direct flight in major cities.</a:t>
            </a:r>
          </a:p>
          <a:p>
            <a:r>
              <a:rPr lang="en-US" sz="2000" dirty="0"/>
              <a:t>v.	Competition from airline from developed </a:t>
            </a:r>
            <a:r>
              <a:rPr lang="en-US" sz="2000" dirty="0"/>
              <a:t>countries</a:t>
            </a:r>
            <a:r>
              <a:rPr lang="en-US" sz="2000" dirty="0"/>
              <a:t>.</a:t>
            </a:r>
          </a:p>
          <a:p>
            <a:r>
              <a:rPr lang="en-US" sz="2000" dirty="0"/>
              <a:t>vi.	Lack of adequate funds.</a:t>
            </a:r>
          </a:p>
          <a:p>
            <a:r>
              <a:rPr lang="en-US" sz="2000" dirty="0"/>
              <a:t>vii.	High insurance cost.</a:t>
            </a:r>
          </a:p>
          <a:p>
            <a:r>
              <a:rPr lang="en-US" sz="2000" dirty="0"/>
              <a:t>viii.	Insecurity.</a:t>
            </a:r>
          </a:p>
        </p:txBody>
      </p:sp>
      <p:sp>
        <p:nvSpPr>
          <p:cNvPr id="3" name="Rectangle 2"/>
          <p:cNvSpPr/>
          <p:nvPr/>
        </p:nvSpPr>
        <p:spPr>
          <a:xfrm>
            <a:off x="5384801" y="1141156"/>
            <a:ext cx="3917373" cy="2554545"/>
          </a:xfrm>
          <a:prstGeom prst="rect">
            <a:avLst/>
          </a:prstGeom>
        </p:spPr>
        <p:txBody>
          <a:bodyPr wrap="square">
            <a:spAutoFit/>
          </a:bodyPr>
          <a:lstStyle/>
          <a:p>
            <a:r>
              <a:rPr lang="en-US" sz="2000" b="1" u="sng" dirty="0"/>
              <a:t>PIPELINE</a:t>
            </a:r>
          </a:p>
          <a:p>
            <a:r>
              <a:rPr lang="en-US" sz="2000" dirty="0"/>
              <a:t>i. Fire </a:t>
            </a:r>
            <a:r>
              <a:rPr lang="en-US" sz="2000" dirty="0"/>
              <a:t>accident  </a:t>
            </a:r>
          </a:p>
          <a:p>
            <a:r>
              <a:rPr lang="en-US" sz="2000" dirty="0"/>
              <a:t>ii. Can </a:t>
            </a:r>
            <a:r>
              <a:rPr lang="en-US" sz="2000" dirty="0"/>
              <a:t>be tempered with and the liquid carried </a:t>
            </a:r>
            <a:r>
              <a:rPr lang="en-US" sz="2000" dirty="0"/>
              <a:t>can be </a:t>
            </a:r>
            <a:r>
              <a:rPr lang="en-US" sz="2000" dirty="0"/>
              <a:t>stolen.</a:t>
            </a:r>
          </a:p>
          <a:p>
            <a:r>
              <a:rPr lang="en-US" sz="2000" dirty="0"/>
              <a:t>iii. Some </a:t>
            </a:r>
            <a:r>
              <a:rPr lang="en-US" sz="2000" dirty="0"/>
              <a:t>countries may  fail to co-operate with the </a:t>
            </a:r>
            <a:r>
              <a:rPr lang="en-US" sz="2000" dirty="0"/>
              <a:t>others</a:t>
            </a:r>
            <a:r>
              <a:rPr lang="en-US" sz="2000" dirty="0"/>
              <a:t>.    </a:t>
            </a:r>
          </a:p>
          <a:p>
            <a:r>
              <a:rPr lang="en-US" sz="2000" dirty="0"/>
              <a:t>iv. It </a:t>
            </a:r>
            <a:r>
              <a:rPr lang="en-US" sz="2000" dirty="0"/>
              <a:t>is very expensive to build and maintain.</a:t>
            </a:r>
          </a:p>
        </p:txBody>
      </p:sp>
    </p:spTree>
    <p:extLst>
      <p:ext uri="{BB962C8B-B14F-4D97-AF65-F5344CB8AC3E}">
        <p14:creationId xmlns:p14="http://schemas.microsoft.com/office/powerpoint/2010/main" val="1301276910"/>
      </p:ext>
    </p:extLst>
  </p:cSld>
  <p:clrMapOvr>
    <a:masterClrMapping/>
  </p:clrMapOvr>
  <p:transition spd="slow" advTm="60000">
    <p:cover/>
  </p:transition>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9673" y="114301"/>
            <a:ext cx="8458200" cy="5262979"/>
          </a:xfrm>
          <a:prstGeom prst="rect">
            <a:avLst/>
          </a:prstGeom>
        </p:spPr>
        <p:txBody>
          <a:bodyPr wrap="square">
            <a:spAutoFit/>
          </a:bodyPr>
          <a:lstStyle/>
          <a:p>
            <a:pPr algn="ctr"/>
            <a:r>
              <a:rPr lang="en-US" sz="3200" b="1" u="sng" dirty="0">
                <a:solidFill>
                  <a:srgbClr val="FF0000"/>
                </a:solidFill>
              </a:rPr>
              <a:t>ROAD SAFETY</a:t>
            </a:r>
          </a:p>
          <a:p>
            <a:endParaRPr lang="en-US" sz="2000" b="1" u="sng" dirty="0">
              <a:solidFill>
                <a:srgbClr val="0070C0"/>
              </a:solidFill>
            </a:endParaRPr>
          </a:p>
          <a:p>
            <a:r>
              <a:rPr lang="en-US" sz="2400" b="1" u="sng" dirty="0">
                <a:solidFill>
                  <a:srgbClr val="0070C0"/>
                </a:solidFill>
              </a:rPr>
              <a:t>CAUSES </a:t>
            </a:r>
            <a:r>
              <a:rPr lang="en-US" sz="2400" b="1" u="sng" dirty="0">
                <a:solidFill>
                  <a:srgbClr val="0070C0"/>
                </a:solidFill>
              </a:rPr>
              <a:t>OF ROAD ACCIDENTS</a:t>
            </a:r>
          </a:p>
          <a:p>
            <a:r>
              <a:rPr lang="en-US" sz="2000" dirty="0" err="1"/>
              <a:t>i</a:t>
            </a:r>
            <a:r>
              <a:rPr lang="en-US" sz="2000" dirty="0"/>
              <a:t>.	Carelessness driving.</a:t>
            </a:r>
          </a:p>
          <a:p>
            <a:r>
              <a:rPr lang="en-US" sz="2000" dirty="0"/>
              <a:t>ii.	Carelessness of traffic police.</a:t>
            </a:r>
          </a:p>
          <a:p>
            <a:r>
              <a:rPr lang="en-US" sz="2000" dirty="0"/>
              <a:t>iii.	Carelessness of pedestrians.</a:t>
            </a:r>
          </a:p>
          <a:p>
            <a:r>
              <a:rPr lang="en-US" sz="2000" dirty="0"/>
              <a:t>iv.	Over speeding. </a:t>
            </a:r>
          </a:p>
          <a:p>
            <a:r>
              <a:rPr lang="en-US" sz="2000" dirty="0"/>
              <a:t>v.	Over loading.</a:t>
            </a:r>
          </a:p>
          <a:p>
            <a:r>
              <a:rPr lang="en-US" sz="2000" dirty="0"/>
              <a:t>vi.	Poor roads.</a:t>
            </a:r>
          </a:p>
          <a:p>
            <a:r>
              <a:rPr lang="en-US" sz="2000" dirty="0"/>
              <a:t>vii.	</a:t>
            </a:r>
            <a:r>
              <a:rPr lang="en-US" sz="2000" dirty="0" err="1"/>
              <a:t>Unroad</a:t>
            </a:r>
            <a:r>
              <a:rPr lang="en-US" sz="2000" dirty="0"/>
              <a:t> worthy vehicles.</a:t>
            </a:r>
          </a:p>
          <a:p>
            <a:r>
              <a:rPr lang="en-US" sz="2000" dirty="0"/>
              <a:t>viii.	</a:t>
            </a:r>
            <a:r>
              <a:rPr lang="en-US" sz="2000" dirty="0" err="1"/>
              <a:t>Drunkedness</a:t>
            </a:r>
            <a:r>
              <a:rPr lang="en-US" sz="2000" dirty="0"/>
              <a:t>.</a:t>
            </a:r>
            <a:endParaRPr lang="en-US" sz="2000" dirty="0"/>
          </a:p>
          <a:p>
            <a:r>
              <a:rPr lang="en-US" sz="2000" dirty="0"/>
              <a:t>ix.	Lack of signs.</a:t>
            </a:r>
          </a:p>
          <a:p>
            <a:r>
              <a:rPr lang="en-US" sz="2000" dirty="0"/>
              <a:t>x.	Bad weather </a:t>
            </a:r>
          </a:p>
          <a:p>
            <a:r>
              <a:rPr lang="en-US" sz="2000" dirty="0"/>
              <a:t>xi.	Use of mobile phone when driving.</a:t>
            </a:r>
          </a:p>
          <a:p>
            <a:r>
              <a:rPr lang="en-US" sz="2000" dirty="0"/>
              <a:t>xii.	Playing on or near roads </a:t>
            </a:r>
          </a:p>
          <a:p>
            <a:r>
              <a:rPr lang="en-US" sz="2000" dirty="0"/>
              <a:t>xiii.	Grazing near the road.</a:t>
            </a:r>
          </a:p>
        </p:txBody>
      </p:sp>
    </p:spTree>
    <p:extLst>
      <p:ext uri="{BB962C8B-B14F-4D97-AF65-F5344CB8AC3E}">
        <p14:creationId xmlns:p14="http://schemas.microsoft.com/office/powerpoint/2010/main" val="3200501734"/>
      </p:ext>
    </p:extLst>
  </p:cSld>
  <p:clrMapOvr>
    <a:masterClrMapping/>
  </p:clrMapOvr>
  <p:transition spd="slow" advTm="60000">
    <p:cover/>
  </p:transition>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19100"/>
            <a:ext cx="9144000" cy="4832092"/>
          </a:xfrm>
          <a:prstGeom prst="rect">
            <a:avLst/>
          </a:prstGeom>
        </p:spPr>
        <p:txBody>
          <a:bodyPr wrap="square">
            <a:spAutoFit/>
          </a:bodyPr>
          <a:lstStyle/>
          <a:p>
            <a:r>
              <a:rPr lang="en-US" sz="2800" b="1" u="sng" dirty="0">
                <a:solidFill>
                  <a:srgbClr val="0070C0"/>
                </a:solidFill>
              </a:rPr>
              <a:t>WAYS OF REDUCING ROAD ACCIDENT</a:t>
            </a:r>
          </a:p>
          <a:p>
            <a:endParaRPr lang="en-US" sz="2800" b="1" u="sng" dirty="0"/>
          </a:p>
          <a:p>
            <a:r>
              <a:rPr lang="en-US" sz="2800" dirty="0"/>
              <a:t>1.	Use of pedestrian crossing e.g. Zebra crossing.</a:t>
            </a:r>
          </a:p>
          <a:p>
            <a:r>
              <a:rPr lang="en-US" sz="2800" dirty="0"/>
              <a:t>2.	Obeying traffic rules and signs.</a:t>
            </a:r>
          </a:p>
          <a:p>
            <a:r>
              <a:rPr lang="en-US" sz="2800" dirty="0"/>
              <a:t>3.	Driving roadworthy vehicles.</a:t>
            </a:r>
          </a:p>
          <a:p>
            <a:r>
              <a:rPr lang="en-US" sz="2800" dirty="0"/>
              <a:t>4.	Avoid grazing near the road.</a:t>
            </a:r>
          </a:p>
          <a:p>
            <a:r>
              <a:rPr lang="en-US" sz="2800" dirty="0"/>
              <a:t>5.	Avoid playing near the road. </a:t>
            </a:r>
          </a:p>
          <a:p>
            <a:r>
              <a:rPr lang="en-US" sz="2800" dirty="0"/>
              <a:t>6.	Educating drivers and road users.</a:t>
            </a:r>
          </a:p>
          <a:p>
            <a:r>
              <a:rPr lang="en-US" sz="2800" dirty="0"/>
              <a:t>7.	Constructing bumps, foot bridges, tunnels on </a:t>
            </a:r>
            <a:r>
              <a:rPr lang="en-US" sz="2800" dirty="0"/>
              <a:t>busy 	roads</a:t>
            </a:r>
            <a:r>
              <a:rPr lang="en-US" sz="2800" dirty="0"/>
              <a:t>.</a:t>
            </a:r>
          </a:p>
          <a:p>
            <a:r>
              <a:rPr lang="en-US" sz="2800" dirty="0"/>
              <a:t>8.	Enforcing traffic rules.</a:t>
            </a:r>
          </a:p>
        </p:txBody>
      </p:sp>
    </p:spTree>
    <p:extLst>
      <p:ext uri="{BB962C8B-B14F-4D97-AF65-F5344CB8AC3E}">
        <p14:creationId xmlns:p14="http://schemas.microsoft.com/office/powerpoint/2010/main" val="3986389321"/>
      </p:ext>
    </p:extLst>
  </p:cSld>
  <p:clrMapOvr>
    <a:masterClrMapping/>
  </p:clrMapOvr>
  <p:transition spd="slow" advTm="60000">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u="sng" dirty="0">
                <a:latin typeface="Arial Rounded MT Bold" pitchFamily="34" charset="0"/>
              </a:rPr>
              <a:t>POSITION, SIZE AND SHAPE OF KENYA</a:t>
            </a:r>
            <a:endParaRPr lang="en-US" sz="3600" dirty="0"/>
          </a:p>
        </p:txBody>
      </p:sp>
      <p:sp>
        <p:nvSpPr>
          <p:cNvPr id="3" name="Content Placeholder 2"/>
          <p:cNvSpPr>
            <a:spLocks noGrp="1"/>
          </p:cNvSpPr>
          <p:nvPr>
            <p:ph idx="1"/>
          </p:nvPr>
        </p:nvSpPr>
        <p:spPr>
          <a:prstGeom prst="rect">
            <a:avLst/>
          </a:prstGeom>
        </p:spPr>
        <p:txBody>
          <a:bodyPr>
            <a:normAutofit/>
          </a:bodyPr>
          <a:lstStyle/>
          <a:p>
            <a:pPr lvl="0"/>
            <a:r>
              <a:rPr lang="en-US" b="1" dirty="0">
                <a:latin typeface="Arial Rounded MT Bold" pitchFamily="34" charset="0"/>
              </a:rPr>
              <a:t>Longitudes </a:t>
            </a:r>
            <a:r>
              <a:rPr lang="en-US" dirty="0">
                <a:latin typeface="Arial Rounded MT Bold" pitchFamily="34" charset="0"/>
              </a:rPr>
              <a:t>are imaginary lines drawn on a map </a:t>
            </a:r>
            <a:r>
              <a:rPr lang="en-US" dirty="0" smtClean="0">
                <a:latin typeface="Arial Rounded MT Bold" pitchFamily="34" charset="0"/>
              </a:rPr>
              <a:t>running </a:t>
            </a:r>
            <a:r>
              <a:rPr lang="en-US" dirty="0">
                <a:latin typeface="Arial Rounded MT Bold" pitchFamily="34" charset="0"/>
              </a:rPr>
              <a:t>from </a:t>
            </a:r>
            <a:r>
              <a:rPr lang="en-US" b="1" dirty="0">
                <a:latin typeface="Arial Rounded MT Bold" pitchFamily="34" charset="0"/>
              </a:rPr>
              <a:t>North</a:t>
            </a:r>
            <a:r>
              <a:rPr lang="en-US" dirty="0">
                <a:latin typeface="Arial Rounded MT Bold" pitchFamily="34" charset="0"/>
              </a:rPr>
              <a:t> to </a:t>
            </a:r>
            <a:r>
              <a:rPr lang="en-US" b="1" dirty="0">
                <a:latin typeface="Arial Rounded MT Bold" pitchFamily="34" charset="0"/>
              </a:rPr>
              <a:t>south.</a:t>
            </a:r>
            <a:endParaRPr lang="en-US" dirty="0">
              <a:latin typeface="Arial Rounded MT Bold" pitchFamily="34" charset="0"/>
            </a:endParaRPr>
          </a:p>
          <a:p>
            <a:pPr lvl="0"/>
            <a:r>
              <a:rPr lang="en-US" b="1" dirty="0">
                <a:latin typeface="Arial Rounded MT Bold" pitchFamily="34" charset="0"/>
              </a:rPr>
              <a:t>Latitudes</a:t>
            </a:r>
            <a:r>
              <a:rPr lang="en-US" dirty="0">
                <a:latin typeface="Arial Rounded MT Bold" pitchFamily="34" charset="0"/>
              </a:rPr>
              <a:t> are imaginary lines drawn on a map </a:t>
            </a:r>
            <a:r>
              <a:rPr lang="en-US" dirty="0" smtClean="0">
                <a:latin typeface="Arial Rounded MT Bold" pitchFamily="34" charset="0"/>
              </a:rPr>
              <a:t>and </a:t>
            </a:r>
            <a:r>
              <a:rPr lang="en-US" dirty="0">
                <a:latin typeface="Arial Rounded MT Bold" pitchFamily="34" charset="0"/>
              </a:rPr>
              <a:t>run from </a:t>
            </a:r>
            <a:r>
              <a:rPr lang="en-US" b="1" dirty="0">
                <a:latin typeface="Arial Rounded MT Bold" pitchFamily="34" charset="0"/>
              </a:rPr>
              <a:t>East</a:t>
            </a:r>
            <a:r>
              <a:rPr lang="en-US" dirty="0">
                <a:latin typeface="Arial Rounded MT Bold" pitchFamily="34" charset="0"/>
              </a:rPr>
              <a:t> to </a:t>
            </a:r>
            <a:r>
              <a:rPr lang="en-US" b="1" dirty="0">
                <a:latin typeface="Arial Rounded MT Bold" pitchFamily="34" charset="0"/>
              </a:rPr>
              <a:t>West.</a:t>
            </a:r>
            <a:endParaRPr lang="en-US" dirty="0">
              <a:latin typeface="Arial Rounded MT Bold" pitchFamily="34" charset="0"/>
            </a:endParaRPr>
          </a:p>
          <a:p>
            <a:pPr lvl="0"/>
            <a:r>
              <a:rPr lang="en-US" dirty="0">
                <a:latin typeface="Arial Rounded MT Bold" pitchFamily="34" charset="0"/>
              </a:rPr>
              <a:t>Indian Ocean lies to the </a:t>
            </a:r>
            <a:r>
              <a:rPr lang="en-US" b="1" dirty="0">
                <a:latin typeface="Arial Rounded MT Bold" pitchFamily="34" charset="0"/>
              </a:rPr>
              <a:t>South</a:t>
            </a:r>
            <a:r>
              <a:rPr lang="en-US" dirty="0">
                <a:latin typeface="Arial Rounded MT Bold" pitchFamily="34" charset="0"/>
              </a:rPr>
              <a:t> </a:t>
            </a:r>
            <a:r>
              <a:rPr lang="en-US" b="1" dirty="0">
                <a:latin typeface="Arial Rounded MT Bold" pitchFamily="34" charset="0"/>
              </a:rPr>
              <a:t>East </a:t>
            </a:r>
            <a:r>
              <a:rPr lang="en-US" dirty="0">
                <a:latin typeface="Arial Rounded MT Bold" pitchFamily="34" charset="0"/>
              </a:rPr>
              <a:t>of Kenya.</a:t>
            </a:r>
          </a:p>
          <a:p>
            <a:pPr lvl="0"/>
            <a:r>
              <a:rPr lang="en-US" dirty="0">
                <a:latin typeface="Arial Rounded MT Bold" pitchFamily="34" charset="0"/>
              </a:rPr>
              <a:t>Uganda lies to the </a:t>
            </a:r>
            <a:r>
              <a:rPr lang="en-US" b="1" dirty="0">
                <a:latin typeface="Arial Rounded MT Bold" pitchFamily="34" charset="0"/>
              </a:rPr>
              <a:t>west</a:t>
            </a:r>
            <a:r>
              <a:rPr lang="en-US" dirty="0">
                <a:latin typeface="Arial Rounded MT Bold" pitchFamily="34" charset="0"/>
              </a:rPr>
              <a:t> of Kenya</a:t>
            </a:r>
          </a:p>
          <a:p>
            <a:pPr lvl="0"/>
            <a:r>
              <a:rPr lang="en-US" dirty="0">
                <a:latin typeface="Arial Rounded MT Bold" pitchFamily="34" charset="0"/>
              </a:rPr>
              <a:t>Tanzania lies to the </a:t>
            </a:r>
            <a:r>
              <a:rPr lang="en-US" b="1" dirty="0">
                <a:latin typeface="Arial Rounded MT Bold" pitchFamily="34" charset="0"/>
              </a:rPr>
              <a:t>South and South West</a:t>
            </a:r>
            <a:r>
              <a:rPr lang="en-US" dirty="0">
                <a:latin typeface="Arial Rounded MT Bold" pitchFamily="34" charset="0"/>
              </a:rPr>
              <a:t> </a:t>
            </a:r>
            <a:r>
              <a:rPr lang="en-US" dirty="0" smtClean="0">
                <a:latin typeface="Arial Rounded MT Bold" pitchFamily="34" charset="0"/>
              </a:rPr>
              <a:t>of Kenya</a:t>
            </a:r>
            <a:endParaRPr lang="en-US" dirty="0">
              <a:latin typeface="Arial Rounded MT Bold" pitchFamily="34" charset="0"/>
            </a:endParaRPr>
          </a:p>
          <a:p>
            <a:pPr lvl="0"/>
            <a:r>
              <a:rPr lang="en-US" dirty="0">
                <a:latin typeface="Arial Rounded MT Bold" pitchFamily="34" charset="0"/>
              </a:rPr>
              <a:t>Somalia lies to the </a:t>
            </a:r>
            <a:r>
              <a:rPr lang="en-US" b="1" dirty="0">
                <a:latin typeface="Arial Rounded MT Bold" pitchFamily="34" charset="0"/>
              </a:rPr>
              <a:t>East</a:t>
            </a:r>
            <a:r>
              <a:rPr lang="en-US" dirty="0">
                <a:latin typeface="Arial Rounded MT Bold" pitchFamily="34" charset="0"/>
              </a:rPr>
              <a:t> of </a:t>
            </a:r>
            <a:r>
              <a:rPr lang="en-US" dirty="0" smtClean="0">
                <a:latin typeface="Arial Rounded MT Bold" pitchFamily="34" charset="0"/>
              </a:rPr>
              <a:t>Kenya</a:t>
            </a:r>
          </a:p>
          <a:p>
            <a:pPr lvl="0"/>
            <a:r>
              <a:rPr lang="en-US" dirty="0" smtClean="0">
                <a:latin typeface="Arial Rounded MT Bold" pitchFamily="34" charset="0"/>
              </a:rPr>
              <a:t>Ethiopia lies to the North of Kenya while South Sudan lies to the North West of Kenya.</a:t>
            </a:r>
            <a:endParaRPr lang="en-US" dirty="0">
              <a:latin typeface="Arial Rounded MT Bold" pitchFamily="34" charset="0"/>
            </a:endParaRP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2106840710"/>
      </p:ext>
    </p:extLst>
  </p:cSld>
  <p:clrMapOvr>
    <a:masterClrMapping/>
  </p:clrMapOvr>
  <p:transition spd="slow" advTm="60000">
    <p:cove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Mountain</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25500"/>
            <a:ext cx="8991600" cy="4279900"/>
          </a:xfrm>
          <a:prstGeom prst="rect">
            <a:avLst/>
          </a:prstGeom>
        </p:spPr>
        <p:txBody>
          <a:bodyPr>
            <a:normAutofit/>
          </a:bodyPr>
          <a:lstStyle/>
          <a:p>
            <a:r>
              <a:rPr lang="en-US" b="1" dirty="0" smtClean="0">
                <a:latin typeface="Arial Rounded MT Bold" pitchFamily="34" charset="0"/>
              </a:rPr>
              <a:t>Mt</a:t>
            </a:r>
            <a:r>
              <a:rPr lang="en-US" b="1" dirty="0">
                <a:latin typeface="Arial Rounded MT Bold" pitchFamily="34" charset="0"/>
              </a:rPr>
              <a:t>. Kilimanjaro</a:t>
            </a:r>
            <a:r>
              <a:rPr lang="en-US" dirty="0">
                <a:latin typeface="Arial Rounded MT Bold" pitchFamily="34" charset="0"/>
              </a:rPr>
              <a:t> in Tanzania is the highest mountain in Africa which is </a:t>
            </a:r>
            <a:r>
              <a:rPr lang="en-US" b="1" dirty="0">
                <a:latin typeface="Arial Rounded MT Bold" pitchFamily="34" charset="0"/>
              </a:rPr>
              <a:t>5895m</a:t>
            </a:r>
            <a:r>
              <a:rPr lang="en-US" dirty="0">
                <a:latin typeface="Arial Rounded MT Bold" pitchFamily="34" charset="0"/>
              </a:rPr>
              <a:t> high</a:t>
            </a:r>
            <a:r>
              <a:rPr lang="en-US" dirty="0" smtClean="0">
                <a:latin typeface="Arial Rounded MT Bold" pitchFamily="34" charset="0"/>
              </a:rPr>
              <a:t>.</a:t>
            </a:r>
          </a:p>
          <a:p>
            <a:endParaRPr lang="en-US" dirty="0">
              <a:latin typeface="Arial Rounded MT Bold" pitchFamily="34" charset="0"/>
            </a:endParaRPr>
          </a:p>
          <a:p>
            <a:pPr marL="0" indent="0">
              <a:buNone/>
            </a:pPr>
            <a:r>
              <a:rPr lang="en-US" b="1" dirty="0">
                <a:latin typeface="Arial Rounded MT Bold" pitchFamily="34" charset="0"/>
              </a:rPr>
              <a:t>Others are:-</a:t>
            </a:r>
            <a:endParaRPr lang="en-US" dirty="0">
              <a:latin typeface="Arial Rounded MT Bold" pitchFamily="34" charset="0"/>
            </a:endParaRPr>
          </a:p>
          <a:p>
            <a:pPr lvl="0"/>
            <a:r>
              <a:rPr lang="en-US" dirty="0" err="1">
                <a:latin typeface="Arial Rounded MT Bold" pitchFamily="34" charset="0"/>
              </a:rPr>
              <a:t>Mt.Elgon</a:t>
            </a:r>
            <a:r>
              <a:rPr lang="en-US" dirty="0">
                <a:latin typeface="Arial Rounded MT Bold" pitchFamily="34" charset="0"/>
              </a:rPr>
              <a:t> is in border of Kenya and Uganda</a:t>
            </a:r>
          </a:p>
          <a:p>
            <a:pPr lvl="0"/>
            <a:r>
              <a:rPr lang="en-US" dirty="0">
                <a:latin typeface="Arial Rounded MT Bold" pitchFamily="34" charset="0"/>
              </a:rPr>
              <a:t>Mt. </a:t>
            </a:r>
            <a:r>
              <a:rPr lang="en-US" dirty="0" err="1">
                <a:latin typeface="Arial Rounded MT Bold" pitchFamily="34" charset="0"/>
              </a:rPr>
              <a:t>Kenya,Longonot</a:t>
            </a:r>
            <a:r>
              <a:rPr lang="en-US" dirty="0">
                <a:latin typeface="Arial Rounded MT Bold" pitchFamily="34" charset="0"/>
              </a:rPr>
              <a:t> ,</a:t>
            </a:r>
            <a:r>
              <a:rPr lang="en-US" dirty="0" err="1">
                <a:latin typeface="Arial Rounded MT Bold" pitchFamily="34" charset="0"/>
              </a:rPr>
              <a:t>Marsabit</a:t>
            </a:r>
            <a:r>
              <a:rPr lang="en-US" dirty="0">
                <a:latin typeface="Arial Rounded MT Bold" pitchFamily="34" charset="0"/>
              </a:rPr>
              <a:t> in Kenya,</a:t>
            </a:r>
          </a:p>
          <a:p>
            <a:pPr lvl="0"/>
            <a:r>
              <a:rPr lang="en-US" dirty="0">
                <a:latin typeface="Arial Rounded MT Bold" pitchFamily="34" charset="0"/>
              </a:rPr>
              <a:t>Ruwenzori in Uganda</a:t>
            </a:r>
          </a:p>
          <a:p>
            <a:pPr lvl="0"/>
            <a:r>
              <a:rPr lang="en-US" dirty="0">
                <a:latin typeface="Arial Rounded MT Bold" pitchFamily="34" charset="0"/>
              </a:rPr>
              <a:t>Danakil Alps, </a:t>
            </a:r>
            <a:r>
              <a:rPr lang="en-US" dirty="0" err="1">
                <a:latin typeface="Arial Rounded MT Bold" pitchFamily="34" charset="0"/>
              </a:rPr>
              <a:t>Ras</a:t>
            </a:r>
            <a:r>
              <a:rPr lang="en-US" dirty="0">
                <a:latin typeface="Arial Rounded MT Bold" pitchFamily="34" charset="0"/>
              </a:rPr>
              <a:t> </a:t>
            </a:r>
            <a:r>
              <a:rPr lang="en-US" dirty="0" err="1">
                <a:latin typeface="Arial Rounded MT Bold" pitchFamily="34" charset="0"/>
              </a:rPr>
              <a:t>Dashen</a:t>
            </a:r>
            <a:r>
              <a:rPr lang="en-US" dirty="0">
                <a:latin typeface="Arial Rounded MT Bold" pitchFamily="34" charset="0"/>
              </a:rPr>
              <a:t>, in Eritrea.</a:t>
            </a:r>
          </a:p>
          <a:p>
            <a:pPr lvl="0"/>
            <a:r>
              <a:rPr lang="en-US" dirty="0" err="1">
                <a:latin typeface="Arial Rounded MT Bold" pitchFamily="34" charset="0"/>
              </a:rPr>
              <a:t>Mt.Meru</a:t>
            </a:r>
            <a:r>
              <a:rPr lang="en-US" dirty="0">
                <a:latin typeface="Arial Rounded MT Bold" pitchFamily="34" charset="0"/>
              </a:rPr>
              <a:t>, Pare, </a:t>
            </a:r>
            <a:r>
              <a:rPr lang="en-US" dirty="0" err="1">
                <a:latin typeface="Arial Rounded MT Bold" pitchFamily="34" charset="0"/>
              </a:rPr>
              <a:t>Loolmalasin</a:t>
            </a:r>
            <a:r>
              <a:rPr lang="en-US" dirty="0">
                <a:latin typeface="Arial Rounded MT Bold" pitchFamily="34" charset="0"/>
              </a:rPr>
              <a:t> and </a:t>
            </a:r>
            <a:r>
              <a:rPr lang="en-US" dirty="0" err="1">
                <a:latin typeface="Arial Rounded MT Bold" pitchFamily="34" charset="0"/>
              </a:rPr>
              <a:t>Usambara</a:t>
            </a:r>
            <a:r>
              <a:rPr lang="en-US" dirty="0">
                <a:latin typeface="Arial Rounded MT Bold" pitchFamily="34" charset="0"/>
              </a:rPr>
              <a:t> in Tanzania.</a:t>
            </a:r>
          </a:p>
          <a:p>
            <a:pPr lvl="0"/>
            <a:r>
              <a:rPr lang="en-US" dirty="0">
                <a:latin typeface="Arial Rounded MT Bold" pitchFamily="34" charset="0"/>
              </a:rPr>
              <a:t>Jebel </a:t>
            </a:r>
            <a:r>
              <a:rPr lang="en-US" dirty="0" err="1">
                <a:latin typeface="Arial Rounded MT Bold" pitchFamily="34" charset="0"/>
              </a:rPr>
              <a:t>Marra</a:t>
            </a:r>
            <a:r>
              <a:rPr lang="en-US" dirty="0">
                <a:latin typeface="Arial Rounded MT Bold" pitchFamily="34" charset="0"/>
              </a:rPr>
              <a:t>, </a:t>
            </a:r>
            <a:r>
              <a:rPr lang="en-US" dirty="0" err="1">
                <a:latin typeface="Arial Rounded MT Bold" pitchFamily="34" charset="0"/>
              </a:rPr>
              <a:t>Jabal</a:t>
            </a:r>
            <a:r>
              <a:rPr lang="en-US" dirty="0">
                <a:latin typeface="Arial Rounded MT Bold" pitchFamily="34" charset="0"/>
              </a:rPr>
              <a:t> </a:t>
            </a:r>
            <a:r>
              <a:rPr lang="en-US" dirty="0" err="1">
                <a:latin typeface="Arial Rounded MT Bold" pitchFamily="34" charset="0"/>
              </a:rPr>
              <a:t>Gurgei</a:t>
            </a:r>
            <a:r>
              <a:rPr lang="en-US" dirty="0">
                <a:latin typeface="Arial Rounded MT Bold" pitchFamily="34" charset="0"/>
              </a:rPr>
              <a:t> in Sudan.</a:t>
            </a:r>
          </a:p>
          <a:p>
            <a:pPr lvl="0"/>
            <a:r>
              <a:rPr lang="en-US" dirty="0" err="1">
                <a:latin typeface="Arial Rounded MT Bold" pitchFamily="34" charset="0"/>
              </a:rPr>
              <a:t>Wagar</a:t>
            </a:r>
            <a:r>
              <a:rPr lang="en-US" dirty="0">
                <a:latin typeface="Arial Rounded MT Bold" pitchFamily="34" charset="0"/>
              </a:rPr>
              <a:t> Ranges in Somalia.</a:t>
            </a:r>
          </a:p>
          <a:p>
            <a:endParaRPr lang="en-US" dirty="0">
              <a:latin typeface="Arial Rounded MT Bold" pitchFamily="34" charset="0"/>
            </a:endParaRPr>
          </a:p>
        </p:txBody>
      </p:sp>
    </p:spTree>
    <p:extLst>
      <p:ext uri="{BB962C8B-B14F-4D97-AF65-F5344CB8AC3E}">
        <p14:creationId xmlns:p14="http://schemas.microsoft.com/office/powerpoint/2010/main" val="2119848764"/>
      </p:ext>
    </p:extLst>
  </p:cSld>
  <p:clrMapOvr>
    <a:masterClrMapping/>
  </p:clrMapOvr>
  <p:transition spd="slow" advTm="60000">
    <p:cover/>
  </p:transition>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38100"/>
            <a:ext cx="8610600" cy="5878532"/>
          </a:xfrm>
          <a:prstGeom prst="rect">
            <a:avLst/>
          </a:prstGeom>
        </p:spPr>
        <p:txBody>
          <a:bodyPr wrap="square">
            <a:spAutoFit/>
          </a:bodyPr>
          <a:lstStyle/>
          <a:p>
            <a:r>
              <a:rPr lang="en-US" sz="2800" b="1" u="sng" dirty="0">
                <a:solidFill>
                  <a:srgbClr val="FF0000"/>
                </a:solidFill>
              </a:rPr>
              <a:t>COMMUNICATION  </a:t>
            </a:r>
            <a:r>
              <a:rPr lang="en-US" sz="2800" b="1" u="sng" dirty="0">
                <a:solidFill>
                  <a:srgbClr val="FF0000"/>
                </a:solidFill>
              </a:rPr>
              <a:t>:STD </a:t>
            </a:r>
            <a:r>
              <a:rPr lang="en-US" sz="2800" b="1" u="sng" dirty="0">
                <a:solidFill>
                  <a:srgbClr val="FF0000"/>
                </a:solidFill>
              </a:rPr>
              <a:t>5 WORK ON COMMUNICATION </a:t>
            </a:r>
          </a:p>
          <a:p>
            <a:r>
              <a:rPr lang="en-US" sz="2400" b="1" u="sng" dirty="0">
                <a:solidFill>
                  <a:srgbClr val="0070C0"/>
                </a:solidFill>
              </a:rPr>
              <a:t>Traditional forms of communication</a:t>
            </a:r>
          </a:p>
          <a:p>
            <a:r>
              <a:rPr lang="en-US" sz="2000" dirty="0"/>
              <a:t>1.	Use of drums.</a:t>
            </a:r>
          </a:p>
          <a:p>
            <a:r>
              <a:rPr lang="en-US" sz="2000" dirty="0"/>
              <a:t>2.	Whistle.</a:t>
            </a:r>
          </a:p>
          <a:p>
            <a:r>
              <a:rPr lang="en-US" sz="2000" dirty="0"/>
              <a:t>3.	Horns.</a:t>
            </a:r>
          </a:p>
          <a:p>
            <a:r>
              <a:rPr lang="en-US" sz="2000" dirty="0"/>
              <a:t>4.	Use of messengers.</a:t>
            </a:r>
          </a:p>
          <a:p>
            <a:r>
              <a:rPr lang="en-US" sz="2000" dirty="0"/>
              <a:t>5.	Smoke.</a:t>
            </a:r>
          </a:p>
          <a:p>
            <a:r>
              <a:rPr lang="en-US" sz="2000" dirty="0"/>
              <a:t>6.	Use of wails.</a:t>
            </a:r>
          </a:p>
          <a:p>
            <a:r>
              <a:rPr lang="en-US" sz="2400" b="1" u="sng" dirty="0">
                <a:solidFill>
                  <a:srgbClr val="0070C0"/>
                </a:solidFill>
              </a:rPr>
              <a:t>Modern forms of communication</a:t>
            </a:r>
          </a:p>
          <a:p>
            <a:r>
              <a:rPr lang="en-US" sz="2000" dirty="0"/>
              <a:t>1.	Postal services</a:t>
            </a:r>
          </a:p>
          <a:p>
            <a:r>
              <a:rPr lang="en-US" sz="2000" dirty="0"/>
              <a:t>2.	Telephone</a:t>
            </a:r>
          </a:p>
          <a:p>
            <a:r>
              <a:rPr lang="en-US" sz="2000" dirty="0"/>
              <a:t>3.	Telegram</a:t>
            </a:r>
          </a:p>
          <a:p>
            <a:r>
              <a:rPr lang="en-US" sz="2000" dirty="0"/>
              <a:t>4.	Mobile phones</a:t>
            </a:r>
          </a:p>
          <a:p>
            <a:r>
              <a:rPr lang="en-US" sz="2000" dirty="0"/>
              <a:t>5.	Electronic mails (e-mail)</a:t>
            </a:r>
          </a:p>
          <a:p>
            <a:r>
              <a:rPr lang="en-US" sz="2000" dirty="0"/>
              <a:t>6.	Newspapers</a:t>
            </a:r>
          </a:p>
          <a:p>
            <a:r>
              <a:rPr lang="en-US" sz="2000" dirty="0"/>
              <a:t>7.	Radio</a:t>
            </a:r>
          </a:p>
          <a:p>
            <a:r>
              <a:rPr lang="en-US" sz="2000" dirty="0"/>
              <a:t>8.	Magazines</a:t>
            </a:r>
          </a:p>
          <a:p>
            <a:r>
              <a:rPr lang="en-US" sz="2000" dirty="0"/>
              <a:t>9.	facsimile (fax) </a:t>
            </a:r>
            <a:endParaRPr lang="en-US" sz="2400" dirty="0"/>
          </a:p>
        </p:txBody>
      </p:sp>
    </p:spTree>
    <p:extLst>
      <p:ext uri="{BB962C8B-B14F-4D97-AF65-F5344CB8AC3E}">
        <p14:creationId xmlns:p14="http://schemas.microsoft.com/office/powerpoint/2010/main" val="1287007998"/>
      </p:ext>
    </p:extLst>
  </p:cSld>
  <p:clrMapOvr>
    <a:masterClrMapping/>
  </p:clrMapOvr>
  <p:transition spd="slow" advTm="60000">
    <p:cover/>
  </p:transition>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991600" cy="5632311"/>
          </a:xfrm>
          <a:prstGeom prst="rect">
            <a:avLst/>
          </a:prstGeom>
        </p:spPr>
        <p:txBody>
          <a:bodyPr wrap="square">
            <a:spAutoFit/>
          </a:bodyPr>
          <a:lstStyle/>
          <a:p>
            <a:r>
              <a:rPr lang="en-US" sz="2400" b="1" u="sng" dirty="0">
                <a:solidFill>
                  <a:srgbClr val="FF0000"/>
                </a:solidFill>
              </a:rPr>
              <a:t>STD 6 WORK ON COMMUNICATION</a:t>
            </a:r>
          </a:p>
          <a:p>
            <a:r>
              <a:rPr lang="en-US" sz="2400" b="1" dirty="0">
                <a:solidFill>
                  <a:srgbClr val="0070C0"/>
                </a:solidFill>
              </a:rPr>
              <a:t> </a:t>
            </a:r>
            <a:r>
              <a:rPr lang="en-US" sz="2400" b="1" u="sng" dirty="0">
                <a:solidFill>
                  <a:srgbClr val="0070C0"/>
                </a:solidFill>
              </a:rPr>
              <a:t>Problems facing communication in Eastern Africa</a:t>
            </a:r>
          </a:p>
          <a:p>
            <a:r>
              <a:rPr lang="en-US" sz="2400" dirty="0"/>
              <a:t>1.     Change </a:t>
            </a:r>
            <a:r>
              <a:rPr lang="en-US" sz="2400" dirty="0"/>
              <a:t>of technology.</a:t>
            </a:r>
          </a:p>
          <a:p>
            <a:r>
              <a:rPr lang="en-US" sz="2400" dirty="0"/>
              <a:t>2.     Inadequate </a:t>
            </a:r>
            <a:r>
              <a:rPr lang="en-US" sz="2400" dirty="0"/>
              <a:t>funds.</a:t>
            </a:r>
          </a:p>
          <a:p>
            <a:r>
              <a:rPr lang="en-US" sz="2400" dirty="0"/>
              <a:t>3.    Poor </a:t>
            </a:r>
            <a:r>
              <a:rPr lang="en-US" sz="2400" dirty="0"/>
              <a:t>means of transport.</a:t>
            </a:r>
          </a:p>
          <a:p>
            <a:pPr marL="457200" indent="-457200">
              <a:buAutoNum type="arabicPeriod" startAt="4"/>
            </a:pPr>
            <a:r>
              <a:rPr lang="en-US" sz="2400" dirty="0"/>
              <a:t>Communication </a:t>
            </a:r>
            <a:r>
              <a:rPr lang="en-US" sz="2400" dirty="0"/>
              <a:t>breaks down since satellites are for </a:t>
            </a:r>
            <a:r>
              <a:rPr lang="en-US" sz="2400" dirty="0"/>
              <a:t>international communication.</a:t>
            </a:r>
          </a:p>
          <a:p>
            <a:pPr marL="457200" indent="-457200">
              <a:buAutoNum type="arabicPeriod" startAt="4"/>
            </a:pPr>
            <a:r>
              <a:rPr lang="en-US" sz="2400" dirty="0"/>
              <a:t>Poverty.</a:t>
            </a:r>
          </a:p>
          <a:p>
            <a:pPr marL="457200" indent="-457200">
              <a:buAutoNum type="arabicPeriod" startAt="5"/>
            </a:pPr>
            <a:endParaRPr lang="en-US" sz="1600" dirty="0"/>
          </a:p>
          <a:p>
            <a:r>
              <a:rPr lang="en-US" sz="2400" b="1" u="sng" dirty="0">
                <a:solidFill>
                  <a:srgbClr val="0070C0"/>
                </a:solidFill>
              </a:rPr>
              <a:t>Benefits of improved transports and communication </a:t>
            </a:r>
          </a:p>
          <a:p>
            <a:r>
              <a:rPr lang="en-US" sz="2400" dirty="0"/>
              <a:t>1.	Facilitating both international and external trade.</a:t>
            </a:r>
          </a:p>
          <a:p>
            <a:r>
              <a:rPr lang="en-US" sz="2400" dirty="0"/>
              <a:t>2.	Create employment. </a:t>
            </a:r>
          </a:p>
          <a:p>
            <a:r>
              <a:rPr lang="en-US" sz="2400" dirty="0"/>
              <a:t>3.	Facilitate the growth of industries.</a:t>
            </a:r>
          </a:p>
          <a:p>
            <a:r>
              <a:rPr lang="en-US" sz="2400" dirty="0"/>
              <a:t>4.	Source of government revenue.</a:t>
            </a:r>
          </a:p>
          <a:p>
            <a:r>
              <a:rPr lang="en-US" sz="2400" dirty="0"/>
              <a:t>5.	Facilitate international co-operation.</a:t>
            </a:r>
          </a:p>
        </p:txBody>
      </p:sp>
    </p:spTree>
    <p:extLst>
      <p:ext uri="{BB962C8B-B14F-4D97-AF65-F5344CB8AC3E}">
        <p14:creationId xmlns:p14="http://schemas.microsoft.com/office/powerpoint/2010/main" val="4149958426"/>
      </p:ext>
    </p:extLst>
  </p:cSld>
  <p:clrMapOvr>
    <a:masterClrMapping/>
  </p:clrMapOvr>
  <p:transition spd="slow" advTm="60000">
    <p:cover/>
  </p:transition>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42901"/>
            <a:ext cx="8610600" cy="4585871"/>
          </a:xfrm>
          <a:prstGeom prst="rect">
            <a:avLst/>
          </a:prstGeom>
        </p:spPr>
        <p:txBody>
          <a:bodyPr wrap="square">
            <a:spAutoFit/>
          </a:bodyPr>
          <a:lstStyle/>
          <a:p>
            <a:pPr algn="ctr"/>
            <a:r>
              <a:rPr lang="en-US" sz="2800" b="1" u="sng" dirty="0"/>
              <a:t>EXERCISE 17</a:t>
            </a:r>
          </a:p>
          <a:p>
            <a:r>
              <a:rPr lang="en-US" sz="2400" dirty="0"/>
              <a:t>1.The </a:t>
            </a:r>
            <a:r>
              <a:rPr lang="en-US" sz="2400" dirty="0"/>
              <a:t>main reason why </a:t>
            </a:r>
            <a:r>
              <a:rPr lang="en-US" sz="2400" dirty="0" err="1"/>
              <a:t>Tazara</a:t>
            </a:r>
            <a:r>
              <a:rPr lang="en-US" sz="2400" dirty="0"/>
              <a:t> Railway was constructed was------------------</a:t>
            </a:r>
          </a:p>
          <a:p>
            <a:r>
              <a:rPr lang="en-US" sz="2400" dirty="0"/>
              <a:t>A.	To open Zambia copper mines. </a:t>
            </a:r>
          </a:p>
          <a:p>
            <a:r>
              <a:rPr lang="en-US" sz="2400" dirty="0"/>
              <a:t>B.	To avoid Zambia trouble with neighbors.</a:t>
            </a:r>
          </a:p>
          <a:p>
            <a:r>
              <a:rPr lang="en-US" sz="2400" dirty="0"/>
              <a:t>C.	To make Zambia less </a:t>
            </a:r>
            <a:r>
              <a:rPr lang="en-US" sz="2400" dirty="0" err="1"/>
              <a:t>dependant</a:t>
            </a:r>
            <a:r>
              <a:rPr lang="en-US" sz="2400" dirty="0"/>
              <a:t> on South Africa.</a:t>
            </a:r>
          </a:p>
          <a:p>
            <a:r>
              <a:rPr lang="en-US" sz="2400" dirty="0"/>
              <a:t>D.	To open country Zambia in her international trade.</a:t>
            </a:r>
          </a:p>
          <a:p>
            <a:endParaRPr lang="en-US" sz="2400" dirty="0"/>
          </a:p>
          <a:p>
            <a:r>
              <a:rPr lang="en-US" sz="2400" dirty="0"/>
              <a:t>2.Which </a:t>
            </a:r>
            <a:r>
              <a:rPr lang="en-US" sz="2400" dirty="0"/>
              <a:t>one of the following is the MOST convenient way of </a:t>
            </a:r>
            <a:r>
              <a:rPr lang="en-US" sz="2400" dirty="0"/>
              <a:t>transporting </a:t>
            </a:r>
            <a:r>
              <a:rPr lang="en-US" sz="2400" dirty="0"/>
              <a:t>oil in Kenya?    </a:t>
            </a:r>
          </a:p>
          <a:p>
            <a:r>
              <a:rPr lang="en-US" sz="2400" dirty="0"/>
              <a:t>       A. Road 			</a:t>
            </a:r>
            <a:r>
              <a:rPr lang="en-US" sz="2400" dirty="0"/>
              <a:t>B</a:t>
            </a:r>
            <a:r>
              <a:rPr lang="en-US" sz="2400" dirty="0"/>
              <a:t>. Tankers   </a:t>
            </a:r>
          </a:p>
          <a:p>
            <a:r>
              <a:rPr lang="en-US" sz="2400" dirty="0"/>
              <a:t>       C. </a:t>
            </a:r>
            <a:r>
              <a:rPr lang="en-US" sz="2400" dirty="0"/>
              <a:t>Pipeline			D</a:t>
            </a:r>
            <a:r>
              <a:rPr lang="en-US" sz="2400" dirty="0"/>
              <a:t>. Railway</a:t>
            </a:r>
          </a:p>
        </p:txBody>
      </p:sp>
    </p:spTree>
    <p:extLst>
      <p:ext uri="{BB962C8B-B14F-4D97-AF65-F5344CB8AC3E}">
        <p14:creationId xmlns:p14="http://schemas.microsoft.com/office/powerpoint/2010/main" val="4266877474"/>
      </p:ext>
    </p:extLst>
  </p:cSld>
  <p:clrMapOvr>
    <a:masterClrMapping/>
  </p:clrMapOvr>
  <p:transition spd="slow" advTm="60000">
    <p:cover/>
  </p:transition>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0455" y="57729"/>
            <a:ext cx="8763000" cy="4893647"/>
          </a:xfrm>
          <a:prstGeom prst="rect">
            <a:avLst/>
          </a:prstGeom>
        </p:spPr>
        <p:txBody>
          <a:bodyPr wrap="square">
            <a:spAutoFit/>
          </a:bodyPr>
          <a:lstStyle/>
          <a:p>
            <a:r>
              <a:rPr lang="en-US" sz="2400" dirty="0"/>
              <a:t>3.Which </a:t>
            </a:r>
            <a:r>
              <a:rPr lang="en-US" sz="2400" dirty="0"/>
              <a:t>country below is NOT crossed by the Trans- Africa Highway Road?</a:t>
            </a:r>
          </a:p>
          <a:p>
            <a:pPr marL="457200" indent="-457200">
              <a:buAutoNum type="alphaUcPeriod"/>
            </a:pPr>
            <a:r>
              <a:rPr lang="en-US" sz="2400" dirty="0"/>
              <a:t>DRC </a:t>
            </a:r>
            <a:r>
              <a:rPr lang="en-US" sz="2400" dirty="0"/>
              <a:t>			</a:t>
            </a:r>
            <a:endParaRPr lang="en-US" sz="2400" dirty="0"/>
          </a:p>
          <a:p>
            <a:pPr marL="457200" indent="-457200">
              <a:buAutoNum type="alphaUcPeriod"/>
            </a:pPr>
            <a:r>
              <a:rPr lang="en-US" sz="2400" dirty="0"/>
              <a:t>Uganda </a:t>
            </a:r>
            <a:endParaRPr lang="en-US" sz="2400" dirty="0"/>
          </a:p>
          <a:p>
            <a:pPr marL="457200" indent="-457200">
              <a:buAutoNum type="alphaUcPeriod" startAt="3"/>
            </a:pPr>
            <a:r>
              <a:rPr lang="en-US" sz="2400" dirty="0"/>
              <a:t>Tanzania</a:t>
            </a:r>
            <a:r>
              <a:rPr lang="en-US" sz="2400" dirty="0"/>
              <a:t>	</a:t>
            </a:r>
            <a:endParaRPr lang="en-US" sz="2400" dirty="0"/>
          </a:p>
          <a:p>
            <a:r>
              <a:rPr lang="en-US" sz="2400" dirty="0"/>
              <a:t>D</a:t>
            </a:r>
            <a:r>
              <a:rPr lang="en-US" sz="2400" dirty="0"/>
              <a:t>. </a:t>
            </a:r>
            <a:r>
              <a:rPr lang="en-US" sz="2400" dirty="0"/>
              <a:t>   Cameroon</a:t>
            </a:r>
            <a:endParaRPr lang="en-US" sz="2400" dirty="0"/>
          </a:p>
          <a:p>
            <a:endParaRPr lang="en-US" sz="2400" dirty="0"/>
          </a:p>
          <a:p>
            <a:r>
              <a:rPr lang="en-US" sz="2400" dirty="0"/>
              <a:t>4.Which </a:t>
            </a:r>
            <a:r>
              <a:rPr lang="en-US" sz="2400" dirty="0"/>
              <a:t>one of the following statement is NOT a disadvantage of water transport?</a:t>
            </a:r>
          </a:p>
          <a:p>
            <a:r>
              <a:rPr lang="en-US" sz="2400" dirty="0"/>
              <a:t>A.	It is the slowest mean of transport.</a:t>
            </a:r>
          </a:p>
          <a:p>
            <a:r>
              <a:rPr lang="en-US" sz="2400" dirty="0"/>
              <a:t>B.	Water transport has few cases of traffic congestion. </a:t>
            </a:r>
          </a:p>
          <a:p>
            <a:r>
              <a:rPr lang="en-US" sz="2400" dirty="0"/>
              <a:t>C.	Sea vessels pollute water. </a:t>
            </a:r>
          </a:p>
          <a:p>
            <a:r>
              <a:rPr lang="en-US" sz="2400" dirty="0"/>
              <a:t>D.	Ports and </a:t>
            </a:r>
            <a:r>
              <a:rPr lang="en-US" sz="2400" dirty="0" err="1"/>
              <a:t>harbours</a:t>
            </a:r>
            <a:r>
              <a:rPr lang="en-US" sz="2400" dirty="0"/>
              <a:t> are very expensive to construct. </a:t>
            </a:r>
          </a:p>
        </p:txBody>
      </p:sp>
    </p:spTree>
    <p:extLst>
      <p:ext uri="{BB962C8B-B14F-4D97-AF65-F5344CB8AC3E}">
        <p14:creationId xmlns:p14="http://schemas.microsoft.com/office/powerpoint/2010/main" val="1037592683"/>
      </p:ext>
    </p:extLst>
  </p:cSld>
  <p:clrMapOvr>
    <a:masterClrMapping/>
  </p:clrMapOvr>
  <p:transition spd="slow" advTm="60000">
    <p:cover/>
  </p:transition>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78522"/>
            <a:ext cx="8534400" cy="5755422"/>
          </a:xfrm>
          <a:prstGeom prst="rect">
            <a:avLst/>
          </a:prstGeom>
        </p:spPr>
        <p:txBody>
          <a:bodyPr wrap="square">
            <a:spAutoFit/>
          </a:bodyPr>
          <a:lstStyle/>
          <a:p>
            <a:pPr algn="ctr"/>
            <a:r>
              <a:rPr lang="en-US" sz="3200" b="1" u="sng" dirty="0">
                <a:solidFill>
                  <a:srgbClr val="FF0000"/>
                </a:solidFill>
              </a:rPr>
              <a:t>URBANIZATION </a:t>
            </a:r>
            <a:r>
              <a:rPr lang="en-US" sz="3200" b="1" u="sng" dirty="0">
                <a:solidFill>
                  <a:srgbClr val="FF0000"/>
                </a:solidFill>
              </a:rPr>
              <a:t>- STD 5 WORKS </a:t>
            </a:r>
          </a:p>
          <a:p>
            <a:r>
              <a:rPr lang="en-US" sz="2400" b="1" u="sng" dirty="0">
                <a:solidFill>
                  <a:srgbClr val="0070C0"/>
                </a:solidFill>
              </a:rPr>
              <a:t>Factors influencing the growth of towns</a:t>
            </a:r>
          </a:p>
          <a:p>
            <a:r>
              <a:rPr lang="en-US" sz="2400" dirty="0"/>
              <a:t>1.	Tourism. </a:t>
            </a:r>
          </a:p>
          <a:p>
            <a:r>
              <a:rPr lang="en-US" sz="2400" dirty="0"/>
              <a:t>2.	Means of transport and communication.</a:t>
            </a:r>
          </a:p>
          <a:p>
            <a:r>
              <a:rPr lang="en-US" sz="2400" dirty="0"/>
              <a:t>3.	Agriculture. </a:t>
            </a:r>
          </a:p>
          <a:p>
            <a:r>
              <a:rPr lang="en-US" sz="2400" dirty="0"/>
              <a:t>4.	Mining. </a:t>
            </a:r>
          </a:p>
          <a:p>
            <a:r>
              <a:rPr lang="en-US" sz="2400" dirty="0"/>
              <a:t>5.	Land availability.</a:t>
            </a:r>
          </a:p>
          <a:p>
            <a:r>
              <a:rPr lang="en-US" sz="2400" dirty="0"/>
              <a:t>6.	Trade. </a:t>
            </a:r>
          </a:p>
          <a:p>
            <a:r>
              <a:rPr lang="en-US" sz="2400" dirty="0"/>
              <a:t>7.	Industries. </a:t>
            </a:r>
          </a:p>
          <a:p>
            <a:r>
              <a:rPr lang="en-US" sz="2400" dirty="0"/>
              <a:t>8.	Government policy.</a:t>
            </a:r>
          </a:p>
          <a:p>
            <a:r>
              <a:rPr lang="en-US" sz="2400" dirty="0"/>
              <a:t>9.	Presence of social amenities.</a:t>
            </a:r>
          </a:p>
          <a:p>
            <a:r>
              <a:rPr lang="en-US" sz="2400" dirty="0"/>
              <a:t>10.	Population increase.</a:t>
            </a:r>
          </a:p>
          <a:p>
            <a:r>
              <a:rPr lang="en-US" sz="2400" dirty="0"/>
              <a:t>11.	Ports and </a:t>
            </a:r>
            <a:r>
              <a:rPr lang="en-US" sz="2400" dirty="0" err="1"/>
              <a:t>harbours</a:t>
            </a:r>
            <a:r>
              <a:rPr lang="en-US" sz="2400" dirty="0"/>
              <a:t>.</a:t>
            </a:r>
          </a:p>
          <a:p>
            <a:r>
              <a:rPr lang="en-US" sz="2400" dirty="0"/>
              <a:t>12.	Administration. </a:t>
            </a:r>
          </a:p>
          <a:p>
            <a:r>
              <a:rPr lang="en-US" sz="2400" dirty="0"/>
              <a:t>13.	Political factors.</a:t>
            </a:r>
          </a:p>
        </p:txBody>
      </p:sp>
    </p:spTree>
    <p:extLst>
      <p:ext uri="{BB962C8B-B14F-4D97-AF65-F5344CB8AC3E}">
        <p14:creationId xmlns:p14="http://schemas.microsoft.com/office/powerpoint/2010/main" val="1299386027"/>
      </p:ext>
    </p:extLst>
  </p:cSld>
  <p:clrMapOvr>
    <a:masterClrMapping/>
  </p:clrMapOvr>
  <p:transition spd="slow" advTm="60000">
    <p:cover/>
  </p:transition>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6400" y="25067"/>
            <a:ext cx="4334648" cy="461665"/>
          </a:xfrm>
          <a:prstGeom prst="rect">
            <a:avLst/>
          </a:prstGeom>
        </p:spPr>
        <p:txBody>
          <a:bodyPr wrap="none">
            <a:spAutoFit/>
          </a:bodyPr>
          <a:lstStyle/>
          <a:p>
            <a:r>
              <a:rPr lang="en-US" sz="2400" b="1" u="sng" dirty="0">
                <a:solidFill>
                  <a:srgbClr val="0070C0"/>
                </a:solidFill>
              </a:rPr>
              <a:t>Function of major town in Kenya</a:t>
            </a:r>
          </a:p>
        </p:txBody>
      </p:sp>
      <p:graphicFrame>
        <p:nvGraphicFramePr>
          <p:cNvPr id="7" name="Table 6"/>
          <p:cNvGraphicFramePr>
            <a:graphicFrameLocks noGrp="1"/>
          </p:cNvGraphicFramePr>
          <p:nvPr>
            <p:extLst>
              <p:ext uri="{D42A27DB-BD31-4B8C-83A1-F6EECF244321}">
                <p14:modId xmlns:p14="http://schemas.microsoft.com/office/powerpoint/2010/main" val="158490674"/>
              </p:ext>
            </p:extLst>
          </p:nvPr>
        </p:nvGraphicFramePr>
        <p:xfrm>
          <a:off x="812800" y="571499"/>
          <a:ext cx="8610600" cy="4922520"/>
        </p:xfrm>
        <a:graphic>
          <a:graphicData uri="http://schemas.openxmlformats.org/drawingml/2006/table">
            <a:tbl>
              <a:tblPr firstRow="1" firstCol="1" lastRow="1" lastCol="1" bandRow="1" bandCol="1"/>
              <a:tblGrid>
                <a:gridCol w="2057400">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254000">
                <a:tc>
                  <a:txBody>
                    <a:bodyPr/>
                    <a:lstStyle/>
                    <a:p>
                      <a:pPr marL="114300" marR="0" algn="l">
                        <a:spcBef>
                          <a:spcPts val="0"/>
                        </a:spcBef>
                        <a:spcAft>
                          <a:spcPts val="0"/>
                        </a:spcAft>
                      </a:pPr>
                      <a:r>
                        <a:rPr lang="en-US" sz="1700" b="1">
                          <a:effectLst/>
                          <a:latin typeface="Times New Roman"/>
                          <a:ea typeface="Times New Roman"/>
                        </a:rPr>
                        <a:t>Town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4300" marR="0" algn="l">
                        <a:spcBef>
                          <a:spcPts val="0"/>
                        </a:spcBef>
                        <a:spcAft>
                          <a:spcPts val="0"/>
                        </a:spcAft>
                      </a:pPr>
                      <a:r>
                        <a:rPr lang="en-US" sz="1700" b="1">
                          <a:effectLst/>
                          <a:latin typeface="Times New Roman"/>
                          <a:ea typeface="Times New Roman"/>
                        </a:rPr>
                        <a:t>Its function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40000">
                <a:tc>
                  <a:txBody>
                    <a:bodyPr/>
                    <a:lstStyle/>
                    <a:p>
                      <a:pPr marL="114300" marR="0" algn="l">
                        <a:spcBef>
                          <a:spcPts val="0"/>
                        </a:spcBef>
                        <a:spcAft>
                          <a:spcPts val="0"/>
                        </a:spcAft>
                      </a:pPr>
                      <a:r>
                        <a:rPr lang="en-US" sz="1700" b="1">
                          <a:effectLst/>
                          <a:latin typeface="Times New Roman"/>
                          <a:ea typeface="Times New Roman"/>
                        </a:rPr>
                        <a:t>Nairobi</a:t>
                      </a:r>
                      <a:endParaRPr lang="en-US" sz="3000">
                        <a:effectLst/>
                        <a:latin typeface="Times New Roman"/>
                        <a:ea typeface="Times New Roman"/>
                      </a:endParaRPr>
                    </a:p>
                    <a:p>
                      <a:pPr marL="114300" marR="0" algn="l">
                        <a:spcBef>
                          <a:spcPts val="0"/>
                        </a:spcBef>
                        <a:spcAft>
                          <a:spcPts val="0"/>
                        </a:spcAft>
                      </a:pPr>
                      <a:r>
                        <a:rPr lang="en-US" sz="1700">
                          <a:effectLst/>
                          <a:latin typeface="Times New Roman"/>
                          <a:ea typeface="Times New Roman"/>
                        </a:rPr>
                        <a:t>Started as a resting place of Kenya Uganda railway builders</a:t>
                      </a:r>
                      <a:r>
                        <a:rPr lang="en-US" sz="1700" b="1">
                          <a:effectLst/>
                          <a:latin typeface="Times New Roman"/>
                          <a:ea typeface="Times New Roman"/>
                        </a:rPr>
                        <a:t>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l">
                        <a:spcBef>
                          <a:spcPts val="0"/>
                        </a:spcBef>
                        <a:spcAft>
                          <a:spcPts val="0"/>
                        </a:spcAft>
                        <a:buFont typeface="Symbol"/>
                        <a:buChar char=""/>
                        <a:tabLst>
                          <a:tab pos="63500" algn="l"/>
                        </a:tabLst>
                      </a:pPr>
                      <a:r>
                        <a:rPr lang="en-US" sz="1700">
                          <a:effectLst/>
                          <a:latin typeface="Times New Roman"/>
                          <a:ea typeface="Times New Roman"/>
                        </a:rPr>
                        <a:t>It’s the capital city of Kenya </a:t>
                      </a:r>
                      <a:endParaRPr lang="en-US" sz="30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a:effectLst/>
                          <a:latin typeface="Times New Roman"/>
                          <a:ea typeface="Times New Roman"/>
                        </a:rPr>
                        <a:t>It is a provincial headquarter </a:t>
                      </a:r>
                      <a:endParaRPr lang="en-US" sz="3000">
                        <a:effectLst/>
                        <a:latin typeface="Times New Roman"/>
                        <a:ea typeface="Times New Roman"/>
                      </a:endParaRPr>
                    </a:p>
                    <a:p>
                      <a:pPr marL="0" marR="0" indent="57785" algn="l">
                        <a:spcBef>
                          <a:spcPts val="0"/>
                        </a:spcBef>
                        <a:spcAft>
                          <a:spcPts val="0"/>
                        </a:spcAft>
                      </a:pPr>
                      <a:r>
                        <a:rPr lang="en-US" sz="1700">
                          <a:effectLst/>
                          <a:latin typeface="Times New Roman"/>
                          <a:ea typeface="Times New Roman"/>
                        </a:rPr>
                        <a:t>it’s a home of international bodies  e.g. UNEP ,Habitat etc </a:t>
                      </a:r>
                      <a:endParaRPr lang="en-US" sz="3000">
                        <a:effectLst/>
                        <a:latin typeface="Times New Roman"/>
                        <a:ea typeface="Times New Roman"/>
                      </a:endParaRPr>
                    </a:p>
                    <a:p>
                      <a:pPr marL="0" marR="0" indent="57785" algn="l">
                        <a:spcBef>
                          <a:spcPts val="0"/>
                        </a:spcBef>
                        <a:spcAft>
                          <a:spcPts val="0"/>
                        </a:spcAft>
                      </a:pPr>
                      <a:r>
                        <a:rPr lang="en-US" sz="1700" b="1" u="sng">
                          <a:effectLst/>
                          <a:latin typeface="Times New Roman"/>
                          <a:ea typeface="Times New Roman"/>
                        </a:rPr>
                        <a:t>It is a:-</a:t>
                      </a:r>
                      <a:endParaRPr lang="en-US" sz="30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a:effectLst/>
                          <a:latin typeface="Times New Roman"/>
                          <a:ea typeface="Times New Roman"/>
                        </a:rPr>
                        <a:t>Transport centers</a:t>
                      </a:r>
                      <a:endParaRPr lang="en-US" sz="30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a:effectLst/>
                          <a:latin typeface="Times New Roman"/>
                          <a:ea typeface="Times New Roman"/>
                        </a:rPr>
                        <a:t>Tourist centre </a:t>
                      </a:r>
                      <a:endParaRPr lang="en-US" sz="30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a:effectLst/>
                          <a:latin typeface="Times New Roman"/>
                          <a:ea typeface="Times New Roman"/>
                        </a:rPr>
                        <a:t>Industrial centre </a:t>
                      </a:r>
                      <a:endParaRPr lang="en-US" sz="30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a:effectLst/>
                          <a:latin typeface="Times New Roman"/>
                          <a:ea typeface="Times New Roman"/>
                        </a:rPr>
                        <a:t>Education centre</a:t>
                      </a:r>
                      <a:endParaRPr lang="en-US" sz="30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a:effectLst/>
                          <a:latin typeface="Times New Roman"/>
                          <a:ea typeface="Times New Roman"/>
                        </a:rPr>
                        <a:t>Communication centre </a:t>
                      </a:r>
                      <a:endParaRPr lang="en-US" sz="3000">
                        <a:effectLst/>
                        <a:latin typeface="Times New Roman"/>
                        <a:ea typeface="Times New Roman"/>
                      </a:endParaRPr>
                    </a:p>
                    <a:p>
                      <a:pPr marL="114300" marR="0" algn="l">
                        <a:spcBef>
                          <a:spcPts val="0"/>
                        </a:spcBef>
                        <a:spcAft>
                          <a:spcPts val="0"/>
                        </a:spcAft>
                      </a:pPr>
                      <a:r>
                        <a:rPr lang="en-US" sz="1700" b="1">
                          <a:effectLst/>
                          <a:latin typeface="Times New Roman"/>
                          <a:ea typeface="Times New Roman"/>
                        </a:rPr>
                        <a:t>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2000">
                <a:tc>
                  <a:txBody>
                    <a:bodyPr/>
                    <a:lstStyle/>
                    <a:p>
                      <a:pPr marL="114300" marR="0" algn="l">
                        <a:spcBef>
                          <a:spcPts val="0"/>
                        </a:spcBef>
                        <a:spcAft>
                          <a:spcPts val="0"/>
                        </a:spcAft>
                      </a:pPr>
                      <a:r>
                        <a:rPr lang="en-US" sz="1700" b="1">
                          <a:effectLst/>
                          <a:latin typeface="Times New Roman"/>
                          <a:ea typeface="Times New Roman"/>
                        </a:rPr>
                        <a:t>Mombasa </a:t>
                      </a:r>
                      <a:endParaRPr lang="en-US" sz="3000">
                        <a:effectLst/>
                        <a:latin typeface="Times New Roman"/>
                        <a:ea typeface="Times New Roman"/>
                      </a:endParaRPr>
                    </a:p>
                    <a:p>
                      <a:pPr marL="114300" marR="0" algn="l">
                        <a:spcBef>
                          <a:spcPts val="0"/>
                        </a:spcBef>
                        <a:spcAft>
                          <a:spcPts val="0"/>
                        </a:spcAft>
                      </a:pPr>
                      <a:r>
                        <a:rPr lang="en-US" sz="1700">
                          <a:effectLst/>
                          <a:latin typeface="Times New Roman"/>
                          <a:ea typeface="Times New Roman"/>
                        </a:rPr>
                        <a:t>Started as a trading centre </a:t>
                      </a:r>
                      <a:endParaRPr lang="en-US" sz="30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l">
                        <a:spcBef>
                          <a:spcPts val="0"/>
                        </a:spcBef>
                        <a:spcAft>
                          <a:spcPts val="0"/>
                        </a:spcAft>
                        <a:buFont typeface="Symbol"/>
                        <a:buChar char=""/>
                        <a:tabLst>
                          <a:tab pos="63500" algn="l"/>
                        </a:tabLst>
                      </a:pPr>
                      <a:r>
                        <a:rPr lang="en-US" sz="1700" dirty="0">
                          <a:effectLst/>
                          <a:latin typeface="Times New Roman"/>
                          <a:ea typeface="Times New Roman"/>
                        </a:rPr>
                        <a:t>Has the main largest port in Kenya</a:t>
                      </a:r>
                      <a:endParaRPr lang="en-US" sz="3000" dirty="0">
                        <a:effectLst/>
                        <a:latin typeface="Times New Roman"/>
                        <a:ea typeface="Times New Roman"/>
                      </a:endParaRPr>
                    </a:p>
                    <a:p>
                      <a:pPr marL="0" marR="0" algn="l">
                        <a:spcBef>
                          <a:spcPts val="0"/>
                        </a:spcBef>
                        <a:spcAft>
                          <a:spcPts val="0"/>
                        </a:spcAft>
                      </a:pPr>
                      <a:r>
                        <a:rPr lang="en-US" sz="1700" b="1" u="sng" dirty="0">
                          <a:effectLst/>
                          <a:latin typeface="Times New Roman"/>
                          <a:ea typeface="Times New Roman"/>
                        </a:rPr>
                        <a:t>It is a:- </a:t>
                      </a:r>
                      <a:endParaRPr lang="en-US" sz="30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dirty="0">
                          <a:effectLst/>
                          <a:latin typeface="Times New Roman"/>
                          <a:ea typeface="Times New Roman"/>
                        </a:rPr>
                        <a:t>Administrative </a:t>
                      </a:r>
                      <a:r>
                        <a:rPr lang="en-US" sz="1700" dirty="0" err="1">
                          <a:effectLst/>
                          <a:latin typeface="Times New Roman"/>
                          <a:ea typeface="Times New Roman"/>
                        </a:rPr>
                        <a:t>centre</a:t>
                      </a:r>
                      <a:r>
                        <a:rPr lang="en-US" sz="1700" dirty="0">
                          <a:effectLst/>
                          <a:latin typeface="Times New Roman"/>
                          <a:ea typeface="Times New Roman"/>
                        </a:rPr>
                        <a:t> </a:t>
                      </a:r>
                      <a:endParaRPr lang="en-US" sz="30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dirty="0">
                          <a:effectLst/>
                          <a:latin typeface="Times New Roman"/>
                          <a:ea typeface="Times New Roman"/>
                        </a:rPr>
                        <a:t>Cultural </a:t>
                      </a:r>
                      <a:r>
                        <a:rPr lang="en-US" sz="1700" dirty="0" err="1">
                          <a:effectLst/>
                          <a:latin typeface="Times New Roman"/>
                          <a:ea typeface="Times New Roman"/>
                        </a:rPr>
                        <a:t>centre</a:t>
                      </a:r>
                      <a:r>
                        <a:rPr lang="en-US" sz="1700" dirty="0">
                          <a:effectLst/>
                          <a:latin typeface="Times New Roman"/>
                          <a:ea typeface="Times New Roman"/>
                        </a:rPr>
                        <a:t> </a:t>
                      </a:r>
                      <a:endParaRPr lang="en-US" sz="30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dirty="0">
                          <a:effectLst/>
                          <a:latin typeface="Times New Roman"/>
                          <a:ea typeface="Times New Roman"/>
                        </a:rPr>
                        <a:t>Communication </a:t>
                      </a:r>
                      <a:r>
                        <a:rPr lang="en-US" sz="1700" dirty="0" err="1">
                          <a:effectLst/>
                          <a:latin typeface="Times New Roman"/>
                          <a:ea typeface="Times New Roman"/>
                        </a:rPr>
                        <a:t>centre</a:t>
                      </a:r>
                      <a:r>
                        <a:rPr lang="en-US" sz="1700" dirty="0">
                          <a:effectLst/>
                          <a:latin typeface="Times New Roman"/>
                          <a:ea typeface="Times New Roman"/>
                        </a:rPr>
                        <a:t> </a:t>
                      </a:r>
                      <a:endParaRPr lang="en-US" sz="30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dirty="0">
                          <a:effectLst/>
                          <a:latin typeface="Times New Roman"/>
                          <a:ea typeface="Times New Roman"/>
                        </a:rPr>
                        <a:t>Tourist </a:t>
                      </a:r>
                      <a:r>
                        <a:rPr lang="en-US" sz="1700" dirty="0" err="1">
                          <a:effectLst/>
                          <a:latin typeface="Times New Roman"/>
                          <a:ea typeface="Times New Roman"/>
                        </a:rPr>
                        <a:t>centre</a:t>
                      </a:r>
                      <a:r>
                        <a:rPr lang="en-US" sz="1700" dirty="0">
                          <a:effectLst/>
                          <a:latin typeface="Times New Roman"/>
                          <a:ea typeface="Times New Roman"/>
                        </a:rPr>
                        <a:t> </a:t>
                      </a:r>
                      <a:endParaRPr lang="en-US" sz="30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dirty="0">
                          <a:effectLst/>
                          <a:latin typeface="Times New Roman"/>
                          <a:ea typeface="Times New Roman"/>
                        </a:rPr>
                        <a:t>Industrial </a:t>
                      </a:r>
                      <a:r>
                        <a:rPr lang="en-US" sz="1700" dirty="0" err="1">
                          <a:effectLst/>
                          <a:latin typeface="Times New Roman"/>
                          <a:ea typeface="Times New Roman"/>
                        </a:rPr>
                        <a:t>centre</a:t>
                      </a:r>
                      <a:r>
                        <a:rPr lang="en-US" sz="1700" dirty="0">
                          <a:effectLst/>
                          <a:latin typeface="Times New Roman"/>
                          <a:ea typeface="Times New Roman"/>
                        </a:rPr>
                        <a:t> </a:t>
                      </a:r>
                      <a:endParaRPr lang="en-US" sz="30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700" dirty="0">
                          <a:effectLst/>
                          <a:latin typeface="Times New Roman"/>
                          <a:ea typeface="Times New Roman"/>
                        </a:rPr>
                        <a:t>Administrative </a:t>
                      </a:r>
                      <a:r>
                        <a:rPr lang="en-US" sz="1700" dirty="0" err="1">
                          <a:effectLst/>
                          <a:latin typeface="Times New Roman"/>
                          <a:ea typeface="Times New Roman"/>
                        </a:rPr>
                        <a:t>centre</a:t>
                      </a:r>
                      <a:r>
                        <a:rPr lang="en-US" sz="1700" dirty="0">
                          <a:effectLst/>
                          <a:latin typeface="Times New Roman"/>
                          <a:ea typeface="Times New Roman"/>
                        </a:rPr>
                        <a:t> </a:t>
                      </a:r>
                      <a:endParaRPr lang="en-US" sz="30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74924544"/>
      </p:ext>
    </p:extLst>
  </p:cSld>
  <p:clrMapOvr>
    <a:masterClrMapping/>
  </p:clrMapOvr>
  <p:transition spd="slow" advTm="60000">
    <p:cover/>
  </p:transition>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69402069"/>
              </p:ext>
            </p:extLst>
          </p:nvPr>
        </p:nvGraphicFramePr>
        <p:xfrm>
          <a:off x="812802" y="381000"/>
          <a:ext cx="8610601" cy="4800600"/>
        </p:xfrm>
        <a:graphic>
          <a:graphicData uri="http://schemas.openxmlformats.org/drawingml/2006/table">
            <a:tbl>
              <a:tblPr firstRow="1" firstCol="1" lastRow="1" lastCol="1" bandRow="1" bandCol="1"/>
              <a:tblGrid>
                <a:gridCol w="3049588">
                  <a:extLst>
                    <a:ext uri="{9D8B030D-6E8A-4147-A177-3AD203B41FA5}">
                      <a16:colId xmlns:a16="http://schemas.microsoft.com/office/drawing/2014/main" val="20000"/>
                    </a:ext>
                  </a:extLst>
                </a:gridCol>
                <a:gridCol w="5561013">
                  <a:extLst>
                    <a:ext uri="{9D8B030D-6E8A-4147-A177-3AD203B41FA5}">
                      <a16:colId xmlns:a16="http://schemas.microsoft.com/office/drawing/2014/main" val="20001"/>
                    </a:ext>
                  </a:extLst>
                </a:gridCol>
              </a:tblGrid>
              <a:tr h="1600200">
                <a:tc>
                  <a:txBody>
                    <a:bodyPr/>
                    <a:lstStyle/>
                    <a:p>
                      <a:pPr marL="114300" marR="0" algn="l">
                        <a:spcBef>
                          <a:spcPts val="0"/>
                        </a:spcBef>
                        <a:spcAft>
                          <a:spcPts val="0"/>
                        </a:spcAft>
                      </a:pPr>
                      <a:r>
                        <a:rPr lang="en-US" sz="1500" b="1" dirty="0">
                          <a:effectLst/>
                          <a:latin typeface="Times New Roman"/>
                          <a:ea typeface="Times New Roman"/>
                        </a:rPr>
                        <a:t>Kisumu </a:t>
                      </a:r>
                      <a:endParaRPr lang="en-US" sz="2700" dirty="0">
                        <a:effectLst/>
                        <a:latin typeface="Times New Roman"/>
                        <a:ea typeface="Times New Roman"/>
                      </a:endParaRPr>
                    </a:p>
                    <a:p>
                      <a:pPr marL="114300" marR="0" algn="l">
                        <a:spcBef>
                          <a:spcPts val="0"/>
                        </a:spcBef>
                        <a:spcAft>
                          <a:spcPts val="0"/>
                        </a:spcAft>
                      </a:pPr>
                      <a:r>
                        <a:rPr lang="en-US" sz="1500" dirty="0">
                          <a:effectLst/>
                          <a:latin typeface="Times New Roman"/>
                          <a:ea typeface="Times New Roman"/>
                        </a:rPr>
                        <a:t>Started as a fishing village was known as port Florence </a:t>
                      </a:r>
                      <a:endParaRPr lang="en-US" sz="27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l">
                        <a:spcBef>
                          <a:spcPts val="0"/>
                        </a:spcBef>
                        <a:spcAft>
                          <a:spcPts val="0"/>
                        </a:spcAft>
                        <a:buFont typeface="Symbol"/>
                        <a:buChar char=""/>
                        <a:tabLst>
                          <a:tab pos="63500" algn="l"/>
                        </a:tabLst>
                      </a:pPr>
                      <a:r>
                        <a:rPr lang="en-US" sz="1500">
                          <a:effectLst/>
                          <a:latin typeface="Times New Roman"/>
                          <a:ea typeface="Times New Roman"/>
                        </a:rPr>
                        <a:t>Has the largest inland port in Kenya</a:t>
                      </a:r>
                      <a:endParaRPr lang="en-US" sz="2700">
                        <a:effectLst/>
                        <a:latin typeface="Times New Roman"/>
                        <a:ea typeface="Times New Roman"/>
                      </a:endParaRPr>
                    </a:p>
                    <a:p>
                      <a:pPr marL="0" marR="0" algn="l">
                        <a:spcBef>
                          <a:spcPts val="0"/>
                        </a:spcBef>
                        <a:spcAft>
                          <a:spcPts val="0"/>
                        </a:spcAft>
                      </a:pPr>
                      <a:r>
                        <a:rPr lang="en-US" sz="1500" b="1" u="sng">
                          <a:effectLst/>
                          <a:latin typeface="Times New Roman"/>
                          <a:ea typeface="Times New Roman"/>
                        </a:rPr>
                        <a:t>It is a:- </a:t>
                      </a:r>
                      <a:endParaRPr lang="en-US" sz="27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a:effectLst/>
                          <a:latin typeface="Times New Roman"/>
                          <a:ea typeface="Times New Roman"/>
                        </a:rPr>
                        <a:t>Education centre </a:t>
                      </a:r>
                      <a:endParaRPr lang="en-US" sz="27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a:effectLst/>
                          <a:latin typeface="Times New Roman"/>
                          <a:ea typeface="Times New Roman"/>
                        </a:rPr>
                        <a:t>Industrial centre </a:t>
                      </a:r>
                      <a:endParaRPr lang="en-US" sz="27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a:effectLst/>
                          <a:latin typeface="Times New Roman"/>
                          <a:ea typeface="Times New Roman"/>
                        </a:rPr>
                        <a:t>Communication centre </a:t>
                      </a:r>
                      <a:endParaRPr lang="en-US" sz="27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a:effectLst/>
                          <a:latin typeface="Times New Roman"/>
                          <a:ea typeface="Times New Roman"/>
                        </a:rPr>
                        <a:t>Trading centre </a:t>
                      </a:r>
                      <a:endParaRPr lang="en-US" sz="27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a:effectLst/>
                          <a:latin typeface="Times New Roman"/>
                          <a:ea typeface="Times New Roman"/>
                        </a:rPr>
                        <a:t>Administrative centre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71600">
                <a:tc>
                  <a:txBody>
                    <a:bodyPr/>
                    <a:lstStyle/>
                    <a:p>
                      <a:pPr marL="114300" marR="0" algn="l">
                        <a:spcBef>
                          <a:spcPts val="0"/>
                        </a:spcBef>
                        <a:spcAft>
                          <a:spcPts val="0"/>
                        </a:spcAft>
                      </a:pPr>
                      <a:r>
                        <a:rPr lang="en-US" sz="1500" b="1">
                          <a:effectLst/>
                          <a:latin typeface="Times New Roman"/>
                          <a:ea typeface="Times New Roman"/>
                        </a:rPr>
                        <a:t>Eldoret </a:t>
                      </a:r>
                      <a:endParaRPr lang="en-US" sz="2700">
                        <a:effectLst/>
                        <a:latin typeface="Times New Roman"/>
                        <a:ea typeface="Times New Roman"/>
                      </a:endParaRPr>
                    </a:p>
                    <a:p>
                      <a:pPr marL="114300" marR="0" algn="l">
                        <a:spcBef>
                          <a:spcPts val="0"/>
                        </a:spcBef>
                        <a:spcAft>
                          <a:spcPts val="0"/>
                        </a:spcAft>
                      </a:pPr>
                      <a:r>
                        <a:rPr lang="en-US" sz="1500">
                          <a:effectLst/>
                          <a:latin typeface="Times New Roman"/>
                          <a:ea typeface="Times New Roman"/>
                        </a:rPr>
                        <a:t>Started as a collection centre for European settler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500">
                          <a:effectLst/>
                          <a:latin typeface="Times New Roman"/>
                          <a:ea typeface="Times New Roman"/>
                        </a:rPr>
                        <a:t>Agricultural centre </a:t>
                      </a:r>
                      <a:endParaRPr lang="en-US" sz="27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a:effectLst/>
                          <a:latin typeface="Times New Roman"/>
                          <a:ea typeface="Times New Roman"/>
                        </a:rPr>
                        <a:t>Industrial centre </a:t>
                      </a:r>
                      <a:endParaRPr lang="en-US" sz="27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a:effectLst/>
                          <a:latin typeface="Times New Roman"/>
                          <a:ea typeface="Times New Roman"/>
                        </a:rPr>
                        <a:t>Education centre </a:t>
                      </a:r>
                      <a:endParaRPr lang="en-US" sz="27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a:effectLst/>
                          <a:latin typeface="Times New Roman"/>
                          <a:ea typeface="Times New Roman"/>
                        </a:rPr>
                        <a:t>Administrative centre </a:t>
                      </a:r>
                      <a:endParaRPr lang="en-US" sz="27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a:effectLst/>
                          <a:latin typeface="Times New Roman"/>
                          <a:ea typeface="Times New Roman"/>
                        </a:rPr>
                        <a:t>Communication centre </a:t>
                      </a:r>
                      <a:endParaRPr lang="en-US" sz="270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a:effectLst/>
                          <a:latin typeface="Times New Roman"/>
                          <a:ea typeface="Times New Roman"/>
                        </a:rPr>
                        <a:t>Transport centre </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28800">
                <a:tc>
                  <a:txBody>
                    <a:bodyPr/>
                    <a:lstStyle/>
                    <a:p>
                      <a:pPr marL="114300" marR="0" algn="l">
                        <a:spcBef>
                          <a:spcPts val="0"/>
                        </a:spcBef>
                        <a:spcAft>
                          <a:spcPts val="0"/>
                        </a:spcAft>
                      </a:pPr>
                      <a:r>
                        <a:rPr lang="en-US" sz="1500" b="1">
                          <a:effectLst/>
                          <a:latin typeface="Times New Roman"/>
                          <a:ea typeface="Times New Roman"/>
                        </a:rPr>
                        <a:t>Thika </a:t>
                      </a:r>
                      <a:endParaRPr lang="en-US" sz="2700">
                        <a:effectLst/>
                        <a:latin typeface="Times New Roman"/>
                        <a:ea typeface="Times New Roman"/>
                      </a:endParaRPr>
                    </a:p>
                    <a:p>
                      <a:pPr marL="114300" marR="0" algn="l">
                        <a:spcBef>
                          <a:spcPts val="0"/>
                        </a:spcBef>
                        <a:spcAft>
                          <a:spcPts val="0"/>
                        </a:spcAft>
                      </a:pPr>
                      <a:r>
                        <a:rPr lang="en-US" sz="1500">
                          <a:effectLst/>
                          <a:latin typeface="Times New Roman"/>
                          <a:ea typeface="Times New Roman"/>
                        </a:rPr>
                        <a:t>Started as an industrial town.</a:t>
                      </a:r>
                      <a:endParaRPr lang="en-US" sz="270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gn="l">
                        <a:spcBef>
                          <a:spcPts val="0"/>
                        </a:spcBef>
                        <a:spcAft>
                          <a:spcPts val="0"/>
                        </a:spcAft>
                        <a:buFont typeface="Symbol"/>
                        <a:buChar char=""/>
                        <a:tabLst>
                          <a:tab pos="63500" algn="l"/>
                        </a:tabLst>
                      </a:pPr>
                      <a:r>
                        <a:rPr lang="en-US" sz="1500" dirty="0">
                          <a:effectLst/>
                          <a:latin typeface="Times New Roman"/>
                          <a:ea typeface="Times New Roman"/>
                        </a:rPr>
                        <a:t>Developed due to expansion of industries </a:t>
                      </a:r>
                      <a:endParaRPr lang="en-US" sz="2700" dirty="0">
                        <a:effectLst/>
                        <a:latin typeface="Times New Roman"/>
                        <a:ea typeface="Times New Roman"/>
                      </a:endParaRPr>
                    </a:p>
                    <a:p>
                      <a:pPr marL="0" marR="0" algn="l">
                        <a:spcBef>
                          <a:spcPts val="0"/>
                        </a:spcBef>
                        <a:spcAft>
                          <a:spcPts val="0"/>
                        </a:spcAft>
                      </a:pPr>
                      <a:r>
                        <a:rPr lang="en-US" sz="1500" b="1" u="sng" dirty="0">
                          <a:effectLst/>
                          <a:latin typeface="Times New Roman"/>
                          <a:ea typeface="Times New Roman"/>
                        </a:rPr>
                        <a:t>It is a :-</a:t>
                      </a:r>
                      <a:endParaRPr lang="en-US" sz="27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dirty="0">
                          <a:effectLst/>
                          <a:latin typeface="Times New Roman"/>
                          <a:ea typeface="Times New Roman"/>
                        </a:rPr>
                        <a:t>Tourist </a:t>
                      </a:r>
                      <a:r>
                        <a:rPr lang="en-US" sz="1500" dirty="0" err="1">
                          <a:effectLst/>
                          <a:latin typeface="Times New Roman"/>
                          <a:ea typeface="Times New Roman"/>
                        </a:rPr>
                        <a:t>centre</a:t>
                      </a:r>
                      <a:r>
                        <a:rPr lang="en-US" sz="1500" dirty="0">
                          <a:effectLst/>
                          <a:latin typeface="Times New Roman"/>
                          <a:ea typeface="Times New Roman"/>
                        </a:rPr>
                        <a:t> </a:t>
                      </a:r>
                      <a:endParaRPr lang="en-US" sz="27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dirty="0">
                          <a:effectLst/>
                          <a:latin typeface="Times New Roman"/>
                          <a:ea typeface="Times New Roman"/>
                        </a:rPr>
                        <a:t>Education </a:t>
                      </a:r>
                      <a:r>
                        <a:rPr lang="en-US" sz="1500" dirty="0" err="1">
                          <a:effectLst/>
                          <a:latin typeface="Times New Roman"/>
                          <a:ea typeface="Times New Roman"/>
                        </a:rPr>
                        <a:t>centre</a:t>
                      </a:r>
                      <a:r>
                        <a:rPr lang="en-US" sz="1500" dirty="0">
                          <a:effectLst/>
                          <a:latin typeface="Times New Roman"/>
                          <a:ea typeface="Times New Roman"/>
                        </a:rPr>
                        <a:t> </a:t>
                      </a:r>
                      <a:endParaRPr lang="en-US" sz="27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dirty="0">
                          <a:effectLst/>
                          <a:latin typeface="Times New Roman"/>
                          <a:ea typeface="Times New Roman"/>
                        </a:rPr>
                        <a:t>Communication </a:t>
                      </a:r>
                      <a:r>
                        <a:rPr lang="en-US" sz="1500" dirty="0" err="1">
                          <a:effectLst/>
                          <a:latin typeface="Times New Roman"/>
                          <a:ea typeface="Times New Roman"/>
                        </a:rPr>
                        <a:t>centre</a:t>
                      </a:r>
                      <a:r>
                        <a:rPr lang="en-US" sz="1500" dirty="0">
                          <a:effectLst/>
                          <a:latin typeface="Times New Roman"/>
                          <a:ea typeface="Times New Roman"/>
                        </a:rPr>
                        <a:t> </a:t>
                      </a:r>
                      <a:endParaRPr lang="en-US" sz="27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dirty="0">
                          <a:effectLst/>
                          <a:latin typeface="Times New Roman"/>
                          <a:ea typeface="Times New Roman"/>
                        </a:rPr>
                        <a:t>Residential </a:t>
                      </a:r>
                      <a:r>
                        <a:rPr lang="en-US" sz="1500" dirty="0" err="1">
                          <a:effectLst/>
                          <a:latin typeface="Times New Roman"/>
                          <a:ea typeface="Times New Roman"/>
                        </a:rPr>
                        <a:t>centre</a:t>
                      </a:r>
                      <a:r>
                        <a:rPr lang="en-US" sz="1500" dirty="0">
                          <a:effectLst/>
                          <a:latin typeface="Times New Roman"/>
                          <a:ea typeface="Times New Roman"/>
                        </a:rPr>
                        <a:t> </a:t>
                      </a:r>
                      <a:endParaRPr lang="en-US" sz="27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dirty="0">
                          <a:effectLst/>
                          <a:latin typeface="Times New Roman"/>
                          <a:ea typeface="Times New Roman"/>
                        </a:rPr>
                        <a:t>Administrative </a:t>
                      </a:r>
                      <a:r>
                        <a:rPr lang="en-US" sz="1500" dirty="0" err="1">
                          <a:effectLst/>
                          <a:latin typeface="Times New Roman"/>
                          <a:ea typeface="Times New Roman"/>
                        </a:rPr>
                        <a:t>centre</a:t>
                      </a:r>
                      <a:endParaRPr lang="en-US" sz="2700" dirty="0">
                        <a:effectLst/>
                        <a:latin typeface="Times New Roman"/>
                        <a:ea typeface="Times New Roman"/>
                      </a:endParaRPr>
                    </a:p>
                    <a:p>
                      <a:pPr marL="342900" marR="0" lvl="0" indent="-342900" algn="l">
                        <a:spcBef>
                          <a:spcPts val="0"/>
                        </a:spcBef>
                        <a:spcAft>
                          <a:spcPts val="0"/>
                        </a:spcAft>
                        <a:buFont typeface="Symbol"/>
                        <a:buChar char=""/>
                        <a:tabLst>
                          <a:tab pos="63500" algn="l"/>
                        </a:tabLst>
                      </a:pPr>
                      <a:r>
                        <a:rPr lang="en-US" sz="1500" dirty="0">
                          <a:effectLst/>
                          <a:latin typeface="Times New Roman"/>
                          <a:ea typeface="Times New Roman"/>
                        </a:rPr>
                        <a:t>Agricultural </a:t>
                      </a:r>
                      <a:r>
                        <a:rPr lang="en-US" sz="1500" dirty="0" err="1">
                          <a:effectLst/>
                          <a:latin typeface="Times New Roman"/>
                          <a:ea typeface="Times New Roman"/>
                        </a:rPr>
                        <a:t>centre</a:t>
                      </a:r>
                      <a:r>
                        <a:rPr lang="en-US" sz="1500" dirty="0">
                          <a:effectLst/>
                          <a:latin typeface="Times New Roman"/>
                          <a:ea typeface="Times New Roman"/>
                        </a:rPr>
                        <a:t> </a:t>
                      </a:r>
                      <a:endParaRPr lang="en-US" sz="2700"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7248163"/>
      </p:ext>
    </p:extLst>
  </p:cSld>
  <p:clrMapOvr>
    <a:masterClrMapping/>
  </p:clrMapOvr>
  <p:transition spd="slow" advTm="60000">
    <p:cover/>
  </p:transition>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0"/>
            <a:ext cx="8610600" cy="5386090"/>
          </a:xfrm>
          <a:prstGeom prst="rect">
            <a:avLst/>
          </a:prstGeom>
        </p:spPr>
        <p:txBody>
          <a:bodyPr wrap="square">
            <a:spAutoFit/>
          </a:bodyPr>
          <a:lstStyle/>
          <a:p>
            <a:r>
              <a:rPr lang="en-US" sz="2400" b="1" u="sng" dirty="0">
                <a:solidFill>
                  <a:srgbClr val="0070C0"/>
                </a:solidFill>
              </a:rPr>
              <a:t>Problems facing urban centers </a:t>
            </a:r>
            <a:endParaRPr lang="en-US" sz="2400" b="1" u="sng" dirty="0">
              <a:solidFill>
                <a:srgbClr val="0070C0"/>
              </a:solidFill>
            </a:endParaRPr>
          </a:p>
          <a:p>
            <a:endParaRPr lang="en-US" sz="2000" b="1" u="sng" dirty="0"/>
          </a:p>
          <a:p>
            <a:r>
              <a:rPr lang="en-US" sz="2000" dirty="0"/>
              <a:t>1.	Traffic congestion. </a:t>
            </a:r>
          </a:p>
          <a:p>
            <a:r>
              <a:rPr lang="en-US" sz="2000" dirty="0"/>
              <a:t>2.	Pollution. </a:t>
            </a:r>
          </a:p>
          <a:p>
            <a:r>
              <a:rPr lang="en-US" sz="2000" dirty="0"/>
              <a:t>3.	Poor planning. </a:t>
            </a:r>
          </a:p>
          <a:p>
            <a:r>
              <a:rPr lang="en-US" sz="2000" dirty="0"/>
              <a:t>4.	Unemployment </a:t>
            </a:r>
          </a:p>
          <a:p>
            <a:r>
              <a:rPr lang="en-US" sz="2000" dirty="0"/>
              <a:t>5.	Insecurity /crime. </a:t>
            </a:r>
          </a:p>
          <a:p>
            <a:r>
              <a:rPr lang="en-US" sz="2000" dirty="0"/>
              <a:t>6.	Shortage of amenities.</a:t>
            </a:r>
          </a:p>
          <a:p>
            <a:r>
              <a:rPr lang="en-US" sz="2000" dirty="0"/>
              <a:t>7.	Development of slums. </a:t>
            </a:r>
          </a:p>
          <a:p>
            <a:r>
              <a:rPr lang="en-US" sz="2000" dirty="0"/>
              <a:t>8.	Population increases. </a:t>
            </a:r>
          </a:p>
          <a:p>
            <a:r>
              <a:rPr lang="en-US" sz="2000" dirty="0"/>
              <a:t>9.	Street families. </a:t>
            </a:r>
          </a:p>
          <a:p>
            <a:r>
              <a:rPr lang="en-US" sz="2000" dirty="0"/>
              <a:t>10.	Shortage of plots. </a:t>
            </a:r>
          </a:p>
          <a:p>
            <a:r>
              <a:rPr lang="en-US" sz="2000" dirty="0"/>
              <a:t>11.	Mismanagement. </a:t>
            </a:r>
          </a:p>
          <a:p>
            <a:r>
              <a:rPr lang="en-US" sz="2000" dirty="0"/>
              <a:t>12.	Poor housing. </a:t>
            </a:r>
          </a:p>
          <a:p>
            <a:r>
              <a:rPr lang="en-US" sz="2000" dirty="0"/>
              <a:t>13.	Uncollected garbage. </a:t>
            </a:r>
          </a:p>
          <a:p>
            <a:r>
              <a:rPr lang="en-US" sz="2000" dirty="0"/>
              <a:t>14.	Inadequate water supply.</a:t>
            </a:r>
          </a:p>
          <a:p>
            <a:r>
              <a:rPr lang="en-US" sz="2000" dirty="0"/>
              <a:t>15.	Poor sewage system. </a:t>
            </a:r>
          </a:p>
        </p:txBody>
      </p:sp>
    </p:spTree>
    <p:extLst>
      <p:ext uri="{BB962C8B-B14F-4D97-AF65-F5344CB8AC3E}">
        <p14:creationId xmlns:p14="http://schemas.microsoft.com/office/powerpoint/2010/main" val="82698618"/>
      </p:ext>
    </p:extLst>
  </p:cSld>
  <p:clrMapOvr>
    <a:masterClrMapping/>
  </p:clrMapOvr>
  <p:transition spd="slow" advTm="60000">
    <p:cover/>
  </p:transition>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964" y="266701"/>
            <a:ext cx="8873836" cy="4585871"/>
          </a:xfrm>
          <a:prstGeom prst="rect">
            <a:avLst/>
          </a:prstGeom>
        </p:spPr>
        <p:txBody>
          <a:bodyPr wrap="square">
            <a:spAutoFit/>
          </a:bodyPr>
          <a:lstStyle/>
          <a:p>
            <a:r>
              <a:rPr lang="en-US" sz="2800" b="1" u="sng" dirty="0">
                <a:solidFill>
                  <a:srgbClr val="0070C0"/>
                </a:solidFill>
              </a:rPr>
              <a:t>Solution to problems facing urban centers </a:t>
            </a:r>
          </a:p>
          <a:p>
            <a:r>
              <a:rPr lang="en-US" sz="2400" dirty="0"/>
              <a:t>1)	Encouraging development of industries in rural areas </a:t>
            </a:r>
            <a:r>
              <a:rPr lang="en-US" sz="2400" dirty="0"/>
              <a:t>	(</a:t>
            </a:r>
            <a:r>
              <a:rPr lang="en-US" sz="2400" dirty="0"/>
              <a:t>decentralization )</a:t>
            </a:r>
          </a:p>
          <a:p>
            <a:r>
              <a:rPr lang="en-US" sz="2400" dirty="0"/>
              <a:t>2)	Strict laws on pollution. </a:t>
            </a:r>
          </a:p>
          <a:p>
            <a:r>
              <a:rPr lang="en-US" sz="2400" dirty="0"/>
              <a:t>3)	Expansion and construction of more social amenities. </a:t>
            </a:r>
          </a:p>
          <a:p>
            <a:r>
              <a:rPr lang="en-US" sz="2400" dirty="0"/>
              <a:t>4)	Construction of best roads, flyovers and wider roads. </a:t>
            </a:r>
          </a:p>
          <a:p>
            <a:r>
              <a:rPr lang="en-US" sz="2400" dirty="0"/>
              <a:t>5)	Providing water. </a:t>
            </a:r>
          </a:p>
          <a:p>
            <a:r>
              <a:rPr lang="en-US" sz="2400" dirty="0"/>
              <a:t>6)	Improving living condition in slums. </a:t>
            </a:r>
          </a:p>
          <a:p>
            <a:r>
              <a:rPr lang="en-US" sz="2400" dirty="0"/>
              <a:t>7)	Developing slums. </a:t>
            </a:r>
          </a:p>
          <a:p>
            <a:r>
              <a:rPr lang="en-US" sz="2400" dirty="0"/>
              <a:t>8)	Privatization of garbage collection. </a:t>
            </a:r>
          </a:p>
          <a:p>
            <a:r>
              <a:rPr lang="en-US" sz="2400" dirty="0"/>
              <a:t>9)	Set industries on one area.</a:t>
            </a:r>
          </a:p>
          <a:p>
            <a:r>
              <a:rPr lang="en-US" sz="2400" dirty="0"/>
              <a:t>10)	Rehabilitate street children. </a:t>
            </a:r>
          </a:p>
        </p:txBody>
      </p:sp>
    </p:spTree>
    <p:extLst>
      <p:ext uri="{BB962C8B-B14F-4D97-AF65-F5344CB8AC3E}">
        <p14:creationId xmlns:p14="http://schemas.microsoft.com/office/powerpoint/2010/main" val="1786083812"/>
      </p:ext>
    </p:extLst>
  </p:cSld>
  <p:clrMapOvr>
    <a:masterClrMapping/>
  </p:clrMapOvr>
  <p:transition spd="slow" advTm="60000">
    <p:cover/>
  </p:transition>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534400" cy="5262979"/>
          </a:xfrm>
          <a:prstGeom prst="rect">
            <a:avLst/>
          </a:prstGeom>
        </p:spPr>
        <p:txBody>
          <a:bodyPr wrap="square">
            <a:spAutoFit/>
          </a:bodyPr>
          <a:lstStyle/>
          <a:p>
            <a:r>
              <a:rPr lang="en-US" sz="2800" b="1" u="sng" dirty="0">
                <a:solidFill>
                  <a:srgbClr val="FF0000"/>
                </a:solidFill>
              </a:rPr>
              <a:t>STD 6 WORK ON URBANIZATION </a:t>
            </a:r>
          </a:p>
          <a:p>
            <a:endParaRPr lang="en-US" sz="2800" dirty="0"/>
          </a:p>
          <a:p>
            <a:r>
              <a:rPr lang="en-US" sz="2800" b="1" u="sng" dirty="0">
                <a:solidFill>
                  <a:srgbClr val="FF0000"/>
                </a:solidFill>
              </a:rPr>
              <a:t>Major Towns in Eastern Africa </a:t>
            </a:r>
          </a:p>
          <a:p>
            <a:endParaRPr lang="en-US" sz="2800" b="1" u="sng" dirty="0"/>
          </a:p>
          <a:p>
            <a:r>
              <a:rPr lang="en-US" sz="2800" b="1" u="sng" dirty="0">
                <a:solidFill>
                  <a:srgbClr val="0070C0"/>
                </a:solidFill>
              </a:rPr>
              <a:t>ADDIS </a:t>
            </a:r>
            <a:r>
              <a:rPr lang="en-US" sz="2800" b="1" u="sng" dirty="0">
                <a:solidFill>
                  <a:srgbClr val="0070C0"/>
                </a:solidFill>
              </a:rPr>
              <a:t>ABABA </a:t>
            </a:r>
          </a:p>
          <a:p>
            <a:r>
              <a:rPr lang="en-US" sz="2800" dirty="0"/>
              <a:t>	It is the capital city of Ethiopia. </a:t>
            </a:r>
          </a:p>
          <a:p>
            <a:r>
              <a:rPr lang="en-US" sz="2800" dirty="0"/>
              <a:t>	It’s the Headquarter of AU.</a:t>
            </a:r>
          </a:p>
          <a:p>
            <a:r>
              <a:rPr lang="en-US" sz="2800" dirty="0"/>
              <a:t>	It is an administrative </a:t>
            </a:r>
            <a:r>
              <a:rPr lang="en-US" sz="2800" dirty="0" err="1"/>
              <a:t>centre</a:t>
            </a:r>
            <a:r>
              <a:rPr lang="en-US" sz="2800" dirty="0"/>
              <a:t>. </a:t>
            </a:r>
          </a:p>
          <a:p>
            <a:r>
              <a:rPr lang="en-US" sz="2800" dirty="0"/>
              <a:t>	Transport and communication </a:t>
            </a:r>
            <a:r>
              <a:rPr lang="en-US" sz="2800" dirty="0" err="1"/>
              <a:t>centre</a:t>
            </a:r>
            <a:r>
              <a:rPr lang="en-US" sz="2800" dirty="0"/>
              <a:t>. </a:t>
            </a:r>
          </a:p>
          <a:p>
            <a:r>
              <a:rPr lang="en-US" sz="2800" dirty="0"/>
              <a:t>	It is the headquarters of </a:t>
            </a:r>
            <a:r>
              <a:rPr lang="en-US" sz="2800" dirty="0" err="1"/>
              <a:t>Shoa</a:t>
            </a:r>
            <a:r>
              <a:rPr lang="en-US" sz="2800" dirty="0"/>
              <a:t> province. </a:t>
            </a:r>
          </a:p>
          <a:p>
            <a:r>
              <a:rPr lang="en-US" sz="2800" dirty="0"/>
              <a:t>	The Addis Ababa means (new flower).</a:t>
            </a:r>
          </a:p>
          <a:p>
            <a:r>
              <a:rPr lang="en-US" sz="2800" dirty="0"/>
              <a:t>	Culture and education center.</a:t>
            </a:r>
          </a:p>
        </p:txBody>
      </p:sp>
    </p:spTree>
    <p:extLst>
      <p:ext uri="{BB962C8B-B14F-4D97-AF65-F5344CB8AC3E}">
        <p14:creationId xmlns:p14="http://schemas.microsoft.com/office/powerpoint/2010/main" val="1574238743"/>
      </p:ext>
    </p:extLst>
  </p:cSld>
  <p:clrMapOvr>
    <a:masterClrMapping/>
  </p:clrMapOvr>
  <p:transition spd="slow" advTm="60000">
    <p:cove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8002" y="105833"/>
            <a:ext cx="9187543" cy="1815882"/>
          </a:xfrm>
          <a:prstGeom prst="rect">
            <a:avLst/>
          </a:prstGeom>
          <a:noFill/>
        </p:spPr>
        <p:txBody>
          <a:bodyPr wrap="square" rtlCol="0">
            <a:spAutoFit/>
          </a:bodyPr>
          <a:lstStyle/>
          <a:p>
            <a:pPr algn="ctr"/>
            <a:r>
              <a:rPr lang="en-US" sz="3200" b="1" u="sng" dirty="0">
                <a:solidFill>
                  <a:srgbClr val="FF0000"/>
                </a:solidFill>
              </a:rPr>
              <a:t>FORMATION OF MOUNTAINS IN AFRICA VOLCANIC MOUNTAINS</a:t>
            </a:r>
          </a:p>
          <a:p>
            <a:r>
              <a:rPr lang="en-US" sz="2400" dirty="0"/>
              <a:t>Formed by the eruption of molten magma from the core of the earth through a line of weakness called vent</a:t>
            </a:r>
            <a:r>
              <a:rPr lang="en-US" dirty="0"/>
              <a:t>.</a:t>
            </a:r>
            <a:endParaRPr lang="en-US" dirty="0"/>
          </a:p>
        </p:txBody>
      </p:sp>
      <p:sp>
        <p:nvSpPr>
          <p:cNvPr id="4" name="TextBox 3"/>
          <p:cNvSpPr txBox="1"/>
          <p:nvPr/>
        </p:nvSpPr>
        <p:spPr>
          <a:xfrm>
            <a:off x="1574800" y="2413000"/>
            <a:ext cx="4419600" cy="369332"/>
          </a:xfrm>
          <a:prstGeom prst="rect">
            <a:avLst/>
          </a:prstGeom>
          <a:noFill/>
        </p:spPr>
        <p:txBody>
          <a:bodyPr wrap="square" rtlCol="0">
            <a:spAutoFit/>
          </a:bodyPr>
          <a:lstStyle/>
          <a:p>
            <a:endParaRPr lang="en-US" dirty="0"/>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716" y="1957095"/>
            <a:ext cx="4913085" cy="3630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842001" y="2413000"/>
            <a:ext cx="3505200" cy="2677656"/>
          </a:xfrm>
          <a:prstGeom prst="rect">
            <a:avLst/>
          </a:prstGeom>
          <a:noFill/>
        </p:spPr>
        <p:txBody>
          <a:bodyPr wrap="square" rtlCol="0">
            <a:spAutoFit/>
          </a:bodyPr>
          <a:lstStyle/>
          <a:p>
            <a:r>
              <a:rPr lang="en-US" sz="2400" b="1" dirty="0"/>
              <a:t>Examples include</a:t>
            </a:r>
          </a:p>
          <a:p>
            <a:r>
              <a:rPr lang="en-US" sz="2400" dirty="0"/>
              <a:t>Mt. Kilimanjaro</a:t>
            </a:r>
          </a:p>
          <a:p>
            <a:r>
              <a:rPr lang="en-US" sz="2400" dirty="0"/>
              <a:t>Mt. Kenya</a:t>
            </a:r>
          </a:p>
          <a:p>
            <a:r>
              <a:rPr lang="en-US" sz="2400" dirty="0"/>
              <a:t>Mt. Elgon</a:t>
            </a:r>
          </a:p>
          <a:p>
            <a:r>
              <a:rPr lang="en-US" sz="2400" dirty="0"/>
              <a:t>Mt. Cameroon</a:t>
            </a:r>
          </a:p>
          <a:p>
            <a:r>
              <a:rPr lang="en-US" sz="2400" dirty="0"/>
              <a:t>Mt. </a:t>
            </a:r>
            <a:r>
              <a:rPr lang="en-US" sz="2400" dirty="0" err="1"/>
              <a:t>Long’onot</a:t>
            </a:r>
            <a:endParaRPr lang="en-US" sz="2400" dirty="0"/>
          </a:p>
          <a:p>
            <a:r>
              <a:rPr lang="en-US" sz="2400" dirty="0"/>
              <a:t>Mt. </a:t>
            </a:r>
            <a:r>
              <a:rPr lang="en-US" sz="2400" dirty="0" err="1"/>
              <a:t>Suswa</a:t>
            </a:r>
            <a:endParaRPr lang="en-US" sz="2400" dirty="0"/>
          </a:p>
        </p:txBody>
      </p:sp>
    </p:spTree>
    <p:extLst>
      <p:ext uri="{BB962C8B-B14F-4D97-AF65-F5344CB8AC3E}">
        <p14:creationId xmlns:p14="http://schemas.microsoft.com/office/powerpoint/2010/main" val="2961692028"/>
      </p:ext>
    </p:extLst>
  </p:cSld>
  <p:clrMapOvr>
    <a:masterClrMapping/>
  </p:clrMapOvr>
  <p:transition spd="slow">
    <p:cover/>
  </p:transition>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927" y="266701"/>
            <a:ext cx="8534400" cy="4401205"/>
          </a:xfrm>
          <a:prstGeom prst="rect">
            <a:avLst/>
          </a:prstGeom>
        </p:spPr>
        <p:txBody>
          <a:bodyPr wrap="square">
            <a:spAutoFit/>
          </a:bodyPr>
          <a:lstStyle/>
          <a:p>
            <a:r>
              <a:rPr lang="en-US" sz="2800" b="1" u="sng" dirty="0">
                <a:solidFill>
                  <a:srgbClr val="0070C0"/>
                </a:solidFill>
              </a:rPr>
              <a:t>KAMPALA </a:t>
            </a:r>
          </a:p>
          <a:p>
            <a:r>
              <a:rPr lang="en-US" sz="2800" dirty="0"/>
              <a:t>	It is located on </a:t>
            </a:r>
            <a:r>
              <a:rPr lang="en-US" sz="2800" dirty="0" err="1"/>
              <a:t>Mengo</a:t>
            </a:r>
            <a:r>
              <a:rPr lang="en-US" sz="2800" dirty="0"/>
              <a:t> hills. </a:t>
            </a:r>
          </a:p>
          <a:p>
            <a:r>
              <a:rPr lang="en-US" sz="2800" dirty="0"/>
              <a:t>	It is the capital city of Uganda.</a:t>
            </a:r>
          </a:p>
          <a:p>
            <a:r>
              <a:rPr lang="en-US" sz="2800" dirty="0"/>
              <a:t>	It is an administrative </a:t>
            </a:r>
            <a:r>
              <a:rPr lang="en-US" sz="2800" dirty="0" err="1"/>
              <a:t>centre</a:t>
            </a:r>
            <a:r>
              <a:rPr lang="en-US" sz="2800" dirty="0"/>
              <a:t>.</a:t>
            </a:r>
          </a:p>
          <a:p>
            <a:r>
              <a:rPr lang="en-US" sz="2800" dirty="0"/>
              <a:t>	It is a transport and communication </a:t>
            </a:r>
            <a:r>
              <a:rPr lang="en-US" sz="2800" dirty="0" err="1"/>
              <a:t>centre</a:t>
            </a:r>
            <a:r>
              <a:rPr lang="en-US" sz="2800" dirty="0"/>
              <a:t>.  </a:t>
            </a:r>
          </a:p>
          <a:p>
            <a:r>
              <a:rPr lang="en-US" sz="2800" dirty="0"/>
              <a:t>	It is an industrial </a:t>
            </a:r>
            <a:r>
              <a:rPr lang="en-US" sz="2800" dirty="0" err="1"/>
              <a:t>centre</a:t>
            </a:r>
            <a:r>
              <a:rPr lang="en-US" sz="2800" dirty="0"/>
              <a:t>. </a:t>
            </a:r>
          </a:p>
          <a:p>
            <a:r>
              <a:rPr lang="en-US" sz="2800" dirty="0"/>
              <a:t>	Residential </a:t>
            </a:r>
            <a:r>
              <a:rPr lang="en-US" sz="2800" dirty="0" err="1"/>
              <a:t>centre</a:t>
            </a:r>
            <a:r>
              <a:rPr lang="en-US" sz="2800" dirty="0"/>
              <a:t>. </a:t>
            </a:r>
          </a:p>
          <a:p>
            <a:r>
              <a:rPr lang="en-US" sz="2800" dirty="0"/>
              <a:t>	Commercial </a:t>
            </a:r>
            <a:r>
              <a:rPr lang="en-US" sz="2800" dirty="0" err="1"/>
              <a:t>centre</a:t>
            </a:r>
            <a:r>
              <a:rPr lang="en-US" sz="2800" dirty="0"/>
              <a:t>. </a:t>
            </a:r>
          </a:p>
          <a:p>
            <a:r>
              <a:rPr lang="en-US" sz="2800" dirty="0"/>
              <a:t>	Cultural </a:t>
            </a:r>
            <a:r>
              <a:rPr lang="en-US" sz="2800" dirty="0" err="1"/>
              <a:t>centre</a:t>
            </a:r>
            <a:r>
              <a:rPr lang="en-US" sz="2800" dirty="0"/>
              <a:t>. </a:t>
            </a:r>
          </a:p>
          <a:p>
            <a:r>
              <a:rPr lang="en-US" sz="2800" dirty="0"/>
              <a:t>	Educational headquarter. </a:t>
            </a:r>
          </a:p>
        </p:txBody>
      </p:sp>
    </p:spTree>
    <p:extLst>
      <p:ext uri="{BB962C8B-B14F-4D97-AF65-F5344CB8AC3E}">
        <p14:creationId xmlns:p14="http://schemas.microsoft.com/office/powerpoint/2010/main" val="3328499854"/>
      </p:ext>
    </p:extLst>
  </p:cSld>
  <p:clrMapOvr>
    <a:masterClrMapping/>
  </p:clrMapOvr>
  <p:transition spd="slow" advTm="60000">
    <p:cover/>
  </p:transition>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9000" y="44590"/>
            <a:ext cx="8839200" cy="5632311"/>
          </a:xfrm>
          <a:prstGeom prst="rect">
            <a:avLst/>
          </a:prstGeom>
        </p:spPr>
        <p:txBody>
          <a:bodyPr wrap="square">
            <a:spAutoFit/>
          </a:bodyPr>
          <a:lstStyle/>
          <a:p>
            <a:r>
              <a:rPr lang="en-US" sz="2000" b="1" u="sng" dirty="0">
                <a:solidFill>
                  <a:srgbClr val="0070C0"/>
                </a:solidFill>
              </a:rPr>
              <a:t>JINJA</a:t>
            </a:r>
            <a:r>
              <a:rPr lang="en-US" sz="2000" dirty="0"/>
              <a:t> </a:t>
            </a:r>
          </a:p>
          <a:p>
            <a:r>
              <a:rPr lang="en-US" sz="2000" dirty="0"/>
              <a:t>	Located on the shores of Lake Victoria. </a:t>
            </a:r>
          </a:p>
          <a:p>
            <a:r>
              <a:rPr lang="en-US" sz="2000" dirty="0"/>
              <a:t>	It is the second largest town in Uganda. </a:t>
            </a:r>
          </a:p>
          <a:p>
            <a:r>
              <a:rPr lang="en-US" sz="2000" dirty="0"/>
              <a:t>	Started as a fishing village. </a:t>
            </a:r>
          </a:p>
          <a:p>
            <a:r>
              <a:rPr lang="en-US" sz="2000" dirty="0"/>
              <a:t>	It is administrative headquarter of Eastern       </a:t>
            </a:r>
          </a:p>
          <a:p>
            <a:r>
              <a:rPr lang="en-US" sz="2000" dirty="0"/>
              <a:t>    </a:t>
            </a:r>
            <a:r>
              <a:rPr lang="en-US" sz="2000" dirty="0"/>
              <a:t>	Province </a:t>
            </a:r>
            <a:r>
              <a:rPr lang="en-US" sz="2000" dirty="0"/>
              <a:t>in Uganda. </a:t>
            </a:r>
          </a:p>
          <a:p>
            <a:r>
              <a:rPr lang="en-US" sz="2000" dirty="0"/>
              <a:t>	It is an inland port. </a:t>
            </a:r>
          </a:p>
          <a:p>
            <a:r>
              <a:rPr lang="en-US" sz="2000" dirty="0"/>
              <a:t>	It is an Industrial </a:t>
            </a:r>
            <a:r>
              <a:rPr lang="en-US" sz="2000" dirty="0" err="1"/>
              <a:t>centre</a:t>
            </a:r>
            <a:r>
              <a:rPr lang="en-US" sz="2000" dirty="0"/>
              <a:t>. </a:t>
            </a:r>
          </a:p>
          <a:p>
            <a:r>
              <a:rPr lang="en-US" sz="2000" dirty="0"/>
              <a:t>	It is a Transport and communication </a:t>
            </a:r>
            <a:r>
              <a:rPr lang="en-US" sz="2000" dirty="0" err="1"/>
              <a:t>centre</a:t>
            </a:r>
            <a:r>
              <a:rPr lang="en-US" sz="2000" dirty="0"/>
              <a:t>.</a:t>
            </a:r>
            <a:endParaRPr lang="en-US" sz="2000" dirty="0"/>
          </a:p>
          <a:p>
            <a:r>
              <a:rPr lang="en-US" sz="2000" b="1" u="sng" dirty="0">
                <a:solidFill>
                  <a:srgbClr val="0070C0"/>
                </a:solidFill>
              </a:rPr>
              <a:t>DARES SALAAM </a:t>
            </a:r>
          </a:p>
          <a:p>
            <a:r>
              <a:rPr lang="en-US" sz="2000" dirty="0"/>
              <a:t>	It means Haven of Peace. </a:t>
            </a:r>
          </a:p>
          <a:p>
            <a:r>
              <a:rPr lang="en-US" sz="2000" dirty="0"/>
              <a:t>	Started as a fishing village. </a:t>
            </a:r>
          </a:p>
          <a:p>
            <a:r>
              <a:rPr lang="en-US" sz="2000" dirty="0"/>
              <a:t>	It is the largest city and it is the main sea port in Tanzania. </a:t>
            </a:r>
          </a:p>
          <a:p>
            <a:r>
              <a:rPr lang="en-US" sz="2000" dirty="0"/>
              <a:t>	It was the capital city of Tanzania but later transferred to </a:t>
            </a:r>
            <a:r>
              <a:rPr lang="en-US" sz="2000" dirty="0"/>
              <a:t>Dodoma </a:t>
            </a:r>
            <a:r>
              <a:rPr lang="en-US" sz="2000" dirty="0"/>
              <a:t>town.</a:t>
            </a:r>
          </a:p>
          <a:p>
            <a:r>
              <a:rPr lang="en-US" sz="2000" dirty="0"/>
              <a:t>	It is an administrative </a:t>
            </a:r>
            <a:r>
              <a:rPr lang="en-US" sz="2000" dirty="0" err="1"/>
              <a:t>centre</a:t>
            </a:r>
            <a:r>
              <a:rPr lang="en-US" sz="2000" dirty="0"/>
              <a:t>. </a:t>
            </a:r>
          </a:p>
          <a:p>
            <a:r>
              <a:rPr lang="en-US" sz="2000" dirty="0"/>
              <a:t>	It is a military base. </a:t>
            </a:r>
          </a:p>
          <a:p>
            <a:r>
              <a:rPr lang="en-US" sz="2000" dirty="0"/>
              <a:t>	It is a residential area. </a:t>
            </a:r>
          </a:p>
          <a:p>
            <a:r>
              <a:rPr lang="en-US" sz="2000" dirty="0"/>
              <a:t>	It is a Transport and communication </a:t>
            </a:r>
            <a:r>
              <a:rPr lang="en-US" sz="2000" dirty="0" err="1"/>
              <a:t>centre</a:t>
            </a:r>
            <a:r>
              <a:rPr lang="en-US" sz="2000" dirty="0"/>
              <a:t>. </a:t>
            </a:r>
          </a:p>
        </p:txBody>
      </p:sp>
    </p:spTree>
    <p:extLst>
      <p:ext uri="{BB962C8B-B14F-4D97-AF65-F5344CB8AC3E}">
        <p14:creationId xmlns:p14="http://schemas.microsoft.com/office/powerpoint/2010/main" val="3769400840"/>
      </p:ext>
    </p:extLst>
  </p:cSld>
  <p:clrMapOvr>
    <a:masterClrMapping/>
  </p:clrMapOvr>
  <p:transition spd="slow" advTm="60000">
    <p:cover/>
  </p:transition>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345" y="0"/>
            <a:ext cx="9005455" cy="3416320"/>
          </a:xfrm>
          <a:prstGeom prst="rect">
            <a:avLst/>
          </a:prstGeom>
        </p:spPr>
        <p:txBody>
          <a:bodyPr wrap="square">
            <a:spAutoFit/>
          </a:bodyPr>
          <a:lstStyle/>
          <a:p>
            <a:r>
              <a:rPr lang="en-US" sz="2400" b="1" u="sng" dirty="0">
                <a:solidFill>
                  <a:srgbClr val="0070C0"/>
                </a:solidFill>
              </a:rPr>
              <a:t>DODOMA</a:t>
            </a:r>
            <a:r>
              <a:rPr lang="en-US" sz="2400" b="1" u="sng" dirty="0"/>
              <a:t> </a:t>
            </a:r>
          </a:p>
          <a:p>
            <a:r>
              <a:rPr lang="en-US" sz="2400" dirty="0"/>
              <a:t>	It is experiencing  slow growth because it is located in a </a:t>
            </a:r>
            <a:r>
              <a:rPr lang="en-US" sz="2400" dirty="0"/>
              <a:t>remote 	area</a:t>
            </a:r>
            <a:r>
              <a:rPr lang="en-US" sz="2400" dirty="0"/>
              <a:t>.</a:t>
            </a:r>
          </a:p>
          <a:p>
            <a:r>
              <a:rPr lang="en-US" sz="2400" dirty="0"/>
              <a:t>	It is the capital city of Tanzania. It started as a trading </a:t>
            </a:r>
            <a:r>
              <a:rPr lang="en-US" sz="2400" dirty="0" err="1"/>
              <a:t>centre</a:t>
            </a:r>
            <a:r>
              <a:rPr lang="en-US" sz="2400" dirty="0"/>
              <a:t>. </a:t>
            </a:r>
          </a:p>
          <a:p>
            <a:r>
              <a:rPr lang="en-US" sz="2400" dirty="0"/>
              <a:t>It is:-</a:t>
            </a:r>
          </a:p>
          <a:p>
            <a:r>
              <a:rPr lang="en-US" sz="2400" dirty="0"/>
              <a:t>	An administrative city. </a:t>
            </a:r>
          </a:p>
          <a:p>
            <a:r>
              <a:rPr lang="en-US" sz="2400" dirty="0"/>
              <a:t>	An Industrial </a:t>
            </a:r>
            <a:r>
              <a:rPr lang="en-US" sz="2400" dirty="0" err="1"/>
              <a:t>centre</a:t>
            </a:r>
            <a:r>
              <a:rPr lang="en-US" sz="2400" dirty="0"/>
              <a:t>. </a:t>
            </a:r>
          </a:p>
          <a:p>
            <a:r>
              <a:rPr lang="en-US" sz="2400" dirty="0"/>
              <a:t>	A residential </a:t>
            </a:r>
            <a:r>
              <a:rPr lang="en-US" sz="2400" dirty="0" err="1"/>
              <a:t>centre</a:t>
            </a:r>
            <a:r>
              <a:rPr lang="en-US" sz="2400" dirty="0"/>
              <a:t>. </a:t>
            </a:r>
          </a:p>
          <a:p>
            <a:r>
              <a:rPr lang="en-US" sz="2400" dirty="0"/>
              <a:t>	A Transport and communication </a:t>
            </a:r>
            <a:r>
              <a:rPr lang="en-US" sz="2400" dirty="0" err="1"/>
              <a:t>centre</a:t>
            </a:r>
            <a:r>
              <a:rPr lang="en-US" sz="2400" dirty="0"/>
              <a:t>. </a:t>
            </a:r>
          </a:p>
        </p:txBody>
      </p:sp>
      <p:sp>
        <p:nvSpPr>
          <p:cNvPr id="3" name="Rectangle 2"/>
          <p:cNvSpPr/>
          <p:nvPr/>
        </p:nvSpPr>
        <p:spPr>
          <a:xfrm>
            <a:off x="660401" y="3277732"/>
            <a:ext cx="8672944" cy="2246769"/>
          </a:xfrm>
          <a:prstGeom prst="rect">
            <a:avLst/>
          </a:prstGeom>
        </p:spPr>
        <p:txBody>
          <a:bodyPr wrap="square">
            <a:spAutoFit/>
          </a:bodyPr>
          <a:lstStyle/>
          <a:p>
            <a:endParaRPr lang="en-US" sz="2000" dirty="0"/>
          </a:p>
          <a:p>
            <a:pPr algn="ctr"/>
            <a:r>
              <a:rPr lang="en-US" sz="2000" b="1" u="sng" dirty="0"/>
              <a:t>EXERCISE 18</a:t>
            </a:r>
          </a:p>
          <a:p>
            <a:r>
              <a:rPr lang="en-US" sz="2000" dirty="0"/>
              <a:t>1.Which </a:t>
            </a:r>
            <a:r>
              <a:rPr lang="en-US" sz="2000" dirty="0"/>
              <a:t>one of the following is an </a:t>
            </a:r>
            <a:r>
              <a:rPr lang="en-US" sz="2000" dirty="0"/>
              <a:t>administrative function </a:t>
            </a:r>
            <a:r>
              <a:rPr lang="en-US" sz="2000" dirty="0"/>
              <a:t>of Addis Ababa?</a:t>
            </a:r>
          </a:p>
          <a:p>
            <a:r>
              <a:rPr lang="en-US" sz="2000" dirty="0"/>
              <a:t>A.	It is the headquarters of African union.</a:t>
            </a:r>
          </a:p>
          <a:p>
            <a:r>
              <a:rPr lang="en-US" sz="2000" dirty="0"/>
              <a:t>B.	It is the </a:t>
            </a:r>
            <a:r>
              <a:rPr lang="en-US" sz="2000" dirty="0" err="1"/>
              <a:t>centre</a:t>
            </a:r>
            <a:r>
              <a:rPr lang="en-US" sz="2000" dirty="0"/>
              <a:t> of industries in Ethiopia. </a:t>
            </a:r>
          </a:p>
          <a:p>
            <a:r>
              <a:rPr lang="en-US" sz="2000" dirty="0"/>
              <a:t>C.	It is an education </a:t>
            </a:r>
            <a:r>
              <a:rPr lang="en-US" sz="2000" dirty="0" err="1"/>
              <a:t>centre</a:t>
            </a:r>
            <a:r>
              <a:rPr lang="en-US" sz="2000" dirty="0"/>
              <a:t>. </a:t>
            </a:r>
          </a:p>
          <a:p>
            <a:r>
              <a:rPr lang="en-US" sz="2000" dirty="0"/>
              <a:t>D.	It is transport and communication </a:t>
            </a:r>
            <a:r>
              <a:rPr lang="en-US" sz="2000" dirty="0" err="1"/>
              <a:t>centre</a:t>
            </a:r>
            <a:r>
              <a:rPr lang="en-US" sz="2000" dirty="0"/>
              <a:t>. </a:t>
            </a:r>
          </a:p>
        </p:txBody>
      </p:sp>
    </p:spTree>
    <p:extLst>
      <p:ext uri="{BB962C8B-B14F-4D97-AF65-F5344CB8AC3E}">
        <p14:creationId xmlns:p14="http://schemas.microsoft.com/office/powerpoint/2010/main" val="2090247897"/>
      </p:ext>
    </p:extLst>
  </p:cSld>
  <p:clrMapOvr>
    <a:masterClrMapping/>
  </p:clrMapOvr>
  <p:transition spd="slow" advTm="60000">
    <p:cover/>
  </p:transition>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25673"/>
            <a:ext cx="9144000" cy="3785652"/>
          </a:xfrm>
          <a:prstGeom prst="rect">
            <a:avLst/>
          </a:prstGeom>
        </p:spPr>
        <p:txBody>
          <a:bodyPr wrap="square">
            <a:spAutoFit/>
          </a:bodyPr>
          <a:lstStyle/>
          <a:p>
            <a:r>
              <a:rPr lang="en-US" sz="2000" dirty="0"/>
              <a:t>2.Below </a:t>
            </a:r>
            <a:r>
              <a:rPr lang="en-US" sz="2000" dirty="0"/>
              <a:t>are descriptions of a town in Kenya:- </a:t>
            </a:r>
          </a:p>
          <a:p>
            <a:r>
              <a:rPr lang="en-US" sz="2000" dirty="0" err="1"/>
              <a:t>i</a:t>
            </a:r>
            <a:r>
              <a:rPr lang="en-US" sz="2000" dirty="0"/>
              <a:t>)	It is a municipality. </a:t>
            </a:r>
          </a:p>
          <a:p>
            <a:r>
              <a:rPr lang="en-US" sz="2000" dirty="0"/>
              <a:t>ii)	It developed as a result of agriculture. </a:t>
            </a:r>
          </a:p>
          <a:p>
            <a:r>
              <a:rPr lang="en-US" sz="2000" dirty="0"/>
              <a:t>iii)	It is a transport and industrial </a:t>
            </a:r>
            <a:r>
              <a:rPr lang="en-US" sz="2000" dirty="0" err="1"/>
              <a:t>centre</a:t>
            </a:r>
            <a:r>
              <a:rPr lang="en-US" sz="2000" dirty="0"/>
              <a:t>. </a:t>
            </a:r>
          </a:p>
          <a:p>
            <a:r>
              <a:rPr lang="en-US" sz="2000" dirty="0"/>
              <a:t>iv)	It is an administrative </a:t>
            </a:r>
            <a:r>
              <a:rPr lang="en-US" sz="2000" dirty="0" err="1"/>
              <a:t>centre</a:t>
            </a:r>
            <a:r>
              <a:rPr lang="en-US" sz="2000" dirty="0"/>
              <a:t>. </a:t>
            </a:r>
          </a:p>
          <a:p>
            <a:r>
              <a:rPr lang="en-US" sz="2000" dirty="0"/>
              <a:t>Which town is described above?</a:t>
            </a:r>
          </a:p>
          <a:p>
            <a:r>
              <a:rPr lang="en-US" sz="2000" dirty="0"/>
              <a:t>	A</a:t>
            </a:r>
            <a:r>
              <a:rPr lang="en-US" sz="2000" dirty="0"/>
              <a:t>. Nairobi 	 </a:t>
            </a:r>
            <a:r>
              <a:rPr lang="en-US" sz="2000" dirty="0"/>
              <a:t>	B</a:t>
            </a:r>
            <a:r>
              <a:rPr lang="en-US" sz="2000" dirty="0"/>
              <a:t>. </a:t>
            </a:r>
            <a:r>
              <a:rPr lang="en-US" sz="2000" dirty="0" err="1"/>
              <a:t>Nakuru</a:t>
            </a:r>
            <a:r>
              <a:rPr lang="en-US" sz="2000" dirty="0"/>
              <a:t> </a:t>
            </a:r>
          </a:p>
          <a:p>
            <a:r>
              <a:rPr lang="en-US" sz="2000" dirty="0"/>
              <a:t>	C</a:t>
            </a:r>
            <a:r>
              <a:rPr lang="en-US" sz="2000" dirty="0"/>
              <a:t>. </a:t>
            </a:r>
            <a:r>
              <a:rPr lang="en-US" sz="2000" dirty="0" err="1"/>
              <a:t>Nanyuki</a:t>
            </a:r>
            <a:r>
              <a:rPr lang="en-US" sz="2000" dirty="0"/>
              <a:t> 	 </a:t>
            </a:r>
            <a:r>
              <a:rPr lang="en-US" sz="2000" dirty="0"/>
              <a:t>	D</a:t>
            </a:r>
            <a:r>
              <a:rPr lang="en-US" sz="2000" dirty="0"/>
              <a:t>. </a:t>
            </a:r>
            <a:r>
              <a:rPr lang="en-US" sz="2000" dirty="0"/>
              <a:t>Mombasa</a:t>
            </a:r>
          </a:p>
          <a:p>
            <a:endParaRPr lang="en-US" sz="2000" dirty="0"/>
          </a:p>
          <a:p>
            <a:r>
              <a:rPr lang="en-US" sz="2000" dirty="0"/>
              <a:t>3.The </a:t>
            </a:r>
            <a:r>
              <a:rPr lang="en-US" sz="2000" dirty="0"/>
              <a:t>following are major towns in Uganda .which one is the MAIN industrial centers? </a:t>
            </a:r>
          </a:p>
          <a:p>
            <a:r>
              <a:rPr lang="en-US" sz="2000" dirty="0"/>
              <a:t>	A.   Kampala </a:t>
            </a:r>
            <a:r>
              <a:rPr lang="en-US" sz="2000" dirty="0"/>
              <a:t>	</a:t>
            </a:r>
            <a:r>
              <a:rPr lang="en-US" sz="2000" dirty="0"/>
              <a:t>	B</a:t>
            </a:r>
            <a:r>
              <a:rPr lang="en-US" sz="2000" dirty="0"/>
              <a:t>. Entebbe </a:t>
            </a:r>
          </a:p>
          <a:p>
            <a:r>
              <a:rPr lang="en-US" sz="2000" dirty="0"/>
              <a:t>      </a:t>
            </a:r>
            <a:r>
              <a:rPr lang="en-US" sz="2000" dirty="0"/>
              <a:t>	C</a:t>
            </a:r>
            <a:r>
              <a:rPr lang="en-US" sz="2000" dirty="0"/>
              <a:t>.   Moshi		</a:t>
            </a:r>
            <a:r>
              <a:rPr lang="en-US" sz="2000" dirty="0"/>
              <a:t>D</a:t>
            </a:r>
            <a:r>
              <a:rPr lang="en-US" sz="2000" dirty="0"/>
              <a:t>. </a:t>
            </a:r>
            <a:r>
              <a:rPr lang="en-US" sz="2000" dirty="0" err="1"/>
              <a:t>Jinja</a:t>
            </a:r>
            <a:endParaRPr lang="en-US" sz="2000" dirty="0"/>
          </a:p>
        </p:txBody>
      </p:sp>
      <p:sp>
        <p:nvSpPr>
          <p:cNvPr id="3" name="Rectangle 2"/>
          <p:cNvSpPr/>
          <p:nvPr/>
        </p:nvSpPr>
        <p:spPr>
          <a:xfrm>
            <a:off x="660400" y="4045684"/>
            <a:ext cx="8534400" cy="1631216"/>
          </a:xfrm>
          <a:prstGeom prst="rect">
            <a:avLst/>
          </a:prstGeom>
        </p:spPr>
        <p:txBody>
          <a:bodyPr wrap="square">
            <a:spAutoFit/>
          </a:bodyPr>
          <a:lstStyle/>
          <a:p>
            <a:r>
              <a:rPr lang="en-US" sz="2000" dirty="0"/>
              <a:t>4.Which </a:t>
            </a:r>
            <a:r>
              <a:rPr lang="en-US" sz="2000" dirty="0"/>
              <a:t>one of the following is TRUE </a:t>
            </a:r>
            <a:r>
              <a:rPr lang="en-US" sz="2000" dirty="0"/>
              <a:t>about </a:t>
            </a:r>
            <a:r>
              <a:rPr lang="en-US" sz="2000" dirty="0"/>
              <a:t>Johannesburg?</a:t>
            </a:r>
          </a:p>
          <a:p>
            <a:r>
              <a:rPr lang="en-US" sz="2000" dirty="0"/>
              <a:t>A.	It is headquarter of SADC.</a:t>
            </a:r>
          </a:p>
          <a:p>
            <a:r>
              <a:rPr lang="en-US" sz="2000" dirty="0"/>
              <a:t>B.	It is a gold mining </a:t>
            </a:r>
            <a:r>
              <a:rPr lang="en-US" sz="2000" dirty="0" err="1"/>
              <a:t>centre</a:t>
            </a:r>
            <a:r>
              <a:rPr lang="en-US" sz="2000" dirty="0"/>
              <a:t>. </a:t>
            </a:r>
          </a:p>
          <a:p>
            <a:r>
              <a:rPr lang="en-US" sz="2000" dirty="0"/>
              <a:t>C.	It is the capital city of South Africa.</a:t>
            </a:r>
          </a:p>
          <a:p>
            <a:r>
              <a:rPr lang="en-US" sz="2000" dirty="0"/>
              <a:t>D.	It has the largest port in South Africa.</a:t>
            </a:r>
          </a:p>
        </p:txBody>
      </p:sp>
    </p:spTree>
    <p:extLst>
      <p:ext uri="{BB962C8B-B14F-4D97-AF65-F5344CB8AC3E}">
        <p14:creationId xmlns:p14="http://schemas.microsoft.com/office/powerpoint/2010/main" val="2357157744"/>
      </p:ext>
    </p:extLst>
  </p:cSld>
  <p:clrMapOvr>
    <a:masterClrMapping/>
  </p:clrMapOvr>
  <p:transition spd="slow" advTm="60000">
    <p:cover/>
  </p:transition>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830955"/>
            <a:ext cx="8763000" cy="4154984"/>
          </a:xfrm>
          <a:prstGeom prst="rect">
            <a:avLst/>
          </a:prstGeom>
          <a:noFill/>
        </p:spPr>
        <p:txBody>
          <a:bodyPr wrap="square" rtlCol="0">
            <a:spAutoFit/>
          </a:bodyPr>
          <a:lstStyle/>
          <a:p>
            <a:pPr algn="ctr"/>
            <a:r>
              <a:rPr lang="en-US" sz="6600" b="1" dirty="0">
                <a:solidFill>
                  <a:schemeClr val="accent1"/>
                </a:solidFill>
                <a:latin typeface="Segoe UI Light" panose="020B0502040204020203" pitchFamily="34" charset="0"/>
                <a:cs typeface="Segoe UI Light" panose="020B0502040204020203" pitchFamily="34" charset="0"/>
              </a:rPr>
              <a:t>PAST KCPE QUESTIONS ON THE TOPIC RESOURCES AND ECONOMIC ACTIVITIES</a:t>
            </a:r>
            <a:endParaRPr lang="en-US" sz="6600" b="1" dirty="0">
              <a:solidFill>
                <a:schemeClr val="accent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80959481"/>
      </p:ext>
    </p:extLst>
  </p:cSld>
  <p:clrMapOvr>
    <a:masterClrMapping/>
  </p:clrMapOvr>
  <p:transition spd="slow">
    <p:cover/>
  </p:transition>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63501"/>
            <a:ext cx="8915400" cy="5632311"/>
          </a:xfrm>
          <a:prstGeom prst="rect">
            <a:avLst/>
          </a:prstGeom>
        </p:spPr>
        <p:txBody>
          <a:bodyPr wrap="square">
            <a:spAutoFit/>
          </a:bodyPr>
          <a:lstStyle/>
          <a:p>
            <a:r>
              <a:rPr lang="en-US" sz="2400" b="1" dirty="0"/>
              <a:t>K.C.P.E 2006</a:t>
            </a:r>
            <a:endParaRPr lang="en-US" sz="2400" b="1" dirty="0"/>
          </a:p>
          <a:p>
            <a:r>
              <a:rPr lang="en-US" sz="2400" b="1" dirty="0"/>
              <a:t>Which one of the following statement is TRUE about the area where wheat is grown? </a:t>
            </a:r>
          </a:p>
          <a:p>
            <a:r>
              <a:rPr lang="en-US" sz="2400" b="1" dirty="0"/>
              <a:t>A.	The area has clay soil. </a:t>
            </a:r>
          </a:p>
          <a:p>
            <a:r>
              <a:rPr lang="en-US" sz="2400" b="1" dirty="0"/>
              <a:t>B.	The area has low altitude. </a:t>
            </a:r>
          </a:p>
          <a:p>
            <a:r>
              <a:rPr lang="en-US" sz="2400" b="1" dirty="0"/>
              <a:t>C.	The area experience high temperature. </a:t>
            </a:r>
          </a:p>
          <a:p>
            <a:r>
              <a:rPr lang="en-US" sz="2400" b="1" dirty="0"/>
              <a:t>D.	The area receives moderate rainfall. </a:t>
            </a:r>
          </a:p>
          <a:p>
            <a:endParaRPr lang="en-US" sz="2400" b="1" dirty="0"/>
          </a:p>
          <a:p>
            <a:r>
              <a:rPr lang="en-US" sz="2400" b="1" dirty="0"/>
              <a:t>REASONING </a:t>
            </a:r>
          </a:p>
          <a:p>
            <a:r>
              <a:rPr lang="en-US" sz="2400" b="1" dirty="0"/>
              <a:t>Condition favoring wheat growth </a:t>
            </a:r>
          </a:p>
          <a:p>
            <a:r>
              <a:rPr lang="en-US" sz="2400" b="1" dirty="0"/>
              <a:t>1.	Moderate rainfall. </a:t>
            </a:r>
          </a:p>
          <a:p>
            <a:r>
              <a:rPr lang="en-US" sz="2400" b="1" dirty="0"/>
              <a:t>2.	Cool temperatures are ideal for its growth.</a:t>
            </a:r>
          </a:p>
          <a:p>
            <a:r>
              <a:rPr lang="en-US" sz="2400" b="1" dirty="0"/>
              <a:t>3.	Warm temperature during the ripening month.</a:t>
            </a:r>
          </a:p>
          <a:p>
            <a:r>
              <a:rPr lang="en-US" sz="2400" b="1" dirty="0"/>
              <a:t>4.	Gentle sloping land to allow use of machine.</a:t>
            </a:r>
          </a:p>
          <a:p>
            <a:r>
              <a:rPr lang="en-US" sz="2400" b="1" dirty="0"/>
              <a:t>5.	Light clay soil or heavy loamy soil.</a:t>
            </a:r>
          </a:p>
        </p:txBody>
      </p:sp>
    </p:spTree>
    <p:extLst>
      <p:ext uri="{BB962C8B-B14F-4D97-AF65-F5344CB8AC3E}">
        <p14:creationId xmlns:p14="http://schemas.microsoft.com/office/powerpoint/2010/main" val="3737271196"/>
      </p:ext>
    </p:extLst>
  </p:cSld>
  <p:clrMapOvr>
    <a:masterClrMapping/>
  </p:clrMapOvr>
  <p:transition spd="slow" advTm="60000">
    <p:cover/>
  </p:transition>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14301"/>
            <a:ext cx="9067800" cy="5262979"/>
          </a:xfrm>
          <a:prstGeom prst="rect">
            <a:avLst/>
          </a:prstGeom>
        </p:spPr>
        <p:txBody>
          <a:bodyPr wrap="square">
            <a:spAutoFit/>
          </a:bodyPr>
          <a:lstStyle/>
          <a:p>
            <a:r>
              <a:rPr lang="en-US" sz="2400" b="1" dirty="0"/>
              <a:t>K.C.P.E 2007 </a:t>
            </a:r>
          </a:p>
          <a:p>
            <a:r>
              <a:rPr lang="en-US" sz="2400" b="1" dirty="0"/>
              <a:t>Which one of the following groups consist of crops grown in Kenya during the pre – colonial period </a:t>
            </a:r>
          </a:p>
          <a:p>
            <a:r>
              <a:rPr lang="en-US" sz="2400" b="1" dirty="0"/>
              <a:t>A.	Cassava and sorghum</a:t>
            </a:r>
          </a:p>
          <a:p>
            <a:r>
              <a:rPr lang="en-US" sz="2400" b="1" dirty="0"/>
              <a:t>B.	Rice and Sisal.</a:t>
            </a:r>
          </a:p>
          <a:p>
            <a:r>
              <a:rPr lang="en-US" sz="2400" b="1" dirty="0"/>
              <a:t>C.	Wheat and Coffee.</a:t>
            </a:r>
          </a:p>
          <a:p>
            <a:r>
              <a:rPr lang="en-US" sz="2400" b="1" dirty="0"/>
              <a:t>D.	Tea and Sugarcane. </a:t>
            </a:r>
          </a:p>
          <a:p>
            <a:endParaRPr lang="en-US" sz="2400" b="1" dirty="0"/>
          </a:p>
          <a:p>
            <a:r>
              <a:rPr lang="en-US" sz="2400" b="1" dirty="0"/>
              <a:t>REASONING</a:t>
            </a:r>
            <a:endParaRPr lang="en-US" sz="2400" b="1" dirty="0"/>
          </a:p>
          <a:p>
            <a:r>
              <a:rPr lang="en-US" sz="2400" b="1" dirty="0"/>
              <a:t>Cash crops such as tea, sugarcane, coffee rice and sisal were introduced by white settlers. Africans were using such crops as cassava, arrow roots, yams, millet and sorghum before the coming the Europeans.</a:t>
            </a:r>
          </a:p>
          <a:p>
            <a:endParaRPr lang="en-US" sz="2400" b="1" dirty="0"/>
          </a:p>
        </p:txBody>
      </p:sp>
    </p:spTree>
    <p:extLst>
      <p:ext uri="{BB962C8B-B14F-4D97-AF65-F5344CB8AC3E}">
        <p14:creationId xmlns:p14="http://schemas.microsoft.com/office/powerpoint/2010/main" val="3500869124"/>
      </p:ext>
    </p:extLst>
  </p:cSld>
  <p:clrMapOvr>
    <a:masterClrMapping/>
  </p:clrMapOvr>
  <p:transition spd="slow" advTm="60000">
    <p:cover/>
  </p:transition>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123766"/>
            <a:ext cx="8610600" cy="5632311"/>
          </a:xfrm>
          <a:prstGeom prst="rect">
            <a:avLst/>
          </a:prstGeom>
        </p:spPr>
        <p:txBody>
          <a:bodyPr wrap="square">
            <a:spAutoFit/>
          </a:bodyPr>
          <a:lstStyle/>
          <a:p>
            <a:r>
              <a:rPr lang="en-US" sz="2000" b="1" dirty="0"/>
              <a:t>KCPE 2007 </a:t>
            </a:r>
          </a:p>
          <a:p>
            <a:r>
              <a:rPr lang="en-US" sz="2000" b="1" dirty="0"/>
              <a:t>The following are conditions necessary for growing a cash crop in Africa</a:t>
            </a:r>
          </a:p>
          <a:p>
            <a:r>
              <a:rPr lang="en-US" sz="2000" b="1" dirty="0" err="1"/>
              <a:t>i</a:t>
            </a:r>
            <a:r>
              <a:rPr lang="en-US" sz="2000" b="1" dirty="0"/>
              <a:t>)	High temperature throughout the year.</a:t>
            </a:r>
          </a:p>
          <a:p>
            <a:r>
              <a:rPr lang="en-US" sz="2000" b="1" dirty="0"/>
              <a:t>ii)	Deep well-drained fertile soil.</a:t>
            </a:r>
          </a:p>
          <a:p>
            <a:r>
              <a:rPr lang="en-US" sz="2000" b="1" dirty="0"/>
              <a:t>iii)	Shelter from strong winds.</a:t>
            </a:r>
          </a:p>
          <a:p>
            <a:r>
              <a:rPr lang="en-US" sz="2000" b="1" dirty="0"/>
              <a:t>iv)	High rainfall throughout the year.</a:t>
            </a:r>
          </a:p>
          <a:p>
            <a:r>
              <a:rPr lang="en-US" sz="2000" b="1" dirty="0"/>
              <a:t>The crop that require the condition listed above is ---</a:t>
            </a:r>
          </a:p>
          <a:p>
            <a:pPr marL="457200" indent="-457200">
              <a:buFont typeface="+mj-lt"/>
              <a:buAutoNum type="alphaUcPeriod"/>
            </a:pPr>
            <a:r>
              <a:rPr lang="en-US" sz="2000" b="1" dirty="0"/>
              <a:t>Cocoa                    	B</a:t>
            </a:r>
            <a:r>
              <a:rPr lang="en-US" sz="2000" b="1" dirty="0"/>
              <a:t>. Sisal. </a:t>
            </a:r>
          </a:p>
          <a:p>
            <a:r>
              <a:rPr lang="en-US" sz="2000" b="1" dirty="0"/>
              <a:t>C. </a:t>
            </a:r>
            <a:r>
              <a:rPr lang="en-US" sz="2000" b="1" dirty="0"/>
              <a:t>    Pyrethrum</a:t>
            </a:r>
            <a:r>
              <a:rPr lang="en-US" sz="2000" b="1" dirty="0"/>
              <a:t>.               </a:t>
            </a:r>
            <a:r>
              <a:rPr lang="en-US" sz="2000" b="1" dirty="0"/>
              <a:t>   	D</a:t>
            </a:r>
            <a:r>
              <a:rPr lang="en-US" sz="2000" b="1" dirty="0"/>
              <a:t>. Tea.</a:t>
            </a:r>
          </a:p>
          <a:p>
            <a:endParaRPr lang="en-US" sz="2000" b="1" dirty="0"/>
          </a:p>
          <a:p>
            <a:r>
              <a:rPr lang="en-US" sz="2000" b="1" dirty="0"/>
              <a:t>REASONING</a:t>
            </a:r>
            <a:endParaRPr lang="en-US" sz="2000" b="1" dirty="0"/>
          </a:p>
          <a:p>
            <a:r>
              <a:rPr lang="en-US" sz="2000" b="1" dirty="0"/>
              <a:t>Condition required for growth of cocoa are –</a:t>
            </a:r>
          </a:p>
          <a:p>
            <a:r>
              <a:rPr lang="en-US" sz="2000" b="1" dirty="0" err="1"/>
              <a:t>i</a:t>
            </a:r>
            <a:r>
              <a:rPr lang="en-US" sz="2000" b="1" dirty="0"/>
              <a:t>)	Shelter from strong wind.</a:t>
            </a:r>
          </a:p>
          <a:p>
            <a:r>
              <a:rPr lang="en-US" sz="2000" b="1" dirty="0"/>
              <a:t>ii)	Annual rainfall of over 1500mm.</a:t>
            </a:r>
          </a:p>
          <a:p>
            <a:r>
              <a:rPr lang="en-US" sz="2000" b="1" dirty="0"/>
              <a:t>iii)	Well distributed throughout the year.</a:t>
            </a:r>
          </a:p>
          <a:p>
            <a:r>
              <a:rPr lang="en-US" sz="2000" b="1" dirty="0"/>
              <a:t>iv)	Temperature of between 24oC-28oC.</a:t>
            </a:r>
          </a:p>
          <a:p>
            <a:r>
              <a:rPr lang="en-US" sz="2000" b="1" dirty="0"/>
              <a:t>v)	Deep well drained fertile soils.</a:t>
            </a:r>
          </a:p>
          <a:p>
            <a:r>
              <a:rPr lang="en-US" sz="2000" b="1" dirty="0"/>
              <a:t>vi)	High humidity</a:t>
            </a:r>
          </a:p>
        </p:txBody>
      </p:sp>
    </p:spTree>
    <p:extLst>
      <p:ext uri="{BB962C8B-B14F-4D97-AF65-F5344CB8AC3E}">
        <p14:creationId xmlns:p14="http://schemas.microsoft.com/office/powerpoint/2010/main" val="504628657"/>
      </p:ext>
    </p:extLst>
  </p:cSld>
  <p:clrMapOvr>
    <a:masterClrMapping/>
  </p:clrMapOvr>
  <p:transition spd="slow" advTm="60000">
    <p:cover/>
  </p:transition>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108212"/>
            <a:ext cx="8686800" cy="5709255"/>
          </a:xfrm>
          <a:prstGeom prst="rect">
            <a:avLst/>
          </a:prstGeom>
        </p:spPr>
        <p:txBody>
          <a:bodyPr wrap="square">
            <a:spAutoFit/>
          </a:bodyPr>
          <a:lstStyle/>
          <a:p>
            <a:r>
              <a:rPr lang="en-US" b="1" dirty="0"/>
              <a:t>K.C.PE </a:t>
            </a:r>
            <a:r>
              <a:rPr lang="en-US" b="1" dirty="0"/>
              <a:t>2007</a:t>
            </a:r>
            <a:endParaRPr lang="en-US" b="1" dirty="0"/>
          </a:p>
          <a:p>
            <a:r>
              <a:rPr lang="en-US" b="1" dirty="0"/>
              <a:t>The following are farming practice in Africa </a:t>
            </a:r>
          </a:p>
          <a:p>
            <a:r>
              <a:rPr lang="en-US" b="1" dirty="0" err="1"/>
              <a:t>i</a:t>
            </a:r>
            <a:r>
              <a:rPr lang="en-US" b="1" dirty="0"/>
              <a:t>)	Using the land communally. </a:t>
            </a:r>
          </a:p>
          <a:p>
            <a:r>
              <a:rPr lang="en-US" b="1" dirty="0"/>
              <a:t>ii)	Using of simple tools. </a:t>
            </a:r>
          </a:p>
          <a:p>
            <a:r>
              <a:rPr lang="en-US" b="1" dirty="0"/>
              <a:t>iii)	Ploughing along the contours. </a:t>
            </a:r>
          </a:p>
          <a:p>
            <a:r>
              <a:rPr lang="en-US" b="1" dirty="0"/>
              <a:t>iv)	Leaving the land fallow. </a:t>
            </a:r>
          </a:p>
          <a:p>
            <a:r>
              <a:rPr lang="en-US" b="1" dirty="0"/>
              <a:t>v)	Growing crops on large farms. </a:t>
            </a:r>
          </a:p>
          <a:p>
            <a:endParaRPr lang="en-US" b="1" dirty="0"/>
          </a:p>
          <a:p>
            <a:r>
              <a:rPr lang="en-US" b="1" dirty="0"/>
              <a:t>Which one of the following combinations of farming </a:t>
            </a:r>
            <a:r>
              <a:rPr lang="en-US" b="1" dirty="0"/>
              <a:t>practices </a:t>
            </a:r>
            <a:r>
              <a:rPr lang="en-US" b="1" dirty="0"/>
              <a:t>applies to shifting cultivation?</a:t>
            </a:r>
          </a:p>
          <a:p>
            <a:endParaRPr lang="en-US" sz="500" b="1" dirty="0"/>
          </a:p>
          <a:p>
            <a:r>
              <a:rPr lang="en-US" b="1" dirty="0"/>
              <a:t>A. </a:t>
            </a:r>
            <a:r>
              <a:rPr lang="en-US" b="1" dirty="0" err="1"/>
              <a:t>i</a:t>
            </a:r>
            <a:r>
              <a:rPr lang="en-US" b="1" dirty="0"/>
              <a:t>, ii, iv                   B. </a:t>
            </a:r>
            <a:r>
              <a:rPr lang="en-US" b="1" dirty="0" err="1"/>
              <a:t>i</a:t>
            </a:r>
            <a:r>
              <a:rPr lang="en-US" b="1" dirty="0"/>
              <a:t>, ii, iii</a:t>
            </a:r>
          </a:p>
          <a:p>
            <a:r>
              <a:rPr lang="en-US" b="1" dirty="0"/>
              <a:t>C. ii, iii, v                  </a:t>
            </a:r>
            <a:r>
              <a:rPr lang="en-US" b="1" dirty="0" err="1"/>
              <a:t>D.iii</a:t>
            </a:r>
            <a:r>
              <a:rPr lang="en-US" b="1" dirty="0"/>
              <a:t>, iv, </a:t>
            </a:r>
            <a:r>
              <a:rPr lang="en-US" b="1" dirty="0"/>
              <a:t>v</a:t>
            </a:r>
          </a:p>
          <a:p>
            <a:endParaRPr lang="en-US" b="1" dirty="0"/>
          </a:p>
          <a:p>
            <a:r>
              <a:rPr lang="en-US" b="1" dirty="0"/>
              <a:t>Characteristic of Shifting Cultivation </a:t>
            </a:r>
          </a:p>
          <a:p>
            <a:r>
              <a:rPr lang="en-US" b="1" dirty="0"/>
              <a:t>•	Land belongs to the clan and it was used communally.</a:t>
            </a:r>
          </a:p>
          <a:p>
            <a:r>
              <a:rPr lang="en-US" b="1" dirty="0"/>
              <a:t>•	They practiced small scale farming. </a:t>
            </a:r>
          </a:p>
          <a:p>
            <a:r>
              <a:rPr lang="en-US" b="1" dirty="0"/>
              <a:t>•	They used simple tools. </a:t>
            </a:r>
          </a:p>
          <a:p>
            <a:r>
              <a:rPr lang="en-US" b="1" dirty="0"/>
              <a:t>•	As the lands lose its fertility it was left fallow. </a:t>
            </a:r>
          </a:p>
          <a:p>
            <a:r>
              <a:rPr lang="en-US" b="1" dirty="0"/>
              <a:t>•	Family </a:t>
            </a:r>
            <a:r>
              <a:rPr lang="en-US" b="1" dirty="0" err="1"/>
              <a:t>labour</a:t>
            </a:r>
            <a:r>
              <a:rPr lang="en-US" b="1" dirty="0"/>
              <a:t> was mainly used.</a:t>
            </a:r>
          </a:p>
          <a:p>
            <a:endParaRPr lang="en-US" b="1" dirty="0"/>
          </a:p>
        </p:txBody>
      </p:sp>
    </p:spTree>
    <p:extLst>
      <p:ext uri="{BB962C8B-B14F-4D97-AF65-F5344CB8AC3E}">
        <p14:creationId xmlns:p14="http://schemas.microsoft.com/office/powerpoint/2010/main" val="2346028817"/>
      </p:ext>
    </p:extLst>
  </p:cSld>
  <p:clrMapOvr>
    <a:masterClrMapping/>
  </p:clrMapOvr>
  <p:transition spd="slow" advTm="60000">
    <p:cover/>
  </p:transition>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90500"/>
            <a:ext cx="8763000" cy="2677656"/>
          </a:xfrm>
          <a:prstGeom prst="rect">
            <a:avLst/>
          </a:prstGeom>
        </p:spPr>
        <p:txBody>
          <a:bodyPr wrap="square">
            <a:spAutoFit/>
          </a:bodyPr>
          <a:lstStyle/>
          <a:p>
            <a:r>
              <a:rPr lang="en-US" sz="2400" b="1" u="sng" dirty="0"/>
              <a:t>K.C.P.E.  2007 </a:t>
            </a:r>
          </a:p>
          <a:p>
            <a:r>
              <a:rPr lang="en-US" sz="2400" b="1" dirty="0"/>
              <a:t>Which one of the following statement is TRUE about horticultural farming in both Kenya and the Netherlands? In both countries--- </a:t>
            </a:r>
          </a:p>
          <a:p>
            <a:r>
              <a:rPr lang="en-US" sz="2400" b="1" dirty="0"/>
              <a:t>A.	Crops are grown on plantation. </a:t>
            </a:r>
          </a:p>
          <a:p>
            <a:r>
              <a:rPr lang="en-US" sz="2400" b="1" dirty="0"/>
              <a:t>B.	Farmers grow crops in green houses. </a:t>
            </a:r>
          </a:p>
          <a:p>
            <a:r>
              <a:rPr lang="en-US" sz="2400" b="1" dirty="0"/>
              <a:t>C.	Crops are grown on reclaimed land </a:t>
            </a:r>
          </a:p>
          <a:p>
            <a:r>
              <a:rPr lang="en-US" sz="2400" b="1" dirty="0"/>
              <a:t>D.	Most of the work is done using machines </a:t>
            </a:r>
          </a:p>
        </p:txBody>
      </p:sp>
      <p:sp>
        <p:nvSpPr>
          <p:cNvPr id="3" name="Rectangle 2"/>
          <p:cNvSpPr/>
          <p:nvPr/>
        </p:nvSpPr>
        <p:spPr>
          <a:xfrm>
            <a:off x="625764" y="2794000"/>
            <a:ext cx="8763000" cy="2677656"/>
          </a:xfrm>
          <a:prstGeom prst="rect">
            <a:avLst/>
          </a:prstGeom>
        </p:spPr>
        <p:txBody>
          <a:bodyPr wrap="square">
            <a:spAutoFit/>
          </a:bodyPr>
          <a:lstStyle/>
          <a:p>
            <a:endParaRPr lang="en-US" sz="2400" b="1" dirty="0"/>
          </a:p>
          <a:p>
            <a:r>
              <a:rPr lang="en-US" sz="2400" b="1" dirty="0"/>
              <a:t>REASONIG</a:t>
            </a:r>
            <a:r>
              <a:rPr lang="en-US" sz="2400" b="1" dirty="0"/>
              <a:t>: Similarities </a:t>
            </a:r>
          </a:p>
          <a:p>
            <a:r>
              <a:rPr lang="en-US" sz="2400" b="1" dirty="0"/>
              <a:t>•	Green houses are used.</a:t>
            </a:r>
          </a:p>
          <a:p>
            <a:r>
              <a:rPr lang="en-US" sz="2400" b="1" dirty="0"/>
              <a:t>•	They practice mixed farming.</a:t>
            </a:r>
          </a:p>
          <a:p>
            <a:r>
              <a:rPr lang="en-US" sz="2400" b="1" dirty="0"/>
              <a:t>•	They grow flowers and vegetables </a:t>
            </a:r>
          </a:p>
          <a:p>
            <a:r>
              <a:rPr lang="en-US" sz="2400" b="1" dirty="0"/>
              <a:t>•	Small scale farming is practiced in both countries. </a:t>
            </a:r>
          </a:p>
          <a:p>
            <a:r>
              <a:rPr lang="en-US" sz="2400" b="1" dirty="0"/>
              <a:t>•	Horticulture is grown for export. </a:t>
            </a:r>
          </a:p>
        </p:txBody>
      </p:sp>
    </p:spTree>
    <p:extLst>
      <p:ext uri="{BB962C8B-B14F-4D97-AF65-F5344CB8AC3E}">
        <p14:creationId xmlns:p14="http://schemas.microsoft.com/office/powerpoint/2010/main" val="80690166"/>
      </p:ext>
    </p:extLst>
  </p:cSld>
  <p:clrMapOvr>
    <a:masterClrMapping/>
  </p:clrMapOvr>
  <p:transition spd="slow" advTm="60000">
    <p:cove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5200" y="38100"/>
            <a:ext cx="8534400" cy="1446550"/>
          </a:xfrm>
          <a:prstGeom prst="rect">
            <a:avLst/>
          </a:prstGeom>
          <a:noFill/>
        </p:spPr>
        <p:txBody>
          <a:bodyPr wrap="square" rtlCol="0">
            <a:spAutoFit/>
          </a:bodyPr>
          <a:lstStyle/>
          <a:p>
            <a:pPr algn="ctr"/>
            <a:r>
              <a:rPr lang="en-US" sz="3200" b="1" u="sng" dirty="0">
                <a:solidFill>
                  <a:srgbClr val="FF0000"/>
                </a:solidFill>
              </a:rPr>
              <a:t>FAULTING</a:t>
            </a:r>
          </a:p>
          <a:p>
            <a:r>
              <a:rPr lang="en-US" sz="2800" dirty="0"/>
              <a:t>It is the faulting and uplifting  of the middle rock due to compressional or tensional forces. </a:t>
            </a:r>
            <a:endParaRPr lang="en-US" sz="2800"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1285"/>
          <a:stretch/>
        </p:blipFill>
        <p:spPr bwMode="auto">
          <a:xfrm>
            <a:off x="965200" y="2095500"/>
            <a:ext cx="4114800" cy="330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232400" y="1333501"/>
            <a:ext cx="4267200" cy="4401205"/>
          </a:xfrm>
          <a:prstGeom prst="rect">
            <a:avLst/>
          </a:prstGeom>
          <a:noFill/>
        </p:spPr>
        <p:txBody>
          <a:bodyPr wrap="square" rtlCol="0">
            <a:spAutoFit/>
          </a:bodyPr>
          <a:lstStyle/>
          <a:p>
            <a:r>
              <a:rPr lang="en-US" sz="2800" b="1" dirty="0"/>
              <a:t>Examples are</a:t>
            </a:r>
          </a:p>
          <a:p>
            <a:r>
              <a:rPr lang="en-US" sz="2800" dirty="0"/>
              <a:t>The </a:t>
            </a:r>
            <a:r>
              <a:rPr lang="en-US" sz="2800" dirty="0" err="1"/>
              <a:t>Usambara</a:t>
            </a:r>
            <a:r>
              <a:rPr lang="en-US" sz="2800" dirty="0"/>
              <a:t>-Tanzania</a:t>
            </a:r>
            <a:endParaRPr lang="en-US" sz="2800" dirty="0"/>
          </a:p>
          <a:p>
            <a:r>
              <a:rPr lang="en-US" sz="2800" dirty="0"/>
              <a:t>Danakil Alps-Ethiopia</a:t>
            </a:r>
          </a:p>
          <a:p>
            <a:r>
              <a:rPr lang="en-US" sz="2800" dirty="0"/>
              <a:t>Ruwenzori-UG/DRC </a:t>
            </a:r>
          </a:p>
          <a:p>
            <a:r>
              <a:rPr lang="en-US" sz="2800" dirty="0"/>
              <a:t>Pare-Tanzania</a:t>
            </a:r>
            <a:endParaRPr lang="en-US" sz="4800" dirty="0"/>
          </a:p>
          <a:p>
            <a:r>
              <a:rPr lang="en-US" sz="2800" dirty="0"/>
              <a:t>Mau ranges - Kenya</a:t>
            </a:r>
          </a:p>
          <a:p>
            <a:r>
              <a:rPr lang="en-US" sz="2800" dirty="0"/>
              <a:t>The </a:t>
            </a:r>
            <a:r>
              <a:rPr lang="en-US" sz="2800" dirty="0" err="1"/>
              <a:t>Aberdare</a:t>
            </a:r>
            <a:r>
              <a:rPr lang="en-US" sz="2800" dirty="0"/>
              <a:t> Ranges.</a:t>
            </a:r>
          </a:p>
          <a:p>
            <a:pPr marL="457200" indent="-457200">
              <a:buFont typeface="Arial" pitchFamily="34" charset="0"/>
              <a:buChar char="•"/>
            </a:pPr>
            <a:r>
              <a:rPr lang="en-US" sz="2800" dirty="0"/>
              <a:t>Mt. Ruwenzori is the highest among block mountains.</a:t>
            </a:r>
            <a:endParaRPr lang="en-US" sz="2800" dirty="0"/>
          </a:p>
        </p:txBody>
      </p:sp>
    </p:spTree>
    <p:extLst>
      <p:ext uri="{BB962C8B-B14F-4D97-AF65-F5344CB8AC3E}">
        <p14:creationId xmlns:p14="http://schemas.microsoft.com/office/powerpoint/2010/main" val="3700367113"/>
      </p:ext>
    </p:extLst>
  </p:cSld>
  <p:clrMapOvr>
    <a:masterClrMapping/>
  </p:clrMapOvr>
  <p:transition spd="slow">
    <p:cover/>
  </p:transition>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54000"/>
            <a:ext cx="8610600" cy="2677656"/>
          </a:xfrm>
          <a:prstGeom prst="rect">
            <a:avLst/>
          </a:prstGeom>
        </p:spPr>
        <p:txBody>
          <a:bodyPr wrap="square">
            <a:spAutoFit/>
          </a:bodyPr>
          <a:lstStyle/>
          <a:p>
            <a:r>
              <a:rPr lang="en-US" sz="2400" b="1" u="sng" dirty="0"/>
              <a:t>K.C.P.E.  2007 </a:t>
            </a:r>
          </a:p>
          <a:p>
            <a:r>
              <a:rPr lang="en-US" sz="2400" b="1" dirty="0"/>
              <a:t>Which one of the following statement is TRUE about horticultural farming in both Kenya and the Netherlands? In both countries--- </a:t>
            </a:r>
          </a:p>
          <a:p>
            <a:r>
              <a:rPr lang="en-US" sz="2400" b="1" dirty="0"/>
              <a:t>A.	Crops are grown on plantation. </a:t>
            </a:r>
          </a:p>
          <a:p>
            <a:r>
              <a:rPr lang="en-US" sz="2400" b="1" dirty="0"/>
              <a:t>B.	Farmers grow crops in green houses. </a:t>
            </a:r>
          </a:p>
          <a:p>
            <a:r>
              <a:rPr lang="en-US" sz="2400" b="1" dirty="0"/>
              <a:t>C.	Crops are grown on reclaimed land </a:t>
            </a:r>
          </a:p>
          <a:p>
            <a:r>
              <a:rPr lang="en-US" sz="2400" b="1" dirty="0"/>
              <a:t>D.	Most of the work is done using machines </a:t>
            </a:r>
          </a:p>
        </p:txBody>
      </p:sp>
      <p:sp>
        <p:nvSpPr>
          <p:cNvPr id="3" name="Rectangle 2"/>
          <p:cNvSpPr/>
          <p:nvPr/>
        </p:nvSpPr>
        <p:spPr>
          <a:xfrm>
            <a:off x="660400" y="2987576"/>
            <a:ext cx="8610600" cy="2308324"/>
          </a:xfrm>
          <a:prstGeom prst="rect">
            <a:avLst/>
          </a:prstGeom>
        </p:spPr>
        <p:txBody>
          <a:bodyPr wrap="square">
            <a:spAutoFit/>
          </a:bodyPr>
          <a:lstStyle/>
          <a:p>
            <a:r>
              <a:rPr lang="en-US" sz="2400" b="1" dirty="0"/>
              <a:t>REASONING</a:t>
            </a:r>
            <a:r>
              <a:rPr lang="en-US" sz="2400" b="1" dirty="0"/>
              <a:t>: Similarities </a:t>
            </a:r>
          </a:p>
          <a:p>
            <a:r>
              <a:rPr lang="en-US" sz="2400" b="1" dirty="0"/>
              <a:t>•	Green houses are used.</a:t>
            </a:r>
          </a:p>
          <a:p>
            <a:r>
              <a:rPr lang="en-US" sz="2400" b="1" dirty="0"/>
              <a:t>•	They practice mixed farming.</a:t>
            </a:r>
          </a:p>
          <a:p>
            <a:r>
              <a:rPr lang="en-US" sz="2400" b="1" dirty="0"/>
              <a:t>•	They grow flowers and vegetables </a:t>
            </a:r>
          </a:p>
          <a:p>
            <a:r>
              <a:rPr lang="en-US" sz="2400" b="1" dirty="0"/>
              <a:t>•	Small scale farming is practiced in both countries. </a:t>
            </a:r>
          </a:p>
          <a:p>
            <a:r>
              <a:rPr lang="en-US" sz="2400" b="1" dirty="0"/>
              <a:t>•	Horticulture is grown for export. </a:t>
            </a:r>
          </a:p>
        </p:txBody>
      </p:sp>
    </p:spTree>
    <p:extLst>
      <p:ext uri="{BB962C8B-B14F-4D97-AF65-F5344CB8AC3E}">
        <p14:creationId xmlns:p14="http://schemas.microsoft.com/office/powerpoint/2010/main" val="3566307502"/>
      </p:ext>
    </p:extLst>
  </p:cSld>
  <p:clrMapOvr>
    <a:masterClrMapping/>
  </p:clrMapOvr>
  <p:transition spd="slow" advTm="60000">
    <p:cover/>
  </p:transition>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200" y="97454"/>
            <a:ext cx="8915400" cy="4524315"/>
          </a:xfrm>
          <a:prstGeom prst="rect">
            <a:avLst/>
          </a:prstGeom>
        </p:spPr>
        <p:txBody>
          <a:bodyPr wrap="square">
            <a:spAutoFit/>
          </a:bodyPr>
          <a:lstStyle/>
          <a:p>
            <a:r>
              <a:rPr lang="en-US" sz="2400" b="1" u="sng" dirty="0"/>
              <a:t>K.C.P.E 2006</a:t>
            </a:r>
            <a:endParaRPr lang="en-US" sz="2400" b="1" u="sng" dirty="0"/>
          </a:p>
          <a:p>
            <a:r>
              <a:rPr lang="en-US" sz="2400" b="1" dirty="0"/>
              <a:t>In which of the following ways have the </a:t>
            </a:r>
            <a:r>
              <a:rPr lang="en-US" sz="2400" b="1" dirty="0" err="1"/>
              <a:t>Maasai</a:t>
            </a:r>
            <a:r>
              <a:rPr lang="en-US" sz="2400" b="1" dirty="0"/>
              <a:t> pastoralists benefited from government support?</a:t>
            </a:r>
          </a:p>
          <a:p>
            <a:r>
              <a:rPr lang="en-US" sz="2400" b="1" dirty="0"/>
              <a:t>A. They </a:t>
            </a:r>
            <a:r>
              <a:rPr lang="en-US" sz="2400" b="1" dirty="0"/>
              <a:t>are given money to buy animal feeds during the dry season.</a:t>
            </a:r>
          </a:p>
          <a:p>
            <a:r>
              <a:rPr lang="en-US" sz="2400" b="1" dirty="0"/>
              <a:t>B. Towns </a:t>
            </a:r>
            <a:r>
              <a:rPr lang="en-US" sz="2400" b="1" dirty="0"/>
              <a:t>have been built in the grazing areas to provide market.</a:t>
            </a:r>
          </a:p>
          <a:p>
            <a:r>
              <a:rPr lang="en-US" sz="2400" b="1" dirty="0"/>
              <a:t>C. Wild </a:t>
            </a:r>
            <a:r>
              <a:rPr lang="en-US" sz="2400" b="1" dirty="0"/>
              <a:t>animals have been removing to create more land for grazing.</a:t>
            </a:r>
          </a:p>
          <a:p>
            <a:r>
              <a:rPr lang="en-US" sz="2400" b="1" dirty="0"/>
              <a:t>D. Bore </a:t>
            </a:r>
            <a:r>
              <a:rPr lang="en-US" sz="2400" b="1" dirty="0"/>
              <a:t>holes have been drilled to provide water in the grazing areas</a:t>
            </a:r>
            <a:r>
              <a:rPr lang="en-US" sz="2400" b="1" dirty="0"/>
              <a:t>.</a:t>
            </a:r>
            <a:endParaRPr lang="en-US" sz="2400" b="1" dirty="0"/>
          </a:p>
          <a:p>
            <a:endParaRPr lang="en-US" sz="2400" b="1" dirty="0"/>
          </a:p>
          <a:p>
            <a:r>
              <a:rPr lang="en-US" sz="2400" b="1" dirty="0"/>
              <a:t>REASONING </a:t>
            </a:r>
            <a:endParaRPr lang="en-US" sz="2400" b="1" dirty="0"/>
          </a:p>
          <a:p>
            <a:r>
              <a:rPr lang="en-US" sz="2400" b="1" dirty="0"/>
              <a:t>Government have introduced ranches, building schools, introducing veterinary services and also providing water through constructing dams and boreholes. </a:t>
            </a:r>
          </a:p>
        </p:txBody>
      </p:sp>
    </p:spTree>
    <p:extLst>
      <p:ext uri="{BB962C8B-B14F-4D97-AF65-F5344CB8AC3E}">
        <p14:creationId xmlns:p14="http://schemas.microsoft.com/office/powerpoint/2010/main" val="302965132"/>
      </p:ext>
    </p:extLst>
  </p:cSld>
  <p:clrMapOvr>
    <a:masterClrMapping/>
  </p:clrMapOvr>
  <p:transition spd="slow">
    <p:cover/>
  </p:transition>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63500"/>
            <a:ext cx="8915400" cy="1261884"/>
          </a:xfrm>
          <a:prstGeom prst="rect">
            <a:avLst/>
          </a:prstGeom>
        </p:spPr>
        <p:txBody>
          <a:bodyPr wrap="square">
            <a:spAutoFit/>
          </a:bodyPr>
          <a:lstStyle/>
          <a:p>
            <a:r>
              <a:rPr lang="en-US" sz="2800" b="1" u="sng" dirty="0"/>
              <a:t>K.C.P.E </a:t>
            </a:r>
            <a:r>
              <a:rPr lang="en-US" sz="2800" b="1" u="sng" dirty="0"/>
              <a:t>2006 </a:t>
            </a:r>
          </a:p>
          <a:p>
            <a:r>
              <a:rPr lang="en-US" sz="2400" b="1" dirty="0"/>
              <a:t>Which one of the following dams in Africa is CORRECTLY matched with the river on which it is located</a:t>
            </a:r>
          </a:p>
        </p:txBody>
      </p:sp>
      <p:graphicFrame>
        <p:nvGraphicFramePr>
          <p:cNvPr id="3" name="Table 2"/>
          <p:cNvGraphicFramePr>
            <a:graphicFrameLocks noGrp="1"/>
          </p:cNvGraphicFramePr>
          <p:nvPr>
            <p:extLst>
              <p:ext uri="{D42A27DB-BD31-4B8C-83A1-F6EECF244321}">
                <p14:modId xmlns:p14="http://schemas.microsoft.com/office/powerpoint/2010/main" val="2754709609"/>
              </p:ext>
            </p:extLst>
          </p:nvPr>
        </p:nvGraphicFramePr>
        <p:xfrm>
          <a:off x="1270000" y="1562101"/>
          <a:ext cx="5453380" cy="1635523"/>
        </p:xfrm>
        <a:graphic>
          <a:graphicData uri="http://schemas.openxmlformats.org/drawingml/2006/table">
            <a:tbl>
              <a:tblPr firstRow="1" firstCol="1" lastRow="1" lastCol="1" bandRow="1" bandCol="1"/>
              <a:tblGrid>
                <a:gridCol w="2775643">
                  <a:extLst>
                    <a:ext uri="{9D8B030D-6E8A-4147-A177-3AD203B41FA5}">
                      <a16:colId xmlns:a16="http://schemas.microsoft.com/office/drawing/2014/main" val="20000"/>
                    </a:ext>
                  </a:extLst>
                </a:gridCol>
                <a:gridCol w="2677737">
                  <a:extLst>
                    <a:ext uri="{9D8B030D-6E8A-4147-A177-3AD203B41FA5}">
                      <a16:colId xmlns:a16="http://schemas.microsoft.com/office/drawing/2014/main" val="20001"/>
                    </a:ext>
                  </a:extLst>
                </a:gridCol>
              </a:tblGrid>
              <a:tr h="341042">
                <a:tc>
                  <a:txBody>
                    <a:bodyPr/>
                    <a:lstStyle/>
                    <a:p>
                      <a:pPr marL="0" marR="0">
                        <a:spcBef>
                          <a:spcPts val="0"/>
                        </a:spcBef>
                        <a:spcAft>
                          <a:spcPts val="0"/>
                        </a:spcAft>
                      </a:pPr>
                      <a:r>
                        <a:rPr lang="en-US" sz="2000" b="1" dirty="0">
                          <a:effectLst/>
                          <a:latin typeface="Times New Roman"/>
                          <a:ea typeface="Times New Roman"/>
                        </a:rPr>
                        <a:t>DAM</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620" marR="0">
                        <a:spcBef>
                          <a:spcPts val="0"/>
                        </a:spcBef>
                        <a:spcAft>
                          <a:spcPts val="0"/>
                        </a:spcAft>
                      </a:pPr>
                      <a:r>
                        <a:rPr lang="en-US" sz="2000" b="1">
                          <a:effectLst/>
                          <a:latin typeface="Times New Roman"/>
                          <a:ea typeface="Times New Roman"/>
                        </a:rPr>
                        <a:t>         RIVER </a:t>
                      </a:r>
                      <a:endParaRPr lang="en-US" sz="3300" b="1">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7813">
                <a:tc>
                  <a:txBody>
                    <a:bodyPr/>
                    <a:lstStyle/>
                    <a:p>
                      <a:pPr marL="0" marR="0" lvl="0" indent="0">
                        <a:spcBef>
                          <a:spcPts val="0"/>
                        </a:spcBef>
                        <a:spcAft>
                          <a:spcPts val="0"/>
                        </a:spcAft>
                        <a:buFont typeface="+mj-lt"/>
                        <a:buNone/>
                        <a:tabLst>
                          <a:tab pos="228600" algn="l"/>
                        </a:tabLst>
                      </a:pPr>
                      <a:r>
                        <a:rPr lang="en-US" sz="2000" b="1" dirty="0" smtClean="0">
                          <a:effectLst/>
                          <a:latin typeface="Times New Roman"/>
                          <a:ea typeface="Times New Roman"/>
                        </a:rPr>
                        <a:t>A. </a:t>
                      </a:r>
                      <a:r>
                        <a:rPr lang="en-US" sz="2000" b="1" dirty="0" err="1" smtClean="0">
                          <a:effectLst/>
                          <a:latin typeface="Times New Roman"/>
                          <a:ea typeface="Times New Roman"/>
                        </a:rPr>
                        <a:t>Kariba</a:t>
                      </a:r>
                      <a:r>
                        <a:rPr lang="en-US" sz="2000" b="1" dirty="0" smtClean="0">
                          <a:effectLst/>
                          <a:latin typeface="Times New Roman"/>
                          <a:ea typeface="Times New Roman"/>
                        </a:rPr>
                        <a:t> </a:t>
                      </a:r>
                      <a:r>
                        <a:rPr lang="en-US" sz="2000" b="1" dirty="0">
                          <a:effectLst/>
                          <a:latin typeface="Times New Roman"/>
                          <a:ea typeface="Times New Roman"/>
                        </a:rPr>
                        <a:t>dam</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63220" marR="0" indent="-321310">
                        <a:spcBef>
                          <a:spcPts val="0"/>
                        </a:spcBef>
                        <a:spcAft>
                          <a:spcPts val="0"/>
                        </a:spcAft>
                        <a:tabLst>
                          <a:tab pos="114300" algn="l"/>
                        </a:tabLst>
                      </a:pPr>
                      <a:r>
                        <a:rPr lang="en-US" sz="2000" b="1" dirty="0">
                          <a:effectLst/>
                          <a:latin typeface="Times New Roman"/>
                          <a:ea typeface="Times New Roman"/>
                        </a:rPr>
                        <a:t>River </a:t>
                      </a:r>
                      <a:r>
                        <a:rPr lang="en-US" sz="2000" b="1" dirty="0" err="1">
                          <a:effectLst/>
                          <a:latin typeface="Times New Roman"/>
                          <a:ea typeface="Times New Roman"/>
                        </a:rPr>
                        <a:t>Tana</a:t>
                      </a:r>
                      <a:r>
                        <a:rPr lang="en-US" sz="2000" b="1" dirty="0">
                          <a:effectLst/>
                          <a:latin typeface="Times New Roman"/>
                          <a:ea typeface="Times New Roman"/>
                        </a:rPr>
                        <a:t> </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7813">
                <a:tc>
                  <a:txBody>
                    <a:bodyPr/>
                    <a:lstStyle/>
                    <a:p>
                      <a:pPr marL="0" marR="0" lvl="0" indent="0">
                        <a:spcBef>
                          <a:spcPts val="0"/>
                        </a:spcBef>
                        <a:spcAft>
                          <a:spcPts val="0"/>
                        </a:spcAft>
                        <a:buFont typeface="+mj-lt"/>
                        <a:buNone/>
                        <a:tabLst>
                          <a:tab pos="228600" algn="l"/>
                        </a:tabLst>
                      </a:pPr>
                      <a:r>
                        <a:rPr lang="en-US" sz="2000" b="1" dirty="0" smtClean="0">
                          <a:effectLst/>
                          <a:latin typeface="Times New Roman"/>
                          <a:ea typeface="Times New Roman"/>
                        </a:rPr>
                        <a:t>B. </a:t>
                      </a:r>
                      <a:r>
                        <a:rPr lang="en-US" sz="2000" b="1" dirty="0" err="1" smtClean="0">
                          <a:effectLst/>
                          <a:latin typeface="Times New Roman"/>
                          <a:ea typeface="Times New Roman"/>
                        </a:rPr>
                        <a:t>Akosombo</a:t>
                      </a:r>
                      <a:r>
                        <a:rPr lang="en-US" sz="2000" b="1" dirty="0" smtClean="0">
                          <a:effectLst/>
                          <a:latin typeface="Times New Roman"/>
                          <a:ea typeface="Times New Roman"/>
                        </a:rPr>
                        <a:t> </a:t>
                      </a:r>
                      <a:r>
                        <a:rPr lang="en-US" sz="2000" b="1" dirty="0">
                          <a:effectLst/>
                          <a:latin typeface="Times New Roman"/>
                          <a:ea typeface="Times New Roman"/>
                        </a:rPr>
                        <a:t>dam</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50520" marR="0" indent="-321310">
                        <a:spcBef>
                          <a:spcPts val="0"/>
                        </a:spcBef>
                        <a:spcAft>
                          <a:spcPts val="0"/>
                        </a:spcAft>
                        <a:tabLst>
                          <a:tab pos="114300" algn="l"/>
                        </a:tabLst>
                      </a:pPr>
                      <a:r>
                        <a:rPr lang="en-US" sz="2000" b="1">
                          <a:effectLst/>
                          <a:latin typeface="Times New Roman"/>
                          <a:ea typeface="Times New Roman"/>
                        </a:rPr>
                        <a:t>River Zambezi </a:t>
                      </a:r>
                      <a:endParaRPr lang="en-US" sz="3300" b="1">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1042">
                <a:tc>
                  <a:txBody>
                    <a:bodyPr/>
                    <a:lstStyle/>
                    <a:p>
                      <a:pPr marL="0" marR="0" lvl="0" indent="0">
                        <a:spcBef>
                          <a:spcPts val="0"/>
                        </a:spcBef>
                        <a:spcAft>
                          <a:spcPts val="0"/>
                        </a:spcAft>
                        <a:buFont typeface="+mj-lt"/>
                        <a:buNone/>
                        <a:tabLst>
                          <a:tab pos="228600" algn="l"/>
                        </a:tabLst>
                      </a:pPr>
                      <a:r>
                        <a:rPr lang="en-US" sz="2000" b="1" dirty="0" smtClean="0">
                          <a:effectLst/>
                          <a:latin typeface="Times New Roman"/>
                          <a:ea typeface="Times New Roman"/>
                        </a:rPr>
                        <a:t>C. Aswan </a:t>
                      </a:r>
                      <a:r>
                        <a:rPr lang="en-US" sz="2000" b="1" dirty="0">
                          <a:effectLst/>
                          <a:latin typeface="Times New Roman"/>
                          <a:ea typeface="Times New Roman"/>
                        </a:rPr>
                        <a:t>High dam</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37820" marR="0" indent="-321310">
                        <a:spcBef>
                          <a:spcPts val="0"/>
                        </a:spcBef>
                        <a:spcAft>
                          <a:spcPts val="0"/>
                        </a:spcAft>
                        <a:tabLst>
                          <a:tab pos="114300" algn="l"/>
                        </a:tabLst>
                      </a:pPr>
                      <a:r>
                        <a:rPr lang="en-US" sz="2000" b="1">
                          <a:effectLst/>
                          <a:latin typeface="Times New Roman"/>
                          <a:ea typeface="Times New Roman"/>
                        </a:rPr>
                        <a:t>River Nile </a:t>
                      </a:r>
                      <a:endParaRPr lang="en-US" sz="3300" b="1">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7813">
                <a:tc>
                  <a:txBody>
                    <a:bodyPr/>
                    <a:lstStyle/>
                    <a:p>
                      <a:pPr marL="0" marR="0" lvl="0" indent="0">
                        <a:spcBef>
                          <a:spcPts val="0"/>
                        </a:spcBef>
                        <a:spcAft>
                          <a:spcPts val="0"/>
                        </a:spcAft>
                        <a:buFont typeface="+mj-lt"/>
                        <a:buNone/>
                        <a:tabLst>
                          <a:tab pos="228600" algn="l"/>
                        </a:tabLst>
                      </a:pPr>
                      <a:r>
                        <a:rPr lang="en-US" sz="2000" b="1" dirty="0" smtClean="0">
                          <a:effectLst/>
                          <a:latin typeface="Times New Roman"/>
                          <a:ea typeface="Times New Roman"/>
                        </a:rPr>
                        <a:t>D. </a:t>
                      </a:r>
                      <a:r>
                        <a:rPr lang="en-US" sz="2000" b="1" dirty="0" err="1" smtClean="0">
                          <a:effectLst/>
                          <a:latin typeface="Times New Roman"/>
                          <a:ea typeface="Times New Roman"/>
                        </a:rPr>
                        <a:t>Masinga</a:t>
                      </a:r>
                      <a:r>
                        <a:rPr lang="en-US" sz="2000" b="1" dirty="0" smtClean="0">
                          <a:effectLst/>
                          <a:latin typeface="Times New Roman"/>
                          <a:ea typeface="Times New Roman"/>
                        </a:rPr>
                        <a:t> </a:t>
                      </a:r>
                      <a:r>
                        <a:rPr lang="en-US" sz="2000" b="1" dirty="0">
                          <a:effectLst/>
                          <a:latin typeface="Times New Roman"/>
                          <a:ea typeface="Times New Roman"/>
                        </a:rPr>
                        <a:t>dam</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25120" marR="0" indent="-321310">
                        <a:spcBef>
                          <a:spcPts val="0"/>
                        </a:spcBef>
                        <a:spcAft>
                          <a:spcPts val="0"/>
                        </a:spcAft>
                        <a:tabLst>
                          <a:tab pos="114300" algn="l"/>
                        </a:tabLst>
                      </a:pPr>
                      <a:r>
                        <a:rPr lang="en-US" sz="2000" b="1" dirty="0">
                          <a:effectLst/>
                          <a:latin typeface="Times New Roman"/>
                          <a:ea typeface="Times New Roman"/>
                        </a:rPr>
                        <a:t>River Volta </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Rectangle 3"/>
          <p:cNvSpPr/>
          <p:nvPr/>
        </p:nvSpPr>
        <p:spPr>
          <a:xfrm>
            <a:off x="508000" y="3462636"/>
            <a:ext cx="8839200" cy="461665"/>
          </a:xfrm>
          <a:prstGeom prst="rect">
            <a:avLst/>
          </a:prstGeom>
        </p:spPr>
        <p:txBody>
          <a:bodyPr wrap="square">
            <a:spAutoFit/>
          </a:bodyPr>
          <a:lstStyle/>
          <a:p>
            <a:r>
              <a:rPr lang="en-US" sz="2400" b="1" dirty="0"/>
              <a:t>REASONING – various dams in Africa and Rivers they are located.</a:t>
            </a:r>
          </a:p>
        </p:txBody>
      </p:sp>
      <p:graphicFrame>
        <p:nvGraphicFramePr>
          <p:cNvPr id="5" name="Table 4"/>
          <p:cNvGraphicFramePr>
            <a:graphicFrameLocks noGrp="1"/>
          </p:cNvGraphicFramePr>
          <p:nvPr>
            <p:extLst>
              <p:ext uri="{D42A27DB-BD31-4B8C-83A1-F6EECF244321}">
                <p14:modId xmlns:p14="http://schemas.microsoft.com/office/powerpoint/2010/main" val="1180445508"/>
              </p:ext>
            </p:extLst>
          </p:nvPr>
        </p:nvGraphicFramePr>
        <p:xfrm>
          <a:off x="965200" y="3924300"/>
          <a:ext cx="7924800" cy="1524000"/>
        </p:xfrm>
        <a:graphic>
          <a:graphicData uri="http://schemas.openxmlformats.org/drawingml/2006/table">
            <a:tbl>
              <a:tblPr firstRow="1" firstCol="1" lastRow="1" lastCol="1" bandRow="1" bandCol="1"/>
              <a:tblGrid>
                <a:gridCol w="4034442">
                  <a:extLst>
                    <a:ext uri="{9D8B030D-6E8A-4147-A177-3AD203B41FA5}">
                      <a16:colId xmlns:a16="http://schemas.microsoft.com/office/drawing/2014/main" val="20000"/>
                    </a:ext>
                  </a:extLst>
                </a:gridCol>
                <a:gridCol w="3890358">
                  <a:extLst>
                    <a:ext uri="{9D8B030D-6E8A-4147-A177-3AD203B41FA5}">
                      <a16:colId xmlns:a16="http://schemas.microsoft.com/office/drawing/2014/main" val="20001"/>
                    </a:ext>
                  </a:extLst>
                </a:gridCol>
              </a:tblGrid>
              <a:tr h="304800">
                <a:tc>
                  <a:txBody>
                    <a:bodyPr/>
                    <a:lstStyle/>
                    <a:p>
                      <a:pPr marL="0" marR="0">
                        <a:spcBef>
                          <a:spcPts val="0"/>
                        </a:spcBef>
                        <a:spcAft>
                          <a:spcPts val="0"/>
                        </a:spcAft>
                      </a:pPr>
                      <a:r>
                        <a:rPr lang="en-US" sz="2000" b="1" dirty="0">
                          <a:effectLst/>
                          <a:latin typeface="Times New Roman"/>
                          <a:ea typeface="Times New Roman"/>
                        </a:rPr>
                        <a:t>Dam</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1920" marR="0">
                        <a:spcBef>
                          <a:spcPts val="0"/>
                        </a:spcBef>
                        <a:spcAft>
                          <a:spcPts val="0"/>
                        </a:spcAft>
                      </a:pPr>
                      <a:r>
                        <a:rPr lang="en-US" sz="2000" b="1">
                          <a:effectLst/>
                          <a:latin typeface="Times New Roman"/>
                          <a:ea typeface="Times New Roman"/>
                        </a:rPr>
                        <a:t>River </a:t>
                      </a:r>
                      <a:endParaRPr lang="en-US" sz="3300" b="1">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4800">
                <a:tc>
                  <a:txBody>
                    <a:bodyPr/>
                    <a:lstStyle/>
                    <a:p>
                      <a:pPr marL="0" marR="0" lvl="0" indent="0">
                        <a:spcBef>
                          <a:spcPts val="0"/>
                        </a:spcBef>
                        <a:spcAft>
                          <a:spcPts val="0"/>
                        </a:spcAft>
                        <a:buFont typeface="+mj-lt"/>
                        <a:buNone/>
                        <a:tabLst>
                          <a:tab pos="228600" algn="l"/>
                        </a:tabLst>
                      </a:pPr>
                      <a:r>
                        <a:rPr lang="en-US" sz="2000" b="1" dirty="0" err="1">
                          <a:effectLst/>
                          <a:latin typeface="Times New Roman"/>
                          <a:ea typeface="Times New Roman"/>
                        </a:rPr>
                        <a:t>Kariba</a:t>
                      </a:r>
                      <a:r>
                        <a:rPr lang="en-US" sz="2000" b="1" dirty="0">
                          <a:effectLst/>
                          <a:latin typeface="Times New Roman"/>
                          <a:ea typeface="Times New Roman"/>
                        </a:rPr>
                        <a:t> dam</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14300" algn="l"/>
                        </a:tabLst>
                      </a:pPr>
                      <a:r>
                        <a:rPr lang="en-US" sz="2000" b="1">
                          <a:effectLst/>
                          <a:latin typeface="Times New Roman"/>
                          <a:ea typeface="Times New Roman"/>
                        </a:rPr>
                        <a:t>River Zambezi  </a:t>
                      </a:r>
                      <a:endParaRPr lang="en-US" sz="3300" b="1">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4800">
                <a:tc>
                  <a:txBody>
                    <a:bodyPr/>
                    <a:lstStyle/>
                    <a:p>
                      <a:pPr marL="0" marR="0" lvl="0" indent="0">
                        <a:spcBef>
                          <a:spcPts val="0"/>
                        </a:spcBef>
                        <a:spcAft>
                          <a:spcPts val="0"/>
                        </a:spcAft>
                        <a:buFont typeface="+mj-lt"/>
                        <a:buNone/>
                        <a:tabLst>
                          <a:tab pos="228600" algn="l"/>
                        </a:tabLst>
                      </a:pPr>
                      <a:r>
                        <a:rPr lang="en-US" sz="2000" b="1" dirty="0" err="1">
                          <a:effectLst/>
                          <a:latin typeface="Times New Roman"/>
                          <a:ea typeface="Times New Roman"/>
                        </a:rPr>
                        <a:t>Akosombo</a:t>
                      </a:r>
                      <a:r>
                        <a:rPr lang="en-US" sz="2000" b="1" dirty="0">
                          <a:effectLst/>
                          <a:latin typeface="Times New Roman"/>
                          <a:ea typeface="Times New Roman"/>
                        </a:rPr>
                        <a:t> dam</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14300" algn="l"/>
                        </a:tabLst>
                      </a:pPr>
                      <a:r>
                        <a:rPr lang="en-US" sz="2000" b="1">
                          <a:effectLst/>
                          <a:latin typeface="Times New Roman"/>
                          <a:ea typeface="Times New Roman"/>
                        </a:rPr>
                        <a:t>River Volta </a:t>
                      </a:r>
                      <a:endParaRPr lang="en-US" sz="3300" b="1">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4800">
                <a:tc>
                  <a:txBody>
                    <a:bodyPr/>
                    <a:lstStyle/>
                    <a:p>
                      <a:pPr marL="0" marR="0" lvl="0" indent="0">
                        <a:spcBef>
                          <a:spcPts val="0"/>
                        </a:spcBef>
                        <a:spcAft>
                          <a:spcPts val="0"/>
                        </a:spcAft>
                        <a:buFont typeface="+mj-lt"/>
                        <a:buNone/>
                        <a:tabLst>
                          <a:tab pos="228600" algn="l"/>
                        </a:tabLst>
                      </a:pPr>
                      <a:r>
                        <a:rPr lang="en-US" sz="2000" b="1" dirty="0">
                          <a:effectLst/>
                          <a:latin typeface="Times New Roman"/>
                          <a:ea typeface="Times New Roman"/>
                        </a:rPr>
                        <a:t>Aswan high dam</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14300" algn="l"/>
                        </a:tabLst>
                      </a:pPr>
                      <a:r>
                        <a:rPr lang="en-US" sz="2000" b="1">
                          <a:effectLst/>
                          <a:latin typeface="Times New Roman"/>
                          <a:ea typeface="Times New Roman"/>
                        </a:rPr>
                        <a:t>River Nile  </a:t>
                      </a:r>
                      <a:endParaRPr lang="en-US" sz="3300" b="1">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4800">
                <a:tc>
                  <a:txBody>
                    <a:bodyPr/>
                    <a:lstStyle/>
                    <a:p>
                      <a:pPr marL="0" marR="0" lvl="0" indent="0">
                        <a:spcBef>
                          <a:spcPts val="0"/>
                        </a:spcBef>
                        <a:spcAft>
                          <a:spcPts val="0"/>
                        </a:spcAft>
                        <a:buFont typeface="+mj-lt"/>
                        <a:buNone/>
                        <a:tabLst>
                          <a:tab pos="228600" algn="l"/>
                        </a:tabLst>
                      </a:pPr>
                      <a:r>
                        <a:rPr lang="en-US" sz="2000" b="1" dirty="0" err="1">
                          <a:effectLst/>
                          <a:latin typeface="Times New Roman"/>
                          <a:ea typeface="Times New Roman"/>
                        </a:rPr>
                        <a:t>Masinga</a:t>
                      </a:r>
                      <a:r>
                        <a:rPr lang="en-US" sz="2000" b="1" dirty="0">
                          <a:effectLst/>
                          <a:latin typeface="Times New Roman"/>
                          <a:ea typeface="Times New Roman"/>
                        </a:rPr>
                        <a:t> dam</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114300" algn="l"/>
                        </a:tabLst>
                      </a:pPr>
                      <a:r>
                        <a:rPr lang="en-US" sz="2000" b="1" dirty="0">
                          <a:effectLst/>
                          <a:latin typeface="Times New Roman"/>
                          <a:ea typeface="Times New Roman"/>
                        </a:rPr>
                        <a:t>River Tana </a:t>
                      </a:r>
                      <a:endParaRPr lang="en-US" sz="3300" b="1" dirty="0">
                        <a:effectLst/>
                        <a:latin typeface="Times New Roman"/>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44207722"/>
      </p:ext>
    </p:extLst>
  </p:cSld>
  <p:clrMapOvr>
    <a:masterClrMapping/>
  </p:clrMapOvr>
  <p:transition spd="slow" advTm="60000">
    <p:cover/>
  </p:transition>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342901"/>
            <a:ext cx="8610600" cy="4524315"/>
          </a:xfrm>
          <a:prstGeom prst="rect">
            <a:avLst/>
          </a:prstGeom>
        </p:spPr>
        <p:txBody>
          <a:bodyPr wrap="square">
            <a:spAutoFit/>
          </a:bodyPr>
          <a:lstStyle/>
          <a:p>
            <a:r>
              <a:rPr lang="en-US" sz="2400" b="1" u="sng" dirty="0"/>
              <a:t>KCPE </a:t>
            </a:r>
            <a:r>
              <a:rPr lang="en-US" sz="2400" b="1" u="sng" dirty="0"/>
              <a:t>2006 </a:t>
            </a:r>
          </a:p>
          <a:p>
            <a:r>
              <a:rPr lang="en-US" sz="2400" b="1" dirty="0"/>
              <a:t>The best way of encouraging more fishing in the river in Kenya is by-------</a:t>
            </a:r>
          </a:p>
          <a:p>
            <a:r>
              <a:rPr lang="en-US" sz="2400" b="1" dirty="0"/>
              <a:t>A.	Introducing cheaper fishing nets.</a:t>
            </a:r>
          </a:p>
          <a:p>
            <a:r>
              <a:rPr lang="en-US" sz="2400" b="1" dirty="0"/>
              <a:t>B.	Educating people on the benefits of eating fish.</a:t>
            </a:r>
          </a:p>
          <a:p>
            <a:r>
              <a:rPr lang="en-US" sz="2400" b="1" dirty="0"/>
              <a:t>C.	Encourage formation of co-operatives to sell fish feeds.</a:t>
            </a:r>
          </a:p>
          <a:p>
            <a:r>
              <a:rPr lang="en-US" sz="2400" b="1" dirty="0"/>
              <a:t>D.	Constructing roads to the fishing area.</a:t>
            </a:r>
          </a:p>
          <a:p>
            <a:endParaRPr lang="en-US" sz="2400" b="1" dirty="0"/>
          </a:p>
          <a:p>
            <a:r>
              <a:rPr lang="en-US" sz="2400" b="1" dirty="0"/>
              <a:t>REASONING</a:t>
            </a:r>
            <a:endParaRPr lang="en-US" sz="2400" b="1" dirty="0"/>
          </a:p>
          <a:p>
            <a:r>
              <a:rPr lang="en-US" sz="2400" b="1" dirty="0"/>
              <a:t>Educating people on the benefit of eating fish is the best way because they will know the importance of eating fish and they will start buying them and this will encourage more fishing.</a:t>
            </a:r>
          </a:p>
        </p:txBody>
      </p:sp>
    </p:spTree>
    <p:extLst>
      <p:ext uri="{BB962C8B-B14F-4D97-AF65-F5344CB8AC3E}">
        <p14:creationId xmlns:p14="http://schemas.microsoft.com/office/powerpoint/2010/main" val="3442138584"/>
      </p:ext>
    </p:extLst>
  </p:cSld>
  <p:clrMapOvr>
    <a:masterClrMapping/>
  </p:clrMapOvr>
  <p:transition spd="slow" advTm="60000">
    <p:cover/>
  </p:transition>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1964" y="571500"/>
            <a:ext cx="8686800" cy="4154984"/>
          </a:xfrm>
          <a:prstGeom prst="rect">
            <a:avLst/>
          </a:prstGeom>
        </p:spPr>
        <p:txBody>
          <a:bodyPr wrap="square">
            <a:spAutoFit/>
          </a:bodyPr>
          <a:lstStyle/>
          <a:p>
            <a:r>
              <a:rPr lang="en-US" sz="2400" b="1" u="sng" dirty="0"/>
              <a:t>K.C.P.E </a:t>
            </a:r>
            <a:r>
              <a:rPr lang="en-US" sz="2400" b="1" u="sng" dirty="0"/>
              <a:t>2006 </a:t>
            </a:r>
          </a:p>
          <a:p>
            <a:r>
              <a:rPr lang="en-US" sz="2400" b="1" dirty="0"/>
              <a:t>Which one of the following is the best way through which the government of Kenya can attract more tourists into the country?</a:t>
            </a:r>
          </a:p>
          <a:p>
            <a:r>
              <a:rPr lang="en-US" sz="2400" b="1" dirty="0"/>
              <a:t>A.	By training more tour guides.</a:t>
            </a:r>
          </a:p>
          <a:p>
            <a:r>
              <a:rPr lang="en-US" sz="2400" b="1" dirty="0"/>
              <a:t>B.	By advertising the country abroad.</a:t>
            </a:r>
          </a:p>
          <a:p>
            <a:r>
              <a:rPr lang="en-US" sz="2400" b="1" dirty="0"/>
              <a:t>C.	 By establishing more game parks. </a:t>
            </a:r>
          </a:p>
          <a:p>
            <a:r>
              <a:rPr lang="en-US" sz="2400" b="1" dirty="0"/>
              <a:t>D.	By passing strict laws against poaching. </a:t>
            </a:r>
          </a:p>
          <a:p>
            <a:endParaRPr lang="en-US" sz="2400" b="1" dirty="0"/>
          </a:p>
          <a:p>
            <a:r>
              <a:rPr lang="en-US" sz="2400" b="1" dirty="0"/>
              <a:t>REASONING</a:t>
            </a:r>
            <a:endParaRPr lang="en-US" sz="2400" b="1" dirty="0"/>
          </a:p>
          <a:p>
            <a:r>
              <a:rPr lang="en-US" sz="2400" b="1" dirty="0"/>
              <a:t>The best way is to advertise the country abroad.</a:t>
            </a:r>
          </a:p>
          <a:p>
            <a:endParaRPr lang="en-US" sz="2400" b="1" dirty="0"/>
          </a:p>
        </p:txBody>
      </p:sp>
    </p:spTree>
    <p:extLst>
      <p:ext uri="{BB962C8B-B14F-4D97-AF65-F5344CB8AC3E}">
        <p14:creationId xmlns:p14="http://schemas.microsoft.com/office/powerpoint/2010/main" val="3613242414"/>
      </p:ext>
    </p:extLst>
  </p:cSld>
  <p:clrMapOvr>
    <a:masterClrMapping/>
  </p:clrMapOvr>
  <p:transition spd="slow" advTm="60000">
    <p:cover/>
  </p:transition>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762000"/>
            <a:ext cx="8686800" cy="3785652"/>
          </a:xfrm>
          <a:prstGeom prst="rect">
            <a:avLst/>
          </a:prstGeom>
        </p:spPr>
        <p:txBody>
          <a:bodyPr wrap="square">
            <a:spAutoFit/>
          </a:bodyPr>
          <a:lstStyle/>
          <a:p>
            <a:r>
              <a:rPr lang="en-US" sz="2400" b="1" dirty="0"/>
              <a:t>K.C.P.E 2007 </a:t>
            </a:r>
          </a:p>
          <a:p>
            <a:r>
              <a:rPr lang="en-US" sz="2400" b="1" dirty="0"/>
              <a:t>Which one of the following is the best way of conserving wildlife?</a:t>
            </a:r>
          </a:p>
          <a:p>
            <a:r>
              <a:rPr lang="en-US" sz="2400" b="1" dirty="0"/>
              <a:t>A.	Fencing the national parks.</a:t>
            </a:r>
          </a:p>
          <a:p>
            <a:r>
              <a:rPr lang="en-US" sz="2400" b="1" dirty="0"/>
              <a:t>B.	Controlling the selling of wildlife products.</a:t>
            </a:r>
          </a:p>
          <a:p>
            <a:r>
              <a:rPr lang="en-US" sz="2400" b="1" dirty="0"/>
              <a:t>C.	Establishment of animal orphanage. </a:t>
            </a:r>
          </a:p>
          <a:p>
            <a:pPr marL="457200" indent="-457200">
              <a:buAutoNum type="alphaUcPeriod" startAt="4"/>
            </a:pPr>
            <a:r>
              <a:rPr lang="en-US" sz="2400" b="1" dirty="0"/>
              <a:t>      Educating </a:t>
            </a:r>
            <a:r>
              <a:rPr lang="en-US" sz="2400" b="1" dirty="0"/>
              <a:t>people on the importance of wildlife</a:t>
            </a:r>
            <a:r>
              <a:rPr lang="en-US" sz="2400" b="1" dirty="0"/>
              <a:t>.</a:t>
            </a:r>
          </a:p>
          <a:p>
            <a:endParaRPr lang="en-US" sz="2400" b="1" dirty="0"/>
          </a:p>
          <a:p>
            <a:r>
              <a:rPr lang="en-US" sz="2400" b="1" dirty="0"/>
              <a:t>REASONING - educating people on the importance of wildlife so that they can be aware of their importance and why we should conserve them.</a:t>
            </a:r>
          </a:p>
        </p:txBody>
      </p:sp>
    </p:spTree>
    <p:extLst>
      <p:ext uri="{BB962C8B-B14F-4D97-AF65-F5344CB8AC3E}">
        <p14:creationId xmlns:p14="http://schemas.microsoft.com/office/powerpoint/2010/main" val="719229020"/>
      </p:ext>
    </p:extLst>
  </p:cSld>
  <p:clrMapOvr>
    <a:masterClrMapping/>
  </p:clrMapOvr>
  <p:transition spd="slow" advTm="60000">
    <p:cover/>
  </p:transition>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190501"/>
            <a:ext cx="8610600" cy="5262979"/>
          </a:xfrm>
          <a:prstGeom prst="rect">
            <a:avLst/>
          </a:prstGeom>
        </p:spPr>
        <p:txBody>
          <a:bodyPr wrap="square">
            <a:spAutoFit/>
          </a:bodyPr>
          <a:lstStyle/>
          <a:p>
            <a:r>
              <a:rPr lang="en-US" sz="2400" b="1" u="sng" dirty="0"/>
              <a:t>K.C.P.E 2006 </a:t>
            </a:r>
            <a:r>
              <a:rPr lang="en-US" sz="2400" b="1" u="sng" dirty="0"/>
              <a:t> </a:t>
            </a:r>
            <a:endParaRPr lang="en-US" sz="2400" b="1" u="sng" dirty="0"/>
          </a:p>
          <a:p>
            <a:r>
              <a:rPr lang="en-US" sz="2400" b="1" dirty="0"/>
              <a:t>The main reason why the government </a:t>
            </a:r>
            <a:r>
              <a:rPr lang="en-US" sz="2400" b="1" dirty="0"/>
              <a:t>encourages Afforestation </a:t>
            </a:r>
            <a:r>
              <a:rPr lang="en-US" sz="2400" b="1" dirty="0"/>
              <a:t>in Kenya is to---------- </a:t>
            </a:r>
          </a:p>
          <a:p>
            <a:r>
              <a:rPr lang="en-US" sz="2400" b="1" dirty="0"/>
              <a:t>A.	Create employment opportunities. </a:t>
            </a:r>
          </a:p>
          <a:p>
            <a:r>
              <a:rPr lang="en-US" sz="2400" b="1" dirty="0"/>
              <a:t>B.	Protect the sources of rivers. </a:t>
            </a:r>
          </a:p>
          <a:p>
            <a:r>
              <a:rPr lang="en-US" sz="2400" b="1" dirty="0"/>
              <a:t>C.	Increase the supply of firewood. </a:t>
            </a:r>
          </a:p>
          <a:p>
            <a:r>
              <a:rPr lang="en-US" sz="2400" b="1" dirty="0"/>
              <a:t>D.	Create more areas for wildlife to live in. </a:t>
            </a:r>
          </a:p>
          <a:p>
            <a:endParaRPr lang="en-US" sz="2400" b="1" dirty="0"/>
          </a:p>
          <a:p>
            <a:r>
              <a:rPr lang="en-US" sz="2400" b="1" dirty="0"/>
              <a:t>REASONING</a:t>
            </a:r>
          </a:p>
          <a:p>
            <a:r>
              <a:rPr lang="en-US" sz="2400" b="1" dirty="0"/>
              <a:t>•	The main reason is to protect sources of rivers because  </a:t>
            </a:r>
            <a:r>
              <a:rPr lang="en-US" sz="2400" b="1" dirty="0"/>
              <a:t>	rivers </a:t>
            </a:r>
            <a:r>
              <a:rPr lang="en-US" sz="2400" b="1" dirty="0"/>
              <a:t>are source of water and without water no life.</a:t>
            </a:r>
          </a:p>
          <a:p>
            <a:r>
              <a:rPr lang="en-US" sz="2400" b="1" dirty="0"/>
              <a:t>•	</a:t>
            </a:r>
            <a:r>
              <a:rPr lang="en-US" sz="2400" b="1" dirty="0" err="1"/>
              <a:t>Aforestation</a:t>
            </a:r>
            <a:r>
              <a:rPr lang="en-US" sz="2400" b="1" dirty="0"/>
              <a:t> is planting forest in areas that have no forest </a:t>
            </a:r>
          </a:p>
          <a:p>
            <a:r>
              <a:rPr lang="en-US" sz="2400" b="1" dirty="0"/>
              <a:t>•	The main reason being to protect catchments area (source </a:t>
            </a:r>
            <a:r>
              <a:rPr lang="en-US" sz="2400" b="1" dirty="0"/>
              <a:t>	of </a:t>
            </a:r>
            <a:r>
              <a:rPr lang="en-US" sz="2400" b="1" dirty="0"/>
              <a:t>rivers)</a:t>
            </a:r>
          </a:p>
        </p:txBody>
      </p:sp>
    </p:spTree>
    <p:extLst>
      <p:ext uri="{BB962C8B-B14F-4D97-AF65-F5344CB8AC3E}">
        <p14:creationId xmlns:p14="http://schemas.microsoft.com/office/powerpoint/2010/main" val="3057462131"/>
      </p:ext>
    </p:extLst>
  </p:cSld>
  <p:clrMapOvr>
    <a:masterClrMapping/>
  </p:clrMapOvr>
  <p:transition spd="slow" advTm="60000">
    <p:cover/>
  </p:transition>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5145" y="-38100"/>
            <a:ext cx="8763000" cy="6155531"/>
          </a:xfrm>
          <a:prstGeom prst="rect">
            <a:avLst/>
          </a:prstGeom>
        </p:spPr>
        <p:txBody>
          <a:bodyPr wrap="square">
            <a:spAutoFit/>
          </a:bodyPr>
          <a:lstStyle/>
          <a:p>
            <a:r>
              <a:rPr lang="en-US" sz="2400" b="1" u="sng" dirty="0"/>
              <a:t>KCPE </a:t>
            </a:r>
            <a:r>
              <a:rPr lang="en-US" sz="2400" b="1" u="sng" dirty="0"/>
              <a:t>2006 </a:t>
            </a:r>
          </a:p>
          <a:p>
            <a:r>
              <a:rPr lang="en-US" sz="2000" b="1" dirty="0"/>
              <a:t>Below are some factors which determine the location of industries.</a:t>
            </a:r>
          </a:p>
          <a:p>
            <a:r>
              <a:rPr lang="en-US" sz="2000" b="1" dirty="0" err="1"/>
              <a:t>i</a:t>
            </a:r>
            <a:r>
              <a:rPr lang="en-US" sz="2000" b="1" dirty="0"/>
              <a:t>)	Nearness to raw materials </a:t>
            </a:r>
          </a:p>
          <a:p>
            <a:r>
              <a:rPr lang="en-US" sz="2000" b="1" dirty="0"/>
              <a:t>ii)	Nearness to markets </a:t>
            </a:r>
          </a:p>
          <a:p>
            <a:r>
              <a:rPr lang="en-US" sz="2000" b="1" dirty="0"/>
              <a:t>iii)	Availability of capital </a:t>
            </a:r>
          </a:p>
          <a:p>
            <a:r>
              <a:rPr lang="en-US" sz="2000" b="1" dirty="0"/>
              <a:t>iv)	Availability of transport </a:t>
            </a:r>
          </a:p>
          <a:p>
            <a:r>
              <a:rPr lang="en-US" sz="2000" b="1" dirty="0"/>
              <a:t>v)	Availability of land</a:t>
            </a:r>
          </a:p>
          <a:p>
            <a:r>
              <a:rPr lang="en-US" sz="2000" b="1" dirty="0"/>
              <a:t>Which one of the following combination of the factors above BEST determines the location of a bakery?</a:t>
            </a:r>
          </a:p>
          <a:p>
            <a:r>
              <a:rPr lang="en-US" sz="2000" b="1" dirty="0"/>
              <a:t>A. ii, </a:t>
            </a:r>
            <a:r>
              <a:rPr lang="en-US" sz="2000" b="1" dirty="0" err="1"/>
              <a:t>iii,iv</a:t>
            </a:r>
            <a:r>
              <a:rPr lang="en-US" sz="2000" b="1" dirty="0"/>
              <a:t> 	        B. </a:t>
            </a:r>
            <a:r>
              <a:rPr lang="en-US" sz="2000" b="1" dirty="0" err="1"/>
              <a:t>i</a:t>
            </a:r>
            <a:r>
              <a:rPr lang="en-US" sz="2000" b="1" dirty="0"/>
              <a:t>, </a:t>
            </a:r>
            <a:r>
              <a:rPr lang="en-US" sz="2000" b="1" dirty="0" err="1"/>
              <a:t>ii,v</a:t>
            </a:r>
            <a:r>
              <a:rPr lang="en-US" sz="2000" b="1" dirty="0"/>
              <a:t> 	</a:t>
            </a:r>
          </a:p>
          <a:p>
            <a:r>
              <a:rPr lang="en-US" sz="2000" b="1" dirty="0"/>
              <a:t>C. </a:t>
            </a:r>
            <a:r>
              <a:rPr lang="en-US" sz="2000" b="1" dirty="0" err="1"/>
              <a:t>i</a:t>
            </a:r>
            <a:r>
              <a:rPr lang="en-US" sz="2000" b="1" dirty="0"/>
              <a:t>, iii, iv 	        D.  iii, iv, v</a:t>
            </a:r>
          </a:p>
          <a:p>
            <a:endParaRPr lang="en-US" sz="1000" b="1" dirty="0"/>
          </a:p>
          <a:p>
            <a:r>
              <a:rPr lang="en-US" sz="2000" b="1" dirty="0"/>
              <a:t>REASONING </a:t>
            </a:r>
          </a:p>
          <a:p>
            <a:r>
              <a:rPr lang="en-US" sz="2000" b="1" dirty="0"/>
              <a:t>Bakery – it is the place where breads are baked for sale.</a:t>
            </a:r>
          </a:p>
          <a:p>
            <a:r>
              <a:rPr lang="en-US" sz="2000" b="1" dirty="0"/>
              <a:t>A Bakery can be started in urban areas since it requires small space, so availability of land is not necessary.</a:t>
            </a:r>
          </a:p>
          <a:p>
            <a:r>
              <a:rPr lang="en-US" sz="2000" b="1" dirty="0"/>
              <a:t>Wheat is the raw material for making bread but nearest to raw materials is not a requirement because Wheat is first taken to a </a:t>
            </a:r>
            <a:r>
              <a:rPr lang="en-US" sz="2000" b="1" dirty="0" err="1"/>
              <a:t>posho</a:t>
            </a:r>
            <a:r>
              <a:rPr lang="en-US" sz="2000" b="1" dirty="0"/>
              <a:t> mill and converted to wheat flour which can be transported to the bakeries</a:t>
            </a:r>
          </a:p>
          <a:p>
            <a:endParaRPr lang="en-US" sz="2000" b="1" dirty="0"/>
          </a:p>
        </p:txBody>
      </p:sp>
    </p:spTree>
    <p:extLst>
      <p:ext uri="{BB962C8B-B14F-4D97-AF65-F5344CB8AC3E}">
        <p14:creationId xmlns:p14="http://schemas.microsoft.com/office/powerpoint/2010/main" val="1186869008"/>
      </p:ext>
    </p:extLst>
  </p:cSld>
  <p:clrMapOvr>
    <a:masterClrMapping/>
  </p:clrMapOvr>
  <p:transition spd="slow" advTm="60000">
    <p:cover/>
  </p:transition>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98079"/>
            <a:ext cx="8686800" cy="5262979"/>
          </a:xfrm>
          <a:prstGeom prst="rect">
            <a:avLst/>
          </a:prstGeom>
        </p:spPr>
        <p:txBody>
          <a:bodyPr wrap="square">
            <a:spAutoFit/>
          </a:bodyPr>
          <a:lstStyle/>
          <a:p>
            <a:r>
              <a:rPr lang="en-US" sz="2400" b="1" u="sng" dirty="0"/>
              <a:t>KCPE </a:t>
            </a:r>
            <a:r>
              <a:rPr lang="en-US" sz="2400" b="1" u="sng" dirty="0"/>
              <a:t>2000 </a:t>
            </a:r>
          </a:p>
          <a:p>
            <a:r>
              <a:rPr lang="en-US" sz="2400" b="1" dirty="0"/>
              <a:t>The main factor that influences the location of furniture making industry is ---------</a:t>
            </a:r>
          </a:p>
          <a:p>
            <a:r>
              <a:rPr lang="en-US" sz="2400" b="1" dirty="0"/>
              <a:t>A.	Availability of transport</a:t>
            </a:r>
          </a:p>
          <a:p>
            <a:r>
              <a:rPr lang="en-US" sz="2400" b="1" dirty="0"/>
              <a:t>B.	Availability of power</a:t>
            </a:r>
          </a:p>
          <a:p>
            <a:r>
              <a:rPr lang="en-US" sz="2400" b="1" dirty="0"/>
              <a:t>C.	Availability of raw materials </a:t>
            </a:r>
          </a:p>
          <a:p>
            <a:r>
              <a:rPr lang="en-US" sz="2400" b="1" dirty="0"/>
              <a:t>D.	Availability of market</a:t>
            </a:r>
          </a:p>
          <a:p>
            <a:endParaRPr lang="en-US" sz="2400" b="1" dirty="0"/>
          </a:p>
          <a:p>
            <a:r>
              <a:rPr lang="en-US" sz="2400" b="1" dirty="0"/>
              <a:t>REASONING </a:t>
            </a:r>
            <a:endParaRPr lang="en-US" sz="2400" b="1" dirty="0"/>
          </a:p>
          <a:p>
            <a:r>
              <a:rPr lang="en-US" sz="2400" b="1" dirty="0"/>
              <a:t>Location of furniture making industry will be determined by availability of market. Raw materials can be transported to the industry.</a:t>
            </a:r>
          </a:p>
          <a:p>
            <a:r>
              <a:rPr lang="en-US" sz="2400" b="1" dirty="0"/>
              <a:t>Many furniture industries are located in urban areas where market is available. </a:t>
            </a:r>
          </a:p>
        </p:txBody>
      </p:sp>
    </p:spTree>
    <p:extLst>
      <p:ext uri="{BB962C8B-B14F-4D97-AF65-F5344CB8AC3E}">
        <p14:creationId xmlns:p14="http://schemas.microsoft.com/office/powerpoint/2010/main" val="1734329301"/>
      </p:ext>
    </p:extLst>
  </p:cSld>
  <p:clrMapOvr>
    <a:masterClrMapping/>
  </p:clrMapOvr>
  <p:transition spd="slow" advTm="60000">
    <p:cover/>
  </p:transition>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7327" y="3825037"/>
            <a:ext cx="8686800" cy="1292662"/>
          </a:xfrm>
          <a:prstGeom prst="rect">
            <a:avLst/>
          </a:prstGeom>
        </p:spPr>
        <p:txBody>
          <a:bodyPr wrap="square">
            <a:spAutoFit/>
          </a:bodyPr>
          <a:lstStyle/>
          <a:p>
            <a:r>
              <a:rPr lang="en-US" sz="2400" b="1" dirty="0"/>
              <a:t>REASONING</a:t>
            </a:r>
          </a:p>
          <a:p>
            <a:r>
              <a:rPr lang="en-US" sz="2400" b="1" dirty="0"/>
              <a:t>The main cause of accident is over speeding which had been reduced by use of speed governors.</a:t>
            </a:r>
          </a:p>
          <a:p>
            <a:endParaRPr lang="en-US" sz="600" b="1" dirty="0"/>
          </a:p>
        </p:txBody>
      </p:sp>
      <p:sp>
        <p:nvSpPr>
          <p:cNvPr id="3" name="Rectangle 2"/>
          <p:cNvSpPr/>
          <p:nvPr/>
        </p:nvSpPr>
        <p:spPr>
          <a:xfrm>
            <a:off x="508000" y="571500"/>
            <a:ext cx="8991600" cy="2677656"/>
          </a:xfrm>
          <a:prstGeom prst="rect">
            <a:avLst/>
          </a:prstGeom>
        </p:spPr>
        <p:txBody>
          <a:bodyPr wrap="square">
            <a:spAutoFit/>
          </a:bodyPr>
          <a:lstStyle/>
          <a:p>
            <a:r>
              <a:rPr lang="en-US" sz="2400" b="1" u="sng" dirty="0"/>
              <a:t>KCPE 2006</a:t>
            </a:r>
            <a:endParaRPr lang="en-US" sz="1000" b="1" dirty="0"/>
          </a:p>
          <a:p>
            <a:r>
              <a:rPr lang="en-US" sz="2400" b="1" dirty="0" err="1"/>
              <a:t>Matatu</a:t>
            </a:r>
            <a:r>
              <a:rPr lang="en-US" sz="2400" b="1" dirty="0"/>
              <a:t> accident in Kenya has become fewer in recent years. This is MAINLY because of the introduction of -----------</a:t>
            </a:r>
          </a:p>
          <a:p>
            <a:r>
              <a:rPr lang="en-US" sz="2400" b="1" dirty="0"/>
              <a:t>A.	Safety belts.</a:t>
            </a:r>
          </a:p>
          <a:p>
            <a:r>
              <a:rPr lang="en-US" sz="2400" b="1" dirty="0"/>
              <a:t>B.	Speed Governors.</a:t>
            </a:r>
          </a:p>
          <a:p>
            <a:r>
              <a:rPr lang="en-US" sz="2400" b="1" dirty="0"/>
              <a:t>C.	Uniform for drivers.</a:t>
            </a:r>
          </a:p>
          <a:p>
            <a:r>
              <a:rPr lang="en-US" sz="2400" b="1" dirty="0"/>
              <a:t>D.	Rules against overloading.</a:t>
            </a:r>
          </a:p>
        </p:txBody>
      </p:sp>
    </p:spTree>
    <p:extLst>
      <p:ext uri="{BB962C8B-B14F-4D97-AF65-F5344CB8AC3E}">
        <p14:creationId xmlns:p14="http://schemas.microsoft.com/office/powerpoint/2010/main" val="12086038"/>
      </p:ext>
    </p:extLst>
  </p:cSld>
  <p:clrMapOvr>
    <a:masterClrMapping/>
  </p:clrMapOvr>
  <p:transition spd="slow" advTm="60000">
    <p:cove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685800"/>
          </a:xfrm>
        </p:spPr>
        <p:txBody>
          <a:bodyPr>
            <a:normAutofit/>
          </a:bodyPr>
          <a:lstStyle/>
          <a:p>
            <a:r>
              <a:rPr lang="en-US" b="1" u="sng" dirty="0">
                <a:solidFill>
                  <a:srgbClr val="FF0000"/>
                </a:solidFill>
                <a:latin typeface="Arial Rounded MT Bold" pitchFamily="34" charset="0"/>
              </a:rPr>
              <a:t>Rift </a:t>
            </a:r>
            <a:r>
              <a:rPr lang="en-US" b="1" u="sng" dirty="0" smtClean="0">
                <a:solidFill>
                  <a:srgbClr val="FF0000"/>
                </a:solidFill>
                <a:latin typeface="Arial Rounded MT Bold" pitchFamily="34" charset="0"/>
              </a:rPr>
              <a:t>valleys</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635000"/>
            <a:ext cx="9067800" cy="4470400"/>
          </a:xfrm>
          <a:prstGeom prst="rect">
            <a:avLst/>
          </a:prstGeom>
        </p:spPr>
        <p:txBody>
          <a:bodyPr>
            <a:noAutofit/>
          </a:bodyPr>
          <a:lstStyle/>
          <a:p>
            <a:pPr lvl="0">
              <a:lnSpc>
                <a:spcPct val="150000"/>
              </a:lnSpc>
            </a:pPr>
            <a:r>
              <a:rPr lang="en-US" sz="2400" dirty="0">
                <a:latin typeface="Arial Rounded MT Bold" pitchFamily="34" charset="0"/>
              </a:rPr>
              <a:t>The </a:t>
            </a:r>
            <a:r>
              <a:rPr lang="en-US" sz="2400" dirty="0">
                <a:latin typeface="Arial Rounded MT Bold" pitchFamily="34" charset="0"/>
              </a:rPr>
              <a:t>Great Rift Valley runs from Jordan to the Red Sea then to Ethiopia and then branches into:- </a:t>
            </a:r>
          </a:p>
          <a:p>
            <a:pPr lvl="0">
              <a:lnSpc>
                <a:spcPct val="150000"/>
              </a:lnSpc>
            </a:pPr>
            <a:r>
              <a:rPr lang="en-US" sz="2400" b="1" dirty="0">
                <a:latin typeface="Arial Rounded MT Bold" pitchFamily="34" charset="0"/>
              </a:rPr>
              <a:t>Western Rift valley</a:t>
            </a:r>
            <a:r>
              <a:rPr lang="en-US" sz="2400" dirty="0">
                <a:latin typeface="Arial Rounded MT Bold" pitchFamily="34" charset="0"/>
              </a:rPr>
              <a:t> which passes through Uganda and Tanzania and </a:t>
            </a:r>
            <a:r>
              <a:rPr lang="en-US" sz="2400" b="1" dirty="0">
                <a:latin typeface="Arial Rounded MT Bold" pitchFamily="34" charset="0"/>
              </a:rPr>
              <a:t>Eastern Rift valley</a:t>
            </a:r>
            <a:r>
              <a:rPr lang="en-US" sz="2400" dirty="0">
                <a:latin typeface="Arial Rounded MT Bold" pitchFamily="34" charset="0"/>
              </a:rPr>
              <a:t> which passes through Kenya.</a:t>
            </a:r>
          </a:p>
          <a:p>
            <a:pPr lvl="0">
              <a:lnSpc>
                <a:spcPct val="150000"/>
              </a:lnSpc>
            </a:pPr>
            <a:r>
              <a:rPr lang="en-US" sz="2400" dirty="0">
                <a:latin typeface="Arial Rounded MT Bold" pitchFamily="34" charset="0"/>
              </a:rPr>
              <a:t> The two branches, Western Rift valley and Eastern Rift valley then join near Lake Malawi then extends to Mozambique.</a:t>
            </a:r>
          </a:p>
          <a:p>
            <a:pPr>
              <a:lnSpc>
                <a:spcPct val="150000"/>
              </a:lnSpc>
            </a:pPr>
            <a:endParaRPr lang="en-US" sz="2400" dirty="0">
              <a:latin typeface="Arial Rounded MT Bold" pitchFamily="34" charset="0"/>
            </a:endParaRPr>
          </a:p>
        </p:txBody>
      </p:sp>
    </p:spTree>
    <p:extLst>
      <p:ext uri="{BB962C8B-B14F-4D97-AF65-F5344CB8AC3E}">
        <p14:creationId xmlns:p14="http://schemas.microsoft.com/office/powerpoint/2010/main" val="4061748040"/>
      </p:ext>
    </p:extLst>
  </p:cSld>
  <p:clrMapOvr>
    <a:masterClrMapping/>
  </p:clrMapOvr>
  <p:transition spd="slow" advTm="60000">
    <p:cover/>
  </p:transition>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81100"/>
            <a:ext cx="8686800" cy="4154984"/>
          </a:xfrm>
          <a:prstGeom prst="rect">
            <a:avLst/>
          </a:prstGeom>
        </p:spPr>
        <p:txBody>
          <a:bodyPr wrap="square">
            <a:spAutoFit/>
          </a:bodyPr>
          <a:lstStyle/>
          <a:p>
            <a:r>
              <a:rPr lang="en-US" sz="2400" b="1" dirty="0"/>
              <a:t>Which one of the following statement explains why there are few roads in the Northern part of Kenya?</a:t>
            </a:r>
          </a:p>
          <a:p>
            <a:r>
              <a:rPr lang="en-US" sz="2400" b="1" dirty="0"/>
              <a:t>A.	The area has sparse population. </a:t>
            </a:r>
          </a:p>
          <a:p>
            <a:r>
              <a:rPr lang="en-US" sz="2400" b="1" dirty="0"/>
              <a:t>B.	The area is generally rocky.</a:t>
            </a:r>
          </a:p>
          <a:p>
            <a:r>
              <a:rPr lang="en-US" sz="2400" b="1" dirty="0"/>
              <a:t>C.	The area has many hills.</a:t>
            </a:r>
          </a:p>
          <a:p>
            <a:r>
              <a:rPr lang="en-US" sz="2400" b="1" dirty="0"/>
              <a:t>D.	The area has many wild animals.</a:t>
            </a:r>
          </a:p>
          <a:p>
            <a:endParaRPr lang="en-US" sz="2400" b="1" dirty="0"/>
          </a:p>
          <a:p>
            <a:endParaRPr lang="en-US" sz="2400" b="1" dirty="0"/>
          </a:p>
          <a:p>
            <a:r>
              <a:rPr lang="en-US" sz="2400" b="1" dirty="0"/>
              <a:t>REASONING </a:t>
            </a:r>
          </a:p>
          <a:p>
            <a:r>
              <a:rPr lang="en-US" sz="2400" b="1" dirty="0"/>
              <a:t>Northern part of Kenya is a semi desert and the population is sparse. These leads to few roads</a:t>
            </a:r>
          </a:p>
        </p:txBody>
      </p:sp>
      <p:sp>
        <p:nvSpPr>
          <p:cNvPr id="3" name="Rectangle 2"/>
          <p:cNvSpPr/>
          <p:nvPr/>
        </p:nvSpPr>
        <p:spPr>
          <a:xfrm>
            <a:off x="736601" y="438729"/>
            <a:ext cx="1579215" cy="461665"/>
          </a:xfrm>
          <a:prstGeom prst="rect">
            <a:avLst/>
          </a:prstGeom>
        </p:spPr>
        <p:txBody>
          <a:bodyPr wrap="none">
            <a:spAutoFit/>
          </a:bodyPr>
          <a:lstStyle/>
          <a:p>
            <a:r>
              <a:rPr lang="en-US" sz="2400" b="1" dirty="0"/>
              <a:t>KCPE 2006 </a:t>
            </a:r>
          </a:p>
        </p:txBody>
      </p:sp>
    </p:spTree>
    <p:extLst>
      <p:ext uri="{BB962C8B-B14F-4D97-AF65-F5344CB8AC3E}">
        <p14:creationId xmlns:p14="http://schemas.microsoft.com/office/powerpoint/2010/main" val="1205249856"/>
      </p:ext>
    </p:extLst>
  </p:cSld>
  <p:clrMapOvr>
    <a:masterClrMapping/>
  </p:clrMapOvr>
  <p:transition spd="slow" advTm="60000">
    <p:cover/>
  </p:transition>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4255" y="190500"/>
            <a:ext cx="8763000" cy="2677656"/>
          </a:xfrm>
          <a:prstGeom prst="rect">
            <a:avLst/>
          </a:prstGeom>
        </p:spPr>
        <p:txBody>
          <a:bodyPr wrap="square">
            <a:spAutoFit/>
          </a:bodyPr>
          <a:lstStyle/>
          <a:p>
            <a:r>
              <a:rPr lang="en-US" sz="2400" b="1" dirty="0"/>
              <a:t>KCPE 2007 </a:t>
            </a:r>
            <a:r>
              <a:rPr lang="en-US" sz="2400" b="1" dirty="0"/>
              <a:t> </a:t>
            </a:r>
            <a:endParaRPr lang="en-US" sz="2400" b="1" dirty="0"/>
          </a:p>
          <a:p>
            <a:r>
              <a:rPr lang="en-US" sz="2400" b="1" dirty="0"/>
              <a:t>Road safety education is taught in primary schools in Kenya in order to -------</a:t>
            </a:r>
          </a:p>
          <a:p>
            <a:r>
              <a:rPr lang="en-US" sz="2400" b="1" dirty="0"/>
              <a:t>A.	Prepare pupils to become traffic police officers.</a:t>
            </a:r>
          </a:p>
          <a:p>
            <a:r>
              <a:rPr lang="en-US" sz="2400" b="1" dirty="0"/>
              <a:t>B.	Create awareness on careful use of roads.</a:t>
            </a:r>
          </a:p>
          <a:p>
            <a:r>
              <a:rPr lang="en-US" sz="2400" b="1" dirty="0"/>
              <a:t>C.	Make learning more interesting.</a:t>
            </a:r>
          </a:p>
          <a:p>
            <a:r>
              <a:rPr lang="en-US" sz="2400" b="1" dirty="0"/>
              <a:t>D.	Teach pupils how to drive vehicles.</a:t>
            </a:r>
          </a:p>
        </p:txBody>
      </p:sp>
      <p:sp>
        <p:nvSpPr>
          <p:cNvPr id="3" name="Rectangle 2"/>
          <p:cNvSpPr/>
          <p:nvPr/>
        </p:nvSpPr>
        <p:spPr>
          <a:xfrm>
            <a:off x="508002" y="3128308"/>
            <a:ext cx="8762999" cy="1938992"/>
          </a:xfrm>
          <a:prstGeom prst="rect">
            <a:avLst/>
          </a:prstGeom>
        </p:spPr>
        <p:txBody>
          <a:bodyPr wrap="square">
            <a:spAutoFit/>
          </a:bodyPr>
          <a:lstStyle/>
          <a:p>
            <a:r>
              <a:rPr lang="en-US" sz="2400" b="1" u="sng" dirty="0"/>
              <a:t>Ways of reducing road </a:t>
            </a:r>
            <a:r>
              <a:rPr lang="en-US" sz="2400" b="1" u="sng" dirty="0"/>
              <a:t>accidents</a:t>
            </a:r>
          </a:p>
          <a:p>
            <a:endParaRPr lang="en-US" sz="2400" b="1" u="sng" dirty="0"/>
          </a:p>
          <a:p>
            <a:r>
              <a:rPr lang="en-US" sz="2400" b="1" dirty="0"/>
              <a:t> </a:t>
            </a:r>
            <a:r>
              <a:rPr lang="en-US" sz="2400" b="1" dirty="0"/>
              <a:t>Pupils </a:t>
            </a:r>
            <a:r>
              <a:rPr lang="en-US" sz="2400" b="1" dirty="0"/>
              <a:t>are road users and they should be educated on road safety So that they can acquire knowledge on how to use road, ways of reducing road accident and the causes of road accidents.</a:t>
            </a:r>
          </a:p>
        </p:txBody>
      </p:sp>
    </p:spTree>
    <p:extLst>
      <p:ext uri="{BB962C8B-B14F-4D97-AF65-F5344CB8AC3E}">
        <p14:creationId xmlns:p14="http://schemas.microsoft.com/office/powerpoint/2010/main" val="1865015220"/>
      </p:ext>
    </p:extLst>
  </p:cSld>
  <p:clrMapOvr>
    <a:masterClrMapping/>
  </p:clrMapOvr>
  <p:transition spd="slow" advTm="60000">
    <p:cover/>
  </p:transition>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1857" y="419100"/>
            <a:ext cx="8762999" cy="4154984"/>
          </a:xfrm>
          <a:prstGeom prst="rect">
            <a:avLst/>
          </a:prstGeom>
        </p:spPr>
        <p:txBody>
          <a:bodyPr wrap="square">
            <a:spAutoFit/>
          </a:bodyPr>
          <a:lstStyle/>
          <a:p>
            <a:r>
              <a:rPr lang="en-US" sz="2400" b="1" u="sng" dirty="0"/>
              <a:t>KCPE </a:t>
            </a:r>
            <a:r>
              <a:rPr lang="en-US" sz="2400" b="1" u="sng" dirty="0"/>
              <a:t>2007</a:t>
            </a:r>
            <a:endParaRPr lang="en-US" sz="2400" b="1" u="sng" dirty="0"/>
          </a:p>
          <a:p>
            <a:r>
              <a:rPr lang="en-US" sz="2400" b="1" dirty="0"/>
              <a:t>The MOST widespread means of passing information in the rural area of Africa is by-----</a:t>
            </a:r>
          </a:p>
          <a:p>
            <a:r>
              <a:rPr lang="en-US" sz="2400" b="1" dirty="0"/>
              <a:t>A.	Radio</a:t>
            </a:r>
          </a:p>
          <a:p>
            <a:r>
              <a:rPr lang="en-US" sz="2400" b="1" dirty="0"/>
              <a:t>B.	Telegraph</a:t>
            </a:r>
          </a:p>
          <a:p>
            <a:r>
              <a:rPr lang="en-US" sz="2400" b="1" dirty="0"/>
              <a:t>C.	Television </a:t>
            </a:r>
          </a:p>
          <a:p>
            <a:r>
              <a:rPr lang="en-US" sz="2400" b="1" dirty="0"/>
              <a:t>D.	News paper</a:t>
            </a:r>
          </a:p>
          <a:p>
            <a:endParaRPr lang="en-US" sz="2400" b="1" dirty="0"/>
          </a:p>
          <a:p>
            <a:r>
              <a:rPr lang="en-US" sz="2400" b="1" dirty="0"/>
              <a:t>REASONING:</a:t>
            </a:r>
          </a:p>
          <a:p>
            <a:r>
              <a:rPr lang="en-US" sz="2400" b="1" dirty="0"/>
              <a:t>Almost every house in rural area has a radio, so the best or the most widespread mean of passing information is the use of radio.</a:t>
            </a:r>
          </a:p>
        </p:txBody>
      </p:sp>
    </p:spTree>
    <p:extLst>
      <p:ext uri="{BB962C8B-B14F-4D97-AF65-F5344CB8AC3E}">
        <p14:creationId xmlns:p14="http://schemas.microsoft.com/office/powerpoint/2010/main" val="3197373338"/>
      </p:ext>
    </p:extLst>
  </p:cSld>
  <p:clrMapOvr>
    <a:masterClrMapping/>
  </p:clrMapOvr>
  <p:transition spd="slow">
    <p:cover/>
  </p:transition>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2745" y="38100"/>
            <a:ext cx="8534400" cy="4154984"/>
          </a:xfrm>
          <a:prstGeom prst="rect">
            <a:avLst/>
          </a:prstGeom>
        </p:spPr>
        <p:txBody>
          <a:bodyPr wrap="square">
            <a:spAutoFit/>
          </a:bodyPr>
          <a:lstStyle/>
          <a:p>
            <a:r>
              <a:rPr lang="en-US" sz="2400" b="1" u="sng" dirty="0"/>
              <a:t>K.C.P.E </a:t>
            </a:r>
            <a:r>
              <a:rPr lang="en-US" sz="2400" b="1" u="sng" dirty="0"/>
              <a:t>2006 </a:t>
            </a:r>
          </a:p>
          <a:p>
            <a:r>
              <a:rPr lang="en-US" sz="2400" b="1" dirty="0"/>
              <a:t>The statements below describe a town in Kenya. </a:t>
            </a:r>
          </a:p>
          <a:p>
            <a:r>
              <a:rPr lang="en-US" sz="2400" b="1" dirty="0" err="1"/>
              <a:t>i</a:t>
            </a:r>
            <a:r>
              <a:rPr lang="en-US" sz="2400" b="1" dirty="0"/>
              <a:t>)	It began as a fish landing point. </a:t>
            </a:r>
          </a:p>
          <a:p>
            <a:r>
              <a:rPr lang="en-US" sz="2400" b="1" dirty="0"/>
              <a:t>ii)	A railway line reached the town in 1901. </a:t>
            </a:r>
          </a:p>
          <a:p>
            <a:r>
              <a:rPr lang="en-US" sz="2400" b="1" dirty="0"/>
              <a:t>iii)	It is an administrative </a:t>
            </a:r>
            <a:r>
              <a:rPr lang="en-US" sz="2400" b="1" dirty="0" err="1"/>
              <a:t>centre</a:t>
            </a:r>
            <a:r>
              <a:rPr lang="en-US" sz="2400" b="1" dirty="0"/>
              <a:t>. </a:t>
            </a:r>
          </a:p>
          <a:p>
            <a:r>
              <a:rPr lang="en-US" sz="2400" b="1" dirty="0"/>
              <a:t>iv)	It is a lake port. </a:t>
            </a:r>
          </a:p>
          <a:p>
            <a:r>
              <a:rPr lang="en-US" sz="2400" b="1" dirty="0"/>
              <a:t>The town described above is --------</a:t>
            </a:r>
          </a:p>
          <a:p>
            <a:r>
              <a:rPr lang="en-US" sz="2400" b="1" dirty="0" err="1"/>
              <a:t>A.Mombasa</a:t>
            </a:r>
            <a:r>
              <a:rPr lang="en-US" sz="2400" b="1" dirty="0"/>
              <a:t>  	B</a:t>
            </a:r>
            <a:r>
              <a:rPr lang="en-US" sz="2400" b="1" dirty="0"/>
              <a:t>. </a:t>
            </a:r>
            <a:r>
              <a:rPr lang="en-US" sz="2400" b="1" dirty="0" err="1"/>
              <a:t>Malindi</a:t>
            </a:r>
            <a:r>
              <a:rPr lang="en-US" sz="2400" b="1" dirty="0"/>
              <a:t>   </a:t>
            </a:r>
            <a:r>
              <a:rPr lang="en-US" sz="2400" b="1" dirty="0"/>
              <a:t>	C</a:t>
            </a:r>
            <a:r>
              <a:rPr lang="en-US" sz="2400" b="1" dirty="0"/>
              <a:t>. Kisumu  </a:t>
            </a:r>
            <a:r>
              <a:rPr lang="en-US" sz="2400" b="1" dirty="0"/>
              <a:t>	D</a:t>
            </a:r>
            <a:r>
              <a:rPr lang="en-US" sz="2400" b="1" dirty="0"/>
              <a:t>. </a:t>
            </a:r>
            <a:r>
              <a:rPr lang="en-US" sz="2400" b="1" dirty="0" err="1"/>
              <a:t>Nakuru</a:t>
            </a:r>
            <a:r>
              <a:rPr lang="en-US" sz="2400" b="1" dirty="0"/>
              <a:t> </a:t>
            </a:r>
          </a:p>
          <a:p>
            <a:endParaRPr lang="en-US" sz="2400" b="1" dirty="0"/>
          </a:p>
          <a:p>
            <a:r>
              <a:rPr lang="en-US" sz="2400" b="1" dirty="0"/>
              <a:t>REASONING </a:t>
            </a:r>
          </a:p>
          <a:p>
            <a:r>
              <a:rPr lang="en-US" sz="2000" b="1" dirty="0"/>
              <a:t>	</a:t>
            </a:r>
            <a:r>
              <a:rPr lang="en-US" sz="2400" b="1" dirty="0"/>
              <a:t>Kisumu started as fishing village. </a:t>
            </a:r>
          </a:p>
        </p:txBody>
      </p:sp>
      <p:sp>
        <p:nvSpPr>
          <p:cNvPr id="3" name="Rectangle 2"/>
          <p:cNvSpPr/>
          <p:nvPr/>
        </p:nvSpPr>
        <p:spPr>
          <a:xfrm>
            <a:off x="722745" y="4031040"/>
            <a:ext cx="8534400" cy="1569660"/>
          </a:xfrm>
          <a:prstGeom prst="rect">
            <a:avLst/>
          </a:prstGeom>
        </p:spPr>
        <p:txBody>
          <a:bodyPr wrap="square">
            <a:spAutoFit/>
          </a:bodyPr>
          <a:lstStyle/>
          <a:p>
            <a:r>
              <a:rPr lang="en-US" sz="2400" b="1" dirty="0"/>
              <a:t>	Kisumu is the only lake port in Kenya. </a:t>
            </a:r>
          </a:p>
          <a:p>
            <a:r>
              <a:rPr lang="en-US" sz="2400" b="1" dirty="0"/>
              <a:t>	Railway line reached Kisumu in 1901. </a:t>
            </a:r>
          </a:p>
          <a:p>
            <a:endParaRPr lang="en-US" sz="2400" b="1" dirty="0"/>
          </a:p>
          <a:p>
            <a:r>
              <a:rPr lang="en-US" sz="2400" b="1" dirty="0"/>
              <a:t>The </a:t>
            </a:r>
            <a:r>
              <a:rPr lang="en-US" sz="2400" b="1" dirty="0"/>
              <a:t>town described above is Kisumu.</a:t>
            </a:r>
          </a:p>
        </p:txBody>
      </p:sp>
    </p:spTree>
    <p:extLst>
      <p:ext uri="{BB962C8B-B14F-4D97-AF65-F5344CB8AC3E}">
        <p14:creationId xmlns:p14="http://schemas.microsoft.com/office/powerpoint/2010/main" val="2499532243"/>
      </p:ext>
    </p:extLst>
  </p:cSld>
  <p:clrMapOvr>
    <a:masterClrMapping/>
  </p:clrMapOvr>
  <p:transition spd="slow" advTm="60000">
    <p:cover/>
  </p:transition>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1182" y="455117"/>
            <a:ext cx="8839200" cy="4524315"/>
          </a:xfrm>
          <a:prstGeom prst="rect">
            <a:avLst/>
          </a:prstGeom>
        </p:spPr>
        <p:txBody>
          <a:bodyPr wrap="square">
            <a:spAutoFit/>
          </a:bodyPr>
          <a:lstStyle/>
          <a:p>
            <a:r>
              <a:rPr lang="en-US" sz="2400" b="1" u="sng" dirty="0"/>
              <a:t>K.C.P.E 2007 </a:t>
            </a:r>
          </a:p>
          <a:p>
            <a:r>
              <a:rPr lang="en-US" sz="2400" b="1" dirty="0"/>
              <a:t>Three of the following are problems experienced in urban </a:t>
            </a:r>
            <a:r>
              <a:rPr lang="en-US" sz="2400" b="1" dirty="0" err="1"/>
              <a:t>centre</a:t>
            </a:r>
            <a:r>
              <a:rPr lang="en-US" sz="2400" b="1" dirty="0"/>
              <a:t> in Kenya which one is NOT? </a:t>
            </a:r>
          </a:p>
          <a:p>
            <a:r>
              <a:rPr lang="en-US" sz="2400" b="1" dirty="0"/>
              <a:t>A.	Rise of street families </a:t>
            </a:r>
          </a:p>
          <a:p>
            <a:r>
              <a:rPr lang="en-US" sz="2400" b="1" dirty="0"/>
              <a:t>B.	Shortage of workers </a:t>
            </a:r>
          </a:p>
          <a:p>
            <a:r>
              <a:rPr lang="en-US" sz="2400" b="1" dirty="0"/>
              <a:t>C.	Inadequate housing </a:t>
            </a:r>
          </a:p>
          <a:p>
            <a:r>
              <a:rPr lang="en-US" sz="2400" b="1" dirty="0"/>
              <a:t>D.	Traffic congestion </a:t>
            </a:r>
          </a:p>
          <a:p>
            <a:endParaRPr lang="en-US" sz="2400" b="1" dirty="0"/>
          </a:p>
          <a:p>
            <a:r>
              <a:rPr lang="en-US" sz="2400" b="1" dirty="0"/>
              <a:t>REASONING </a:t>
            </a:r>
            <a:endParaRPr lang="en-US" sz="2400" b="1" dirty="0"/>
          </a:p>
          <a:p>
            <a:r>
              <a:rPr lang="en-US" sz="2400" b="1" dirty="0"/>
              <a:t>Shortage of workers is not a problem experienced in urban </a:t>
            </a:r>
            <a:r>
              <a:rPr lang="en-US" sz="2400" b="1" dirty="0"/>
              <a:t>Centre </a:t>
            </a:r>
            <a:r>
              <a:rPr lang="en-US" sz="2400" b="1" dirty="0"/>
              <a:t>.The problem experienced is unemployment due to population increase.</a:t>
            </a:r>
          </a:p>
        </p:txBody>
      </p:sp>
    </p:spTree>
    <p:extLst>
      <p:ext uri="{BB962C8B-B14F-4D97-AF65-F5344CB8AC3E}">
        <p14:creationId xmlns:p14="http://schemas.microsoft.com/office/powerpoint/2010/main" val="182536411"/>
      </p:ext>
    </p:extLst>
  </p:cSld>
  <p:clrMapOvr>
    <a:masterClrMapping/>
  </p:clrMapOvr>
  <p:transition spd="slow" advTm="60000">
    <p:cover/>
  </p:transition>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736580"/>
            <a:ext cx="9067800" cy="3416320"/>
          </a:xfrm>
          <a:prstGeom prst="rect">
            <a:avLst/>
          </a:prstGeom>
        </p:spPr>
        <p:txBody>
          <a:bodyPr wrap="square">
            <a:spAutoFit/>
          </a:bodyPr>
          <a:lstStyle/>
          <a:p>
            <a:r>
              <a:rPr lang="en-US" sz="2400" b="1" dirty="0"/>
              <a:t>K.C.PE </a:t>
            </a:r>
            <a:r>
              <a:rPr lang="en-US" sz="2400" b="1" dirty="0"/>
              <a:t>2007</a:t>
            </a:r>
            <a:endParaRPr lang="en-US" sz="2400" b="1" dirty="0"/>
          </a:p>
          <a:p>
            <a:r>
              <a:rPr lang="en-US" sz="2400" b="1" dirty="0"/>
              <a:t>The MAIN problem facing agricultural co –operative society in Kenya is </a:t>
            </a:r>
            <a:r>
              <a:rPr lang="en-US" sz="2400" b="1" dirty="0"/>
              <a:t>--- </a:t>
            </a:r>
            <a:endParaRPr lang="en-US" sz="2400" b="1" dirty="0"/>
          </a:p>
          <a:p>
            <a:r>
              <a:rPr lang="en-US" sz="2400" b="1" dirty="0"/>
              <a:t>A.	Employment of unqualified workers. </a:t>
            </a:r>
          </a:p>
          <a:p>
            <a:r>
              <a:rPr lang="en-US" sz="2400" b="1" dirty="0"/>
              <a:t>B.	Disagreements among leaders. </a:t>
            </a:r>
          </a:p>
          <a:p>
            <a:r>
              <a:rPr lang="en-US" sz="2400" b="1" dirty="0"/>
              <a:t>C.	Misuse of funds of officials. </a:t>
            </a:r>
          </a:p>
          <a:p>
            <a:r>
              <a:rPr lang="en-US" sz="2400" b="1" dirty="0"/>
              <a:t>D.	Unstable price of products in the market.</a:t>
            </a:r>
          </a:p>
          <a:p>
            <a:endParaRPr lang="en-US" sz="2400" b="1" dirty="0"/>
          </a:p>
          <a:p>
            <a:r>
              <a:rPr lang="en-US" sz="2400" b="1" dirty="0"/>
              <a:t>The </a:t>
            </a:r>
            <a:r>
              <a:rPr lang="en-US" sz="2400" b="1" dirty="0"/>
              <a:t>above question was related to the question set in the year 2006 </a:t>
            </a:r>
          </a:p>
        </p:txBody>
      </p:sp>
    </p:spTree>
    <p:extLst>
      <p:ext uri="{BB962C8B-B14F-4D97-AF65-F5344CB8AC3E}">
        <p14:creationId xmlns:p14="http://schemas.microsoft.com/office/powerpoint/2010/main" val="1991789117"/>
      </p:ext>
    </p:extLst>
  </p:cSld>
  <p:clrMapOvr>
    <a:masterClrMapping/>
  </p:clrMapOvr>
  <p:transition spd="slow">
    <p:cover/>
  </p:transition>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1" y="31234"/>
            <a:ext cx="1180323" cy="400110"/>
          </a:xfrm>
          <a:prstGeom prst="rect">
            <a:avLst/>
          </a:prstGeom>
        </p:spPr>
        <p:txBody>
          <a:bodyPr wrap="none">
            <a:spAutoFit/>
          </a:bodyPr>
          <a:lstStyle/>
          <a:p>
            <a:r>
              <a:rPr lang="en-US" sz="2000" b="1" dirty="0"/>
              <a:t>(Yr. 2015)</a:t>
            </a:r>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4211"/>
          <a:stretch/>
        </p:blipFill>
        <p:spPr bwMode="auto">
          <a:xfrm>
            <a:off x="584200" y="365288"/>
            <a:ext cx="4343400" cy="519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927600" y="952501"/>
            <a:ext cx="4572000" cy="1015663"/>
          </a:xfrm>
          <a:prstGeom prst="rect">
            <a:avLst/>
          </a:prstGeom>
        </p:spPr>
        <p:txBody>
          <a:bodyPr>
            <a:spAutoFit/>
          </a:bodyPr>
          <a:lstStyle/>
          <a:p>
            <a:r>
              <a:rPr lang="en-US" sz="2000" b="1" dirty="0"/>
              <a:t>1. The crop grown in the area shaded Z is</a:t>
            </a:r>
          </a:p>
          <a:p>
            <a:r>
              <a:rPr lang="en-US" sz="2000" b="1" dirty="0"/>
              <a:t>A. coffee	</a:t>
            </a:r>
            <a:r>
              <a:rPr lang="en-US" sz="2000" b="1" dirty="0"/>
              <a:t>	B</a:t>
            </a:r>
            <a:r>
              <a:rPr lang="en-US" sz="2000" b="1" dirty="0"/>
              <a:t>. maize</a:t>
            </a:r>
          </a:p>
          <a:p>
            <a:r>
              <a:rPr lang="en-US" sz="2000" b="1" dirty="0"/>
              <a:t>C. </a:t>
            </a:r>
            <a:r>
              <a:rPr lang="en-US" sz="2000" b="1" dirty="0"/>
              <a:t>sugarcane</a:t>
            </a:r>
            <a:r>
              <a:rPr lang="en-US" sz="2000" b="1" dirty="0"/>
              <a:t>	</a:t>
            </a:r>
            <a:r>
              <a:rPr lang="en-US" sz="2000" b="1" dirty="0"/>
              <a:t>	D</a:t>
            </a:r>
            <a:r>
              <a:rPr lang="en-US" sz="2000" b="1" dirty="0"/>
              <a:t>. Bananas.</a:t>
            </a:r>
          </a:p>
        </p:txBody>
      </p:sp>
      <p:sp>
        <p:nvSpPr>
          <p:cNvPr id="4" name="TextBox 3"/>
          <p:cNvSpPr txBox="1"/>
          <p:nvPr/>
        </p:nvSpPr>
        <p:spPr>
          <a:xfrm>
            <a:off x="2032000" y="1104900"/>
            <a:ext cx="228600" cy="369332"/>
          </a:xfrm>
          <a:prstGeom prst="rect">
            <a:avLst/>
          </a:prstGeom>
          <a:noFill/>
        </p:spPr>
        <p:txBody>
          <a:bodyPr wrap="square" rtlCol="0">
            <a:spAutoFit/>
          </a:bodyPr>
          <a:lstStyle/>
          <a:p>
            <a:r>
              <a:rPr lang="en-US" dirty="0"/>
              <a:t>Z</a:t>
            </a:r>
            <a:endParaRPr lang="en-US" dirty="0"/>
          </a:p>
        </p:txBody>
      </p:sp>
    </p:spTree>
    <p:extLst>
      <p:ext uri="{BB962C8B-B14F-4D97-AF65-F5344CB8AC3E}">
        <p14:creationId xmlns:p14="http://schemas.microsoft.com/office/powerpoint/2010/main" val="333722288"/>
      </p:ext>
    </p:extLst>
  </p:cSld>
  <p:clrMapOvr>
    <a:masterClrMapping/>
  </p:clrMapOvr>
  <p:transition spd="slow">
    <p:cover/>
  </p:transition>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19101"/>
            <a:ext cx="9144000" cy="4893647"/>
          </a:xfrm>
          <a:prstGeom prst="rect">
            <a:avLst/>
          </a:prstGeom>
        </p:spPr>
        <p:txBody>
          <a:bodyPr wrap="square">
            <a:spAutoFit/>
          </a:bodyPr>
          <a:lstStyle/>
          <a:p>
            <a:r>
              <a:rPr lang="en-US" sz="2400" b="1" dirty="0"/>
              <a:t>2.Which </a:t>
            </a:r>
            <a:r>
              <a:rPr lang="en-US" sz="2400" b="1" dirty="0"/>
              <a:t>one of the statements below is true </a:t>
            </a:r>
            <a:r>
              <a:rPr lang="en-US" sz="2400" b="1" dirty="0"/>
              <a:t>about wheat </a:t>
            </a:r>
            <a:r>
              <a:rPr lang="en-US" sz="2400" b="1" dirty="0"/>
              <a:t>farming in Kenya?</a:t>
            </a:r>
          </a:p>
          <a:p>
            <a:r>
              <a:rPr lang="en-US" sz="2400" b="1" dirty="0"/>
              <a:t>A.	It is the main export crop</a:t>
            </a:r>
          </a:p>
          <a:p>
            <a:r>
              <a:rPr lang="en-US" sz="2400" b="1" dirty="0"/>
              <a:t>B.	it is grown under irrigation</a:t>
            </a:r>
          </a:p>
          <a:p>
            <a:r>
              <a:rPr lang="en-US" sz="2400" b="1" dirty="0"/>
              <a:t>C.	it is the staple food</a:t>
            </a:r>
          </a:p>
          <a:p>
            <a:r>
              <a:rPr lang="en-US" sz="2400" b="1" dirty="0"/>
              <a:t>D.	it is harvested using machines</a:t>
            </a:r>
          </a:p>
          <a:p>
            <a:endParaRPr lang="en-US" sz="2400" b="1" dirty="0"/>
          </a:p>
          <a:p>
            <a:r>
              <a:rPr lang="en-US" sz="2400" b="1" dirty="0"/>
              <a:t>3.Which </a:t>
            </a:r>
            <a:r>
              <a:rPr lang="en-US" sz="2400" b="1" dirty="0"/>
              <a:t>one of the following is the main benefit </a:t>
            </a:r>
            <a:r>
              <a:rPr lang="en-US" sz="2400" b="1" dirty="0"/>
              <a:t>of tea </a:t>
            </a:r>
            <a:r>
              <a:rPr lang="en-US" sz="2400" b="1" dirty="0"/>
              <a:t>growing in Kenya?</a:t>
            </a:r>
          </a:p>
          <a:p>
            <a:r>
              <a:rPr lang="en-US" sz="2400" b="1" dirty="0"/>
              <a:t>A.	It earns the country foreign exchange</a:t>
            </a:r>
          </a:p>
          <a:p>
            <a:r>
              <a:rPr lang="en-US" sz="2400" b="1" dirty="0"/>
              <a:t>B.	it improves the standard of living in rural areas</a:t>
            </a:r>
          </a:p>
          <a:p>
            <a:r>
              <a:rPr lang="en-US" sz="2400" b="1" dirty="0"/>
              <a:t>C.	It leads to development service industries</a:t>
            </a:r>
          </a:p>
          <a:p>
            <a:r>
              <a:rPr lang="en-US" sz="2400" b="1" dirty="0"/>
              <a:t>D.	it promotes development of towns.</a:t>
            </a:r>
          </a:p>
        </p:txBody>
      </p:sp>
    </p:spTree>
    <p:extLst>
      <p:ext uri="{BB962C8B-B14F-4D97-AF65-F5344CB8AC3E}">
        <p14:creationId xmlns:p14="http://schemas.microsoft.com/office/powerpoint/2010/main" val="2601706570"/>
      </p:ext>
    </p:extLst>
  </p:cSld>
  <p:clrMapOvr>
    <a:masterClrMapping/>
  </p:clrMapOvr>
  <p:transition spd="slow">
    <p:cover/>
  </p:transition>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1" y="38101"/>
            <a:ext cx="1376915" cy="461665"/>
          </a:xfrm>
          <a:prstGeom prst="rect">
            <a:avLst/>
          </a:prstGeom>
        </p:spPr>
        <p:txBody>
          <a:bodyPr wrap="none">
            <a:spAutoFit/>
          </a:bodyPr>
          <a:lstStyle/>
          <a:p>
            <a:r>
              <a:rPr lang="en-US" sz="2400" b="1" dirty="0"/>
              <a:t>(Yr. 2014)</a:t>
            </a:r>
          </a:p>
        </p:txBody>
      </p:sp>
      <p:pic>
        <p:nvPicPr>
          <p:cNvPr id="399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2793"/>
          <a:stretch/>
        </p:blipFill>
        <p:spPr bwMode="auto">
          <a:xfrm>
            <a:off x="606778" y="494408"/>
            <a:ext cx="4778022" cy="48392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384800" y="1714500"/>
            <a:ext cx="4267200" cy="1569660"/>
          </a:xfrm>
          <a:prstGeom prst="rect">
            <a:avLst/>
          </a:prstGeom>
        </p:spPr>
        <p:txBody>
          <a:bodyPr wrap="square">
            <a:spAutoFit/>
          </a:bodyPr>
          <a:lstStyle/>
          <a:p>
            <a:r>
              <a:rPr lang="en-US" sz="2400" b="1" dirty="0"/>
              <a:t>4.The </a:t>
            </a:r>
            <a:r>
              <a:rPr lang="en-US" sz="2400" b="1" dirty="0"/>
              <a:t>crop grown in the area marked R is</a:t>
            </a:r>
          </a:p>
          <a:p>
            <a:r>
              <a:rPr lang="en-US" sz="2400" b="1" dirty="0"/>
              <a:t>A.   Sugarcane	</a:t>
            </a:r>
            <a:r>
              <a:rPr lang="en-US" sz="2400" b="1" dirty="0"/>
              <a:t>	B</a:t>
            </a:r>
            <a:r>
              <a:rPr lang="en-US" sz="2400" b="1" dirty="0"/>
              <a:t>. Coffee</a:t>
            </a:r>
          </a:p>
          <a:p>
            <a:r>
              <a:rPr lang="en-US" sz="2400" b="1" dirty="0"/>
              <a:t>C.   Sisal	</a:t>
            </a:r>
            <a:r>
              <a:rPr lang="en-US" sz="2400" b="1" dirty="0"/>
              <a:t>	D</a:t>
            </a:r>
            <a:r>
              <a:rPr lang="en-US" sz="2400" b="1" dirty="0"/>
              <a:t>. Wheat.</a:t>
            </a:r>
          </a:p>
        </p:txBody>
      </p:sp>
      <p:sp>
        <p:nvSpPr>
          <p:cNvPr id="4" name="TextBox 3"/>
          <p:cNvSpPr txBox="1"/>
          <p:nvPr/>
        </p:nvSpPr>
        <p:spPr>
          <a:xfrm>
            <a:off x="3860800" y="2095500"/>
            <a:ext cx="228600" cy="369332"/>
          </a:xfrm>
          <a:prstGeom prst="rect">
            <a:avLst/>
          </a:prstGeom>
          <a:noFill/>
        </p:spPr>
        <p:txBody>
          <a:bodyPr wrap="square" rtlCol="0">
            <a:spAutoFit/>
          </a:bodyPr>
          <a:lstStyle/>
          <a:p>
            <a:r>
              <a:rPr lang="en-US" dirty="0"/>
              <a:t>R</a:t>
            </a:r>
            <a:endParaRPr lang="en-US" dirty="0"/>
          </a:p>
        </p:txBody>
      </p:sp>
    </p:spTree>
    <p:extLst>
      <p:ext uri="{BB962C8B-B14F-4D97-AF65-F5344CB8AC3E}">
        <p14:creationId xmlns:p14="http://schemas.microsoft.com/office/powerpoint/2010/main" val="3573414785"/>
      </p:ext>
    </p:extLst>
  </p:cSld>
  <p:clrMapOvr>
    <a:masterClrMapping/>
  </p:clrMapOvr>
  <p:transition spd="slow">
    <p:cover/>
  </p:transition>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90501"/>
            <a:ext cx="8991600" cy="4893647"/>
          </a:xfrm>
          <a:prstGeom prst="rect">
            <a:avLst/>
          </a:prstGeom>
        </p:spPr>
        <p:txBody>
          <a:bodyPr wrap="square">
            <a:spAutoFit/>
          </a:bodyPr>
          <a:lstStyle/>
          <a:p>
            <a:r>
              <a:rPr lang="en-US" sz="2400" b="1" dirty="0"/>
              <a:t>5.Which </a:t>
            </a:r>
            <a:r>
              <a:rPr lang="en-US" sz="2400" b="1" dirty="0"/>
              <a:t>one of the following crops is not grown </a:t>
            </a:r>
            <a:r>
              <a:rPr lang="en-US" sz="2400" b="1" dirty="0"/>
              <a:t>in </a:t>
            </a:r>
            <a:r>
              <a:rPr lang="en-US" sz="2400" b="1" dirty="0" err="1"/>
              <a:t>Perkera</a:t>
            </a:r>
            <a:r>
              <a:rPr lang="en-US" sz="2400" b="1" dirty="0"/>
              <a:t> </a:t>
            </a:r>
            <a:r>
              <a:rPr lang="en-US" sz="2400" b="1" dirty="0"/>
              <a:t>Irrigation scheme?</a:t>
            </a:r>
          </a:p>
          <a:p>
            <a:pPr marL="457200" indent="-457200">
              <a:buAutoNum type="alphaUcPeriod"/>
            </a:pPr>
            <a:r>
              <a:rPr lang="en-US" sz="2400" b="1" dirty="0"/>
              <a:t>Rice</a:t>
            </a:r>
            <a:r>
              <a:rPr lang="en-US" sz="2400" b="1" dirty="0"/>
              <a:t>	</a:t>
            </a:r>
            <a:r>
              <a:rPr lang="en-US" sz="2400" b="1" dirty="0"/>
              <a:t>	</a:t>
            </a:r>
          </a:p>
          <a:p>
            <a:pPr marL="457200" indent="-457200">
              <a:buAutoNum type="alphaUcPeriod"/>
            </a:pPr>
            <a:r>
              <a:rPr lang="en-US" sz="2400" b="1" dirty="0"/>
              <a:t>Onion</a:t>
            </a:r>
            <a:endParaRPr lang="en-US" sz="2400" b="1" dirty="0"/>
          </a:p>
          <a:p>
            <a:pPr marL="457200" indent="-457200">
              <a:buAutoNum type="alphaUcPeriod" startAt="3"/>
            </a:pPr>
            <a:r>
              <a:rPr lang="en-US" sz="2400" b="1" dirty="0"/>
              <a:t>Maize</a:t>
            </a:r>
            <a:r>
              <a:rPr lang="en-US" sz="2400" b="1" dirty="0"/>
              <a:t>	</a:t>
            </a:r>
            <a:r>
              <a:rPr lang="en-US" sz="2400" b="1" dirty="0"/>
              <a:t>	</a:t>
            </a:r>
          </a:p>
          <a:p>
            <a:r>
              <a:rPr lang="en-US" sz="2400" b="1" dirty="0"/>
              <a:t>D.   Watermelons</a:t>
            </a:r>
            <a:endParaRPr lang="en-US" sz="2400" b="1" dirty="0"/>
          </a:p>
          <a:p>
            <a:endParaRPr lang="en-US" sz="2400" b="1" dirty="0"/>
          </a:p>
          <a:p>
            <a:r>
              <a:rPr lang="en-US" sz="2400" b="1" dirty="0"/>
              <a:t>6.Which </a:t>
            </a:r>
            <a:r>
              <a:rPr lang="en-US" sz="2400" b="1" dirty="0"/>
              <a:t>one of the following combinations </a:t>
            </a:r>
            <a:r>
              <a:rPr lang="en-US" sz="2400" b="1" dirty="0"/>
              <a:t>consists of </a:t>
            </a:r>
            <a:r>
              <a:rPr lang="en-US" sz="2400" b="1" dirty="0"/>
              <a:t>horticultural crops?</a:t>
            </a:r>
          </a:p>
          <a:p>
            <a:r>
              <a:rPr lang="en-US" sz="2400" b="1" dirty="0"/>
              <a:t>A.	Wheat, oranges, rice.</a:t>
            </a:r>
          </a:p>
          <a:p>
            <a:r>
              <a:rPr lang="en-US" sz="2400" b="1" dirty="0"/>
              <a:t>B.	Wheat, cabbages, potatoes.</a:t>
            </a:r>
          </a:p>
          <a:p>
            <a:r>
              <a:rPr lang="en-US" sz="2400" b="1" dirty="0"/>
              <a:t>C.	Oranges, cabbages, potatoes.</a:t>
            </a:r>
          </a:p>
          <a:p>
            <a:r>
              <a:rPr lang="en-US" sz="2400" b="1" dirty="0"/>
              <a:t>D.	Oranges, rice, potatoes.</a:t>
            </a:r>
          </a:p>
        </p:txBody>
      </p:sp>
    </p:spTree>
    <p:extLst>
      <p:ext uri="{BB962C8B-B14F-4D97-AF65-F5344CB8AC3E}">
        <p14:creationId xmlns:p14="http://schemas.microsoft.com/office/powerpoint/2010/main" val="4258942590"/>
      </p:ext>
    </p:extLst>
  </p:cSld>
  <p:clrMapOvr>
    <a:masterClrMapping/>
  </p:clrMapOvr>
  <p:transition spd="slow">
    <p:cove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0482"/>
          <a:stretch/>
        </p:blipFill>
        <p:spPr bwMode="auto">
          <a:xfrm>
            <a:off x="2021114" y="1714500"/>
            <a:ext cx="6716486" cy="3686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649080" y="3843636"/>
            <a:ext cx="2088520" cy="461665"/>
          </a:xfrm>
          <a:prstGeom prst="rect">
            <a:avLst/>
          </a:prstGeom>
          <a:noFill/>
        </p:spPr>
        <p:txBody>
          <a:bodyPr wrap="none" rtlCol="0">
            <a:spAutoFit/>
          </a:bodyPr>
          <a:lstStyle/>
          <a:p>
            <a:r>
              <a:rPr lang="en-US" sz="2400" b="1" dirty="0"/>
              <a:t>Tensional</a:t>
            </a:r>
            <a:r>
              <a:rPr lang="en-US" sz="2000" b="1" dirty="0"/>
              <a:t> forces</a:t>
            </a:r>
            <a:endParaRPr lang="en-US" sz="2000" b="1" dirty="0"/>
          </a:p>
        </p:txBody>
      </p:sp>
      <p:sp>
        <p:nvSpPr>
          <p:cNvPr id="3" name="TextBox 2"/>
          <p:cNvSpPr txBox="1"/>
          <p:nvPr/>
        </p:nvSpPr>
        <p:spPr>
          <a:xfrm>
            <a:off x="1955800" y="3843636"/>
            <a:ext cx="2362200" cy="461665"/>
          </a:xfrm>
          <a:prstGeom prst="rect">
            <a:avLst/>
          </a:prstGeom>
          <a:noFill/>
        </p:spPr>
        <p:txBody>
          <a:bodyPr wrap="square" rtlCol="0">
            <a:spAutoFit/>
          </a:bodyPr>
          <a:lstStyle/>
          <a:p>
            <a:r>
              <a:rPr lang="en-US" sz="2400" b="1" dirty="0"/>
              <a:t>Tensional forces</a:t>
            </a:r>
            <a:endParaRPr lang="en-US" sz="2400" b="1" dirty="0"/>
          </a:p>
        </p:txBody>
      </p:sp>
      <p:sp>
        <p:nvSpPr>
          <p:cNvPr id="4" name="TextBox 3"/>
          <p:cNvSpPr txBox="1"/>
          <p:nvPr/>
        </p:nvSpPr>
        <p:spPr>
          <a:xfrm>
            <a:off x="3556000" y="1771590"/>
            <a:ext cx="2057400" cy="400110"/>
          </a:xfrm>
          <a:prstGeom prst="rect">
            <a:avLst/>
          </a:prstGeom>
          <a:noFill/>
        </p:spPr>
        <p:txBody>
          <a:bodyPr wrap="square" rtlCol="0">
            <a:spAutoFit/>
          </a:bodyPr>
          <a:lstStyle/>
          <a:p>
            <a:r>
              <a:rPr lang="en-US" sz="2000" b="1" dirty="0"/>
              <a:t>The Rift </a:t>
            </a:r>
            <a:r>
              <a:rPr lang="en-US" sz="2000" b="1" dirty="0"/>
              <a:t>V</a:t>
            </a:r>
            <a:r>
              <a:rPr lang="en-US" sz="2000" b="1" dirty="0"/>
              <a:t>alley</a:t>
            </a:r>
            <a:endParaRPr lang="en-US" sz="2000" b="1" dirty="0"/>
          </a:p>
        </p:txBody>
      </p:sp>
      <p:sp>
        <p:nvSpPr>
          <p:cNvPr id="5" name="TextBox 4"/>
          <p:cNvSpPr txBox="1"/>
          <p:nvPr/>
        </p:nvSpPr>
        <p:spPr>
          <a:xfrm>
            <a:off x="584200" y="169333"/>
            <a:ext cx="9067800" cy="1077218"/>
          </a:xfrm>
          <a:prstGeom prst="rect">
            <a:avLst/>
          </a:prstGeom>
          <a:noFill/>
        </p:spPr>
        <p:txBody>
          <a:bodyPr wrap="square" rtlCol="0">
            <a:spAutoFit/>
          </a:bodyPr>
          <a:lstStyle/>
          <a:p>
            <a:pPr algn="ctr"/>
            <a:r>
              <a:rPr lang="en-US" sz="3200" b="1" u="sng" dirty="0">
                <a:solidFill>
                  <a:srgbClr val="FF0000"/>
                </a:solidFill>
              </a:rPr>
              <a:t>Formation of the rift valley through faulting and sinking</a:t>
            </a:r>
            <a:endParaRPr lang="en-US" sz="3200" b="1" u="sng" dirty="0">
              <a:solidFill>
                <a:srgbClr val="FF0000"/>
              </a:solidFill>
            </a:endParaRPr>
          </a:p>
        </p:txBody>
      </p:sp>
    </p:spTree>
    <p:extLst>
      <p:ext uri="{BB962C8B-B14F-4D97-AF65-F5344CB8AC3E}">
        <p14:creationId xmlns:p14="http://schemas.microsoft.com/office/powerpoint/2010/main" val="2450463879"/>
      </p:ext>
    </p:extLst>
  </p:cSld>
  <p:clrMapOvr>
    <a:masterClrMapping/>
  </p:clrMapOvr>
  <p:transition spd="slow">
    <p:cover/>
  </p:transition>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19101"/>
            <a:ext cx="9144000" cy="4524315"/>
          </a:xfrm>
          <a:prstGeom prst="rect">
            <a:avLst/>
          </a:prstGeom>
        </p:spPr>
        <p:txBody>
          <a:bodyPr wrap="square">
            <a:spAutoFit/>
          </a:bodyPr>
          <a:lstStyle/>
          <a:p>
            <a:r>
              <a:rPr lang="en-US" sz="2400" b="1" dirty="0"/>
              <a:t>(</a:t>
            </a:r>
            <a:r>
              <a:rPr lang="en-US" sz="2400" b="1" dirty="0" err="1"/>
              <a:t>Yr</a:t>
            </a:r>
            <a:r>
              <a:rPr lang="en-US" sz="2400" b="1" dirty="0"/>
              <a:t> 2013)</a:t>
            </a:r>
          </a:p>
          <a:p>
            <a:r>
              <a:rPr lang="en-US" sz="2400" b="1" dirty="0"/>
              <a:t>7.Below </a:t>
            </a:r>
            <a:r>
              <a:rPr lang="en-US" sz="2400" b="1" dirty="0"/>
              <a:t>are some conditions that </a:t>
            </a:r>
            <a:r>
              <a:rPr lang="en-US" sz="2400" b="1" dirty="0" err="1"/>
              <a:t>favour</a:t>
            </a:r>
            <a:r>
              <a:rPr lang="en-US" sz="2400" b="1" dirty="0"/>
              <a:t> the growing of </a:t>
            </a:r>
            <a:r>
              <a:rPr lang="en-US" sz="2400" b="1" dirty="0"/>
              <a:t>a crop</a:t>
            </a:r>
            <a:r>
              <a:rPr lang="en-US" sz="2400" b="1" dirty="0"/>
              <a:t>.</a:t>
            </a:r>
          </a:p>
          <a:p>
            <a:r>
              <a:rPr lang="en-US" sz="2400" b="1" dirty="0"/>
              <a:t>(i)	Well drained volcanic soils,</a:t>
            </a:r>
          </a:p>
          <a:p>
            <a:r>
              <a:rPr lang="en-US" sz="2400" b="1" dirty="0"/>
              <a:t>(ii)	Low temperatures throughout the year.</a:t>
            </a:r>
          </a:p>
          <a:p>
            <a:pPr marL="400050" indent="-400050">
              <a:buAutoNum type="romanLcParenBoth" startAt="3"/>
            </a:pPr>
            <a:r>
              <a:rPr lang="en-US" sz="2400" b="1" dirty="0"/>
              <a:t>       Rainfall </a:t>
            </a:r>
            <a:r>
              <a:rPr lang="en-US" sz="2400" b="1" dirty="0"/>
              <a:t>of between 1000 mm-1500 mm </a:t>
            </a:r>
            <a:r>
              <a:rPr lang="en-US" sz="2400" b="1" dirty="0"/>
              <a:t>well distributed       	throughout </a:t>
            </a:r>
            <a:r>
              <a:rPr lang="en-US" sz="2400" b="1" dirty="0"/>
              <a:t>the year. </a:t>
            </a:r>
            <a:endParaRPr lang="en-US" sz="2400" b="1" dirty="0"/>
          </a:p>
          <a:p>
            <a:endParaRPr lang="en-US" sz="2400" b="1" dirty="0"/>
          </a:p>
          <a:p>
            <a:r>
              <a:rPr lang="en-US" sz="2400" b="1" dirty="0"/>
              <a:t>The </a:t>
            </a:r>
            <a:r>
              <a:rPr lang="en-US" sz="2400" b="1" dirty="0"/>
              <a:t>conditions </a:t>
            </a:r>
            <a:r>
              <a:rPr lang="en-US" sz="2400" b="1" dirty="0"/>
              <a:t>described above </a:t>
            </a:r>
            <a:r>
              <a:rPr lang="en-US" sz="2400" b="1" dirty="0" err="1"/>
              <a:t>favour</a:t>
            </a:r>
            <a:r>
              <a:rPr lang="en-US" sz="2400" b="1" dirty="0"/>
              <a:t> the growing of</a:t>
            </a:r>
          </a:p>
          <a:p>
            <a:pPr marL="457200" indent="-457200">
              <a:buAutoNum type="alphaUcPeriod"/>
            </a:pPr>
            <a:r>
              <a:rPr lang="en-US" sz="2400" b="1" dirty="0"/>
              <a:t>Sugarcane</a:t>
            </a:r>
            <a:r>
              <a:rPr lang="en-US" sz="2400" b="1" dirty="0"/>
              <a:t>	</a:t>
            </a:r>
            <a:r>
              <a:rPr lang="en-US" sz="2400" b="1" dirty="0"/>
              <a:t>	</a:t>
            </a:r>
          </a:p>
          <a:p>
            <a:pPr marL="457200" indent="-457200">
              <a:buAutoNum type="alphaUcPeriod"/>
            </a:pPr>
            <a:r>
              <a:rPr lang="en-US" sz="2400" b="1" dirty="0"/>
              <a:t>Cotton</a:t>
            </a:r>
            <a:endParaRPr lang="en-US" sz="2400" b="1" dirty="0"/>
          </a:p>
          <a:p>
            <a:r>
              <a:rPr lang="en-US" sz="2400" b="1" dirty="0"/>
              <a:t>C.  </a:t>
            </a:r>
            <a:r>
              <a:rPr lang="en-US" sz="2400" b="1" dirty="0"/>
              <a:t> Pyrethrum</a:t>
            </a:r>
            <a:r>
              <a:rPr lang="en-US" sz="2400" b="1" dirty="0"/>
              <a:t>	</a:t>
            </a:r>
          </a:p>
          <a:p>
            <a:r>
              <a:rPr lang="en-US" sz="2400" b="1" dirty="0"/>
              <a:t>D</a:t>
            </a:r>
            <a:r>
              <a:rPr lang="en-US" sz="2400" b="1" dirty="0"/>
              <a:t>.  Cocoa.</a:t>
            </a:r>
          </a:p>
        </p:txBody>
      </p:sp>
    </p:spTree>
    <p:extLst>
      <p:ext uri="{BB962C8B-B14F-4D97-AF65-F5344CB8AC3E}">
        <p14:creationId xmlns:p14="http://schemas.microsoft.com/office/powerpoint/2010/main" val="2663271019"/>
      </p:ext>
    </p:extLst>
  </p:cSld>
  <p:clrMapOvr>
    <a:masterClrMapping/>
  </p:clrMapOvr>
  <p:transition spd="slow">
    <p:cover/>
  </p:transition>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7566"/>
            <a:ext cx="9144000" cy="5324535"/>
          </a:xfrm>
          <a:prstGeom prst="rect">
            <a:avLst/>
          </a:prstGeom>
        </p:spPr>
        <p:txBody>
          <a:bodyPr wrap="square">
            <a:spAutoFit/>
          </a:bodyPr>
          <a:lstStyle/>
          <a:p>
            <a:r>
              <a:rPr lang="en-US" sz="2000" b="1" dirty="0"/>
              <a:t>(Yr. 2012)</a:t>
            </a:r>
          </a:p>
          <a:p>
            <a:r>
              <a:rPr lang="en-US" sz="2000" b="1" dirty="0"/>
              <a:t>8.Which </a:t>
            </a:r>
            <a:r>
              <a:rPr lang="en-US" sz="2000" b="1" dirty="0"/>
              <a:t>one of the following factors </a:t>
            </a:r>
            <a:r>
              <a:rPr lang="en-US" sz="2000" b="1" dirty="0"/>
              <a:t>enables horticultural </a:t>
            </a:r>
            <a:r>
              <a:rPr lang="en-US" sz="2000" b="1" dirty="0"/>
              <a:t>farming in the Netherlands to be </a:t>
            </a:r>
            <a:r>
              <a:rPr lang="en-US" sz="2000" b="1" dirty="0"/>
              <a:t>carried out </a:t>
            </a:r>
            <a:r>
              <a:rPr lang="en-US" sz="2000" b="1" dirty="0"/>
              <a:t>throughout the year?</a:t>
            </a:r>
          </a:p>
          <a:p>
            <a:r>
              <a:rPr lang="en-US" sz="2000" b="1" dirty="0"/>
              <a:t>A.	Applying fertilizers in the farms regularly.</a:t>
            </a:r>
          </a:p>
          <a:p>
            <a:r>
              <a:rPr lang="en-US" sz="2000" b="1" dirty="0"/>
              <a:t>B.	Growing of crops on reclaimed land.</a:t>
            </a:r>
          </a:p>
          <a:p>
            <a:r>
              <a:rPr lang="en-US" sz="2000" b="1" dirty="0"/>
              <a:t>C.	Growing crops in green houses.</a:t>
            </a:r>
          </a:p>
          <a:p>
            <a:r>
              <a:rPr lang="en-US" sz="2000" b="1" dirty="0"/>
              <a:t>D.	Spraying of crops regularly.</a:t>
            </a:r>
          </a:p>
          <a:p>
            <a:endParaRPr lang="en-US" sz="2000" b="1" dirty="0"/>
          </a:p>
          <a:p>
            <a:r>
              <a:rPr lang="en-US" sz="2000" b="1" dirty="0"/>
              <a:t>9.Below </a:t>
            </a:r>
            <a:r>
              <a:rPr lang="en-US" sz="2000" b="1" dirty="0"/>
              <a:t>are conditions that </a:t>
            </a:r>
            <a:r>
              <a:rPr lang="en-US" sz="2000" b="1" dirty="0" err="1"/>
              <a:t>favour</a:t>
            </a:r>
            <a:r>
              <a:rPr lang="en-US" sz="2000" b="1" dirty="0"/>
              <a:t> the growth of </a:t>
            </a:r>
            <a:r>
              <a:rPr lang="en-US" sz="2000" b="1" dirty="0"/>
              <a:t>a certain </a:t>
            </a:r>
            <a:r>
              <a:rPr lang="en-US" sz="2000" b="1" dirty="0"/>
              <a:t>crop,</a:t>
            </a:r>
          </a:p>
          <a:p>
            <a:r>
              <a:rPr lang="en-US" sz="2000" b="1" dirty="0"/>
              <a:t>(i)	High rainfall,</a:t>
            </a:r>
          </a:p>
          <a:p>
            <a:r>
              <a:rPr lang="en-US" sz="2000" b="1" dirty="0"/>
              <a:t>(ii)	High temperatures,</a:t>
            </a:r>
          </a:p>
          <a:p>
            <a:r>
              <a:rPr lang="en-US" sz="2000" b="1" dirty="0"/>
              <a:t>(iii)	Deep well drained soils,</a:t>
            </a:r>
          </a:p>
          <a:p>
            <a:r>
              <a:rPr lang="en-US" sz="2000" b="1" dirty="0"/>
              <a:t>(iv)	Protection from strong winds.</a:t>
            </a:r>
          </a:p>
          <a:p>
            <a:r>
              <a:rPr lang="en-US" sz="2000" b="1" dirty="0"/>
              <a:t>(v)	High humidity.</a:t>
            </a:r>
          </a:p>
          <a:p>
            <a:r>
              <a:rPr lang="en-US" sz="2000" b="1" dirty="0"/>
              <a:t>The conditions listed above </a:t>
            </a:r>
            <a:r>
              <a:rPr lang="en-US" sz="2000" b="1" dirty="0" err="1"/>
              <a:t>favour</a:t>
            </a:r>
            <a:r>
              <a:rPr lang="en-US" sz="2000" b="1" dirty="0"/>
              <a:t> the growth of</a:t>
            </a:r>
          </a:p>
          <a:p>
            <a:r>
              <a:rPr lang="en-US" sz="2000" b="1" dirty="0"/>
              <a:t>A. coffee	</a:t>
            </a:r>
            <a:r>
              <a:rPr lang="en-US" sz="2000" b="1" dirty="0"/>
              <a:t>	B</a:t>
            </a:r>
            <a:r>
              <a:rPr lang="en-US" sz="2000" b="1" dirty="0"/>
              <a:t>. pyrethrum</a:t>
            </a:r>
          </a:p>
          <a:p>
            <a:r>
              <a:rPr lang="en-US" sz="2000" b="1" dirty="0"/>
              <a:t>C. wheat	</a:t>
            </a:r>
            <a:r>
              <a:rPr lang="en-US" sz="2000" b="1" dirty="0"/>
              <a:t>	D</a:t>
            </a:r>
            <a:r>
              <a:rPr lang="en-US" sz="2000" b="1" dirty="0"/>
              <a:t>. cocoa.</a:t>
            </a:r>
          </a:p>
        </p:txBody>
      </p:sp>
    </p:spTree>
    <p:extLst>
      <p:ext uri="{BB962C8B-B14F-4D97-AF65-F5344CB8AC3E}">
        <p14:creationId xmlns:p14="http://schemas.microsoft.com/office/powerpoint/2010/main" val="3637612754"/>
      </p:ext>
    </p:extLst>
  </p:cSld>
  <p:clrMapOvr>
    <a:masterClrMapping/>
  </p:clrMapOvr>
  <p:transition spd="slow">
    <p:cover/>
  </p:transition>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90501"/>
            <a:ext cx="8915400" cy="5262979"/>
          </a:xfrm>
          <a:prstGeom prst="rect">
            <a:avLst/>
          </a:prstGeom>
        </p:spPr>
        <p:txBody>
          <a:bodyPr wrap="square">
            <a:spAutoFit/>
          </a:bodyPr>
          <a:lstStyle/>
          <a:p>
            <a:r>
              <a:rPr lang="en-US" sz="2400" b="1" dirty="0"/>
              <a:t>10.Which </a:t>
            </a:r>
            <a:r>
              <a:rPr lang="en-US" sz="2400" b="1" dirty="0"/>
              <a:t>one of the following crops in Kenya is </a:t>
            </a:r>
            <a:r>
              <a:rPr lang="en-US" sz="2400" b="1" dirty="0"/>
              <a:t>grown mainly </a:t>
            </a:r>
            <a:r>
              <a:rPr lang="en-US" sz="2400" b="1" dirty="0"/>
              <a:t>for export?</a:t>
            </a:r>
          </a:p>
          <a:p>
            <a:pPr marL="342900" indent="-342900">
              <a:buAutoNum type="alphaUcPeriod"/>
            </a:pPr>
            <a:r>
              <a:rPr lang="en-US" sz="2400" b="1" dirty="0"/>
              <a:t>Tea</a:t>
            </a:r>
            <a:r>
              <a:rPr lang="en-US" sz="2400" b="1" dirty="0"/>
              <a:t>. </a:t>
            </a:r>
            <a:r>
              <a:rPr lang="en-US" sz="2400" b="1" dirty="0"/>
              <a:t>	B</a:t>
            </a:r>
            <a:r>
              <a:rPr lang="en-US" sz="2400" b="1" dirty="0"/>
              <a:t>. Cotton. </a:t>
            </a:r>
            <a:r>
              <a:rPr lang="en-US" sz="2400" b="1" dirty="0"/>
              <a:t>	C</a:t>
            </a:r>
            <a:r>
              <a:rPr lang="en-US" sz="2400" b="1" dirty="0"/>
              <a:t>. Maize. </a:t>
            </a:r>
            <a:r>
              <a:rPr lang="en-US" sz="2400" b="1" dirty="0"/>
              <a:t>	D</a:t>
            </a:r>
            <a:r>
              <a:rPr lang="en-US" sz="2400" b="1" dirty="0"/>
              <a:t>. Bananas. </a:t>
            </a:r>
            <a:endParaRPr lang="en-US" sz="2400" b="1" dirty="0"/>
          </a:p>
          <a:p>
            <a:endParaRPr lang="en-US" sz="2400" b="1" dirty="0"/>
          </a:p>
          <a:p>
            <a:r>
              <a:rPr lang="en-US" sz="2400" b="1" dirty="0"/>
              <a:t>(</a:t>
            </a:r>
            <a:r>
              <a:rPr lang="en-US" sz="2400" b="1" dirty="0"/>
              <a:t>Yr. 2011)</a:t>
            </a:r>
          </a:p>
          <a:p>
            <a:r>
              <a:rPr lang="en-US" sz="2400" b="1" dirty="0"/>
              <a:t>11</a:t>
            </a:r>
            <a:r>
              <a:rPr lang="en-US" sz="2400" b="1" dirty="0"/>
              <a:t>. Below are some conditions necessary for the growing of a crop.</a:t>
            </a:r>
          </a:p>
          <a:p>
            <a:r>
              <a:rPr lang="en-US" sz="2400" b="1" dirty="0"/>
              <a:t>i.	Deep well drained soils which are slightly acidic</a:t>
            </a:r>
          </a:p>
          <a:p>
            <a:r>
              <a:rPr lang="en-US" sz="2400" b="1" dirty="0"/>
              <a:t>ii.	Gently sloping land</a:t>
            </a:r>
          </a:p>
          <a:p>
            <a:r>
              <a:rPr lang="en-US" sz="2400" b="1" dirty="0"/>
              <a:t>iii.	Well distributed rainfall throughout the year</a:t>
            </a:r>
          </a:p>
          <a:p>
            <a:r>
              <a:rPr lang="en-US" sz="2400" b="1" dirty="0"/>
              <a:t>iv.	Temperatures of about 21°C.</a:t>
            </a:r>
          </a:p>
          <a:p>
            <a:endParaRPr lang="en-US" sz="2400" b="1" dirty="0"/>
          </a:p>
          <a:p>
            <a:r>
              <a:rPr lang="en-US" sz="2400" b="1" dirty="0"/>
              <a:t>The </a:t>
            </a:r>
            <a:r>
              <a:rPr lang="en-US" sz="2400" b="1" dirty="0"/>
              <a:t>crop that grows under the condition listed above is</a:t>
            </a:r>
          </a:p>
          <a:p>
            <a:r>
              <a:rPr lang="en-US" sz="2400" b="1" dirty="0"/>
              <a:t>A.   Coffee	B. Pyrethrum</a:t>
            </a:r>
          </a:p>
          <a:p>
            <a:r>
              <a:rPr lang="en-US" sz="2400" b="1" dirty="0"/>
              <a:t>C.   Tea	</a:t>
            </a:r>
            <a:r>
              <a:rPr lang="en-US" sz="2400" b="1" dirty="0"/>
              <a:t>	D</a:t>
            </a:r>
            <a:r>
              <a:rPr lang="en-US" sz="2400" b="1" dirty="0"/>
              <a:t>. Wheat</a:t>
            </a:r>
          </a:p>
        </p:txBody>
      </p:sp>
    </p:spTree>
    <p:extLst>
      <p:ext uri="{BB962C8B-B14F-4D97-AF65-F5344CB8AC3E}">
        <p14:creationId xmlns:p14="http://schemas.microsoft.com/office/powerpoint/2010/main" val="3763144073"/>
      </p:ext>
    </p:extLst>
  </p:cSld>
  <p:clrMapOvr>
    <a:masterClrMapping/>
  </p:clrMapOvr>
  <p:transition spd="slow">
    <p:cover/>
  </p:transition>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88774"/>
            <a:ext cx="9144000" cy="1754326"/>
          </a:xfrm>
          <a:prstGeom prst="rect">
            <a:avLst/>
          </a:prstGeom>
        </p:spPr>
        <p:txBody>
          <a:bodyPr wrap="square">
            <a:spAutoFit/>
          </a:bodyPr>
          <a:lstStyle/>
          <a:p>
            <a:r>
              <a:rPr lang="en-US" b="1" dirty="0"/>
              <a:t>12</a:t>
            </a:r>
            <a:r>
              <a:rPr lang="en-US" b="1" dirty="0"/>
              <a:t>. The main contribution of sugar cane farming to the economy of Sudan is that it has led </a:t>
            </a:r>
            <a:r>
              <a:rPr lang="en-US" b="1" dirty="0"/>
              <a:t>to the</a:t>
            </a:r>
            <a:endParaRPr lang="en-US" b="1" dirty="0"/>
          </a:p>
          <a:p>
            <a:r>
              <a:rPr lang="en-US" b="1" dirty="0"/>
              <a:t>A.	Development of social amenities</a:t>
            </a:r>
          </a:p>
          <a:p>
            <a:r>
              <a:rPr lang="en-US" b="1" dirty="0"/>
              <a:t>B.	Earning of foreign exchange</a:t>
            </a:r>
          </a:p>
          <a:p>
            <a:r>
              <a:rPr lang="en-US" b="1" dirty="0"/>
              <a:t>C.	Creation of job opportunities</a:t>
            </a:r>
          </a:p>
          <a:p>
            <a:r>
              <a:rPr lang="en-US" b="1" dirty="0"/>
              <a:t>D.	Development of transport network</a:t>
            </a:r>
          </a:p>
        </p:txBody>
      </p:sp>
      <p:sp>
        <p:nvSpPr>
          <p:cNvPr id="3" name="Rectangle 2"/>
          <p:cNvSpPr/>
          <p:nvPr/>
        </p:nvSpPr>
        <p:spPr>
          <a:xfrm>
            <a:off x="508000" y="1990847"/>
            <a:ext cx="9144000" cy="646331"/>
          </a:xfrm>
          <a:prstGeom prst="rect">
            <a:avLst/>
          </a:prstGeom>
        </p:spPr>
        <p:txBody>
          <a:bodyPr wrap="square">
            <a:spAutoFit/>
          </a:bodyPr>
          <a:lstStyle/>
          <a:p>
            <a:r>
              <a:rPr lang="en-US" b="1" dirty="0"/>
              <a:t>(Yr. </a:t>
            </a:r>
            <a:r>
              <a:rPr lang="en-US" b="1" dirty="0"/>
              <a:t>2010)</a:t>
            </a:r>
            <a:endParaRPr lang="en-US" b="1" dirty="0"/>
          </a:p>
          <a:p>
            <a:r>
              <a:rPr lang="en-US" b="1" u="sng" dirty="0"/>
              <a:t>Use the map of Kenya below to answer question 13</a:t>
            </a:r>
            <a:r>
              <a:rPr lang="en-US" b="1" dirty="0"/>
              <a:t>.</a:t>
            </a: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2632944"/>
            <a:ext cx="2514600" cy="297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327400" y="3319166"/>
            <a:ext cx="6400800" cy="1200329"/>
          </a:xfrm>
          <a:prstGeom prst="rect">
            <a:avLst/>
          </a:prstGeom>
        </p:spPr>
        <p:txBody>
          <a:bodyPr wrap="square">
            <a:spAutoFit/>
          </a:bodyPr>
          <a:lstStyle/>
          <a:p>
            <a:r>
              <a:rPr lang="en-US" b="1" dirty="0"/>
              <a:t>13.The </a:t>
            </a:r>
            <a:r>
              <a:rPr lang="en-US" b="1" dirty="0"/>
              <a:t>main economic activity carried out in </a:t>
            </a:r>
            <a:r>
              <a:rPr lang="en-US" b="1" dirty="0"/>
              <a:t>the shaded </a:t>
            </a:r>
            <a:r>
              <a:rPr lang="en-US" b="1" dirty="0"/>
              <a:t>area marked Q is</a:t>
            </a:r>
          </a:p>
          <a:p>
            <a:r>
              <a:rPr lang="en-US" b="1" dirty="0"/>
              <a:t>A.   mining	B. pastoralism</a:t>
            </a:r>
          </a:p>
          <a:p>
            <a:r>
              <a:rPr lang="en-US" b="1" dirty="0"/>
              <a:t>C.   bee keeping	D. crop farming</a:t>
            </a:r>
          </a:p>
        </p:txBody>
      </p:sp>
    </p:spTree>
    <p:extLst>
      <p:ext uri="{BB962C8B-B14F-4D97-AF65-F5344CB8AC3E}">
        <p14:creationId xmlns:p14="http://schemas.microsoft.com/office/powerpoint/2010/main" val="1699430652"/>
      </p:ext>
    </p:extLst>
  </p:cSld>
  <p:clrMapOvr>
    <a:masterClrMapping/>
  </p:clrMapOvr>
  <p:transition spd="slow">
    <p:cover/>
  </p:transition>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0"/>
            <a:ext cx="9144000" cy="6001643"/>
          </a:xfrm>
          <a:prstGeom prst="rect">
            <a:avLst/>
          </a:prstGeom>
        </p:spPr>
        <p:txBody>
          <a:bodyPr wrap="square">
            <a:spAutoFit/>
          </a:bodyPr>
          <a:lstStyle/>
          <a:p>
            <a:r>
              <a:rPr lang="en-US" sz="2400" b="1" dirty="0"/>
              <a:t>(Yr. 2009)</a:t>
            </a:r>
          </a:p>
          <a:p>
            <a:r>
              <a:rPr lang="en-US" sz="2400" b="1" dirty="0"/>
              <a:t>14.Three </a:t>
            </a:r>
            <a:r>
              <a:rPr lang="en-US" sz="2400" b="1" dirty="0"/>
              <a:t>of the following are problems experienced </a:t>
            </a:r>
            <a:r>
              <a:rPr lang="en-US" sz="2400" b="1" dirty="0"/>
              <a:t>by farmers </a:t>
            </a:r>
            <a:r>
              <a:rPr lang="en-US" sz="2400" b="1" dirty="0"/>
              <a:t>in </a:t>
            </a:r>
            <a:r>
              <a:rPr lang="en-US" sz="2400" b="1" dirty="0" err="1"/>
              <a:t>Mwea</a:t>
            </a:r>
            <a:r>
              <a:rPr lang="en-US" sz="2400" b="1" dirty="0"/>
              <a:t> - </a:t>
            </a:r>
            <a:r>
              <a:rPr lang="en-US" sz="2400" b="1" dirty="0" err="1"/>
              <a:t>Tebere</a:t>
            </a:r>
            <a:r>
              <a:rPr lang="en-US" sz="2400" b="1" dirty="0"/>
              <a:t> Irrigation Scheme. </a:t>
            </a:r>
            <a:r>
              <a:rPr lang="en-US" sz="2400" b="1" dirty="0"/>
              <a:t>Which one </a:t>
            </a:r>
            <a:r>
              <a:rPr lang="en-US" sz="2400" b="1" dirty="0"/>
              <a:t>is not?</a:t>
            </a:r>
          </a:p>
          <a:p>
            <a:r>
              <a:rPr lang="en-US" sz="2400" b="1" dirty="0"/>
              <a:t>A.	Silting of canals</a:t>
            </a:r>
          </a:p>
          <a:p>
            <a:r>
              <a:rPr lang="en-US" sz="2400" b="1" dirty="0"/>
              <a:t>B.	Water - borne diseases</a:t>
            </a:r>
          </a:p>
          <a:p>
            <a:r>
              <a:rPr lang="en-US" sz="2400" b="1" dirty="0"/>
              <a:t>C.	Destruction of crops by birds</a:t>
            </a:r>
          </a:p>
          <a:p>
            <a:r>
              <a:rPr lang="en-US" sz="2400" b="1" dirty="0"/>
              <a:t>D.	Shortage of rice seeds</a:t>
            </a:r>
          </a:p>
          <a:p>
            <a:endParaRPr lang="en-US" sz="1200" b="1" dirty="0"/>
          </a:p>
          <a:p>
            <a:r>
              <a:rPr lang="en-US" sz="2400" b="1" dirty="0"/>
              <a:t>15.Horticultural </a:t>
            </a:r>
            <a:r>
              <a:rPr lang="en-US" sz="2400" b="1" dirty="0"/>
              <a:t>farming in Kenya is different from </a:t>
            </a:r>
            <a:r>
              <a:rPr lang="en-US" sz="2400" b="1" dirty="0"/>
              <a:t>that in </a:t>
            </a:r>
            <a:r>
              <a:rPr lang="en-US" sz="2400" b="1" dirty="0"/>
              <a:t>the Netherlands in that</a:t>
            </a:r>
          </a:p>
          <a:p>
            <a:pPr marL="457200" indent="-457200">
              <a:buFont typeface="+mj-lt"/>
              <a:buAutoNum type="alphaUcPeriod"/>
            </a:pPr>
            <a:r>
              <a:rPr lang="en-US" sz="2400" b="1" dirty="0"/>
              <a:t>Horticultural </a:t>
            </a:r>
            <a:r>
              <a:rPr lang="en-US" sz="2400" b="1" dirty="0"/>
              <a:t>cooperatives are better </a:t>
            </a:r>
            <a:r>
              <a:rPr lang="en-US" sz="2400" b="1" dirty="0"/>
              <a:t>organized in </a:t>
            </a:r>
            <a:r>
              <a:rPr lang="en-US" sz="2400" b="1" dirty="0"/>
              <a:t>Kenya than in the Netherlands.</a:t>
            </a:r>
          </a:p>
          <a:p>
            <a:pPr marL="457200" indent="-457200">
              <a:buFont typeface="+mj-lt"/>
              <a:buAutoNum type="alphaUcPeriod"/>
            </a:pPr>
            <a:r>
              <a:rPr lang="en-US" sz="2400" b="1" dirty="0"/>
              <a:t>Kenya </a:t>
            </a:r>
            <a:r>
              <a:rPr lang="en-US" sz="2400" b="1" dirty="0"/>
              <a:t>has a wider local market than </a:t>
            </a:r>
            <a:r>
              <a:rPr lang="en-US" sz="2400" b="1" dirty="0"/>
              <a:t>the Netherlands</a:t>
            </a:r>
            <a:endParaRPr lang="en-US" sz="2400" b="1" dirty="0"/>
          </a:p>
          <a:p>
            <a:pPr marL="457200" indent="-457200">
              <a:buFont typeface="+mj-lt"/>
              <a:buAutoNum type="alphaUcPeriod"/>
            </a:pPr>
            <a:r>
              <a:rPr lang="en-US" sz="2400" b="1" dirty="0"/>
              <a:t>Farming </a:t>
            </a:r>
            <a:r>
              <a:rPr lang="en-US" sz="2400" b="1" dirty="0"/>
              <a:t>is less mechanized in Kenya than in </a:t>
            </a:r>
            <a:r>
              <a:rPr lang="en-US" sz="2400" b="1" dirty="0"/>
              <a:t>the Netherlands</a:t>
            </a:r>
            <a:r>
              <a:rPr lang="en-US" sz="2400" b="1" dirty="0"/>
              <a:t>.</a:t>
            </a:r>
          </a:p>
          <a:p>
            <a:pPr marL="457200" indent="-457200">
              <a:buFont typeface="+mj-lt"/>
              <a:buAutoNum type="alphaUcPeriod"/>
            </a:pPr>
            <a:r>
              <a:rPr lang="en-US" sz="2400" b="1" dirty="0"/>
              <a:t>There </a:t>
            </a:r>
            <a:r>
              <a:rPr lang="en-US" sz="2400" b="1" dirty="0"/>
              <a:t>are more horticultural farms in </a:t>
            </a:r>
            <a:r>
              <a:rPr lang="en-US" sz="2400" b="1" dirty="0"/>
              <a:t>Kenya than </a:t>
            </a:r>
            <a:r>
              <a:rPr lang="en-US" sz="2400" b="1" dirty="0"/>
              <a:t>in the Netherlands.</a:t>
            </a:r>
          </a:p>
        </p:txBody>
      </p:sp>
    </p:spTree>
    <p:extLst>
      <p:ext uri="{BB962C8B-B14F-4D97-AF65-F5344CB8AC3E}">
        <p14:creationId xmlns:p14="http://schemas.microsoft.com/office/powerpoint/2010/main" val="2923410249"/>
      </p:ext>
    </p:extLst>
  </p:cSld>
  <p:clrMapOvr>
    <a:masterClrMapping/>
  </p:clrMapOvr>
  <p:transition spd="slow">
    <p:cover/>
  </p:transition>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0"/>
            <a:ext cx="9144000" cy="5724644"/>
          </a:xfrm>
          <a:prstGeom prst="rect">
            <a:avLst/>
          </a:prstGeom>
        </p:spPr>
        <p:txBody>
          <a:bodyPr wrap="square">
            <a:spAutoFit/>
          </a:bodyPr>
          <a:lstStyle/>
          <a:p>
            <a:r>
              <a:rPr lang="en-US" sz="2400" b="1" dirty="0"/>
              <a:t>(Yr. 2009)</a:t>
            </a:r>
          </a:p>
          <a:p>
            <a:r>
              <a:rPr lang="en-US" sz="2400" b="1" dirty="0"/>
              <a:t>16.Which </a:t>
            </a:r>
            <a:r>
              <a:rPr lang="en-US" sz="2400" b="1" dirty="0"/>
              <a:t>one of the following was a result of </a:t>
            </a:r>
            <a:r>
              <a:rPr lang="en-US" sz="2400" b="1" dirty="0"/>
              <a:t>settler farming </a:t>
            </a:r>
            <a:r>
              <a:rPr lang="en-US" sz="2400" b="1" dirty="0"/>
              <a:t>in Kenya?</a:t>
            </a:r>
          </a:p>
          <a:p>
            <a:r>
              <a:rPr lang="en-US" sz="2400" b="1" dirty="0"/>
              <a:t>A.	Introduction of long horned cattle</a:t>
            </a:r>
          </a:p>
          <a:p>
            <a:r>
              <a:rPr lang="en-US" sz="2400" b="1" dirty="0"/>
              <a:t>B.	Introduction of bee keeping</a:t>
            </a:r>
          </a:p>
          <a:p>
            <a:r>
              <a:rPr lang="en-US" sz="2400" b="1" dirty="0"/>
              <a:t>C.	Introduction of intercropping</a:t>
            </a:r>
          </a:p>
          <a:p>
            <a:pPr marL="457200" indent="-457200">
              <a:buAutoNum type="alphaUcPeriod" startAt="4"/>
            </a:pPr>
            <a:r>
              <a:rPr lang="en-US" sz="2400" b="1" dirty="0"/>
              <a:t>       Introduction </a:t>
            </a:r>
            <a:r>
              <a:rPr lang="en-US" sz="2400" b="1" dirty="0"/>
              <a:t>of cash </a:t>
            </a:r>
            <a:r>
              <a:rPr lang="en-US" sz="2400" b="1" dirty="0"/>
              <a:t>crops</a:t>
            </a:r>
          </a:p>
          <a:p>
            <a:endParaRPr lang="en-US" sz="600" b="1" dirty="0"/>
          </a:p>
          <a:p>
            <a:r>
              <a:rPr lang="en-US" sz="2400" b="1" dirty="0"/>
              <a:t>17.Which </a:t>
            </a:r>
            <a:r>
              <a:rPr lang="en-US" sz="2400" b="1" dirty="0"/>
              <a:t>one of the following cash crops is </a:t>
            </a:r>
            <a:r>
              <a:rPr lang="en-US" sz="2400" b="1" dirty="0"/>
              <a:t>commonly grown </a:t>
            </a:r>
            <a:r>
              <a:rPr lang="en-US" sz="2400" b="1" dirty="0"/>
              <a:t>in Zanzibar?</a:t>
            </a:r>
          </a:p>
          <a:p>
            <a:r>
              <a:rPr lang="en-US" sz="2400" b="1" dirty="0"/>
              <a:t>A. Cocoa	</a:t>
            </a:r>
            <a:r>
              <a:rPr lang="en-US" sz="2400" b="1" dirty="0"/>
              <a:t>	B</a:t>
            </a:r>
            <a:r>
              <a:rPr lang="en-US" sz="2400" b="1" dirty="0"/>
              <a:t>. Sugarcane</a:t>
            </a:r>
          </a:p>
          <a:p>
            <a:r>
              <a:rPr lang="en-US" sz="2400" b="1" dirty="0"/>
              <a:t>C. Cloves	</a:t>
            </a:r>
            <a:r>
              <a:rPr lang="en-US" sz="2400" b="1" dirty="0"/>
              <a:t>	D</a:t>
            </a:r>
            <a:r>
              <a:rPr lang="en-US" sz="2400" b="1" dirty="0"/>
              <a:t>. Pyrethrum</a:t>
            </a:r>
          </a:p>
          <a:p>
            <a:endParaRPr lang="en-US" sz="1100" b="1" dirty="0"/>
          </a:p>
          <a:p>
            <a:r>
              <a:rPr lang="en-US" sz="2400" b="1" dirty="0"/>
              <a:t>18.Fresh </a:t>
            </a:r>
            <a:r>
              <a:rPr lang="en-US" sz="2400" b="1" dirty="0"/>
              <a:t>flowers from Kenya are exported to Europe </a:t>
            </a:r>
            <a:r>
              <a:rPr lang="en-US" sz="2400" b="1" dirty="0"/>
              <a:t>by air </a:t>
            </a:r>
            <a:r>
              <a:rPr lang="en-US" sz="2400" b="1" dirty="0"/>
              <a:t>because air transport is</a:t>
            </a:r>
          </a:p>
          <a:p>
            <a:r>
              <a:rPr lang="en-US" sz="2400" b="1" dirty="0"/>
              <a:t>A. fast	</a:t>
            </a:r>
            <a:r>
              <a:rPr lang="en-US" sz="2400" b="1" dirty="0"/>
              <a:t>		B</a:t>
            </a:r>
            <a:r>
              <a:rPr lang="en-US" sz="2400" b="1" dirty="0"/>
              <a:t>. Cheap</a:t>
            </a:r>
          </a:p>
          <a:p>
            <a:r>
              <a:rPr lang="en-US" sz="2400" b="1" dirty="0"/>
              <a:t>C. safe	</a:t>
            </a:r>
            <a:r>
              <a:rPr lang="en-US" sz="2400" b="1" dirty="0"/>
              <a:t>		D</a:t>
            </a:r>
            <a:r>
              <a:rPr lang="en-US" sz="2400" b="1" dirty="0"/>
              <a:t>. comfortable</a:t>
            </a:r>
          </a:p>
        </p:txBody>
      </p:sp>
    </p:spTree>
    <p:extLst>
      <p:ext uri="{BB962C8B-B14F-4D97-AF65-F5344CB8AC3E}">
        <p14:creationId xmlns:p14="http://schemas.microsoft.com/office/powerpoint/2010/main" val="2885232285"/>
      </p:ext>
    </p:extLst>
  </p:cSld>
  <p:clrMapOvr>
    <a:masterClrMapping/>
  </p:clrMapOvr>
  <p:transition spd="slow">
    <p:cover/>
  </p:transition>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1"/>
            <a:ext cx="9144000" cy="5632311"/>
          </a:xfrm>
          <a:prstGeom prst="rect">
            <a:avLst/>
          </a:prstGeom>
        </p:spPr>
        <p:txBody>
          <a:bodyPr wrap="square">
            <a:spAutoFit/>
          </a:bodyPr>
          <a:lstStyle/>
          <a:p>
            <a:r>
              <a:rPr lang="en-US" sz="2400" b="1" dirty="0"/>
              <a:t>(Yr. 2008)</a:t>
            </a:r>
          </a:p>
          <a:p>
            <a:r>
              <a:rPr lang="en-US" sz="2400" b="1" dirty="0"/>
              <a:t>19.Which </a:t>
            </a:r>
            <a:r>
              <a:rPr lang="en-US" sz="2400" b="1" dirty="0"/>
              <a:t>one of the following statements is true </a:t>
            </a:r>
            <a:r>
              <a:rPr lang="en-US" sz="2400" b="1" dirty="0"/>
              <a:t>about small </a:t>
            </a:r>
            <a:r>
              <a:rPr lang="en-US" sz="2400" b="1" dirty="0"/>
              <a:t>scale farming in Kenya?</a:t>
            </a:r>
          </a:p>
          <a:p>
            <a:r>
              <a:rPr lang="en-US" sz="2400" b="1" dirty="0"/>
              <a:t>A.	The products are usually exported.</a:t>
            </a:r>
          </a:p>
          <a:p>
            <a:r>
              <a:rPr lang="en-US" sz="2400" b="1" dirty="0"/>
              <a:t>B.	Work is often done using machines.</a:t>
            </a:r>
          </a:p>
          <a:p>
            <a:r>
              <a:rPr lang="en-US" sz="2400" b="1" dirty="0"/>
              <a:t>C.	The yields are always low.</a:t>
            </a:r>
          </a:p>
          <a:p>
            <a:r>
              <a:rPr lang="en-US" sz="2400" b="1" dirty="0"/>
              <a:t>D.	Some farmers keep livestock.</a:t>
            </a:r>
          </a:p>
          <a:p>
            <a:endParaRPr lang="en-US" sz="2400" b="1" dirty="0"/>
          </a:p>
          <a:p>
            <a:r>
              <a:rPr lang="en-US" sz="2400" b="1" dirty="0"/>
              <a:t>(</a:t>
            </a:r>
            <a:r>
              <a:rPr lang="en-US" sz="2400" b="1" dirty="0"/>
              <a:t>Yr. 2008)</a:t>
            </a:r>
          </a:p>
          <a:p>
            <a:r>
              <a:rPr lang="en-US" sz="2400" b="1" dirty="0"/>
              <a:t>20.Which </a:t>
            </a:r>
            <a:r>
              <a:rPr lang="en-US" sz="2400" b="1" dirty="0"/>
              <a:t>one of the following groups of crops </a:t>
            </a:r>
            <a:r>
              <a:rPr lang="en-US" sz="2400" b="1" dirty="0"/>
              <a:t>in Kenya </a:t>
            </a:r>
            <a:r>
              <a:rPr lang="en-US" sz="2400" b="1" dirty="0"/>
              <a:t>is grown mainly in plantations?</a:t>
            </a:r>
          </a:p>
          <a:p>
            <a:r>
              <a:rPr lang="en-US" sz="2400" b="1" dirty="0"/>
              <a:t>A.	Vegetables, Sisal, Potatoes</a:t>
            </a:r>
          </a:p>
          <a:p>
            <a:r>
              <a:rPr lang="en-US" sz="2400" b="1" dirty="0"/>
              <a:t>B.	Maize, Pyrethrum, Bananas</a:t>
            </a:r>
          </a:p>
          <a:p>
            <a:r>
              <a:rPr lang="en-US" sz="2400" b="1" dirty="0"/>
              <a:t>C.	Sorghum, Cassava, Beans</a:t>
            </a:r>
          </a:p>
          <a:p>
            <a:r>
              <a:rPr lang="en-US" sz="2400" b="1" dirty="0"/>
              <a:t>D.	Tea, Coffee, Sugarcane</a:t>
            </a:r>
          </a:p>
        </p:txBody>
      </p:sp>
    </p:spTree>
    <p:extLst>
      <p:ext uri="{BB962C8B-B14F-4D97-AF65-F5344CB8AC3E}">
        <p14:creationId xmlns:p14="http://schemas.microsoft.com/office/powerpoint/2010/main" val="1906513103"/>
      </p:ext>
    </p:extLst>
  </p:cSld>
  <p:clrMapOvr>
    <a:masterClrMapping/>
  </p:clrMapOvr>
  <p:transition spd="slow">
    <p:cover/>
  </p:transition>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57984"/>
            <a:ext cx="9144000" cy="5632311"/>
          </a:xfrm>
          <a:prstGeom prst="rect">
            <a:avLst/>
          </a:prstGeom>
        </p:spPr>
        <p:txBody>
          <a:bodyPr wrap="square">
            <a:spAutoFit/>
          </a:bodyPr>
          <a:lstStyle/>
          <a:p>
            <a:r>
              <a:rPr lang="en-US" sz="2400" b="1" dirty="0"/>
              <a:t>(Yr. 2008)</a:t>
            </a:r>
          </a:p>
          <a:p>
            <a:r>
              <a:rPr lang="en-US" sz="2400" b="1" dirty="0"/>
              <a:t>21.Three </a:t>
            </a:r>
            <a:r>
              <a:rPr lang="en-US" sz="2400" b="1" dirty="0"/>
              <a:t>of the following are benefits resulting </a:t>
            </a:r>
            <a:r>
              <a:rPr lang="en-US" sz="2400" b="1" dirty="0"/>
              <a:t>from setting </a:t>
            </a:r>
            <a:r>
              <a:rPr lang="en-US" sz="2400" b="1" dirty="0"/>
              <a:t>up of </a:t>
            </a:r>
            <a:r>
              <a:rPr lang="en-US" sz="2400" b="1" dirty="0" err="1"/>
              <a:t>Perkerra</a:t>
            </a:r>
            <a:r>
              <a:rPr lang="en-US" sz="2400" b="1" dirty="0"/>
              <a:t> Irrigation Scheme. Which </a:t>
            </a:r>
            <a:r>
              <a:rPr lang="en-US" sz="2400" b="1" dirty="0"/>
              <a:t>one is </a:t>
            </a:r>
            <a:r>
              <a:rPr lang="en-US" sz="2400" b="1" dirty="0"/>
              <a:t>not?</a:t>
            </a:r>
          </a:p>
          <a:p>
            <a:r>
              <a:rPr lang="en-US" sz="2400" b="1" dirty="0"/>
              <a:t>A.	It has led to establishment of industries.</a:t>
            </a:r>
          </a:p>
          <a:p>
            <a:r>
              <a:rPr lang="en-US" sz="2400" b="1" dirty="0"/>
              <a:t>B.	It has provided employment opportunities.</a:t>
            </a:r>
          </a:p>
          <a:p>
            <a:r>
              <a:rPr lang="en-US" sz="2400" b="1" dirty="0"/>
              <a:t>C.	It has increased food production.</a:t>
            </a:r>
          </a:p>
          <a:p>
            <a:r>
              <a:rPr lang="en-US" sz="2400" b="1" dirty="0"/>
              <a:t>D.	It has been used to settle the landless.</a:t>
            </a:r>
          </a:p>
          <a:p>
            <a:endParaRPr lang="en-US" sz="2400" b="1" dirty="0"/>
          </a:p>
          <a:p>
            <a:r>
              <a:rPr lang="en-US" sz="2400" b="1" dirty="0"/>
              <a:t>(</a:t>
            </a:r>
            <a:r>
              <a:rPr lang="en-US" sz="2400" b="1" dirty="0"/>
              <a:t>Yr. 2007)</a:t>
            </a:r>
          </a:p>
          <a:p>
            <a:r>
              <a:rPr lang="en-US" sz="2400" b="1" dirty="0"/>
              <a:t>22.Which </a:t>
            </a:r>
            <a:r>
              <a:rPr lang="en-US" sz="2400" b="1" dirty="0"/>
              <a:t>one of the following methods of irrigation </a:t>
            </a:r>
            <a:r>
              <a:rPr lang="en-US" sz="2400" b="1" dirty="0"/>
              <a:t>is used </a:t>
            </a:r>
            <a:r>
              <a:rPr lang="en-US" sz="2400" b="1" dirty="0"/>
              <a:t>in the </a:t>
            </a:r>
            <a:r>
              <a:rPr lang="en-US" sz="2400" b="1" dirty="0" err="1"/>
              <a:t>Perkerra</a:t>
            </a:r>
            <a:r>
              <a:rPr lang="en-US" sz="2400" b="1" dirty="0"/>
              <a:t> Irrigation Scheme?</a:t>
            </a:r>
          </a:p>
          <a:p>
            <a:r>
              <a:rPr lang="en-US" sz="2400" b="1" dirty="0"/>
              <a:t>A.	Furrow irrigation</a:t>
            </a:r>
          </a:p>
          <a:p>
            <a:r>
              <a:rPr lang="en-US" sz="2400" b="1" dirty="0"/>
              <a:t>B.	Overhead irrigation</a:t>
            </a:r>
          </a:p>
          <a:p>
            <a:r>
              <a:rPr lang="en-US" sz="2400" b="1" dirty="0"/>
              <a:t>C.	Sprinkler irrigation</a:t>
            </a:r>
          </a:p>
          <a:p>
            <a:r>
              <a:rPr lang="en-US" sz="2400" b="1" dirty="0"/>
              <a:t>D.	Trickle irrigation</a:t>
            </a:r>
          </a:p>
        </p:txBody>
      </p:sp>
    </p:spTree>
    <p:extLst>
      <p:ext uri="{BB962C8B-B14F-4D97-AF65-F5344CB8AC3E}">
        <p14:creationId xmlns:p14="http://schemas.microsoft.com/office/powerpoint/2010/main" val="3674165835"/>
      </p:ext>
    </p:extLst>
  </p:cSld>
  <p:clrMapOvr>
    <a:masterClrMapping/>
  </p:clrMapOvr>
  <p:transition spd="slow">
    <p:cover/>
  </p:transition>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90501"/>
            <a:ext cx="8991600" cy="5262979"/>
          </a:xfrm>
          <a:prstGeom prst="rect">
            <a:avLst/>
          </a:prstGeom>
        </p:spPr>
        <p:txBody>
          <a:bodyPr wrap="square">
            <a:spAutoFit/>
          </a:bodyPr>
          <a:lstStyle/>
          <a:p>
            <a:r>
              <a:rPr lang="en-US" sz="2400" b="1" dirty="0"/>
              <a:t>(Yr. 2005)</a:t>
            </a:r>
          </a:p>
          <a:p>
            <a:r>
              <a:rPr lang="en-US" sz="2400" b="1" dirty="0"/>
              <a:t>26.Which </a:t>
            </a:r>
            <a:r>
              <a:rPr lang="en-US" sz="2400" b="1" dirty="0"/>
              <a:t>one of the following is a reason why maize </a:t>
            </a:r>
            <a:r>
              <a:rPr lang="en-US" sz="2400" b="1" dirty="0"/>
              <a:t>is widely </a:t>
            </a:r>
            <a:r>
              <a:rPr lang="en-US" sz="2400" b="1" dirty="0"/>
              <a:t>grown in Kenya and Tanzania?</a:t>
            </a:r>
          </a:p>
          <a:p>
            <a:r>
              <a:rPr lang="en-US" sz="2400" b="1" dirty="0"/>
              <a:t>A.	It is cheap to produce.</a:t>
            </a:r>
          </a:p>
          <a:p>
            <a:r>
              <a:rPr lang="en-US" sz="2400" b="1" dirty="0"/>
              <a:t>B.	It </a:t>
            </a:r>
            <a:r>
              <a:rPr lang="en-US" sz="2400" b="1" dirty="0" err="1"/>
              <a:t>js</a:t>
            </a:r>
            <a:r>
              <a:rPr lang="en-US" sz="2400" b="1" dirty="0"/>
              <a:t> exported to earn foreign exchange,</a:t>
            </a:r>
          </a:p>
          <a:p>
            <a:r>
              <a:rPr lang="en-US" sz="2400" b="1" dirty="0"/>
              <a:t>C.	It is grown to feed animals.</a:t>
            </a:r>
          </a:p>
          <a:p>
            <a:r>
              <a:rPr lang="en-US" sz="2400" b="1" dirty="0"/>
              <a:t>D.	It is the staple food for the people.</a:t>
            </a:r>
          </a:p>
          <a:p>
            <a:endParaRPr lang="en-US" sz="2400" b="1" dirty="0"/>
          </a:p>
          <a:p>
            <a:r>
              <a:rPr lang="en-US" sz="2400" b="1" dirty="0"/>
              <a:t>27.The </a:t>
            </a:r>
            <a:r>
              <a:rPr lang="en-US" sz="2400" b="1" dirty="0"/>
              <a:t>horticultural crops that are grown in </a:t>
            </a:r>
            <a:r>
              <a:rPr lang="en-US" sz="2400" b="1" dirty="0"/>
              <a:t>Kenya mainly </a:t>
            </a:r>
            <a:r>
              <a:rPr lang="en-US" sz="2400" b="1" dirty="0"/>
              <a:t>for export are</a:t>
            </a:r>
          </a:p>
          <a:p>
            <a:r>
              <a:rPr lang="en-US" sz="2400" b="1" dirty="0"/>
              <a:t>A.	bananas and oranges.</a:t>
            </a:r>
          </a:p>
          <a:p>
            <a:r>
              <a:rPr lang="en-US" sz="2400" b="1" dirty="0"/>
              <a:t>B.	flowers and French beans.</a:t>
            </a:r>
          </a:p>
          <a:p>
            <a:r>
              <a:rPr lang="en-US" sz="2400" b="1" dirty="0"/>
              <a:t>C.	mangoes and </a:t>
            </a:r>
            <a:r>
              <a:rPr lang="en-US" sz="2400" b="1" dirty="0" err="1"/>
              <a:t>ovacados</a:t>
            </a:r>
            <a:r>
              <a:rPr lang="en-US" sz="2400" b="1" dirty="0"/>
              <a:t>.</a:t>
            </a:r>
          </a:p>
          <a:p>
            <a:r>
              <a:rPr lang="en-US" sz="2400" b="1" dirty="0"/>
              <a:t>D.	onions and pineapples.</a:t>
            </a:r>
          </a:p>
        </p:txBody>
      </p:sp>
    </p:spTree>
    <p:extLst>
      <p:ext uri="{BB962C8B-B14F-4D97-AF65-F5344CB8AC3E}">
        <p14:creationId xmlns:p14="http://schemas.microsoft.com/office/powerpoint/2010/main" val="705852289"/>
      </p:ext>
    </p:extLst>
  </p:cSld>
  <p:clrMapOvr>
    <a:masterClrMapping/>
  </p:clrMapOvr>
  <p:transition spd="slow">
    <p:cover/>
  </p:transition>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1346"/>
            <a:ext cx="9067800" cy="5601533"/>
          </a:xfrm>
          <a:prstGeom prst="rect">
            <a:avLst/>
          </a:prstGeom>
        </p:spPr>
        <p:txBody>
          <a:bodyPr wrap="square">
            <a:spAutoFit/>
          </a:bodyPr>
          <a:lstStyle/>
          <a:p>
            <a:r>
              <a:rPr lang="en-US" sz="2000" b="1" dirty="0"/>
              <a:t>(Yr. 2003)</a:t>
            </a:r>
          </a:p>
          <a:p>
            <a:r>
              <a:rPr lang="en-US" sz="2000" b="1" dirty="0"/>
              <a:t>28.Which </a:t>
            </a:r>
            <a:r>
              <a:rPr lang="en-US" sz="2000" b="1" dirty="0"/>
              <a:t>one of the following economic activities </a:t>
            </a:r>
            <a:r>
              <a:rPr lang="en-US" sz="2000" b="1" dirty="0"/>
              <a:t>in Kenya </a:t>
            </a:r>
            <a:r>
              <a:rPr lang="en-US" sz="2000" b="1" dirty="0"/>
              <a:t>is a major foreign exchange earner?</a:t>
            </a:r>
          </a:p>
          <a:p>
            <a:r>
              <a:rPr lang="en-US" sz="2000" b="1" dirty="0"/>
              <a:t>A. sugarcane growing      </a:t>
            </a:r>
            <a:r>
              <a:rPr lang="en-US" sz="2000" b="1" dirty="0"/>
              <a:t>	B</a:t>
            </a:r>
            <a:r>
              <a:rPr lang="en-US" sz="2000" b="1" dirty="0"/>
              <a:t>. maize farming</a:t>
            </a:r>
          </a:p>
          <a:p>
            <a:r>
              <a:rPr lang="en-US" sz="2000" b="1" dirty="0"/>
              <a:t>C. dairy farming	</a:t>
            </a:r>
            <a:r>
              <a:rPr lang="en-US" sz="2000" b="1" dirty="0"/>
              <a:t>	D</a:t>
            </a:r>
            <a:r>
              <a:rPr lang="en-US" sz="2000" b="1" dirty="0"/>
              <a:t>. Horticulture</a:t>
            </a:r>
          </a:p>
          <a:p>
            <a:endParaRPr lang="en-US" sz="2000" b="1" dirty="0"/>
          </a:p>
          <a:p>
            <a:r>
              <a:rPr lang="en-US" sz="2000" b="1" dirty="0"/>
              <a:t>(</a:t>
            </a:r>
            <a:r>
              <a:rPr lang="en-US" sz="2000" b="1" dirty="0"/>
              <a:t>Yr. 2002)</a:t>
            </a:r>
          </a:p>
          <a:p>
            <a:r>
              <a:rPr lang="en-US" sz="2000" b="1" dirty="0"/>
              <a:t>29.Three </a:t>
            </a:r>
            <a:r>
              <a:rPr lang="en-US" sz="2000" b="1" dirty="0"/>
              <a:t>of the following factors promote growing </a:t>
            </a:r>
            <a:r>
              <a:rPr lang="en-US" sz="2000" b="1" dirty="0"/>
              <a:t>of maize </a:t>
            </a:r>
            <a:r>
              <a:rPr lang="en-US" sz="2000" b="1" dirty="0"/>
              <a:t>in Tran-</a:t>
            </a:r>
            <a:r>
              <a:rPr lang="en-US" sz="2000" b="1" dirty="0" err="1"/>
              <a:t>Nzoia</a:t>
            </a:r>
            <a:r>
              <a:rPr lang="en-US" sz="2000" b="1" dirty="0"/>
              <a:t> district. Which one does not?</a:t>
            </a:r>
          </a:p>
          <a:p>
            <a:r>
              <a:rPr lang="en-US" sz="2000" b="1" dirty="0"/>
              <a:t>A.	adequate means of transport</a:t>
            </a:r>
          </a:p>
          <a:p>
            <a:r>
              <a:rPr lang="en-US" sz="2000" b="1" dirty="0"/>
              <a:t>B.	availability of water for irrigation</a:t>
            </a:r>
          </a:p>
          <a:p>
            <a:r>
              <a:rPr lang="en-US" sz="2000" b="1" dirty="0"/>
              <a:t>C.	availability of market</a:t>
            </a:r>
          </a:p>
          <a:p>
            <a:r>
              <a:rPr lang="en-US" sz="2000" b="1" dirty="0"/>
              <a:t>D.	adequate supply of </a:t>
            </a:r>
            <a:r>
              <a:rPr lang="en-US" sz="2000" b="1" dirty="0" err="1"/>
              <a:t>labour</a:t>
            </a:r>
            <a:endParaRPr lang="en-US" sz="2000" b="1" dirty="0"/>
          </a:p>
          <a:p>
            <a:endParaRPr lang="en-US" sz="2000" b="1" dirty="0"/>
          </a:p>
          <a:p>
            <a:r>
              <a:rPr lang="en-US" sz="2000" b="1" dirty="0"/>
              <a:t>(</a:t>
            </a:r>
            <a:r>
              <a:rPr lang="en-US" sz="2000" b="1" dirty="0"/>
              <a:t>Yr. 2004)</a:t>
            </a:r>
          </a:p>
          <a:p>
            <a:r>
              <a:rPr lang="en-US" sz="2000" b="1" dirty="0"/>
              <a:t>30.The </a:t>
            </a:r>
            <a:r>
              <a:rPr lang="en-US" sz="2000" b="1" dirty="0"/>
              <a:t>flowers are exported by air mainly because they</a:t>
            </a:r>
          </a:p>
          <a:p>
            <a:r>
              <a:rPr lang="en-US" sz="2000" b="1" dirty="0"/>
              <a:t>A. are light in weight       </a:t>
            </a:r>
            <a:r>
              <a:rPr lang="en-US" sz="2000" b="1" dirty="0"/>
              <a:t>	B</a:t>
            </a:r>
            <a:r>
              <a:rPr lang="en-US" sz="2000" b="1" dirty="0"/>
              <a:t>. get spoilt easily</a:t>
            </a:r>
          </a:p>
          <a:p>
            <a:r>
              <a:rPr lang="en-US" sz="2000" b="1" dirty="0"/>
              <a:t>C. are high in demand     </a:t>
            </a:r>
            <a:r>
              <a:rPr lang="en-US" sz="2000" b="1" dirty="0"/>
              <a:t>	D</a:t>
            </a:r>
            <a:r>
              <a:rPr lang="en-US" sz="2000" b="1" dirty="0"/>
              <a:t>. fetch high prices </a:t>
            </a:r>
          </a:p>
        </p:txBody>
      </p:sp>
    </p:spTree>
    <p:extLst>
      <p:ext uri="{BB962C8B-B14F-4D97-AF65-F5344CB8AC3E}">
        <p14:creationId xmlns:p14="http://schemas.microsoft.com/office/powerpoint/2010/main" val="3446586560"/>
      </p:ext>
    </p:extLst>
  </p:cSld>
  <p:clrMapOvr>
    <a:masterClrMapping/>
  </p:clrMapOvr>
  <p:transition spd="slow">
    <p:cove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Rift </a:t>
            </a:r>
            <a:r>
              <a:rPr lang="en-US" b="1" u="sng" dirty="0" smtClean="0">
                <a:solidFill>
                  <a:srgbClr val="FF0000"/>
                </a:solidFill>
                <a:latin typeface="Arial Rounded MT Bold" pitchFamily="34" charset="0"/>
              </a:rPr>
              <a:t>valleys…</a:t>
            </a:r>
            <a:endParaRPr lang="en-US" dirty="0"/>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pPr lvl="0"/>
            <a:r>
              <a:rPr lang="en-US" dirty="0">
                <a:latin typeface="Arial Rounded MT Bold" pitchFamily="34" charset="0"/>
              </a:rPr>
              <a:t>Lakes in Western Rift valley are Lake Tanganyika, </a:t>
            </a:r>
            <a:r>
              <a:rPr lang="en-US" dirty="0" err="1">
                <a:latin typeface="Arial Rounded MT Bold" pitchFamily="34" charset="0"/>
              </a:rPr>
              <a:t>Rukwa</a:t>
            </a:r>
            <a:r>
              <a:rPr lang="en-US" dirty="0">
                <a:latin typeface="Arial Rounded MT Bold" pitchFamily="34" charset="0"/>
              </a:rPr>
              <a:t>, Kivu, Albert and Edward.</a:t>
            </a:r>
          </a:p>
          <a:p>
            <a:pPr lvl="0"/>
            <a:r>
              <a:rPr lang="en-US" dirty="0">
                <a:latin typeface="Arial Rounded MT Bold" pitchFamily="34" charset="0"/>
              </a:rPr>
              <a:t>Lakes in Eastern Rift valley are </a:t>
            </a:r>
            <a:r>
              <a:rPr lang="en-US" dirty="0" err="1">
                <a:latin typeface="Arial Rounded MT Bold" pitchFamily="34" charset="0"/>
              </a:rPr>
              <a:t>Baringo</a:t>
            </a:r>
            <a:r>
              <a:rPr lang="en-US" dirty="0">
                <a:latin typeface="Arial Rounded MT Bold" pitchFamily="34" charset="0"/>
              </a:rPr>
              <a:t>, Bogoria,Turkana,,</a:t>
            </a:r>
            <a:r>
              <a:rPr lang="en-US" dirty="0" err="1">
                <a:latin typeface="Arial Rounded MT Bold" pitchFamily="34" charset="0"/>
              </a:rPr>
              <a:t>Nakuru,Elementaita</a:t>
            </a:r>
            <a:r>
              <a:rPr lang="en-US" dirty="0">
                <a:latin typeface="Arial Rounded MT Bold" pitchFamily="34" charset="0"/>
              </a:rPr>
              <a:t>, </a:t>
            </a:r>
            <a:r>
              <a:rPr lang="en-US" dirty="0" err="1">
                <a:latin typeface="Arial Rounded MT Bold" pitchFamily="34" charset="0"/>
              </a:rPr>
              <a:t>Eyasi</a:t>
            </a:r>
            <a:r>
              <a:rPr lang="en-US" dirty="0">
                <a:latin typeface="Arial Rounded MT Bold" pitchFamily="34" charset="0"/>
              </a:rPr>
              <a:t>,</a:t>
            </a:r>
          </a:p>
          <a:p>
            <a:r>
              <a:rPr lang="en-US" dirty="0">
                <a:latin typeface="Arial Rounded MT Bold" pitchFamily="34" charset="0"/>
              </a:rPr>
              <a:t>   </a:t>
            </a:r>
            <a:r>
              <a:rPr lang="en-US" dirty="0" err="1">
                <a:latin typeface="Arial Rounded MT Bold" pitchFamily="34" charset="0"/>
              </a:rPr>
              <a:t>Magadi</a:t>
            </a:r>
            <a:r>
              <a:rPr lang="en-US" dirty="0">
                <a:latin typeface="Arial Rounded MT Bold" pitchFamily="34" charset="0"/>
              </a:rPr>
              <a:t>, </a:t>
            </a:r>
            <a:r>
              <a:rPr lang="en-US" dirty="0" err="1">
                <a:latin typeface="Arial Rounded MT Bold" pitchFamily="34" charset="0"/>
              </a:rPr>
              <a:t>Natron</a:t>
            </a:r>
            <a:r>
              <a:rPr lang="en-US" dirty="0">
                <a:latin typeface="Arial Rounded MT Bold" pitchFamily="34" charset="0"/>
              </a:rPr>
              <a:t> and Lake </a:t>
            </a:r>
            <a:r>
              <a:rPr lang="en-US" dirty="0" err="1">
                <a:latin typeface="Arial Rounded MT Bold" pitchFamily="34" charset="0"/>
              </a:rPr>
              <a:t>Manyara</a:t>
            </a:r>
            <a:r>
              <a:rPr lang="en-US" dirty="0">
                <a:latin typeface="Arial Rounded MT Bold" pitchFamily="34" charset="0"/>
              </a:rPr>
              <a:t>.</a:t>
            </a:r>
          </a:p>
          <a:p>
            <a:endParaRPr lang="en-US" dirty="0"/>
          </a:p>
        </p:txBody>
      </p:sp>
    </p:spTree>
    <p:extLst>
      <p:ext uri="{BB962C8B-B14F-4D97-AF65-F5344CB8AC3E}">
        <p14:creationId xmlns:p14="http://schemas.microsoft.com/office/powerpoint/2010/main" val="2790958367"/>
      </p:ext>
    </p:extLst>
  </p:cSld>
  <p:clrMapOvr>
    <a:masterClrMapping/>
  </p:clrMapOvr>
  <p:transition spd="slow" advTm="60000">
    <p:cover/>
  </p:transition>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1"/>
            <a:ext cx="9144000" cy="5632311"/>
          </a:xfrm>
          <a:prstGeom prst="rect">
            <a:avLst/>
          </a:prstGeom>
        </p:spPr>
        <p:txBody>
          <a:bodyPr wrap="square">
            <a:spAutoFit/>
          </a:bodyPr>
          <a:lstStyle/>
          <a:p>
            <a:r>
              <a:rPr lang="en-US" sz="2400" b="1" dirty="0"/>
              <a:t>(Yr</a:t>
            </a:r>
            <a:r>
              <a:rPr lang="en-US" sz="2400" b="1" dirty="0"/>
              <a:t>. 2004)</a:t>
            </a:r>
          </a:p>
          <a:p>
            <a:r>
              <a:rPr lang="en-US" sz="2400" b="1" dirty="0"/>
              <a:t>31.Which </a:t>
            </a:r>
            <a:r>
              <a:rPr lang="en-US" sz="2400" b="1" dirty="0"/>
              <a:t>one of the following statements is true </a:t>
            </a:r>
            <a:r>
              <a:rPr lang="en-US" sz="2400" b="1" dirty="0"/>
              <a:t>about bananas </a:t>
            </a:r>
            <a:r>
              <a:rPr lang="en-US" sz="2400" b="1" dirty="0"/>
              <a:t>in Somalia? They are</a:t>
            </a:r>
          </a:p>
          <a:p>
            <a:r>
              <a:rPr lang="en-US" sz="2400" b="1" dirty="0"/>
              <a:t>A.	grown on small scale</a:t>
            </a:r>
          </a:p>
          <a:p>
            <a:r>
              <a:rPr lang="en-US" sz="2400" b="1" dirty="0"/>
              <a:t>B.	an important export crop</a:t>
            </a:r>
          </a:p>
          <a:p>
            <a:r>
              <a:rPr lang="en-US" sz="2400" b="1" dirty="0"/>
              <a:t>C.	the staple food</a:t>
            </a:r>
          </a:p>
          <a:p>
            <a:r>
              <a:rPr lang="en-US" sz="2400" b="1" dirty="0"/>
              <a:t>D.	an indigenous crop</a:t>
            </a:r>
          </a:p>
          <a:p>
            <a:endParaRPr lang="en-US" sz="2400" b="1" dirty="0"/>
          </a:p>
          <a:p>
            <a:r>
              <a:rPr lang="en-US" sz="2400" b="1" dirty="0"/>
              <a:t>(</a:t>
            </a:r>
            <a:r>
              <a:rPr lang="en-US" sz="2400" b="1" dirty="0"/>
              <a:t>Yr. 2002)</a:t>
            </a:r>
          </a:p>
          <a:p>
            <a:r>
              <a:rPr lang="en-US" sz="2400" b="1" dirty="0"/>
              <a:t>32.Mwea-Tebere </a:t>
            </a:r>
            <a:r>
              <a:rPr lang="en-US" sz="2400" b="1" dirty="0"/>
              <a:t>and </a:t>
            </a:r>
            <a:r>
              <a:rPr lang="en-US" sz="2400" b="1" dirty="0" err="1"/>
              <a:t>Perkerra</a:t>
            </a:r>
            <a:r>
              <a:rPr lang="en-US" sz="2400" b="1" dirty="0"/>
              <a:t> irrigation schemes </a:t>
            </a:r>
            <a:r>
              <a:rPr lang="en-US" sz="2400" b="1" dirty="0"/>
              <a:t>have one </a:t>
            </a:r>
            <a:r>
              <a:rPr lang="en-US" sz="2400" b="1" dirty="0"/>
              <a:t>factor in common. It is that they</a:t>
            </a:r>
          </a:p>
          <a:p>
            <a:r>
              <a:rPr lang="en-US" sz="2400" b="1" dirty="0"/>
              <a:t>A.	were set up during the colonial days</a:t>
            </a:r>
          </a:p>
          <a:p>
            <a:r>
              <a:rPr lang="en-US" sz="2400" b="1" dirty="0"/>
              <a:t>B.	are supplied with water from lakes</a:t>
            </a:r>
          </a:p>
          <a:p>
            <a:r>
              <a:rPr lang="en-US" sz="2400" b="1" dirty="0"/>
              <a:t>C.	are used to increase food production</a:t>
            </a:r>
          </a:p>
          <a:p>
            <a:r>
              <a:rPr lang="en-US" sz="2400" b="1" dirty="0"/>
              <a:t>D.	were used to settle freedom fighters</a:t>
            </a:r>
          </a:p>
        </p:txBody>
      </p:sp>
    </p:spTree>
    <p:extLst>
      <p:ext uri="{BB962C8B-B14F-4D97-AF65-F5344CB8AC3E}">
        <p14:creationId xmlns:p14="http://schemas.microsoft.com/office/powerpoint/2010/main" val="4288874083"/>
      </p:ext>
    </p:extLst>
  </p:cSld>
  <p:clrMapOvr>
    <a:masterClrMapping/>
  </p:clrMapOvr>
  <p:transition spd="slow">
    <p:cover/>
  </p:transition>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991600" cy="5632311"/>
          </a:xfrm>
          <a:prstGeom prst="rect">
            <a:avLst/>
          </a:prstGeom>
        </p:spPr>
        <p:txBody>
          <a:bodyPr wrap="square">
            <a:spAutoFit/>
          </a:bodyPr>
          <a:lstStyle/>
          <a:p>
            <a:r>
              <a:rPr lang="en-US" sz="2400" b="1" dirty="0"/>
              <a:t>(Yr. 2014)</a:t>
            </a:r>
          </a:p>
          <a:p>
            <a:r>
              <a:rPr lang="en-US" sz="2400" b="1" dirty="0"/>
              <a:t>1.Which </a:t>
            </a:r>
            <a:r>
              <a:rPr lang="en-US" sz="2400" b="1" dirty="0"/>
              <a:t>one of the following statements is true </a:t>
            </a:r>
            <a:r>
              <a:rPr lang="en-US" sz="2400" b="1" dirty="0"/>
              <a:t>about shifting </a:t>
            </a:r>
            <a:r>
              <a:rPr lang="en-US" sz="2400" b="1" dirty="0"/>
              <a:t>cultivation?</a:t>
            </a:r>
          </a:p>
          <a:p>
            <a:r>
              <a:rPr lang="en-US" sz="2400" b="1" dirty="0"/>
              <a:t>A.	It uses hired </a:t>
            </a:r>
            <a:r>
              <a:rPr lang="en-US" sz="2400" b="1" dirty="0" err="1"/>
              <a:t>labour</a:t>
            </a:r>
            <a:r>
              <a:rPr lang="en-US" sz="2400" b="1" dirty="0"/>
              <a:t>.</a:t>
            </a:r>
          </a:p>
          <a:p>
            <a:r>
              <a:rPr lang="en-US" sz="2400" b="1" dirty="0"/>
              <a:t>B.	Farmers use simple tools.</a:t>
            </a:r>
          </a:p>
          <a:p>
            <a:r>
              <a:rPr lang="en-US" sz="2400" b="1" dirty="0"/>
              <a:t>C.	Land is divided into several plots.</a:t>
            </a:r>
          </a:p>
          <a:p>
            <a:r>
              <a:rPr lang="en-US" sz="2400" b="1" dirty="0"/>
              <a:t>D.	Fertilizers are applied regularly</a:t>
            </a:r>
          </a:p>
          <a:p>
            <a:endParaRPr lang="en-US" sz="2400" b="1" dirty="0"/>
          </a:p>
          <a:p>
            <a:r>
              <a:rPr lang="en-US" sz="2400" b="1" dirty="0"/>
              <a:t>(</a:t>
            </a:r>
            <a:r>
              <a:rPr lang="en-US" sz="2400" b="1" dirty="0"/>
              <a:t>Yr. 2013)</a:t>
            </a:r>
          </a:p>
          <a:p>
            <a:r>
              <a:rPr lang="en-US" sz="2400" b="1" dirty="0"/>
              <a:t>2.Which </a:t>
            </a:r>
            <a:r>
              <a:rPr lang="en-US" sz="2400" b="1" dirty="0"/>
              <a:t>one of the following statements is true </a:t>
            </a:r>
            <a:r>
              <a:rPr lang="en-US" sz="2400" b="1" dirty="0"/>
              <a:t>about bush </a:t>
            </a:r>
            <a:r>
              <a:rPr lang="en-US" sz="2400" b="1" dirty="0"/>
              <a:t>fallowing?</a:t>
            </a:r>
          </a:p>
          <a:p>
            <a:r>
              <a:rPr lang="en-US" sz="2400" b="1" dirty="0"/>
              <a:t>A.	The practice is carried out in dry areas.</a:t>
            </a:r>
          </a:p>
          <a:p>
            <a:r>
              <a:rPr lang="en-US" sz="2400" b="1" dirty="0"/>
              <a:t>B.	the farmers practice large scale farming.</a:t>
            </a:r>
          </a:p>
          <a:p>
            <a:r>
              <a:rPr lang="en-US" sz="2400" b="1" dirty="0"/>
              <a:t>C.	The fertility of the soil is improved by the use </a:t>
            </a:r>
            <a:r>
              <a:rPr lang="en-US" sz="2400" b="1" dirty="0"/>
              <a:t>of manure</a:t>
            </a:r>
            <a:r>
              <a:rPr lang="en-US" sz="2400" b="1" dirty="0"/>
              <a:t>.</a:t>
            </a:r>
          </a:p>
          <a:p>
            <a:r>
              <a:rPr lang="en-US" sz="2400" b="1" dirty="0"/>
              <a:t>D.	The farmers use a portion of land at a time.</a:t>
            </a:r>
          </a:p>
        </p:txBody>
      </p:sp>
    </p:spTree>
    <p:extLst>
      <p:ext uri="{BB962C8B-B14F-4D97-AF65-F5344CB8AC3E}">
        <p14:creationId xmlns:p14="http://schemas.microsoft.com/office/powerpoint/2010/main" val="3335537364"/>
      </p:ext>
    </p:extLst>
  </p:cSld>
  <p:clrMapOvr>
    <a:masterClrMapping/>
  </p:clrMapOvr>
  <p:transition spd="slow">
    <p:cover/>
  </p:transition>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388"/>
            <a:ext cx="9144000" cy="5324535"/>
          </a:xfrm>
          <a:prstGeom prst="rect">
            <a:avLst/>
          </a:prstGeom>
        </p:spPr>
        <p:txBody>
          <a:bodyPr wrap="square">
            <a:spAutoFit/>
          </a:bodyPr>
          <a:lstStyle/>
          <a:p>
            <a:r>
              <a:rPr lang="en-US" sz="2000" b="1" dirty="0"/>
              <a:t>(Yr. 2011)</a:t>
            </a:r>
          </a:p>
          <a:p>
            <a:r>
              <a:rPr lang="en-US" sz="2000" b="1" dirty="0"/>
              <a:t>3.The </a:t>
            </a:r>
            <a:r>
              <a:rPr lang="en-US" sz="2000" b="1" dirty="0"/>
              <a:t>following are characteristics of a type </a:t>
            </a:r>
            <a:r>
              <a:rPr lang="en-US" sz="2000" b="1" dirty="0"/>
              <a:t>of traditional </a:t>
            </a:r>
            <a:r>
              <a:rPr lang="en-US" sz="2000" b="1" dirty="0"/>
              <a:t>farming in Kenya.</a:t>
            </a:r>
          </a:p>
          <a:p>
            <a:r>
              <a:rPr lang="en-US" sz="2000" b="1" dirty="0"/>
              <a:t>i.	Small portions of land are cultivated at a time</a:t>
            </a:r>
          </a:p>
          <a:p>
            <a:r>
              <a:rPr lang="en-US" sz="2000" b="1" dirty="0"/>
              <a:t>ii.	Trees are cut and burnt</a:t>
            </a:r>
          </a:p>
          <a:p>
            <a:r>
              <a:rPr lang="en-US" sz="2000" b="1" dirty="0"/>
              <a:t>iii.	Simple farming tools are used</a:t>
            </a:r>
          </a:p>
          <a:p>
            <a:r>
              <a:rPr lang="en-US" sz="2000" b="1" dirty="0"/>
              <a:t>iv.	Loss of soil fertility leads to movement </a:t>
            </a:r>
            <a:r>
              <a:rPr lang="en-US" sz="2000" b="1" dirty="0"/>
              <a:t>of people </a:t>
            </a:r>
            <a:r>
              <a:rPr lang="en-US" sz="2000" b="1" dirty="0"/>
              <a:t>to new areas.</a:t>
            </a:r>
          </a:p>
          <a:p>
            <a:r>
              <a:rPr lang="en-US" sz="2000" b="1" dirty="0"/>
              <a:t>The characteristics listed above describe traditional type of farming known as</a:t>
            </a:r>
          </a:p>
          <a:p>
            <a:r>
              <a:rPr lang="en-US" sz="2000" b="1" dirty="0"/>
              <a:t>A.   Bush </a:t>
            </a:r>
            <a:r>
              <a:rPr lang="en-US" sz="2000" b="1" dirty="0"/>
              <a:t>fallowing		B</a:t>
            </a:r>
            <a:r>
              <a:rPr lang="en-US" sz="2000" b="1" dirty="0"/>
              <a:t>. Rotational farming</a:t>
            </a:r>
          </a:p>
          <a:p>
            <a:pPr marL="342900" indent="-342900">
              <a:buAutoNum type="alphaUcPeriod" startAt="3"/>
            </a:pPr>
            <a:r>
              <a:rPr lang="en-US" sz="2000" b="1" dirty="0"/>
              <a:t>Shifting </a:t>
            </a:r>
            <a:r>
              <a:rPr lang="en-US" sz="2000" b="1" dirty="0"/>
              <a:t>cultivation      </a:t>
            </a:r>
            <a:r>
              <a:rPr lang="en-US" sz="2000" b="1" dirty="0"/>
              <a:t>		</a:t>
            </a:r>
            <a:r>
              <a:rPr lang="en-US" sz="2000" b="1" dirty="0" err="1"/>
              <a:t>D.Crop</a:t>
            </a:r>
            <a:r>
              <a:rPr lang="en-US" sz="2000" b="1" dirty="0"/>
              <a:t> </a:t>
            </a:r>
            <a:r>
              <a:rPr lang="en-US" sz="2000" b="1" dirty="0"/>
              <a:t>rotation </a:t>
            </a:r>
            <a:endParaRPr lang="en-US" sz="2000" b="1" dirty="0"/>
          </a:p>
          <a:p>
            <a:pPr marL="342900" indent="-342900">
              <a:buAutoNum type="alphaUcPeriod" startAt="3"/>
            </a:pPr>
            <a:endParaRPr lang="en-US" sz="2000" b="1" dirty="0"/>
          </a:p>
          <a:p>
            <a:r>
              <a:rPr lang="en-US" sz="2000" b="1" dirty="0"/>
              <a:t>(</a:t>
            </a:r>
            <a:r>
              <a:rPr lang="en-US" sz="2000" b="1" dirty="0"/>
              <a:t>Yr. 2005)</a:t>
            </a:r>
          </a:p>
          <a:p>
            <a:r>
              <a:rPr lang="en-US" sz="2000" b="1" dirty="0"/>
              <a:t>4</a:t>
            </a:r>
            <a:r>
              <a:rPr lang="en-US" sz="2000" b="1" dirty="0"/>
              <a:t>.Which </a:t>
            </a:r>
            <a:r>
              <a:rPr lang="en-US" sz="2000" b="1" dirty="0"/>
              <a:t>one of the following statements is true </a:t>
            </a:r>
            <a:r>
              <a:rPr lang="en-US" sz="2000" b="1" dirty="0"/>
              <a:t>about farming </a:t>
            </a:r>
            <a:r>
              <a:rPr lang="en-US" sz="2000" b="1" dirty="0"/>
              <a:t>in Kenya during the pre-colonial period?</a:t>
            </a:r>
          </a:p>
          <a:p>
            <a:r>
              <a:rPr lang="en-US" sz="2000" b="1" dirty="0"/>
              <a:t>A.	Fertilizer was used in the growing of crops.</a:t>
            </a:r>
          </a:p>
          <a:p>
            <a:r>
              <a:rPr lang="en-US" sz="2000" b="1" dirty="0"/>
              <a:t>B.	Most of crops were grown for sale</a:t>
            </a:r>
          </a:p>
          <a:p>
            <a:r>
              <a:rPr lang="en-US" sz="2000" b="1" dirty="0"/>
              <a:t>C.	Communities </a:t>
            </a:r>
            <a:r>
              <a:rPr lang="en-US" sz="2000" b="1" dirty="0"/>
              <a:t>practiced </a:t>
            </a:r>
            <a:r>
              <a:rPr lang="en-US" sz="2000" b="1" dirty="0"/>
              <a:t>shifting cultivation</a:t>
            </a:r>
          </a:p>
          <a:p>
            <a:r>
              <a:rPr lang="en-US" sz="2000" b="1" dirty="0"/>
              <a:t>D.	Most communities grew crops through irrigation.</a:t>
            </a:r>
          </a:p>
        </p:txBody>
      </p:sp>
    </p:spTree>
    <p:extLst>
      <p:ext uri="{BB962C8B-B14F-4D97-AF65-F5344CB8AC3E}">
        <p14:creationId xmlns:p14="http://schemas.microsoft.com/office/powerpoint/2010/main" val="639540967"/>
      </p:ext>
    </p:extLst>
  </p:cSld>
  <p:clrMapOvr>
    <a:masterClrMapping/>
  </p:clrMapOvr>
  <p:transition spd="slow">
    <p:cover/>
  </p:transition>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7566"/>
            <a:ext cx="9144000" cy="5324535"/>
          </a:xfrm>
          <a:prstGeom prst="rect">
            <a:avLst/>
          </a:prstGeom>
        </p:spPr>
        <p:txBody>
          <a:bodyPr wrap="square">
            <a:spAutoFit/>
          </a:bodyPr>
          <a:lstStyle/>
          <a:p>
            <a:r>
              <a:rPr lang="en-US" sz="2000" b="1" dirty="0"/>
              <a:t>(Yr. 2013)</a:t>
            </a:r>
          </a:p>
          <a:p>
            <a:r>
              <a:rPr lang="en-US" sz="2000" b="1" dirty="0"/>
              <a:t>1.Below </a:t>
            </a:r>
            <a:r>
              <a:rPr lang="en-US" sz="2000" b="1" dirty="0"/>
              <a:t>are some statements about pastoral farming.</a:t>
            </a:r>
          </a:p>
          <a:p>
            <a:r>
              <a:rPr lang="en-US" sz="2000" b="1" dirty="0"/>
              <a:t>(i)	People move with their livestock to avoid </a:t>
            </a:r>
            <a:r>
              <a:rPr lang="en-US" sz="2000" b="1" dirty="0" err="1"/>
              <a:t>tsetsefty</a:t>
            </a:r>
            <a:r>
              <a:rPr lang="en-US" sz="2000" b="1" dirty="0"/>
              <a:t>.</a:t>
            </a:r>
          </a:p>
          <a:p>
            <a:r>
              <a:rPr lang="en-US" sz="2000" b="1" dirty="0"/>
              <a:t>(ii)	Animals are fattened in ranches</a:t>
            </a:r>
          </a:p>
          <a:p>
            <a:r>
              <a:rPr lang="en-US" sz="2000" b="1" dirty="0"/>
              <a:t>(iii)	Donkeys are kept as means of transport,</a:t>
            </a:r>
          </a:p>
          <a:p>
            <a:r>
              <a:rPr lang="en-US" sz="2000" b="1" dirty="0"/>
              <a:t>(iv)	Meat from the livestock is exported to Europe.</a:t>
            </a:r>
          </a:p>
          <a:p>
            <a:r>
              <a:rPr lang="en-US" sz="2000" b="1" dirty="0"/>
              <a:t>Which one of the following combinations of </a:t>
            </a:r>
            <a:r>
              <a:rPr lang="en-US" sz="2000" b="1" dirty="0"/>
              <a:t>statements is </a:t>
            </a:r>
            <a:r>
              <a:rPr lang="en-US" sz="2000" b="1" dirty="0"/>
              <a:t>true about the Tswana?</a:t>
            </a:r>
          </a:p>
          <a:p>
            <a:r>
              <a:rPr lang="en-US" sz="2000" b="1" dirty="0"/>
              <a:t>A.  (i)and(ii).	</a:t>
            </a:r>
            <a:r>
              <a:rPr lang="en-US" sz="2000" b="1" dirty="0"/>
              <a:t>	B</a:t>
            </a:r>
            <a:r>
              <a:rPr lang="en-US" sz="2000" b="1" dirty="0"/>
              <a:t>.  (i)and(iii).</a:t>
            </a:r>
          </a:p>
          <a:p>
            <a:r>
              <a:rPr lang="en-US" sz="2000" b="1" dirty="0"/>
              <a:t>C.   (ii)and(iv).	</a:t>
            </a:r>
            <a:r>
              <a:rPr lang="en-US" sz="2000" b="1" dirty="0"/>
              <a:t>	D</a:t>
            </a:r>
            <a:r>
              <a:rPr lang="en-US" sz="2000" b="1" dirty="0"/>
              <a:t>. (iii) and (iv).</a:t>
            </a:r>
          </a:p>
          <a:p>
            <a:endParaRPr lang="en-US" sz="2000" b="1" dirty="0"/>
          </a:p>
          <a:p>
            <a:r>
              <a:rPr lang="en-US" sz="2000" b="1" dirty="0"/>
              <a:t>(</a:t>
            </a:r>
            <a:r>
              <a:rPr lang="en-US" sz="2000" b="1" dirty="0"/>
              <a:t>Yr. 2010)</a:t>
            </a:r>
          </a:p>
          <a:p>
            <a:r>
              <a:rPr lang="en-US" sz="2000" b="1" dirty="0"/>
              <a:t>2.Which </a:t>
            </a:r>
            <a:r>
              <a:rPr lang="en-US" sz="2000" b="1" dirty="0"/>
              <a:t>one of the following statements is true </a:t>
            </a:r>
            <a:r>
              <a:rPr lang="en-US" sz="2000" b="1" dirty="0"/>
              <a:t>about pastoral </a:t>
            </a:r>
            <a:r>
              <a:rPr lang="en-US" sz="2000" b="1" dirty="0"/>
              <a:t>farming among the Fulani?</a:t>
            </a:r>
          </a:p>
          <a:p>
            <a:r>
              <a:rPr lang="en-US" sz="2000" b="1" dirty="0"/>
              <a:t>A.	They keep cattle mainly for sale</a:t>
            </a:r>
          </a:p>
          <a:p>
            <a:r>
              <a:rPr lang="en-US" sz="2000" b="1" dirty="0"/>
              <a:t>B.	They mainly keep dairy cattle</a:t>
            </a:r>
          </a:p>
          <a:p>
            <a:r>
              <a:rPr lang="en-US" sz="2000" b="1" dirty="0"/>
              <a:t>C.	They grow fodder crops for their cattle</a:t>
            </a:r>
          </a:p>
          <a:p>
            <a:r>
              <a:rPr lang="en-US" sz="2000" b="1" dirty="0"/>
              <a:t>D.	They migrate with their cattle according </a:t>
            </a:r>
            <a:r>
              <a:rPr lang="en-US" sz="2000" b="1" dirty="0"/>
              <a:t>to seasons</a:t>
            </a:r>
            <a:endParaRPr lang="en-US" sz="2000" b="1" dirty="0"/>
          </a:p>
        </p:txBody>
      </p:sp>
    </p:spTree>
    <p:extLst>
      <p:ext uri="{BB962C8B-B14F-4D97-AF65-F5344CB8AC3E}">
        <p14:creationId xmlns:p14="http://schemas.microsoft.com/office/powerpoint/2010/main" val="2291576188"/>
      </p:ext>
    </p:extLst>
  </p:cSld>
  <p:clrMapOvr>
    <a:masterClrMapping/>
  </p:clrMapOvr>
  <p:transition spd="slow">
    <p:cover/>
  </p:transition>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78582"/>
            <a:ext cx="9144000" cy="5632311"/>
          </a:xfrm>
          <a:prstGeom prst="rect">
            <a:avLst/>
          </a:prstGeom>
        </p:spPr>
        <p:txBody>
          <a:bodyPr wrap="square">
            <a:spAutoFit/>
          </a:bodyPr>
          <a:lstStyle/>
          <a:p>
            <a:r>
              <a:rPr lang="en-US" sz="2400" b="1" dirty="0"/>
              <a:t>Yr. 2009</a:t>
            </a:r>
          </a:p>
          <a:p>
            <a:r>
              <a:rPr lang="en-US" sz="2400" b="1" dirty="0"/>
              <a:t>3.Three </a:t>
            </a:r>
            <a:r>
              <a:rPr lang="en-US" sz="2400" b="1" dirty="0"/>
              <a:t>of the following statements are true </a:t>
            </a:r>
            <a:r>
              <a:rPr lang="en-US" sz="2400" b="1" dirty="0"/>
              <a:t>about the </a:t>
            </a:r>
            <a:r>
              <a:rPr lang="en-US" sz="2400" b="1" dirty="0"/>
              <a:t>Tswana pastoralists. Which one is not?</a:t>
            </a:r>
          </a:p>
          <a:p>
            <a:r>
              <a:rPr lang="en-US" sz="2400" b="1" dirty="0"/>
              <a:t>A.	They live in the wetter parts of their country.</a:t>
            </a:r>
          </a:p>
          <a:p>
            <a:r>
              <a:rPr lang="en-US" sz="2400" b="1" dirty="0"/>
              <a:t>B.	They keep large herds of livestock</a:t>
            </a:r>
          </a:p>
          <a:p>
            <a:r>
              <a:rPr lang="en-US" sz="2400" b="1" dirty="0"/>
              <a:t>C.	They use some of their animals to pay </a:t>
            </a:r>
            <a:r>
              <a:rPr lang="en-US" sz="2400" b="1" dirty="0"/>
              <a:t>bride price</a:t>
            </a:r>
            <a:r>
              <a:rPr lang="en-US" sz="2400" b="1" dirty="0"/>
              <a:t>.</a:t>
            </a:r>
          </a:p>
          <a:p>
            <a:r>
              <a:rPr lang="en-US" sz="2400" b="1" dirty="0"/>
              <a:t>D.	They grow food crops around their </a:t>
            </a:r>
            <a:r>
              <a:rPr lang="en-US" sz="2400" b="1" dirty="0"/>
              <a:t>temporary shelters</a:t>
            </a:r>
            <a:endParaRPr lang="en-US" sz="2400" b="1" dirty="0"/>
          </a:p>
          <a:p>
            <a:endParaRPr lang="en-US" sz="2400" b="1" dirty="0"/>
          </a:p>
          <a:p>
            <a:r>
              <a:rPr lang="en-US" sz="2400" b="1" dirty="0"/>
              <a:t>(</a:t>
            </a:r>
            <a:r>
              <a:rPr lang="en-US" sz="2400" b="1" dirty="0"/>
              <a:t>Yr. 2008)</a:t>
            </a:r>
          </a:p>
          <a:p>
            <a:r>
              <a:rPr lang="en-US" sz="2400" b="1" dirty="0"/>
              <a:t>4.Which </a:t>
            </a:r>
            <a:r>
              <a:rPr lang="en-US" sz="2400" b="1" dirty="0"/>
              <a:t>one of the following statements is true </a:t>
            </a:r>
            <a:r>
              <a:rPr lang="en-US" sz="2400" b="1" dirty="0"/>
              <a:t>of both </a:t>
            </a:r>
            <a:r>
              <a:rPr lang="en-US" sz="2400" b="1" dirty="0"/>
              <a:t>the Tswana and the Fulani?</a:t>
            </a:r>
          </a:p>
          <a:p>
            <a:r>
              <a:rPr lang="en-US" sz="2400" b="1" dirty="0"/>
              <a:t>A.	They earn their living through fishing.</a:t>
            </a:r>
          </a:p>
          <a:p>
            <a:r>
              <a:rPr lang="en-US" sz="2400" b="1" dirty="0"/>
              <a:t>B.	They live in Southern Africa.</a:t>
            </a:r>
          </a:p>
          <a:p>
            <a:r>
              <a:rPr lang="en-US" sz="2400" b="1" dirty="0"/>
              <a:t>C.	They belong to the same language group.</a:t>
            </a:r>
          </a:p>
          <a:p>
            <a:r>
              <a:rPr lang="en-US" sz="2400" b="1" dirty="0"/>
              <a:t>D.	They keep large herds of livestock.</a:t>
            </a:r>
          </a:p>
        </p:txBody>
      </p:sp>
    </p:spTree>
    <p:extLst>
      <p:ext uri="{BB962C8B-B14F-4D97-AF65-F5344CB8AC3E}">
        <p14:creationId xmlns:p14="http://schemas.microsoft.com/office/powerpoint/2010/main" val="1146064737"/>
      </p:ext>
    </p:extLst>
  </p:cSld>
  <p:clrMapOvr>
    <a:masterClrMapping/>
  </p:clrMapOvr>
  <p:transition spd="slow">
    <p:cover/>
  </p:transition>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876300"/>
            <a:ext cx="4548602" cy="46756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84200" y="5624"/>
            <a:ext cx="4594578" cy="400110"/>
          </a:xfrm>
          <a:prstGeom prst="rect">
            <a:avLst/>
          </a:prstGeom>
        </p:spPr>
        <p:txBody>
          <a:bodyPr wrap="square">
            <a:spAutoFit/>
          </a:bodyPr>
          <a:lstStyle/>
          <a:p>
            <a:r>
              <a:rPr lang="en-US" sz="2000" b="1" dirty="0"/>
              <a:t>(Yr. 2007</a:t>
            </a:r>
            <a:r>
              <a:rPr lang="en-US" sz="2000" b="1" dirty="0"/>
              <a:t>)</a:t>
            </a:r>
            <a:endParaRPr lang="en-US" sz="2000" b="1" dirty="0"/>
          </a:p>
        </p:txBody>
      </p:sp>
      <p:sp>
        <p:nvSpPr>
          <p:cNvPr id="4" name="TextBox 3"/>
          <p:cNvSpPr txBox="1"/>
          <p:nvPr/>
        </p:nvSpPr>
        <p:spPr>
          <a:xfrm>
            <a:off x="889000" y="571500"/>
            <a:ext cx="4548602" cy="369332"/>
          </a:xfrm>
          <a:prstGeom prst="rect">
            <a:avLst/>
          </a:prstGeom>
          <a:noFill/>
        </p:spPr>
        <p:txBody>
          <a:bodyPr wrap="square" rtlCol="0">
            <a:spAutoFit/>
          </a:bodyPr>
          <a:lstStyle/>
          <a:p>
            <a:r>
              <a:rPr lang="en-US" b="1" dirty="0"/>
              <a:t>ORAN	 O</a:t>
            </a:r>
            <a:r>
              <a:rPr lang="en-US" sz="1200" b="1" dirty="0"/>
              <a:t>0</a:t>
            </a:r>
            <a:r>
              <a:rPr lang="en-US" b="1" dirty="0"/>
              <a:t>	             30</a:t>
            </a:r>
            <a:r>
              <a:rPr lang="en-US" sz="1200" b="1" dirty="0"/>
              <a:t>0</a:t>
            </a:r>
            <a:r>
              <a:rPr lang="en-US" b="1" dirty="0"/>
              <a:t>E</a:t>
            </a:r>
            <a:endParaRPr lang="en-US" b="1" dirty="0"/>
          </a:p>
        </p:txBody>
      </p:sp>
      <p:sp>
        <p:nvSpPr>
          <p:cNvPr id="5" name="Rectangle 4"/>
          <p:cNvSpPr/>
          <p:nvPr/>
        </p:nvSpPr>
        <p:spPr>
          <a:xfrm>
            <a:off x="5437602" y="2118836"/>
            <a:ext cx="4138198" cy="1938992"/>
          </a:xfrm>
          <a:prstGeom prst="rect">
            <a:avLst/>
          </a:prstGeom>
        </p:spPr>
        <p:txBody>
          <a:bodyPr wrap="square">
            <a:spAutoFit/>
          </a:bodyPr>
          <a:lstStyle/>
          <a:p>
            <a:r>
              <a:rPr lang="en-US" sz="2000" b="1" dirty="0"/>
              <a:t>5.The </a:t>
            </a:r>
            <a:r>
              <a:rPr lang="en-US" sz="2000" b="1" dirty="0"/>
              <a:t>main economic activity carried out in the </a:t>
            </a:r>
            <a:r>
              <a:rPr lang="en-US" sz="2000" b="1" dirty="0"/>
              <a:t>area marked </a:t>
            </a:r>
            <a:r>
              <a:rPr lang="en-US" sz="2000" b="1" dirty="0"/>
              <a:t>K is</a:t>
            </a:r>
          </a:p>
          <a:p>
            <a:pPr marL="342900" indent="-342900">
              <a:buAutoNum type="alphaUcPeriod"/>
            </a:pPr>
            <a:r>
              <a:rPr lang="en-US" sz="2000" b="1" dirty="0"/>
              <a:t>Mining</a:t>
            </a:r>
            <a:r>
              <a:rPr lang="en-US" sz="2000" b="1" dirty="0"/>
              <a:t>	</a:t>
            </a:r>
            <a:endParaRPr lang="en-US" sz="2000" b="1" dirty="0"/>
          </a:p>
          <a:p>
            <a:pPr marL="342900" indent="-342900">
              <a:buAutoNum type="alphaUcPeriod"/>
            </a:pPr>
            <a:r>
              <a:rPr lang="en-US" sz="2000" b="1" dirty="0"/>
              <a:t>Tourism</a:t>
            </a:r>
            <a:endParaRPr lang="en-US" sz="2000" b="1" dirty="0"/>
          </a:p>
          <a:p>
            <a:r>
              <a:rPr lang="en-US" sz="2000" b="1" dirty="0"/>
              <a:t>C. </a:t>
            </a:r>
            <a:r>
              <a:rPr lang="en-US" sz="2000" b="1" dirty="0"/>
              <a:t>  Crop </a:t>
            </a:r>
            <a:r>
              <a:rPr lang="en-US" sz="2000" b="1" dirty="0"/>
              <a:t>growing       </a:t>
            </a:r>
            <a:endParaRPr lang="en-US" sz="2000" b="1" dirty="0"/>
          </a:p>
          <a:p>
            <a:r>
              <a:rPr lang="en-US" sz="2000" b="1" dirty="0"/>
              <a:t>D</a:t>
            </a:r>
            <a:r>
              <a:rPr lang="en-US" sz="2000" b="1" dirty="0"/>
              <a:t>. </a:t>
            </a:r>
            <a:r>
              <a:rPr lang="en-US" sz="2000" b="1" dirty="0"/>
              <a:t>  Nomadic </a:t>
            </a:r>
            <a:r>
              <a:rPr lang="en-US" sz="2000" b="1" dirty="0"/>
              <a:t>pastoralism </a:t>
            </a:r>
          </a:p>
        </p:txBody>
      </p:sp>
    </p:spTree>
    <p:extLst>
      <p:ext uri="{BB962C8B-B14F-4D97-AF65-F5344CB8AC3E}">
        <p14:creationId xmlns:p14="http://schemas.microsoft.com/office/powerpoint/2010/main" val="467884934"/>
      </p:ext>
    </p:extLst>
  </p:cSld>
  <p:clrMapOvr>
    <a:masterClrMapping/>
  </p:clrMapOvr>
  <p:transition spd="slow">
    <p:cover/>
  </p:transition>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22980"/>
            <a:ext cx="9067800" cy="3139321"/>
          </a:xfrm>
          <a:prstGeom prst="rect">
            <a:avLst/>
          </a:prstGeom>
        </p:spPr>
        <p:txBody>
          <a:bodyPr wrap="square">
            <a:spAutoFit/>
          </a:bodyPr>
          <a:lstStyle/>
          <a:p>
            <a:r>
              <a:rPr lang="en-US" b="1" dirty="0"/>
              <a:t>. (Yr. 2002)</a:t>
            </a:r>
          </a:p>
          <a:p>
            <a:r>
              <a:rPr lang="en-US" b="1" dirty="0"/>
              <a:t>7.Which </a:t>
            </a:r>
            <a:r>
              <a:rPr lang="en-US" b="1" dirty="0"/>
              <a:t>one of the following reasons best </a:t>
            </a:r>
            <a:r>
              <a:rPr lang="en-US" b="1" dirty="0"/>
              <a:t>explains why </a:t>
            </a:r>
            <a:r>
              <a:rPr lang="en-US" b="1" dirty="0"/>
              <a:t>the Fulani of Nigeria practice </a:t>
            </a:r>
            <a:r>
              <a:rPr lang="en-US" b="1" dirty="0"/>
              <a:t>nomadic pastoralism</a:t>
            </a:r>
            <a:r>
              <a:rPr lang="en-US" b="1" dirty="0"/>
              <a:t>?</a:t>
            </a:r>
          </a:p>
          <a:p>
            <a:r>
              <a:rPr lang="en-US" b="1" dirty="0"/>
              <a:t>A.	availability of large tracts of land</a:t>
            </a:r>
          </a:p>
          <a:p>
            <a:r>
              <a:rPr lang="en-US" b="1" dirty="0"/>
              <a:t>B.	search for pasture for their animals</a:t>
            </a:r>
          </a:p>
          <a:p>
            <a:r>
              <a:rPr lang="en-US" b="1" dirty="0"/>
              <a:t>C.	need to control animal diseases</a:t>
            </a:r>
          </a:p>
          <a:p>
            <a:r>
              <a:rPr lang="en-US" b="1" dirty="0"/>
              <a:t>D.	search for market for their animals</a:t>
            </a:r>
          </a:p>
          <a:p>
            <a:endParaRPr lang="en-US" b="1" dirty="0"/>
          </a:p>
          <a:p>
            <a:r>
              <a:rPr lang="en-US" b="1" dirty="0"/>
              <a:t>(</a:t>
            </a:r>
            <a:r>
              <a:rPr lang="en-US" b="1" dirty="0"/>
              <a:t>Yr. 2002)</a:t>
            </a:r>
          </a:p>
          <a:p>
            <a:r>
              <a:rPr lang="en-US" b="1" dirty="0"/>
              <a:t>8.The </a:t>
            </a:r>
            <a:r>
              <a:rPr lang="en-US" b="1" dirty="0"/>
              <a:t>picture below represent a type of shelter </a:t>
            </a:r>
            <a:r>
              <a:rPr lang="en-US" b="1" dirty="0"/>
              <a:t>used by </a:t>
            </a:r>
            <a:r>
              <a:rPr lang="en-US" b="1" dirty="0"/>
              <a:t>a community in Kenya during the </a:t>
            </a:r>
            <a:r>
              <a:rPr lang="en-US" b="1" dirty="0"/>
              <a:t>pre-colonial period</a:t>
            </a:r>
            <a:r>
              <a:rPr lang="en-US" b="1" dirty="0"/>
              <a:t>.</a:t>
            </a:r>
          </a:p>
        </p:txBody>
      </p:sp>
      <p:pic>
        <p:nvPicPr>
          <p:cNvPr id="4403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60400" y="3208338"/>
            <a:ext cx="3836600" cy="2087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497000" y="3188376"/>
            <a:ext cx="5078800" cy="2215991"/>
          </a:xfrm>
          <a:prstGeom prst="rect">
            <a:avLst/>
          </a:prstGeom>
        </p:spPr>
        <p:txBody>
          <a:bodyPr wrap="square">
            <a:spAutoFit/>
          </a:bodyPr>
          <a:lstStyle/>
          <a:p>
            <a:r>
              <a:rPr lang="en-US" b="1" dirty="0"/>
              <a:t>The community lived in such shelter </a:t>
            </a:r>
            <a:r>
              <a:rPr lang="en-US" b="1" dirty="0"/>
              <a:t>because</a:t>
            </a:r>
          </a:p>
          <a:p>
            <a:endParaRPr lang="en-US" sz="1200" b="1" dirty="0"/>
          </a:p>
          <a:p>
            <a:r>
              <a:rPr lang="en-US" b="1" dirty="0" err="1"/>
              <a:t>A.the</a:t>
            </a:r>
            <a:r>
              <a:rPr lang="en-US" b="1" dirty="0"/>
              <a:t> </a:t>
            </a:r>
            <a:r>
              <a:rPr lang="en-US" b="1" dirty="0"/>
              <a:t>area they lived in experienced strong winds</a:t>
            </a:r>
          </a:p>
          <a:p>
            <a:r>
              <a:rPr lang="en-US" b="1" dirty="0" err="1"/>
              <a:t>B.the</a:t>
            </a:r>
            <a:r>
              <a:rPr lang="en-US" b="1" dirty="0"/>
              <a:t> </a:t>
            </a:r>
            <a:r>
              <a:rPr lang="en-US" b="1" dirty="0"/>
              <a:t>people lacked skills for building stronger</a:t>
            </a:r>
          </a:p>
          <a:p>
            <a:r>
              <a:rPr lang="en-US" b="1" dirty="0"/>
              <a:t>shelters</a:t>
            </a:r>
          </a:p>
          <a:p>
            <a:r>
              <a:rPr lang="en-US" b="1" dirty="0" err="1"/>
              <a:t>C.the</a:t>
            </a:r>
            <a:r>
              <a:rPr lang="en-US" b="1" dirty="0"/>
              <a:t> </a:t>
            </a:r>
            <a:r>
              <a:rPr lang="en-US" b="1" dirty="0"/>
              <a:t>shelters were suitable for their way of life</a:t>
            </a:r>
          </a:p>
          <a:p>
            <a:r>
              <a:rPr lang="en-US" b="1" dirty="0" err="1"/>
              <a:t>D.the</a:t>
            </a:r>
            <a:r>
              <a:rPr lang="en-US" b="1" dirty="0"/>
              <a:t> </a:t>
            </a:r>
            <a:r>
              <a:rPr lang="en-US" b="1" dirty="0"/>
              <a:t>shelter were adequate for their small</a:t>
            </a:r>
          </a:p>
          <a:p>
            <a:r>
              <a:rPr lang="en-US" b="1" dirty="0"/>
              <a:t>families</a:t>
            </a:r>
          </a:p>
        </p:txBody>
      </p:sp>
    </p:spTree>
    <p:extLst>
      <p:ext uri="{BB962C8B-B14F-4D97-AF65-F5344CB8AC3E}">
        <p14:creationId xmlns:p14="http://schemas.microsoft.com/office/powerpoint/2010/main" val="4083694568"/>
      </p:ext>
    </p:extLst>
  </p:cSld>
  <p:clrMapOvr>
    <a:masterClrMapping/>
  </p:clrMapOvr>
  <p:transition spd="slow">
    <p:cover/>
  </p:transition>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6789"/>
            <a:ext cx="8915400" cy="5632311"/>
          </a:xfrm>
          <a:prstGeom prst="rect">
            <a:avLst/>
          </a:prstGeom>
        </p:spPr>
        <p:txBody>
          <a:bodyPr wrap="square">
            <a:spAutoFit/>
          </a:bodyPr>
          <a:lstStyle/>
          <a:p>
            <a:r>
              <a:rPr lang="en-US" sz="2000" b="1" dirty="0"/>
              <a:t>(Yr. 2014)</a:t>
            </a:r>
          </a:p>
          <a:p>
            <a:r>
              <a:rPr lang="en-US" sz="2000" b="1" dirty="0"/>
              <a:t>1.Below </a:t>
            </a:r>
            <a:r>
              <a:rPr lang="en-US" sz="2000" b="1" dirty="0"/>
              <a:t>are some conditions that </a:t>
            </a:r>
            <a:r>
              <a:rPr lang="en-US" sz="2000" b="1" dirty="0" err="1"/>
              <a:t>favour</a:t>
            </a:r>
            <a:r>
              <a:rPr lang="en-US" sz="2000" b="1" dirty="0"/>
              <a:t> a type </a:t>
            </a:r>
            <a:r>
              <a:rPr lang="en-US" sz="2000" b="1" dirty="0"/>
              <a:t>of livestock </a:t>
            </a:r>
            <a:r>
              <a:rPr lang="en-US" sz="2000" b="1" dirty="0"/>
              <a:t>farming.</a:t>
            </a:r>
          </a:p>
          <a:p>
            <a:r>
              <a:rPr lang="en-US" sz="2000" b="1" dirty="0"/>
              <a:t>(i)	Cool temperatures.</a:t>
            </a:r>
          </a:p>
          <a:p>
            <a:r>
              <a:rPr lang="en-US" sz="2000" b="1" dirty="0"/>
              <a:t>(ii)	Plenty of water.</a:t>
            </a:r>
          </a:p>
          <a:p>
            <a:r>
              <a:rPr lang="en-US" sz="2000" b="1" dirty="0"/>
              <a:t>(iii)	Large market.</a:t>
            </a:r>
          </a:p>
          <a:p>
            <a:r>
              <a:rPr lang="en-US" sz="2000" b="1" dirty="0"/>
              <a:t>(iv)	Good transport network.</a:t>
            </a:r>
          </a:p>
          <a:p>
            <a:r>
              <a:rPr lang="en-US" sz="2000" b="1" dirty="0"/>
              <a:t>The type of livestock farming </a:t>
            </a:r>
            <a:r>
              <a:rPr lang="en-US" sz="2000" b="1" dirty="0" err="1"/>
              <a:t>favoured</a:t>
            </a:r>
            <a:r>
              <a:rPr lang="en-US" sz="2000" b="1" dirty="0"/>
              <a:t> by the conditions listed above is</a:t>
            </a:r>
          </a:p>
          <a:p>
            <a:r>
              <a:rPr lang="en-US" sz="2000" b="1" dirty="0"/>
              <a:t>A.	Beef farming</a:t>
            </a:r>
          </a:p>
          <a:p>
            <a:r>
              <a:rPr lang="en-US" sz="2000" b="1" dirty="0"/>
              <a:t>B.	Dairy farming</a:t>
            </a:r>
          </a:p>
          <a:p>
            <a:r>
              <a:rPr lang="en-US" sz="2000" b="1" dirty="0"/>
              <a:t>C.	Poultry farming</a:t>
            </a:r>
          </a:p>
          <a:p>
            <a:r>
              <a:rPr lang="en-US" sz="2000" b="1" dirty="0"/>
              <a:t>D.	Pastoral farming</a:t>
            </a:r>
          </a:p>
          <a:p>
            <a:endParaRPr lang="en-US" sz="2000" b="1" dirty="0"/>
          </a:p>
          <a:p>
            <a:r>
              <a:rPr lang="en-US" sz="2000" b="1" dirty="0"/>
              <a:t>(</a:t>
            </a:r>
            <a:r>
              <a:rPr lang="en-US" sz="2000" b="1" dirty="0"/>
              <a:t>Yr. 2011)</a:t>
            </a:r>
          </a:p>
          <a:p>
            <a:r>
              <a:rPr lang="en-US" sz="2000" b="1" dirty="0"/>
              <a:t>2.The </a:t>
            </a:r>
            <a:r>
              <a:rPr lang="en-US" sz="2000" b="1" dirty="0"/>
              <a:t>main factor </a:t>
            </a:r>
            <a:r>
              <a:rPr lang="en-US" sz="2000" b="1" dirty="0" err="1"/>
              <a:t>favouring</a:t>
            </a:r>
            <a:r>
              <a:rPr lang="en-US" sz="2000" b="1" dirty="0"/>
              <a:t> large scale dairy </a:t>
            </a:r>
            <a:r>
              <a:rPr lang="en-US" sz="2000" b="1" dirty="0"/>
              <a:t>farming in </a:t>
            </a:r>
            <a:r>
              <a:rPr lang="en-US" sz="2000" b="1" dirty="0"/>
              <a:t>the Kenya highlands is</a:t>
            </a:r>
          </a:p>
          <a:p>
            <a:r>
              <a:rPr lang="en-US" sz="2000" b="1" dirty="0"/>
              <a:t>A.	Existence of cool climate</a:t>
            </a:r>
          </a:p>
          <a:p>
            <a:r>
              <a:rPr lang="en-US" sz="2000" b="1" dirty="0"/>
              <a:t>B.	Availability of veterinary services</a:t>
            </a:r>
          </a:p>
          <a:p>
            <a:r>
              <a:rPr lang="en-US" sz="2000" b="1" dirty="0"/>
              <a:t>C.	Availability of </a:t>
            </a:r>
            <a:r>
              <a:rPr lang="en-US" sz="2000" b="1" dirty="0" err="1"/>
              <a:t>labour</a:t>
            </a:r>
            <a:endParaRPr lang="en-US" sz="2000" b="1" dirty="0"/>
          </a:p>
          <a:p>
            <a:r>
              <a:rPr lang="en-US" sz="2000" b="1" dirty="0"/>
              <a:t>D.	Existence of milk storage facilities</a:t>
            </a:r>
          </a:p>
        </p:txBody>
      </p:sp>
    </p:spTree>
    <p:extLst>
      <p:ext uri="{BB962C8B-B14F-4D97-AF65-F5344CB8AC3E}">
        <p14:creationId xmlns:p14="http://schemas.microsoft.com/office/powerpoint/2010/main" val="90283085"/>
      </p:ext>
    </p:extLst>
  </p:cSld>
  <p:clrMapOvr>
    <a:masterClrMapping/>
  </p:clrMapOvr>
  <p:transition spd="slow">
    <p:cover/>
  </p:transition>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9289" y="87512"/>
            <a:ext cx="9144000" cy="1938992"/>
          </a:xfrm>
          <a:prstGeom prst="rect">
            <a:avLst/>
          </a:prstGeom>
        </p:spPr>
        <p:txBody>
          <a:bodyPr wrap="square">
            <a:spAutoFit/>
          </a:bodyPr>
          <a:lstStyle/>
          <a:p>
            <a:r>
              <a:rPr lang="en-US" sz="2000" b="1" dirty="0"/>
              <a:t>(Yr. 2004)</a:t>
            </a:r>
          </a:p>
          <a:p>
            <a:r>
              <a:rPr lang="en-US" sz="2000" b="1" dirty="0"/>
              <a:t>3.The </a:t>
            </a:r>
            <a:r>
              <a:rPr lang="en-US" sz="2000" b="1" dirty="0"/>
              <a:t>central part of Tanzania is unsuitable for dairy farming mainly because the area</a:t>
            </a:r>
          </a:p>
          <a:p>
            <a:r>
              <a:rPr lang="en-US" sz="2000" b="1" dirty="0"/>
              <a:t>A.	receives inadequate rainfall</a:t>
            </a:r>
          </a:p>
          <a:p>
            <a:r>
              <a:rPr lang="en-US" sz="2000" b="1" dirty="0"/>
              <a:t>B.	is sparsely populated</a:t>
            </a:r>
          </a:p>
          <a:p>
            <a:r>
              <a:rPr lang="en-US" sz="2000" b="1" dirty="0"/>
              <a:t>C.	has infertile soils</a:t>
            </a:r>
          </a:p>
          <a:p>
            <a:r>
              <a:rPr lang="en-US" sz="2000" b="1" dirty="0"/>
              <a:t>D.	is infested with tsetse flies</a:t>
            </a:r>
          </a:p>
        </p:txBody>
      </p:sp>
      <p:sp>
        <p:nvSpPr>
          <p:cNvPr id="3" name="Rectangle 2"/>
          <p:cNvSpPr/>
          <p:nvPr/>
        </p:nvSpPr>
        <p:spPr>
          <a:xfrm>
            <a:off x="508000" y="2357379"/>
            <a:ext cx="9144000" cy="3170099"/>
          </a:xfrm>
          <a:prstGeom prst="rect">
            <a:avLst/>
          </a:prstGeom>
        </p:spPr>
        <p:txBody>
          <a:bodyPr wrap="square">
            <a:spAutoFit/>
          </a:bodyPr>
          <a:lstStyle/>
          <a:p>
            <a:r>
              <a:rPr lang="en-US" sz="2000" b="1" dirty="0"/>
              <a:t>(Yr. 2015)</a:t>
            </a:r>
          </a:p>
          <a:p>
            <a:r>
              <a:rPr lang="en-US" sz="2000" b="1" dirty="0"/>
              <a:t>1. below are characteristics of a poultry farming method.</a:t>
            </a:r>
          </a:p>
          <a:p>
            <a:r>
              <a:rPr lang="en-US" sz="2000" b="1" dirty="0"/>
              <a:t>(i)	there is a cage for each bird</a:t>
            </a:r>
          </a:p>
          <a:p>
            <a:r>
              <a:rPr lang="en-US" sz="2000" b="1" dirty="0"/>
              <a:t>(ii)	feeding troughs are placed in from of the cage.</a:t>
            </a:r>
          </a:p>
          <a:p>
            <a:r>
              <a:rPr lang="en-US" sz="2000" b="1" dirty="0"/>
              <a:t>(iii)	There are sloping grounds behind the cage for birds </a:t>
            </a:r>
            <a:r>
              <a:rPr lang="en-US" sz="2000" b="1" dirty="0"/>
              <a:t>to lay </a:t>
            </a:r>
            <a:r>
              <a:rPr lang="en-US" sz="2000" b="1" dirty="0"/>
              <a:t>eggs</a:t>
            </a:r>
          </a:p>
          <a:p>
            <a:r>
              <a:rPr lang="en-US" sz="2000" b="1" dirty="0"/>
              <a:t>(iv) </a:t>
            </a:r>
            <a:r>
              <a:rPr lang="en-US" sz="2000" b="1" dirty="0"/>
              <a:t>         Eggs </a:t>
            </a:r>
            <a:r>
              <a:rPr lang="en-US" sz="2000" b="1" dirty="0"/>
              <a:t>roll to a collection point.</a:t>
            </a:r>
          </a:p>
          <a:p>
            <a:endParaRPr lang="en-US" sz="2000" b="1" dirty="0"/>
          </a:p>
          <a:p>
            <a:r>
              <a:rPr lang="en-US" sz="2000" b="1" dirty="0"/>
              <a:t>The </a:t>
            </a:r>
            <a:r>
              <a:rPr lang="en-US" sz="2000" b="1" dirty="0"/>
              <a:t>poultry method described above is</a:t>
            </a:r>
          </a:p>
          <a:p>
            <a:r>
              <a:rPr lang="en-US" sz="2000" b="1" dirty="0"/>
              <a:t>A.   proteins	</a:t>
            </a:r>
            <a:r>
              <a:rPr lang="en-US" sz="2000" b="1" dirty="0"/>
              <a:t>	B</a:t>
            </a:r>
            <a:r>
              <a:rPr lang="en-US" sz="2000" b="1" dirty="0"/>
              <a:t>.  deep litter system</a:t>
            </a:r>
          </a:p>
          <a:p>
            <a:r>
              <a:rPr lang="en-US" sz="2000" b="1" dirty="0"/>
              <a:t>C.   battery system    </a:t>
            </a:r>
            <a:r>
              <a:rPr lang="en-US" sz="2000" b="1" dirty="0"/>
              <a:t>	D</a:t>
            </a:r>
            <a:r>
              <a:rPr lang="en-US" sz="2000" b="1" dirty="0"/>
              <a:t>.   free range system</a:t>
            </a:r>
          </a:p>
        </p:txBody>
      </p:sp>
    </p:spTree>
    <p:extLst>
      <p:ext uri="{BB962C8B-B14F-4D97-AF65-F5344CB8AC3E}">
        <p14:creationId xmlns:p14="http://schemas.microsoft.com/office/powerpoint/2010/main" val="671166597"/>
      </p:ext>
    </p:extLst>
  </p:cSld>
  <p:clrMapOvr>
    <a:masterClrMapping/>
  </p:clrMapOvr>
  <p:transition spd="slow">
    <p:cover/>
  </p:transition>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19101"/>
            <a:ext cx="9144000" cy="4524315"/>
          </a:xfrm>
          <a:prstGeom prst="rect">
            <a:avLst/>
          </a:prstGeom>
        </p:spPr>
        <p:txBody>
          <a:bodyPr wrap="square">
            <a:spAutoFit/>
          </a:bodyPr>
          <a:lstStyle/>
          <a:p>
            <a:r>
              <a:rPr lang="en-US" sz="2400" b="1" dirty="0"/>
              <a:t>(Yr. 2013)</a:t>
            </a:r>
          </a:p>
          <a:p>
            <a:r>
              <a:rPr lang="en-US" sz="2400" b="1" dirty="0"/>
              <a:t>2.The </a:t>
            </a:r>
            <a:r>
              <a:rPr lang="en-US" sz="2400" b="1" dirty="0"/>
              <a:t>main benefit of poultry farming in Kenya is that </a:t>
            </a:r>
            <a:r>
              <a:rPr lang="en-US" sz="2400" b="1" dirty="0"/>
              <a:t>it is </a:t>
            </a:r>
            <a:r>
              <a:rPr lang="en-US" sz="2400" b="1" dirty="0"/>
              <a:t>a source of</a:t>
            </a:r>
          </a:p>
          <a:p>
            <a:r>
              <a:rPr lang="en-US" sz="2400" b="1" dirty="0"/>
              <a:t>A.   proteins	</a:t>
            </a:r>
            <a:r>
              <a:rPr lang="en-US" sz="2400" b="1" dirty="0"/>
              <a:t>	B</a:t>
            </a:r>
            <a:r>
              <a:rPr lang="en-US" sz="2400" b="1" dirty="0"/>
              <a:t>.  employment</a:t>
            </a:r>
          </a:p>
          <a:p>
            <a:r>
              <a:rPr lang="en-US" sz="2400" b="1" dirty="0"/>
              <a:t>C.  </a:t>
            </a:r>
            <a:r>
              <a:rPr lang="en-US" sz="2400" b="1" dirty="0"/>
              <a:t> income</a:t>
            </a:r>
            <a:r>
              <a:rPr lang="en-US" sz="2400" b="1" dirty="0"/>
              <a:t>	</a:t>
            </a:r>
            <a:r>
              <a:rPr lang="en-US" sz="2400" b="1" dirty="0"/>
              <a:t>	D</a:t>
            </a:r>
            <a:r>
              <a:rPr lang="en-US" sz="2400" b="1" dirty="0"/>
              <a:t>.  manure.</a:t>
            </a:r>
          </a:p>
          <a:p>
            <a:endParaRPr lang="en-US" sz="2400" b="1" dirty="0"/>
          </a:p>
          <a:p>
            <a:r>
              <a:rPr lang="en-US" sz="2400" b="1" dirty="0"/>
              <a:t>(</a:t>
            </a:r>
            <a:r>
              <a:rPr lang="en-US" sz="2400" b="1" dirty="0"/>
              <a:t>Yr. 2011)</a:t>
            </a:r>
          </a:p>
          <a:p>
            <a:r>
              <a:rPr lang="en-US" sz="2400" b="1" dirty="0"/>
              <a:t>3.Three </a:t>
            </a:r>
            <a:r>
              <a:rPr lang="en-US" sz="2400" b="1" dirty="0"/>
              <a:t>of the following are problems </a:t>
            </a:r>
            <a:r>
              <a:rPr lang="en-US" sz="2400" b="1" dirty="0"/>
              <a:t>facing poultry </a:t>
            </a:r>
            <a:r>
              <a:rPr lang="en-US" sz="2400" b="1" dirty="0"/>
              <a:t>farming in </a:t>
            </a:r>
            <a:r>
              <a:rPr lang="en-US" sz="2400" b="1" dirty="0"/>
              <a:t>Kenya. Which </a:t>
            </a:r>
            <a:r>
              <a:rPr lang="en-US" sz="2400" b="1" dirty="0"/>
              <a:t>one is not?</a:t>
            </a:r>
          </a:p>
          <a:p>
            <a:r>
              <a:rPr lang="en-US" sz="2400" b="1" dirty="0"/>
              <a:t>A.	Diseases that kill the birds</a:t>
            </a:r>
          </a:p>
          <a:p>
            <a:r>
              <a:rPr lang="en-US" sz="2400" b="1" dirty="0"/>
              <a:t>B.	Shortage of workers</a:t>
            </a:r>
          </a:p>
          <a:p>
            <a:r>
              <a:rPr lang="en-US" sz="2400" b="1" dirty="0"/>
              <a:t>C.	Expensive poultry feeds</a:t>
            </a:r>
          </a:p>
          <a:p>
            <a:r>
              <a:rPr lang="en-US" sz="2400" b="1" dirty="0"/>
              <a:t>D.	Changes in the prices of poultry products</a:t>
            </a:r>
          </a:p>
        </p:txBody>
      </p:sp>
    </p:spTree>
    <p:extLst>
      <p:ext uri="{BB962C8B-B14F-4D97-AF65-F5344CB8AC3E}">
        <p14:creationId xmlns:p14="http://schemas.microsoft.com/office/powerpoint/2010/main" val="3997832526"/>
      </p:ext>
    </p:extLst>
  </p:cSld>
  <p:clrMapOvr>
    <a:masterClrMapping/>
  </p:clrMapOvr>
  <p:transition spd="slow">
    <p:cove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1400" y="127001"/>
            <a:ext cx="8153400" cy="769441"/>
          </a:xfrm>
          <a:prstGeom prst="rect">
            <a:avLst/>
          </a:prstGeom>
          <a:noFill/>
        </p:spPr>
        <p:txBody>
          <a:bodyPr wrap="square" rtlCol="0">
            <a:spAutoFit/>
          </a:bodyPr>
          <a:lstStyle/>
          <a:p>
            <a:pPr algn="ctr"/>
            <a:r>
              <a:rPr lang="en-US" sz="4400" b="1" u="sng" dirty="0">
                <a:solidFill>
                  <a:srgbClr val="FF0000"/>
                </a:solidFill>
              </a:rPr>
              <a:t>Fold mountains</a:t>
            </a:r>
            <a:endParaRPr lang="en-US" sz="4400" b="1" u="sng" dirty="0">
              <a:solidFill>
                <a:srgbClr val="FF0000"/>
              </a:solidFill>
            </a:endParaRPr>
          </a:p>
        </p:txBody>
      </p:sp>
      <p:sp>
        <p:nvSpPr>
          <p:cNvPr id="3" name="TextBox 2"/>
          <p:cNvSpPr txBox="1"/>
          <p:nvPr/>
        </p:nvSpPr>
        <p:spPr>
          <a:xfrm>
            <a:off x="508000" y="762002"/>
            <a:ext cx="8915400" cy="954107"/>
          </a:xfrm>
          <a:prstGeom prst="rect">
            <a:avLst/>
          </a:prstGeom>
          <a:noFill/>
        </p:spPr>
        <p:txBody>
          <a:bodyPr wrap="square" rtlCol="0">
            <a:spAutoFit/>
          </a:bodyPr>
          <a:lstStyle/>
          <a:p>
            <a:r>
              <a:rPr lang="en-US" sz="2800" dirty="0"/>
              <a:t>Formed as a result of bending of rocks which leads to the formation of synclines and anticlines</a:t>
            </a:r>
            <a:endParaRPr lang="en-US" sz="2800" dirty="0"/>
          </a:p>
        </p:txBody>
      </p:sp>
      <p:pic>
        <p:nvPicPr>
          <p:cNvPr id="7170" name="Picture 2" descr="http://static.wixstatic.com/media/5cd6ef_b4dff8180c424aa8ae97506b302f6fef.jpg_srz_578_301_85_22_0.50_1.20_0.00_jpg_sr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71" y="1689100"/>
            <a:ext cx="5853573" cy="3530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83342" y="2095500"/>
            <a:ext cx="3268658" cy="1631216"/>
          </a:xfrm>
          <a:prstGeom prst="rect">
            <a:avLst/>
          </a:prstGeom>
          <a:noFill/>
        </p:spPr>
        <p:txBody>
          <a:bodyPr wrap="square" rtlCol="0">
            <a:spAutoFit/>
          </a:bodyPr>
          <a:lstStyle/>
          <a:p>
            <a:r>
              <a:rPr lang="en-US" sz="2000" b="1" u="sng" dirty="0"/>
              <a:t>Examples of such mountains </a:t>
            </a:r>
          </a:p>
          <a:p>
            <a:pPr marL="342900" indent="-342900">
              <a:buFont typeface="Arial" pitchFamily="34" charset="0"/>
              <a:buChar char="•"/>
            </a:pPr>
            <a:r>
              <a:rPr lang="en-US" sz="2000" b="1" dirty="0"/>
              <a:t>Drakensberg-south Africa </a:t>
            </a:r>
          </a:p>
          <a:p>
            <a:pPr marL="342900" indent="-342900">
              <a:buFont typeface="Arial" pitchFamily="34" charset="0"/>
              <a:buChar char="•"/>
            </a:pPr>
            <a:r>
              <a:rPr lang="en-US" sz="2000" b="1" dirty="0"/>
              <a:t>Atlas-morocco</a:t>
            </a:r>
          </a:p>
          <a:p>
            <a:pPr marL="342900" indent="-342900">
              <a:buFont typeface="Arial" pitchFamily="34" charset="0"/>
              <a:buChar char="•"/>
            </a:pPr>
            <a:r>
              <a:rPr lang="en-US" sz="2000" b="1" dirty="0"/>
              <a:t>Cape ranges-south Africa </a:t>
            </a:r>
          </a:p>
          <a:p>
            <a:pPr marL="342900" indent="-342900">
              <a:buFont typeface="Arial" pitchFamily="34" charset="0"/>
              <a:buChar char="•"/>
            </a:pPr>
            <a:r>
              <a:rPr lang="en-US" sz="2000" b="1" dirty="0" err="1"/>
              <a:t>Akwapim</a:t>
            </a:r>
            <a:r>
              <a:rPr lang="en-US" sz="2000" b="1" dirty="0"/>
              <a:t> –Ghana </a:t>
            </a:r>
            <a:endParaRPr lang="en-US" sz="2000" b="1" dirty="0"/>
          </a:p>
        </p:txBody>
      </p:sp>
    </p:spTree>
    <p:extLst>
      <p:ext uri="{BB962C8B-B14F-4D97-AF65-F5344CB8AC3E}">
        <p14:creationId xmlns:p14="http://schemas.microsoft.com/office/powerpoint/2010/main" val="2316508081"/>
      </p:ext>
    </p:extLst>
  </p:cSld>
  <p:clrMapOvr>
    <a:masterClrMapping/>
  </p:clrMapOvr>
  <p:transition spd="slow">
    <p:cover/>
  </p:transition>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571500"/>
            <a:ext cx="8991600" cy="3416320"/>
          </a:xfrm>
          <a:prstGeom prst="rect">
            <a:avLst/>
          </a:prstGeom>
        </p:spPr>
        <p:txBody>
          <a:bodyPr wrap="square">
            <a:spAutoFit/>
          </a:bodyPr>
          <a:lstStyle/>
          <a:p>
            <a:r>
              <a:rPr lang="en-US" sz="2400" b="1" dirty="0"/>
              <a:t>(Yr. 2014)</a:t>
            </a:r>
          </a:p>
          <a:p>
            <a:r>
              <a:rPr lang="en-US" sz="2400" b="1" dirty="0"/>
              <a:t>1.Three </a:t>
            </a:r>
            <a:r>
              <a:rPr lang="en-US" sz="2400" b="1" dirty="0"/>
              <a:t>of the following communities affected </a:t>
            </a:r>
            <a:r>
              <a:rPr lang="en-US" sz="2400" b="1" dirty="0"/>
              <a:t>by European </a:t>
            </a:r>
            <a:r>
              <a:rPr lang="en-US" sz="2400" b="1" dirty="0"/>
              <a:t>settler farming. Which one was not?</a:t>
            </a:r>
          </a:p>
          <a:p>
            <a:r>
              <a:rPr lang="en-US" sz="2400" b="1" dirty="0"/>
              <a:t>A.  </a:t>
            </a:r>
            <a:r>
              <a:rPr lang="en-US" sz="2400" b="1" dirty="0" err="1"/>
              <a:t>Taita</a:t>
            </a:r>
            <a:r>
              <a:rPr lang="en-US" sz="2400" b="1" dirty="0"/>
              <a:t>	</a:t>
            </a:r>
            <a:r>
              <a:rPr lang="en-US" sz="2400" b="1" dirty="0"/>
              <a:t>		B. </a:t>
            </a:r>
            <a:r>
              <a:rPr lang="en-US" sz="2400" b="1" dirty="0"/>
              <a:t>Turkana</a:t>
            </a:r>
          </a:p>
          <a:p>
            <a:r>
              <a:rPr lang="en-US" sz="2400" b="1" dirty="0"/>
              <a:t>C.   </a:t>
            </a:r>
            <a:r>
              <a:rPr lang="en-US" sz="2400" b="1" dirty="0" err="1"/>
              <a:t>Maasai</a:t>
            </a:r>
            <a:r>
              <a:rPr lang="en-US" sz="2400" b="1" dirty="0"/>
              <a:t>	</a:t>
            </a:r>
            <a:r>
              <a:rPr lang="en-US" sz="2400" b="1" dirty="0"/>
              <a:t>		D</a:t>
            </a:r>
            <a:r>
              <a:rPr lang="en-US" sz="2400" b="1" dirty="0"/>
              <a:t>. </a:t>
            </a:r>
            <a:r>
              <a:rPr lang="en-US" sz="2400" b="1" dirty="0" err="1"/>
              <a:t>Akamba</a:t>
            </a:r>
            <a:endParaRPr lang="en-US" sz="2400" b="1" dirty="0"/>
          </a:p>
          <a:p>
            <a:endParaRPr lang="en-US" sz="2400" b="1" dirty="0"/>
          </a:p>
          <a:p>
            <a:r>
              <a:rPr lang="en-US" sz="2400" b="1" dirty="0"/>
              <a:t>2.The </a:t>
            </a:r>
            <a:r>
              <a:rPr lang="en-US" sz="2400" b="1" dirty="0"/>
              <a:t>main reason for establishing </a:t>
            </a:r>
            <a:r>
              <a:rPr lang="en-US" sz="2400" b="1" dirty="0"/>
              <a:t>settlement schemes </a:t>
            </a:r>
            <a:r>
              <a:rPr lang="en-US" sz="2400" b="1" dirty="0"/>
              <a:t>in Kenya after independence was to</a:t>
            </a:r>
          </a:p>
          <a:p>
            <a:r>
              <a:rPr lang="en-US" sz="2400" b="1" dirty="0"/>
              <a:t>A.   </a:t>
            </a:r>
            <a:r>
              <a:rPr lang="en-US" sz="2400" b="1" dirty="0"/>
              <a:t>       Improve </a:t>
            </a:r>
            <a:r>
              <a:rPr lang="en-US" sz="2400" b="1" dirty="0"/>
              <a:t>standards of living in the rural areas.</a:t>
            </a:r>
          </a:p>
        </p:txBody>
      </p:sp>
      <p:sp>
        <p:nvSpPr>
          <p:cNvPr id="3" name="Rectangle 2"/>
          <p:cNvSpPr/>
          <p:nvPr/>
        </p:nvSpPr>
        <p:spPr>
          <a:xfrm>
            <a:off x="584200" y="3790772"/>
            <a:ext cx="8991600" cy="1200329"/>
          </a:xfrm>
          <a:prstGeom prst="rect">
            <a:avLst/>
          </a:prstGeom>
        </p:spPr>
        <p:txBody>
          <a:bodyPr wrap="square">
            <a:spAutoFit/>
          </a:bodyPr>
          <a:lstStyle/>
          <a:p>
            <a:r>
              <a:rPr lang="en-US" sz="2400" b="1" dirty="0"/>
              <a:t>B.	Provide farms to the people who had no land.</a:t>
            </a:r>
          </a:p>
          <a:p>
            <a:r>
              <a:rPr lang="en-US" sz="2400" b="1" dirty="0"/>
              <a:t>C.	Reduce pressure on land in densely </a:t>
            </a:r>
            <a:r>
              <a:rPr lang="en-US" sz="2400" b="1" dirty="0"/>
              <a:t>populated areas</a:t>
            </a:r>
            <a:r>
              <a:rPr lang="en-US" sz="2400" b="1" dirty="0"/>
              <a:t>.</a:t>
            </a:r>
          </a:p>
          <a:p>
            <a:r>
              <a:rPr lang="en-US" sz="2400" b="1" dirty="0"/>
              <a:t>D.	Increase crop and livestock production.</a:t>
            </a:r>
          </a:p>
        </p:txBody>
      </p:sp>
    </p:spTree>
    <p:extLst>
      <p:ext uri="{BB962C8B-B14F-4D97-AF65-F5344CB8AC3E}">
        <p14:creationId xmlns:p14="http://schemas.microsoft.com/office/powerpoint/2010/main" val="2160041929"/>
      </p:ext>
    </p:extLst>
  </p:cSld>
  <p:clrMapOvr>
    <a:masterClrMapping/>
  </p:clrMapOvr>
  <p:transition spd="slow">
    <p:cover/>
  </p:transition>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265986"/>
            <a:ext cx="8991600" cy="5016758"/>
          </a:xfrm>
          <a:prstGeom prst="rect">
            <a:avLst/>
          </a:prstGeom>
        </p:spPr>
        <p:txBody>
          <a:bodyPr wrap="square">
            <a:spAutoFit/>
          </a:bodyPr>
          <a:lstStyle/>
          <a:p>
            <a:r>
              <a:rPr lang="en-US" sz="2000" b="1" dirty="0"/>
              <a:t>(</a:t>
            </a:r>
            <a:r>
              <a:rPr lang="en-US" sz="2000" b="1" dirty="0"/>
              <a:t>Yr. 2014}</a:t>
            </a:r>
          </a:p>
          <a:p>
            <a:r>
              <a:rPr lang="en-US" sz="2000" b="1" dirty="0"/>
              <a:t>1.Below </a:t>
            </a:r>
            <a:r>
              <a:rPr lang="en-US" sz="2000" b="1" dirty="0"/>
              <a:t>are statements on fish farming in Kenya </a:t>
            </a:r>
            <a:r>
              <a:rPr lang="en-US" sz="2000" b="1" dirty="0"/>
              <a:t>and Japan</a:t>
            </a:r>
            <a:r>
              <a:rPr lang="en-US" sz="2000" b="1" dirty="0"/>
              <a:t>.</a:t>
            </a:r>
          </a:p>
          <a:p>
            <a:r>
              <a:rPr lang="en-US" sz="2000" b="1" dirty="0"/>
              <a:t>(i)	Fish are kept mainly for export.</a:t>
            </a:r>
          </a:p>
          <a:p>
            <a:r>
              <a:rPr lang="en-US" sz="2000" b="1" dirty="0"/>
              <a:t>(ii)	Fish farming is capital intensive.</a:t>
            </a:r>
          </a:p>
          <a:p>
            <a:r>
              <a:rPr lang="en-US" sz="2000" b="1" dirty="0"/>
              <a:t>(iii)	The types of fish kept are mainly fresh water.</a:t>
            </a:r>
          </a:p>
          <a:p>
            <a:r>
              <a:rPr lang="en-US" sz="2000" b="1" dirty="0"/>
              <a:t>(iv)	Farmers sell the fish through co-operatives.</a:t>
            </a:r>
          </a:p>
          <a:p>
            <a:r>
              <a:rPr lang="en-US" sz="2000" b="1" dirty="0"/>
              <a:t>(v)	The main species of fish kept are tilapia.</a:t>
            </a:r>
          </a:p>
          <a:p>
            <a:r>
              <a:rPr lang="en-US" sz="2000" b="1" dirty="0"/>
              <a:t>Which one of the following combination </a:t>
            </a:r>
            <a:r>
              <a:rPr lang="en-US" sz="2000" b="1" dirty="0"/>
              <a:t>of statement </a:t>
            </a:r>
            <a:r>
              <a:rPr lang="en-US" sz="2000" b="1" dirty="0"/>
              <a:t>is true of fish farming in Japan?</a:t>
            </a:r>
          </a:p>
          <a:p>
            <a:r>
              <a:rPr lang="en-US" sz="2000" b="1" dirty="0"/>
              <a:t>A.   (i), (iii), (iv)	B. (i), (ii). (iv)</a:t>
            </a:r>
          </a:p>
          <a:p>
            <a:r>
              <a:rPr lang="en-US" sz="2000" b="1" dirty="0"/>
              <a:t>C.   (ii), (iv), (v)	D. (iii), (iv), (v)</a:t>
            </a:r>
          </a:p>
          <a:p>
            <a:endParaRPr lang="en-US" sz="2000" b="1" dirty="0"/>
          </a:p>
          <a:p>
            <a:r>
              <a:rPr lang="en-US" sz="2000" b="1" dirty="0"/>
              <a:t>(</a:t>
            </a:r>
            <a:r>
              <a:rPr lang="en-US" sz="2000" b="1" dirty="0"/>
              <a:t>Yr. 2013)</a:t>
            </a:r>
          </a:p>
          <a:p>
            <a:r>
              <a:rPr lang="en-US" sz="2000" b="1" dirty="0"/>
              <a:t>2.Which </a:t>
            </a:r>
            <a:r>
              <a:rPr lang="en-US" sz="2000" b="1" dirty="0"/>
              <a:t>one of the following lakes is a major inland </a:t>
            </a:r>
            <a:r>
              <a:rPr lang="en-US" sz="2000" b="1" dirty="0"/>
              <a:t>fishing ground </a:t>
            </a:r>
            <a:r>
              <a:rPr lang="en-US" sz="2000" b="1" dirty="0"/>
              <a:t>in Africa?</a:t>
            </a:r>
          </a:p>
          <a:p>
            <a:r>
              <a:rPr lang="en-US" sz="2000" b="1" dirty="0"/>
              <a:t>A.  Lake Tanganyika.  </a:t>
            </a:r>
            <a:r>
              <a:rPr lang="en-US" sz="2000" b="1" dirty="0"/>
              <a:t>	B</a:t>
            </a:r>
            <a:r>
              <a:rPr lang="en-US" sz="2000" b="1" dirty="0"/>
              <a:t>.   Lake Kyoga.</a:t>
            </a:r>
          </a:p>
          <a:p>
            <a:r>
              <a:rPr lang="en-US" sz="2000" b="1" dirty="0"/>
              <a:t>C.   Lake </a:t>
            </a:r>
            <a:r>
              <a:rPr lang="en-US" sz="2000" b="1" dirty="0" err="1"/>
              <a:t>Baringo</a:t>
            </a:r>
            <a:r>
              <a:rPr lang="en-US" sz="2000" b="1" dirty="0"/>
              <a:t>.	</a:t>
            </a:r>
            <a:r>
              <a:rPr lang="en-US" sz="2000" b="1" dirty="0"/>
              <a:t>	D</a:t>
            </a:r>
            <a:r>
              <a:rPr lang="en-US" sz="2000" b="1" dirty="0"/>
              <a:t>.   Lake Chad.</a:t>
            </a:r>
          </a:p>
        </p:txBody>
      </p:sp>
    </p:spTree>
    <p:extLst>
      <p:ext uri="{BB962C8B-B14F-4D97-AF65-F5344CB8AC3E}">
        <p14:creationId xmlns:p14="http://schemas.microsoft.com/office/powerpoint/2010/main" val="3891482663"/>
      </p:ext>
    </p:extLst>
  </p:cSld>
  <p:clrMapOvr>
    <a:masterClrMapping/>
  </p:clrMapOvr>
  <p:transition spd="slow">
    <p:cover/>
  </p:transition>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4773"/>
            <a:ext cx="9144000" cy="2677656"/>
          </a:xfrm>
          <a:prstGeom prst="rect">
            <a:avLst/>
          </a:prstGeom>
        </p:spPr>
        <p:txBody>
          <a:bodyPr wrap="square">
            <a:spAutoFit/>
          </a:bodyPr>
          <a:lstStyle/>
          <a:p>
            <a:r>
              <a:rPr lang="en-US" sz="2400" b="1" dirty="0"/>
              <a:t>(Yr. 2013)</a:t>
            </a:r>
          </a:p>
          <a:p>
            <a:r>
              <a:rPr lang="en-US" sz="2400" b="1" dirty="0"/>
              <a:t>3.The </a:t>
            </a:r>
            <a:r>
              <a:rPr lang="en-US" sz="2400" b="1" dirty="0"/>
              <a:t>cheapest method of preserving fish is</a:t>
            </a:r>
          </a:p>
          <a:p>
            <a:r>
              <a:rPr lang="en-US" sz="2400" b="1" dirty="0"/>
              <a:t>A. </a:t>
            </a:r>
            <a:r>
              <a:rPr lang="en-US" sz="2400" b="1" dirty="0"/>
              <a:t>  salting</a:t>
            </a:r>
            <a:r>
              <a:rPr lang="en-US" sz="2400" b="1" dirty="0"/>
              <a:t>	</a:t>
            </a:r>
            <a:r>
              <a:rPr lang="en-US" sz="2400" b="1" dirty="0"/>
              <a:t>B</a:t>
            </a:r>
            <a:r>
              <a:rPr lang="en-US" sz="2400" b="1" dirty="0"/>
              <a:t>.   </a:t>
            </a:r>
            <a:r>
              <a:rPr lang="en-US" sz="2400" b="1" dirty="0"/>
              <a:t>Canning	C</a:t>
            </a:r>
            <a:r>
              <a:rPr lang="en-US" sz="2400" b="1" dirty="0"/>
              <a:t>.   smoking	</a:t>
            </a:r>
            <a:r>
              <a:rPr lang="en-US" sz="2400" b="1" dirty="0"/>
              <a:t>   D</a:t>
            </a:r>
            <a:r>
              <a:rPr lang="en-US" sz="2400" b="1" dirty="0"/>
              <a:t>. sun-drying.</a:t>
            </a:r>
          </a:p>
          <a:p>
            <a:endParaRPr lang="en-US" sz="2400" b="1" dirty="0"/>
          </a:p>
          <a:p>
            <a:r>
              <a:rPr lang="en-US" sz="2400" b="1" dirty="0"/>
              <a:t>(</a:t>
            </a:r>
            <a:r>
              <a:rPr lang="en-US" sz="2400" b="1" dirty="0"/>
              <a:t>Yr. 2012)</a:t>
            </a:r>
          </a:p>
          <a:p>
            <a:r>
              <a:rPr lang="en-US" sz="2400" b="1" dirty="0"/>
              <a:t>4.Which </a:t>
            </a:r>
            <a:r>
              <a:rPr lang="en-US" sz="2400" b="1" dirty="0"/>
              <a:t>one of the following is a modern method </a:t>
            </a:r>
            <a:r>
              <a:rPr lang="en-US" sz="2400" b="1" dirty="0"/>
              <a:t>of preserving </a:t>
            </a:r>
            <a:r>
              <a:rPr lang="en-US" sz="2400" b="1" dirty="0"/>
              <a:t>fish?</a:t>
            </a:r>
          </a:p>
          <a:p>
            <a:r>
              <a:rPr lang="en-US" sz="2400" b="1" dirty="0"/>
              <a:t>A.   Sun-drying	B. </a:t>
            </a:r>
            <a:r>
              <a:rPr lang="en-US" sz="2400" b="1" dirty="0"/>
              <a:t>Smoking	C</a:t>
            </a:r>
            <a:r>
              <a:rPr lang="en-US" sz="2400" b="1" dirty="0"/>
              <a:t>.   Salting	D. Canning</a:t>
            </a:r>
          </a:p>
        </p:txBody>
      </p:sp>
      <p:sp>
        <p:nvSpPr>
          <p:cNvPr id="3" name="Rectangle 2"/>
          <p:cNvSpPr/>
          <p:nvPr/>
        </p:nvSpPr>
        <p:spPr>
          <a:xfrm>
            <a:off x="660400" y="2904172"/>
            <a:ext cx="8839200" cy="1938992"/>
          </a:xfrm>
          <a:prstGeom prst="rect">
            <a:avLst/>
          </a:prstGeom>
        </p:spPr>
        <p:txBody>
          <a:bodyPr wrap="square">
            <a:spAutoFit/>
          </a:bodyPr>
          <a:lstStyle/>
          <a:p>
            <a:r>
              <a:rPr lang="en-US" sz="2400" b="1" dirty="0"/>
              <a:t>(Yr. 2011)</a:t>
            </a:r>
          </a:p>
          <a:p>
            <a:r>
              <a:rPr lang="en-US" sz="2400" b="1" dirty="0"/>
              <a:t>5</a:t>
            </a:r>
            <a:r>
              <a:rPr lang="en-US" sz="2400" b="1" dirty="0"/>
              <a:t>.Which </a:t>
            </a:r>
            <a:r>
              <a:rPr lang="en-US" sz="2400" b="1" dirty="0"/>
              <a:t>one of the following methods is used </a:t>
            </a:r>
            <a:r>
              <a:rPr lang="en-US" sz="2400" b="1" dirty="0"/>
              <a:t>to catch </a:t>
            </a:r>
            <a:r>
              <a:rPr lang="en-US" sz="2400" b="1" dirty="0"/>
              <a:t>fish in the deep sea?</a:t>
            </a:r>
          </a:p>
          <a:p>
            <a:r>
              <a:rPr lang="en-US" sz="2400" b="1" dirty="0"/>
              <a:t>A.   Line fishing	</a:t>
            </a:r>
            <a:r>
              <a:rPr lang="en-US" sz="2400" b="1" dirty="0"/>
              <a:t>	B</a:t>
            </a:r>
            <a:r>
              <a:rPr lang="en-US" sz="2400" b="1" dirty="0"/>
              <a:t>. Trawling</a:t>
            </a:r>
          </a:p>
          <a:p>
            <a:r>
              <a:rPr lang="en-US" sz="2400" b="1" dirty="0"/>
              <a:t>C.   Basket fishing	</a:t>
            </a:r>
            <a:r>
              <a:rPr lang="en-US" sz="2400" b="1" dirty="0"/>
              <a:t>	D</a:t>
            </a:r>
            <a:r>
              <a:rPr lang="en-US" sz="2400" b="1" dirty="0"/>
              <a:t>. Spearing</a:t>
            </a:r>
          </a:p>
        </p:txBody>
      </p:sp>
    </p:spTree>
    <p:extLst>
      <p:ext uri="{BB962C8B-B14F-4D97-AF65-F5344CB8AC3E}">
        <p14:creationId xmlns:p14="http://schemas.microsoft.com/office/powerpoint/2010/main" val="3771549641"/>
      </p:ext>
    </p:extLst>
  </p:cSld>
  <p:clrMapOvr>
    <a:masterClrMapping/>
  </p:clrMapOvr>
  <p:transition spd="slow">
    <p:cover/>
  </p:transition>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3279"/>
            <a:ext cx="9067800" cy="5262979"/>
          </a:xfrm>
          <a:prstGeom prst="rect">
            <a:avLst/>
          </a:prstGeom>
        </p:spPr>
        <p:txBody>
          <a:bodyPr wrap="square">
            <a:spAutoFit/>
          </a:bodyPr>
          <a:lstStyle/>
          <a:p>
            <a:r>
              <a:rPr lang="en-US" sz="2400" b="1" dirty="0"/>
              <a:t>(Yr. 2012)</a:t>
            </a:r>
          </a:p>
          <a:p>
            <a:r>
              <a:rPr lang="en-US" sz="2400" b="1" dirty="0"/>
              <a:t>6</a:t>
            </a:r>
            <a:r>
              <a:rPr lang="en-US" sz="2400" b="1" dirty="0"/>
              <a:t>.The </a:t>
            </a:r>
            <a:r>
              <a:rPr lang="en-US" sz="2400" b="1" dirty="0"/>
              <a:t>statements below describe a method of fishing,</a:t>
            </a:r>
          </a:p>
          <a:p>
            <a:r>
              <a:rPr lang="en-US" sz="2400" b="1" dirty="0"/>
              <a:t>(i) The method is used to catch large fish and whales.</a:t>
            </a:r>
          </a:p>
          <a:p>
            <a:r>
              <a:rPr lang="en-US" sz="2400" b="1" dirty="0"/>
              <a:t>(</a:t>
            </a:r>
            <a:r>
              <a:rPr lang="en-US" sz="2400" b="1" dirty="0"/>
              <a:t>ii)It </a:t>
            </a:r>
            <a:r>
              <a:rPr lang="en-US" sz="2400" b="1" dirty="0"/>
              <a:t>uses a net that has floats at the top </a:t>
            </a:r>
            <a:r>
              <a:rPr lang="en-US" sz="2400" b="1" dirty="0"/>
              <a:t>and weights </a:t>
            </a:r>
            <a:r>
              <a:rPr lang="en-US" sz="2400" b="1" dirty="0"/>
              <a:t>at the bottom,</a:t>
            </a:r>
          </a:p>
          <a:p>
            <a:r>
              <a:rPr lang="en-US" sz="2400" b="1" dirty="0"/>
              <a:t>(</a:t>
            </a:r>
            <a:r>
              <a:rPr lang="en-US" sz="2400" b="1" dirty="0"/>
              <a:t>iii)The </a:t>
            </a:r>
            <a:r>
              <a:rPr lang="en-US" sz="2400" b="1" dirty="0"/>
              <a:t>net is attached to a large ship by a rope </a:t>
            </a:r>
            <a:r>
              <a:rPr lang="en-US" sz="2400" b="1" dirty="0"/>
              <a:t>or string</a:t>
            </a:r>
            <a:r>
              <a:rPr lang="en-US" sz="2400" b="1" dirty="0"/>
              <a:t>,</a:t>
            </a:r>
          </a:p>
          <a:p>
            <a:r>
              <a:rPr lang="en-US" sz="2400" b="1" dirty="0"/>
              <a:t>(</a:t>
            </a:r>
            <a:r>
              <a:rPr lang="en-US" sz="2400" b="1" dirty="0"/>
              <a:t>iv)A </a:t>
            </a:r>
            <a:r>
              <a:rPr lang="en-US" sz="2400" b="1" dirty="0"/>
              <a:t>small boat is used to spread the net around </a:t>
            </a:r>
            <a:r>
              <a:rPr lang="en-US" sz="2400" b="1" dirty="0"/>
              <a:t>a shoal </a:t>
            </a:r>
            <a:r>
              <a:rPr lang="en-US" sz="2400" b="1" dirty="0"/>
              <a:t>of fish,</a:t>
            </a:r>
          </a:p>
          <a:p>
            <a:r>
              <a:rPr lang="en-US" sz="2400" b="1" dirty="0"/>
              <a:t>(</a:t>
            </a:r>
            <a:r>
              <a:rPr lang="en-US" sz="2400" b="1" dirty="0"/>
              <a:t>v)A </a:t>
            </a:r>
            <a:r>
              <a:rPr lang="en-US" sz="2400" b="1" dirty="0"/>
              <a:t>string at the bottom of the net is pulled </a:t>
            </a:r>
            <a:r>
              <a:rPr lang="en-US" sz="2400" b="1" dirty="0"/>
              <a:t>to close </a:t>
            </a:r>
            <a:r>
              <a:rPr lang="en-US" sz="2400" b="1" dirty="0"/>
              <a:t>up the fish in the </a:t>
            </a:r>
            <a:r>
              <a:rPr lang="en-US" sz="2400" b="1" dirty="0"/>
              <a:t>   net </a:t>
            </a:r>
            <a:r>
              <a:rPr lang="en-US" sz="2400" b="1" dirty="0"/>
              <a:t>then it is pulled </a:t>
            </a:r>
            <a:r>
              <a:rPr lang="en-US" sz="2400" b="1" dirty="0"/>
              <a:t>to the </a:t>
            </a:r>
            <a:r>
              <a:rPr lang="en-US" sz="2400" b="1" dirty="0"/>
              <a:t>ship.</a:t>
            </a:r>
          </a:p>
          <a:p>
            <a:endParaRPr lang="en-US" sz="2400" b="1" dirty="0"/>
          </a:p>
          <a:p>
            <a:r>
              <a:rPr lang="en-US" sz="2400" b="1" dirty="0"/>
              <a:t>The </a:t>
            </a:r>
            <a:r>
              <a:rPr lang="en-US" sz="2400" b="1" dirty="0"/>
              <a:t>method described above is</a:t>
            </a:r>
          </a:p>
          <a:p>
            <a:pPr marL="342900" indent="-342900">
              <a:buAutoNum type="alphaUcPeriod"/>
            </a:pPr>
            <a:r>
              <a:rPr lang="en-US" sz="2400" b="1" dirty="0"/>
              <a:t>gill </a:t>
            </a:r>
            <a:r>
              <a:rPr lang="en-US" sz="2400" b="1" dirty="0"/>
              <a:t>net method	</a:t>
            </a:r>
            <a:endParaRPr lang="en-US" sz="2400" b="1" dirty="0"/>
          </a:p>
          <a:p>
            <a:pPr marL="342900" indent="-342900">
              <a:buAutoNum type="alphaUcPeriod"/>
            </a:pPr>
            <a:r>
              <a:rPr lang="en-US" sz="2400" b="1" dirty="0"/>
              <a:t>drift </a:t>
            </a:r>
            <a:r>
              <a:rPr lang="en-US" sz="2400" b="1" dirty="0"/>
              <a:t>net method</a:t>
            </a:r>
          </a:p>
          <a:p>
            <a:r>
              <a:rPr lang="en-US" sz="2400" b="1" dirty="0"/>
              <a:t>C. </a:t>
            </a:r>
            <a:r>
              <a:rPr lang="en-US" sz="2400" b="1" dirty="0"/>
              <a:t> basket </a:t>
            </a:r>
            <a:r>
              <a:rPr lang="en-US" sz="2400" b="1" dirty="0"/>
              <a:t>method	</a:t>
            </a:r>
            <a:endParaRPr lang="en-US" sz="2400" b="1" dirty="0"/>
          </a:p>
          <a:p>
            <a:r>
              <a:rPr lang="en-US" sz="2400" b="1" dirty="0"/>
              <a:t>D</a:t>
            </a:r>
            <a:r>
              <a:rPr lang="en-US" sz="2400" b="1" dirty="0"/>
              <a:t>. </a:t>
            </a:r>
            <a:r>
              <a:rPr lang="en-US" sz="2400" b="1" dirty="0"/>
              <a:t> purse </a:t>
            </a:r>
            <a:r>
              <a:rPr lang="en-US" sz="2400" b="1" dirty="0"/>
              <a:t>seining method</a:t>
            </a:r>
          </a:p>
        </p:txBody>
      </p:sp>
    </p:spTree>
    <p:extLst>
      <p:ext uri="{BB962C8B-B14F-4D97-AF65-F5344CB8AC3E}">
        <p14:creationId xmlns:p14="http://schemas.microsoft.com/office/powerpoint/2010/main" val="338497962"/>
      </p:ext>
    </p:extLst>
  </p:cSld>
  <p:clrMapOvr>
    <a:masterClrMapping/>
  </p:clrMapOvr>
  <p:transition spd="slow">
    <p:cover/>
  </p:transition>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4" name="Picture 8"/>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7956"/>
          <a:stretch/>
        </p:blipFill>
        <p:spPr bwMode="auto">
          <a:xfrm>
            <a:off x="660401" y="419100"/>
            <a:ext cx="4807421" cy="3352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63223" y="49768"/>
            <a:ext cx="1180323" cy="400110"/>
          </a:xfrm>
          <a:prstGeom prst="rect">
            <a:avLst/>
          </a:prstGeom>
        </p:spPr>
        <p:txBody>
          <a:bodyPr wrap="none">
            <a:spAutoFit/>
          </a:bodyPr>
          <a:lstStyle/>
          <a:p>
            <a:r>
              <a:rPr lang="en-US" sz="2000" b="1" dirty="0"/>
              <a:t>(Yr. 2011)</a:t>
            </a:r>
          </a:p>
        </p:txBody>
      </p:sp>
      <p:sp>
        <p:nvSpPr>
          <p:cNvPr id="7" name="Rectangle 6"/>
          <p:cNvSpPr/>
          <p:nvPr/>
        </p:nvSpPr>
        <p:spPr>
          <a:xfrm>
            <a:off x="736600" y="3915371"/>
            <a:ext cx="8603780" cy="1200329"/>
          </a:xfrm>
          <a:prstGeom prst="rect">
            <a:avLst/>
          </a:prstGeom>
        </p:spPr>
        <p:txBody>
          <a:bodyPr wrap="square">
            <a:spAutoFit/>
          </a:bodyPr>
          <a:lstStyle/>
          <a:p>
            <a:r>
              <a:rPr lang="en-US" sz="2400" b="1" dirty="0"/>
              <a:t>The fishing method shown in the diagram is</a:t>
            </a:r>
          </a:p>
          <a:p>
            <a:r>
              <a:rPr lang="en-US" sz="2400" b="1" dirty="0"/>
              <a:t>A. basket method	B. Purse seining</a:t>
            </a:r>
          </a:p>
          <a:p>
            <a:r>
              <a:rPr lang="en-US" sz="2400" b="1" dirty="0"/>
              <a:t>C. net drifting	</a:t>
            </a:r>
            <a:r>
              <a:rPr lang="en-US" sz="2400" b="1" dirty="0"/>
              <a:t>	D</a:t>
            </a:r>
            <a:r>
              <a:rPr lang="en-US" sz="2400" b="1" dirty="0"/>
              <a:t>. Trawling method</a:t>
            </a:r>
          </a:p>
        </p:txBody>
      </p:sp>
    </p:spTree>
    <p:extLst>
      <p:ext uri="{BB962C8B-B14F-4D97-AF65-F5344CB8AC3E}">
        <p14:creationId xmlns:p14="http://schemas.microsoft.com/office/powerpoint/2010/main" val="818653408"/>
      </p:ext>
    </p:extLst>
  </p:cSld>
  <p:clrMapOvr>
    <a:masterClrMapping/>
  </p:clrMapOvr>
  <p:transition spd="slow">
    <p:cover/>
  </p:transition>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0822" y="1"/>
            <a:ext cx="9067800" cy="830997"/>
          </a:xfrm>
          <a:prstGeom prst="rect">
            <a:avLst/>
          </a:prstGeom>
        </p:spPr>
        <p:txBody>
          <a:bodyPr wrap="square">
            <a:spAutoFit/>
          </a:bodyPr>
          <a:lstStyle/>
          <a:p>
            <a:r>
              <a:rPr lang="en-US" sz="2400" b="1" dirty="0"/>
              <a:t>(Yr. 2007)</a:t>
            </a:r>
          </a:p>
          <a:p>
            <a:r>
              <a:rPr lang="en-US" sz="2400" b="1" dirty="0"/>
              <a:t>The diagram below represents a method of fishing.</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1" y="800100"/>
            <a:ext cx="5319993"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08000" y="4296371"/>
            <a:ext cx="9070622" cy="1200329"/>
          </a:xfrm>
          <a:prstGeom prst="rect">
            <a:avLst/>
          </a:prstGeom>
        </p:spPr>
        <p:txBody>
          <a:bodyPr wrap="square">
            <a:spAutoFit/>
          </a:bodyPr>
          <a:lstStyle/>
          <a:p>
            <a:r>
              <a:rPr lang="en-US" sz="2400" b="1" dirty="0"/>
              <a:t>The </a:t>
            </a:r>
            <a:r>
              <a:rPr lang="en-US" sz="2400" b="1" dirty="0"/>
              <a:t>fishing method represented in the diagram is</a:t>
            </a:r>
          </a:p>
          <a:p>
            <a:r>
              <a:rPr lang="en-US" sz="2400" b="1" dirty="0"/>
              <a:t>A. Purse - seining	B. Drifting</a:t>
            </a:r>
          </a:p>
          <a:p>
            <a:r>
              <a:rPr lang="en-US" sz="2400" b="1" dirty="0"/>
              <a:t>C. Grill net	</a:t>
            </a:r>
            <a:r>
              <a:rPr lang="en-US" sz="2400" b="1" dirty="0"/>
              <a:t>	D</a:t>
            </a:r>
            <a:r>
              <a:rPr lang="en-US" sz="2400" b="1" dirty="0"/>
              <a:t>. Trawling</a:t>
            </a:r>
          </a:p>
        </p:txBody>
      </p:sp>
    </p:spTree>
    <p:extLst>
      <p:ext uri="{BB962C8B-B14F-4D97-AF65-F5344CB8AC3E}">
        <p14:creationId xmlns:p14="http://schemas.microsoft.com/office/powerpoint/2010/main" val="3979800450"/>
      </p:ext>
    </p:extLst>
  </p:cSld>
  <p:clrMapOvr>
    <a:masterClrMapping/>
  </p:clrMapOvr>
  <p:transition spd="slow">
    <p:cover/>
  </p:transition>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79845"/>
            <a:ext cx="9144000" cy="4893647"/>
          </a:xfrm>
          <a:prstGeom prst="rect">
            <a:avLst/>
          </a:prstGeom>
        </p:spPr>
        <p:txBody>
          <a:bodyPr wrap="square">
            <a:spAutoFit/>
          </a:bodyPr>
          <a:lstStyle/>
          <a:p>
            <a:r>
              <a:rPr lang="en-US" sz="2400" b="1" dirty="0"/>
              <a:t>7.Which </a:t>
            </a:r>
            <a:r>
              <a:rPr lang="en-US" sz="2400" b="1" dirty="0"/>
              <a:t>one of the following statements is true </a:t>
            </a:r>
            <a:r>
              <a:rPr lang="en-US" sz="2400" b="1" dirty="0"/>
              <a:t>about inland </a:t>
            </a:r>
            <a:r>
              <a:rPr lang="en-US" sz="2400" b="1" dirty="0"/>
              <a:t>fishing in both Kenya and Tanzania?</a:t>
            </a:r>
          </a:p>
          <a:p>
            <a:r>
              <a:rPr lang="en-US" sz="2400" b="1" dirty="0"/>
              <a:t>A. Fishermen </a:t>
            </a:r>
            <a:r>
              <a:rPr lang="en-US" sz="2400" b="1" dirty="0"/>
              <a:t>have inadequate modern </a:t>
            </a:r>
            <a:r>
              <a:rPr lang="en-US" sz="2400" b="1" dirty="0"/>
              <a:t>fish preserving </a:t>
            </a:r>
            <a:r>
              <a:rPr lang="en-US" sz="2400" b="1" dirty="0"/>
              <a:t>facilities</a:t>
            </a:r>
          </a:p>
          <a:p>
            <a:r>
              <a:rPr lang="en-US" sz="2400" b="1" dirty="0"/>
              <a:t>B. Fishing </a:t>
            </a:r>
            <a:r>
              <a:rPr lang="en-US" sz="2400" b="1" dirty="0"/>
              <a:t>is carried out during particular seasons</a:t>
            </a:r>
          </a:p>
          <a:p>
            <a:r>
              <a:rPr lang="en-US" sz="2400" b="1" dirty="0"/>
              <a:t>C. Fish </a:t>
            </a:r>
            <a:r>
              <a:rPr lang="en-US" sz="2400" b="1" dirty="0"/>
              <a:t>is mainly for export market</a:t>
            </a:r>
          </a:p>
          <a:p>
            <a:r>
              <a:rPr lang="en-US" sz="2400" b="1" dirty="0"/>
              <a:t>D. Fish </a:t>
            </a:r>
            <a:r>
              <a:rPr lang="en-US" sz="2400" b="1" dirty="0"/>
              <a:t>is mainly transported by railway</a:t>
            </a:r>
          </a:p>
          <a:p>
            <a:endParaRPr lang="en-US" sz="2400" b="1" dirty="0"/>
          </a:p>
          <a:p>
            <a:r>
              <a:rPr lang="en-US" sz="2400" b="1" dirty="0"/>
              <a:t>(</a:t>
            </a:r>
            <a:r>
              <a:rPr lang="en-US" sz="2400" b="1" dirty="0"/>
              <a:t>Yr. 2009)</a:t>
            </a:r>
          </a:p>
          <a:p>
            <a:r>
              <a:rPr lang="en-US" sz="2400" b="1" dirty="0"/>
              <a:t>8.One </a:t>
            </a:r>
            <a:r>
              <a:rPr lang="en-US" sz="2400" b="1" dirty="0"/>
              <a:t>of the problems affecting fishing in </a:t>
            </a:r>
            <a:r>
              <a:rPr lang="en-US" sz="2400" b="1" dirty="0"/>
              <a:t>Lake Victoria </a:t>
            </a:r>
            <a:r>
              <a:rPr lang="en-US" sz="2400" b="1" dirty="0"/>
              <a:t>is that</a:t>
            </a:r>
          </a:p>
          <a:p>
            <a:r>
              <a:rPr lang="en-US" sz="2400" b="1" dirty="0"/>
              <a:t>A.	parts of the lake are rocky</a:t>
            </a:r>
          </a:p>
          <a:p>
            <a:r>
              <a:rPr lang="en-US" sz="2400" b="1" dirty="0"/>
              <a:t>B.	parts of the lake have water hyacinth</a:t>
            </a:r>
          </a:p>
          <a:p>
            <a:r>
              <a:rPr lang="en-US" sz="2400" b="1" dirty="0"/>
              <a:t>C.	the lake level keeps changing</a:t>
            </a:r>
          </a:p>
          <a:p>
            <a:r>
              <a:rPr lang="en-US" sz="2400" b="1" dirty="0"/>
              <a:t>D.	sand from rivers is deposited in the lake.</a:t>
            </a:r>
          </a:p>
        </p:txBody>
      </p:sp>
    </p:spTree>
    <p:extLst>
      <p:ext uri="{BB962C8B-B14F-4D97-AF65-F5344CB8AC3E}">
        <p14:creationId xmlns:p14="http://schemas.microsoft.com/office/powerpoint/2010/main" val="1309010465"/>
      </p:ext>
    </p:extLst>
  </p:cSld>
  <p:clrMapOvr>
    <a:masterClrMapping/>
  </p:clrMapOvr>
  <p:transition spd="slow">
    <p:cover/>
  </p:transition>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14300"/>
            <a:ext cx="8991600" cy="2677656"/>
          </a:xfrm>
          <a:prstGeom prst="rect">
            <a:avLst/>
          </a:prstGeom>
        </p:spPr>
        <p:txBody>
          <a:bodyPr wrap="square">
            <a:spAutoFit/>
          </a:bodyPr>
          <a:lstStyle/>
          <a:p>
            <a:r>
              <a:rPr lang="en-US" sz="2400" b="1" dirty="0"/>
              <a:t>(Yr. 2002)</a:t>
            </a:r>
          </a:p>
          <a:p>
            <a:r>
              <a:rPr lang="en-US" sz="2400" b="1" dirty="0"/>
              <a:t>12.Three </a:t>
            </a:r>
            <a:r>
              <a:rPr lang="en-US" sz="2400" b="1" dirty="0"/>
              <a:t>of the following methods of preserving </a:t>
            </a:r>
            <a:r>
              <a:rPr lang="en-US" sz="2400" b="1" dirty="0"/>
              <a:t>fish were </a:t>
            </a:r>
            <a:r>
              <a:rPr lang="en-US" sz="2400" b="1" dirty="0"/>
              <a:t>used in Kenya during the pre-colonial </a:t>
            </a:r>
            <a:r>
              <a:rPr lang="en-US" sz="2400" b="1" dirty="0"/>
              <a:t>period. Which </a:t>
            </a:r>
            <a:r>
              <a:rPr lang="en-US" sz="2400" b="1" dirty="0"/>
              <a:t>one was not?</a:t>
            </a:r>
          </a:p>
          <a:p>
            <a:r>
              <a:rPr lang="en-US" sz="2400" b="1" dirty="0" err="1"/>
              <a:t>A.freezing</a:t>
            </a:r>
            <a:r>
              <a:rPr lang="en-US" sz="2400" b="1" dirty="0"/>
              <a:t>	B. sun-drying  .</a:t>
            </a:r>
          </a:p>
          <a:p>
            <a:r>
              <a:rPr lang="en-US" sz="2400" b="1" dirty="0"/>
              <a:t>C. smoking	D. Salting</a:t>
            </a:r>
          </a:p>
          <a:p>
            <a:endParaRPr lang="en-US" sz="2400" b="1" dirty="0"/>
          </a:p>
          <a:p>
            <a:r>
              <a:rPr lang="en-US" sz="2400" b="1" dirty="0"/>
              <a:t>(</a:t>
            </a:r>
            <a:r>
              <a:rPr lang="en-US" sz="2400" b="1" dirty="0"/>
              <a:t>Yr. 2004)</a:t>
            </a:r>
          </a:p>
        </p:txBody>
      </p:sp>
      <p:pic>
        <p:nvPicPr>
          <p:cNvPr id="47109" name="Picture 5"/>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84200" y="2705100"/>
            <a:ext cx="3919167" cy="2819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33911" y="2857501"/>
            <a:ext cx="5118090" cy="830997"/>
          </a:xfrm>
          <a:prstGeom prst="rect">
            <a:avLst/>
          </a:prstGeom>
        </p:spPr>
        <p:txBody>
          <a:bodyPr wrap="square">
            <a:spAutoFit/>
          </a:bodyPr>
          <a:lstStyle/>
          <a:p>
            <a:r>
              <a:rPr lang="en-US" sz="2400" b="1" dirty="0"/>
              <a:t>13. The </a:t>
            </a:r>
            <a:r>
              <a:rPr lang="en-US" sz="2400" b="1" dirty="0"/>
              <a:t>fishing method shown in the diagram is</a:t>
            </a:r>
          </a:p>
        </p:txBody>
      </p:sp>
      <p:sp>
        <p:nvSpPr>
          <p:cNvPr id="6" name="Rectangle 5"/>
          <p:cNvSpPr/>
          <p:nvPr/>
        </p:nvSpPr>
        <p:spPr>
          <a:xfrm>
            <a:off x="4533911" y="3697153"/>
            <a:ext cx="2357440" cy="1569660"/>
          </a:xfrm>
          <a:prstGeom prst="rect">
            <a:avLst/>
          </a:prstGeom>
        </p:spPr>
        <p:txBody>
          <a:bodyPr wrap="none">
            <a:spAutoFit/>
          </a:bodyPr>
          <a:lstStyle/>
          <a:p>
            <a:pPr marL="342900" indent="-342900">
              <a:buAutoNum type="alphaUcPeriod"/>
            </a:pPr>
            <a:r>
              <a:rPr lang="en-US" sz="2400" b="1" dirty="0"/>
              <a:t>basket </a:t>
            </a:r>
            <a:r>
              <a:rPr lang="en-US" sz="2400" b="1" dirty="0"/>
              <a:t>fishing </a:t>
            </a:r>
            <a:endParaRPr lang="en-US" sz="2400" b="1" dirty="0"/>
          </a:p>
          <a:p>
            <a:pPr marL="342900" indent="-342900">
              <a:buAutoNum type="alphaUcPeriod"/>
            </a:pPr>
            <a:r>
              <a:rPr lang="en-US" sz="2400" b="1" dirty="0"/>
              <a:t>trawling</a:t>
            </a:r>
            <a:endParaRPr lang="en-US" sz="2400" b="1" dirty="0"/>
          </a:p>
          <a:p>
            <a:r>
              <a:rPr lang="en-US" sz="2400" b="1" dirty="0"/>
              <a:t>C</a:t>
            </a:r>
            <a:r>
              <a:rPr lang="en-US" sz="2400" b="1" dirty="0"/>
              <a:t>. </a:t>
            </a:r>
            <a:r>
              <a:rPr lang="en-US" sz="2400" b="1" dirty="0"/>
              <a:t>purse-seining</a:t>
            </a:r>
          </a:p>
          <a:p>
            <a:r>
              <a:rPr lang="en-US" sz="2400" b="1" dirty="0"/>
              <a:t>D. Drifting</a:t>
            </a:r>
            <a:endParaRPr lang="en-US" sz="2400" b="1" dirty="0"/>
          </a:p>
        </p:txBody>
      </p:sp>
      <p:pic>
        <p:nvPicPr>
          <p:cNvPr id="4711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r="53724" b="77652"/>
          <a:stretch/>
        </p:blipFill>
        <p:spPr bwMode="auto">
          <a:xfrm>
            <a:off x="2489200" y="2761544"/>
            <a:ext cx="1813806" cy="629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4162947"/>
      </p:ext>
    </p:extLst>
  </p:cSld>
  <p:clrMapOvr>
    <a:masterClrMapping/>
  </p:clrMapOvr>
  <p:transition spd="slow">
    <p:cover/>
  </p:transition>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1611"/>
            <a:ext cx="9067800" cy="5632311"/>
          </a:xfrm>
          <a:prstGeom prst="rect">
            <a:avLst/>
          </a:prstGeom>
        </p:spPr>
        <p:txBody>
          <a:bodyPr wrap="square">
            <a:spAutoFit/>
          </a:bodyPr>
          <a:lstStyle/>
          <a:p>
            <a:r>
              <a:rPr lang="en-US" sz="2000" b="1" dirty="0"/>
              <a:t>(Yr. 2014</a:t>
            </a:r>
            <a:r>
              <a:rPr lang="en-US" sz="2000" b="1" dirty="0"/>
              <a:t>)</a:t>
            </a:r>
            <a:endParaRPr lang="en-US" sz="2000" b="1" dirty="0"/>
          </a:p>
          <a:p>
            <a:r>
              <a:rPr lang="en-US" sz="2000" b="1" dirty="0"/>
              <a:t>1.Below </a:t>
            </a:r>
            <a:r>
              <a:rPr lang="en-US" sz="2000" b="1" dirty="0"/>
              <a:t>are statements on a river project in Africa.</a:t>
            </a:r>
          </a:p>
          <a:p>
            <a:r>
              <a:rPr lang="en-US" sz="2000" b="1" dirty="0"/>
              <a:t>(i)	It has led to formation of Lake Nasser.</a:t>
            </a:r>
          </a:p>
          <a:p>
            <a:r>
              <a:rPr lang="en-US" sz="2000" b="1" dirty="0"/>
              <a:t>(ii)	It is mainly used for irrigation.</a:t>
            </a:r>
          </a:p>
          <a:p>
            <a:r>
              <a:rPr lang="en-US" sz="2000" b="1" dirty="0"/>
              <a:t>(iii)	It has helped reduce floods.</a:t>
            </a:r>
          </a:p>
          <a:p>
            <a:r>
              <a:rPr lang="en-US" sz="2000" b="1" dirty="0"/>
              <a:t>(iv)	It has led to less fish at the mouth of the river.</a:t>
            </a:r>
          </a:p>
          <a:p>
            <a:r>
              <a:rPr lang="en-US" sz="2000" b="1" dirty="0"/>
              <a:t>The river project described above is the</a:t>
            </a:r>
          </a:p>
          <a:p>
            <a:r>
              <a:rPr lang="en-US" sz="2000" b="1" dirty="0"/>
              <a:t>A.	</a:t>
            </a:r>
            <a:r>
              <a:rPr lang="en-US" sz="2000" b="1" dirty="0" err="1"/>
              <a:t>Kariba</a:t>
            </a:r>
            <a:r>
              <a:rPr lang="en-US" sz="2000" b="1" dirty="0"/>
              <a:t> Dam</a:t>
            </a:r>
          </a:p>
          <a:p>
            <a:r>
              <a:rPr lang="en-US" sz="2000" b="1" dirty="0"/>
              <a:t>B.	Volta scheme</a:t>
            </a:r>
          </a:p>
          <a:p>
            <a:r>
              <a:rPr lang="en-US" sz="2000" b="1" dirty="0"/>
              <a:t>C.	Aswan High Dam</a:t>
            </a:r>
          </a:p>
          <a:p>
            <a:r>
              <a:rPr lang="en-US" sz="2000" b="1" dirty="0"/>
              <a:t>D.	River </a:t>
            </a:r>
            <a:r>
              <a:rPr lang="en-US" sz="2000" b="1" dirty="0" err="1"/>
              <a:t>Tana</a:t>
            </a:r>
            <a:r>
              <a:rPr lang="en-US" sz="2000" b="1" dirty="0"/>
              <a:t> Dams</a:t>
            </a:r>
          </a:p>
          <a:p>
            <a:endParaRPr lang="en-US" sz="2000" b="1" dirty="0"/>
          </a:p>
          <a:p>
            <a:r>
              <a:rPr lang="en-US" sz="2000" b="1" dirty="0"/>
              <a:t>(</a:t>
            </a:r>
            <a:r>
              <a:rPr lang="en-US" sz="2000" b="1" dirty="0"/>
              <a:t>Yr. 2012)</a:t>
            </a:r>
          </a:p>
          <a:p>
            <a:r>
              <a:rPr lang="en-US" sz="2000" b="1" dirty="0"/>
              <a:t>2.Which </a:t>
            </a:r>
            <a:r>
              <a:rPr lang="en-US" sz="2000" b="1" dirty="0"/>
              <a:t>one of the following is the main reason </a:t>
            </a:r>
            <a:r>
              <a:rPr lang="en-US" sz="2000" b="1" dirty="0"/>
              <a:t>why the </a:t>
            </a:r>
            <a:r>
              <a:rPr lang="en-US" sz="2000" b="1" dirty="0" err="1"/>
              <a:t>Kariba</a:t>
            </a:r>
            <a:r>
              <a:rPr lang="en-US" sz="2000" b="1" dirty="0"/>
              <a:t> Dam was built?</a:t>
            </a:r>
          </a:p>
          <a:p>
            <a:r>
              <a:rPr lang="en-US" sz="2000" b="1" dirty="0"/>
              <a:t>A.	To create a lake for fishing.</a:t>
            </a:r>
          </a:p>
          <a:p>
            <a:r>
              <a:rPr lang="en-US" sz="2000" b="1" dirty="0"/>
              <a:t>B.	To provide water for irrigation.</a:t>
            </a:r>
          </a:p>
          <a:p>
            <a:r>
              <a:rPr lang="en-US" sz="2000" b="1" dirty="0"/>
              <a:t>C.	To control floods on the River Zambezi.</a:t>
            </a:r>
          </a:p>
          <a:p>
            <a:r>
              <a:rPr lang="en-US" sz="2000" b="1" dirty="0"/>
              <a:t>D.	To generate hydro-electric power</a:t>
            </a:r>
            <a:r>
              <a:rPr lang="en-US" sz="2000" b="1" dirty="0"/>
              <a:t>.</a:t>
            </a:r>
            <a:endParaRPr lang="en-US" sz="2000" b="1" dirty="0"/>
          </a:p>
        </p:txBody>
      </p:sp>
    </p:spTree>
    <p:extLst>
      <p:ext uri="{BB962C8B-B14F-4D97-AF65-F5344CB8AC3E}">
        <p14:creationId xmlns:p14="http://schemas.microsoft.com/office/powerpoint/2010/main" val="1725743525"/>
      </p:ext>
    </p:extLst>
  </p:cSld>
  <p:clrMapOvr>
    <a:masterClrMapping/>
  </p:clrMapOvr>
  <p:transition spd="slow">
    <p:cover/>
  </p:transition>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83668" y="1756708"/>
            <a:ext cx="4868333" cy="1938992"/>
          </a:xfrm>
          <a:prstGeom prst="rect">
            <a:avLst/>
          </a:prstGeom>
        </p:spPr>
        <p:txBody>
          <a:bodyPr wrap="square">
            <a:spAutoFit/>
          </a:bodyPr>
          <a:lstStyle/>
          <a:p>
            <a:r>
              <a:rPr lang="en-US" sz="2000" b="1" dirty="0"/>
              <a:t>3.The </a:t>
            </a:r>
            <a:r>
              <a:rPr lang="en-US" sz="2000" b="1" dirty="0"/>
              <a:t>multi-purpose river project marked K is</a:t>
            </a:r>
          </a:p>
          <a:p>
            <a:r>
              <a:rPr lang="en-US" sz="2000" b="1" dirty="0"/>
              <a:t>A.	Aswan High Dam</a:t>
            </a:r>
          </a:p>
          <a:p>
            <a:r>
              <a:rPr lang="en-US" sz="2000" b="1" dirty="0"/>
              <a:t>B.	</a:t>
            </a:r>
            <a:r>
              <a:rPr lang="en-US" sz="2000" b="1" dirty="0" err="1"/>
              <a:t>Tana</a:t>
            </a:r>
            <a:r>
              <a:rPr lang="en-US" sz="2000" b="1" dirty="0"/>
              <a:t> River project</a:t>
            </a:r>
          </a:p>
          <a:p>
            <a:r>
              <a:rPr lang="en-US" sz="2000" b="1" dirty="0"/>
              <a:t>C.	</a:t>
            </a:r>
            <a:r>
              <a:rPr lang="en-US" sz="2000" b="1" dirty="0" err="1"/>
              <a:t>Kariba</a:t>
            </a:r>
            <a:r>
              <a:rPr lang="en-US" sz="2000" b="1" dirty="0"/>
              <a:t> dam</a:t>
            </a:r>
          </a:p>
          <a:p>
            <a:r>
              <a:rPr lang="en-US" sz="2000" b="1" dirty="0"/>
              <a:t>D.	Volta River Scheme</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4" y="1104900"/>
            <a:ext cx="4243387"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16480" y="114301"/>
            <a:ext cx="8730720" cy="830997"/>
          </a:xfrm>
          <a:prstGeom prst="rect">
            <a:avLst/>
          </a:prstGeom>
        </p:spPr>
        <p:txBody>
          <a:bodyPr wrap="square">
            <a:spAutoFit/>
          </a:bodyPr>
          <a:lstStyle/>
          <a:p>
            <a:r>
              <a:rPr lang="en-US" sz="2400" b="1" dirty="0"/>
              <a:t>(Yr. </a:t>
            </a:r>
            <a:r>
              <a:rPr lang="en-US" sz="2400" b="1" dirty="0"/>
              <a:t>2011)</a:t>
            </a:r>
            <a:endParaRPr lang="en-US" sz="2400" b="1" dirty="0"/>
          </a:p>
          <a:p>
            <a:r>
              <a:rPr lang="en-US" sz="2400" b="1" dirty="0"/>
              <a:t>Use the map of Africa below to answer questions </a:t>
            </a:r>
            <a:r>
              <a:rPr lang="en-US" sz="2400" b="1" dirty="0"/>
              <a:t>3</a:t>
            </a:r>
            <a:endParaRPr lang="en-US" sz="2400" b="1" dirty="0"/>
          </a:p>
        </p:txBody>
      </p:sp>
      <p:sp>
        <p:nvSpPr>
          <p:cNvPr id="6" name="Oval 5"/>
          <p:cNvSpPr/>
          <p:nvPr/>
        </p:nvSpPr>
        <p:spPr>
          <a:xfrm>
            <a:off x="1498600" y="2226796"/>
            <a:ext cx="762000" cy="5545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63250" y="2336801"/>
            <a:ext cx="204306" cy="338667"/>
          </a:xfrm>
          <a:custGeom>
            <a:avLst/>
            <a:gdLst>
              <a:gd name="connsiteX0" fmla="*/ 170439 w 204306"/>
              <a:gd name="connsiteY0" fmla="*/ 338667 h 338667"/>
              <a:gd name="connsiteX1" fmla="*/ 181728 w 204306"/>
              <a:gd name="connsiteY1" fmla="*/ 282222 h 338667"/>
              <a:gd name="connsiteX2" fmla="*/ 193017 w 204306"/>
              <a:gd name="connsiteY2" fmla="*/ 248356 h 338667"/>
              <a:gd name="connsiteX3" fmla="*/ 204306 w 204306"/>
              <a:gd name="connsiteY3" fmla="*/ 203200 h 338667"/>
              <a:gd name="connsiteX4" fmla="*/ 193017 w 204306"/>
              <a:gd name="connsiteY4" fmla="*/ 90311 h 338667"/>
              <a:gd name="connsiteX5" fmla="*/ 181728 w 204306"/>
              <a:gd name="connsiteY5" fmla="*/ 56444 h 338667"/>
              <a:gd name="connsiteX6" fmla="*/ 113994 w 204306"/>
              <a:gd name="connsiteY6" fmla="*/ 33867 h 338667"/>
              <a:gd name="connsiteX7" fmla="*/ 80128 w 204306"/>
              <a:gd name="connsiteY7" fmla="*/ 22578 h 338667"/>
              <a:gd name="connsiteX8" fmla="*/ 46261 w 204306"/>
              <a:gd name="connsiteY8" fmla="*/ 11289 h 338667"/>
              <a:gd name="connsiteX9" fmla="*/ 12394 w 204306"/>
              <a:gd name="connsiteY9" fmla="*/ 0 h 338667"/>
              <a:gd name="connsiteX10" fmla="*/ 12394 w 204306"/>
              <a:gd name="connsiteY10" fmla="*/ 101600 h 338667"/>
              <a:gd name="connsiteX11" fmla="*/ 23683 w 204306"/>
              <a:gd name="connsiteY11" fmla="*/ 135467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306" h="338667">
                <a:moveTo>
                  <a:pt x="170439" y="338667"/>
                </a:moveTo>
                <a:cubicBezTo>
                  <a:pt x="174202" y="319852"/>
                  <a:pt x="177074" y="300837"/>
                  <a:pt x="181728" y="282222"/>
                </a:cubicBezTo>
                <a:cubicBezTo>
                  <a:pt x="184614" y="270678"/>
                  <a:pt x="189748" y="259797"/>
                  <a:pt x="193017" y="248356"/>
                </a:cubicBezTo>
                <a:cubicBezTo>
                  <a:pt x="197279" y="233438"/>
                  <a:pt x="200543" y="218252"/>
                  <a:pt x="204306" y="203200"/>
                </a:cubicBezTo>
                <a:cubicBezTo>
                  <a:pt x="200543" y="165570"/>
                  <a:pt x="198767" y="127689"/>
                  <a:pt x="193017" y="90311"/>
                </a:cubicBezTo>
                <a:cubicBezTo>
                  <a:pt x="191208" y="78550"/>
                  <a:pt x="191411" y="63360"/>
                  <a:pt x="181728" y="56444"/>
                </a:cubicBezTo>
                <a:cubicBezTo>
                  <a:pt x="162362" y="42611"/>
                  <a:pt x="136572" y="41393"/>
                  <a:pt x="113994" y="33867"/>
                </a:cubicBezTo>
                <a:lnTo>
                  <a:pt x="80128" y="22578"/>
                </a:lnTo>
                <a:lnTo>
                  <a:pt x="46261" y="11289"/>
                </a:lnTo>
                <a:lnTo>
                  <a:pt x="12394" y="0"/>
                </a:lnTo>
                <a:cubicBezTo>
                  <a:pt x="-4754" y="51450"/>
                  <a:pt x="-3499" y="30078"/>
                  <a:pt x="12394" y="101600"/>
                </a:cubicBezTo>
                <a:cubicBezTo>
                  <a:pt x="14975" y="113216"/>
                  <a:pt x="23683" y="135467"/>
                  <a:pt x="23683" y="135467"/>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Freeform 7"/>
          <p:cNvSpPr/>
          <p:nvPr/>
        </p:nvSpPr>
        <p:spPr>
          <a:xfrm>
            <a:off x="1444979" y="2166339"/>
            <a:ext cx="169333" cy="486550"/>
          </a:xfrm>
          <a:custGeom>
            <a:avLst/>
            <a:gdLst>
              <a:gd name="connsiteX0" fmla="*/ 0 w 169333"/>
              <a:gd name="connsiteY0" fmla="*/ 486550 h 486550"/>
              <a:gd name="connsiteX1" fmla="*/ 33866 w 169333"/>
              <a:gd name="connsiteY1" fmla="*/ 430105 h 486550"/>
              <a:gd name="connsiteX2" fmla="*/ 45155 w 169333"/>
              <a:gd name="connsiteY2" fmla="*/ 384950 h 486550"/>
              <a:gd name="connsiteX3" fmla="*/ 56444 w 169333"/>
              <a:gd name="connsiteY3" fmla="*/ 351083 h 486550"/>
              <a:gd name="connsiteX4" fmla="*/ 56444 w 169333"/>
              <a:gd name="connsiteY4" fmla="*/ 249483 h 486550"/>
              <a:gd name="connsiteX5" fmla="*/ 124178 w 169333"/>
              <a:gd name="connsiteY5" fmla="*/ 204328 h 486550"/>
              <a:gd name="connsiteX6" fmla="*/ 146755 w 169333"/>
              <a:gd name="connsiteY6" fmla="*/ 136594 h 486550"/>
              <a:gd name="connsiteX7" fmla="*/ 124178 w 169333"/>
              <a:gd name="connsiteY7" fmla="*/ 34994 h 486550"/>
              <a:gd name="connsiteX8" fmla="*/ 169333 w 169333"/>
              <a:gd name="connsiteY8" fmla="*/ 1128 h 4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33" h="486550">
                <a:moveTo>
                  <a:pt x="0" y="486550"/>
                </a:moveTo>
                <a:cubicBezTo>
                  <a:pt x="11289" y="467735"/>
                  <a:pt x="24955" y="450156"/>
                  <a:pt x="33866" y="430105"/>
                </a:cubicBezTo>
                <a:cubicBezTo>
                  <a:pt x="40167" y="415927"/>
                  <a:pt x="40893" y="399868"/>
                  <a:pt x="45155" y="384950"/>
                </a:cubicBezTo>
                <a:cubicBezTo>
                  <a:pt x="48424" y="373508"/>
                  <a:pt x="52681" y="362372"/>
                  <a:pt x="56444" y="351083"/>
                </a:cubicBezTo>
                <a:cubicBezTo>
                  <a:pt x="53381" y="332705"/>
                  <a:pt x="32623" y="273303"/>
                  <a:pt x="56444" y="249483"/>
                </a:cubicBezTo>
                <a:cubicBezTo>
                  <a:pt x="75632" y="230296"/>
                  <a:pt x="124178" y="204328"/>
                  <a:pt x="124178" y="204328"/>
                </a:cubicBezTo>
                <a:cubicBezTo>
                  <a:pt x="131704" y="181750"/>
                  <a:pt x="151422" y="159931"/>
                  <a:pt x="146755" y="136594"/>
                </a:cubicBezTo>
                <a:cubicBezTo>
                  <a:pt x="132423" y="64936"/>
                  <a:pt x="140119" y="98764"/>
                  <a:pt x="124178" y="34994"/>
                </a:cubicBezTo>
                <a:cubicBezTo>
                  <a:pt x="139036" y="-9582"/>
                  <a:pt x="123567" y="1128"/>
                  <a:pt x="169333" y="1128"/>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263250" y="2019300"/>
            <a:ext cx="266394" cy="369332"/>
          </a:xfrm>
          <a:prstGeom prst="rect">
            <a:avLst/>
          </a:prstGeom>
          <a:noFill/>
        </p:spPr>
        <p:txBody>
          <a:bodyPr wrap="square" rtlCol="0">
            <a:spAutoFit/>
          </a:bodyPr>
          <a:lstStyle/>
          <a:p>
            <a:r>
              <a:rPr lang="en-US" dirty="0"/>
              <a:t>K</a:t>
            </a:r>
            <a:endParaRPr lang="en-US" dirty="0"/>
          </a:p>
        </p:txBody>
      </p:sp>
    </p:spTree>
    <p:extLst>
      <p:ext uri="{BB962C8B-B14F-4D97-AF65-F5344CB8AC3E}">
        <p14:creationId xmlns:p14="http://schemas.microsoft.com/office/powerpoint/2010/main" val="3189298855"/>
      </p:ext>
    </p:extLst>
  </p:cSld>
  <p:clrMapOvr>
    <a:masterClrMapping/>
  </p:clrMapOvr>
  <p:transition spd="slow">
    <p:cove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533400"/>
          </a:xfrm>
        </p:spPr>
        <p:txBody>
          <a:bodyPr>
            <a:noAutofit/>
          </a:bodyPr>
          <a:lstStyle/>
          <a:p>
            <a:r>
              <a:rPr lang="en-US" sz="4800" u="sng" dirty="0">
                <a:solidFill>
                  <a:srgbClr val="FF0000"/>
                </a:solidFill>
                <a:latin typeface="Arial Rounded MT Bold" pitchFamily="34" charset="0"/>
              </a:rPr>
              <a:t>Lakes</a:t>
            </a:r>
            <a:endParaRPr lang="en-US" sz="4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647700"/>
            <a:ext cx="9067800" cy="3911600"/>
          </a:xfrm>
          <a:prstGeom prst="rect">
            <a:avLst/>
          </a:prstGeom>
        </p:spPr>
        <p:txBody>
          <a:bodyPr>
            <a:noAutofit/>
          </a:bodyPr>
          <a:lstStyle/>
          <a:p>
            <a:pPr lvl="0">
              <a:buFont typeface="Wingdings" panose="05000000000000000000" pitchFamily="2" charset="2"/>
              <a:buChar char="§"/>
            </a:pPr>
            <a:r>
              <a:rPr lang="en-US" sz="2200" dirty="0">
                <a:latin typeface="Arial Rounded MT Bold" pitchFamily="34" charset="0"/>
              </a:rPr>
              <a:t>Lake </a:t>
            </a:r>
            <a:r>
              <a:rPr lang="en-US" sz="2200" dirty="0">
                <a:latin typeface="Arial Rounded MT Bold" pitchFamily="34" charset="0"/>
              </a:rPr>
              <a:t>Tanganyika is the deepest lake in Africa and the second deepest in the World.</a:t>
            </a:r>
          </a:p>
          <a:p>
            <a:pPr lvl="0">
              <a:buFont typeface="Wingdings" panose="05000000000000000000" pitchFamily="2" charset="2"/>
              <a:buChar char="§"/>
            </a:pPr>
            <a:r>
              <a:rPr lang="en-US" sz="2200" b="1" dirty="0">
                <a:latin typeface="Arial Rounded MT Bold" pitchFamily="34" charset="0"/>
              </a:rPr>
              <a:t>Lakes in Uganda are</a:t>
            </a:r>
            <a:r>
              <a:rPr lang="en-US" sz="2200" dirty="0">
                <a:latin typeface="Arial Rounded MT Bold" pitchFamily="34" charset="0"/>
              </a:rPr>
              <a:t>: - Albert, Edward, Kyoga, and Lake George.</a:t>
            </a:r>
          </a:p>
          <a:p>
            <a:pPr lvl="0">
              <a:buFont typeface="Wingdings" panose="05000000000000000000" pitchFamily="2" charset="2"/>
              <a:buChar char="§"/>
            </a:pPr>
            <a:r>
              <a:rPr lang="en-US" sz="2200" b="1" dirty="0">
                <a:latin typeface="Arial Rounded MT Bold" pitchFamily="34" charset="0"/>
              </a:rPr>
              <a:t>Lakes in Tanzania are</a:t>
            </a:r>
            <a:r>
              <a:rPr lang="en-US" sz="2200" dirty="0">
                <a:latin typeface="Arial Rounded MT Bold" pitchFamily="34" charset="0"/>
              </a:rPr>
              <a:t>: - Lake </a:t>
            </a:r>
            <a:r>
              <a:rPr lang="en-US" sz="2200" dirty="0" err="1">
                <a:latin typeface="Arial Rounded MT Bold" pitchFamily="34" charset="0"/>
              </a:rPr>
              <a:t>Natron</a:t>
            </a:r>
            <a:r>
              <a:rPr lang="en-US" sz="2200" dirty="0">
                <a:latin typeface="Arial Rounded MT Bold" pitchFamily="34" charset="0"/>
              </a:rPr>
              <a:t>, </a:t>
            </a:r>
            <a:r>
              <a:rPr lang="en-US" sz="2200" dirty="0" err="1">
                <a:latin typeface="Arial Rounded MT Bold" pitchFamily="34" charset="0"/>
              </a:rPr>
              <a:t>Eyasi</a:t>
            </a:r>
            <a:r>
              <a:rPr lang="en-US" sz="2200" dirty="0">
                <a:latin typeface="Arial Rounded MT Bold" pitchFamily="34" charset="0"/>
              </a:rPr>
              <a:t>, </a:t>
            </a:r>
            <a:r>
              <a:rPr lang="en-US" sz="2200" dirty="0" err="1">
                <a:latin typeface="Arial Rounded MT Bold" pitchFamily="34" charset="0"/>
              </a:rPr>
              <a:t>Manyara</a:t>
            </a:r>
            <a:r>
              <a:rPr lang="en-US" sz="2200" dirty="0">
                <a:latin typeface="Arial Rounded MT Bold" pitchFamily="34" charset="0"/>
              </a:rPr>
              <a:t>, </a:t>
            </a:r>
            <a:r>
              <a:rPr lang="en-US" sz="2200" dirty="0" err="1">
                <a:latin typeface="Arial Rounded MT Bold" pitchFamily="34" charset="0"/>
              </a:rPr>
              <a:t>Rukwa</a:t>
            </a:r>
            <a:r>
              <a:rPr lang="en-US" sz="2200" dirty="0">
                <a:latin typeface="Arial Rounded MT Bold" pitchFamily="34" charset="0"/>
              </a:rPr>
              <a:t>, Malawi, and Tanganyika.</a:t>
            </a:r>
          </a:p>
          <a:p>
            <a:pPr lvl="0">
              <a:buFont typeface="Wingdings" panose="05000000000000000000" pitchFamily="2" charset="2"/>
              <a:buChar char="§"/>
            </a:pPr>
            <a:r>
              <a:rPr lang="en-US" sz="2200" b="1" dirty="0">
                <a:latin typeface="Arial Rounded MT Bold" pitchFamily="34" charset="0"/>
              </a:rPr>
              <a:t>Lakes in Ethiopia</a:t>
            </a:r>
            <a:r>
              <a:rPr lang="en-US" sz="2200" dirty="0">
                <a:latin typeface="Arial Rounded MT Bold" pitchFamily="34" charset="0"/>
              </a:rPr>
              <a:t>: - Lake </a:t>
            </a:r>
            <a:r>
              <a:rPr lang="en-US" sz="2200" dirty="0" err="1">
                <a:latin typeface="Arial Rounded MT Bold" pitchFamily="34" charset="0"/>
              </a:rPr>
              <a:t>Tana</a:t>
            </a:r>
            <a:r>
              <a:rPr lang="en-US" sz="2200" dirty="0">
                <a:latin typeface="Arial Rounded MT Bold" pitchFamily="34" charset="0"/>
              </a:rPr>
              <a:t> and Stefanie. </a:t>
            </a:r>
          </a:p>
          <a:p>
            <a:pPr lvl="0">
              <a:buFont typeface="Wingdings" panose="05000000000000000000" pitchFamily="2" charset="2"/>
              <a:buChar char="§"/>
            </a:pPr>
            <a:r>
              <a:rPr lang="en-US" sz="2200" dirty="0">
                <a:latin typeface="Arial Rounded MT Bold" pitchFamily="34" charset="0"/>
              </a:rPr>
              <a:t>Lake Tanganyika is shared by four countries which are </a:t>
            </a:r>
            <a:r>
              <a:rPr lang="en-US" sz="2200" b="1" dirty="0">
                <a:latin typeface="Arial Rounded MT Bold" pitchFamily="34" charset="0"/>
              </a:rPr>
              <a:t>Burundi</a:t>
            </a:r>
            <a:r>
              <a:rPr lang="en-US" sz="2200" dirty="0">
                <a:latin typeface="Arial Rounded MT Bold" pitchFamily="34" charset="0"/>
              </a:rPr>
              <a:t>, </a:t>
            </a:r>
            <a:r>
              <a:rPr lang="en-US" sz="2200" b="1" dirty="0">
                <a:latin typeface="Arial Rounded MT Bold" pitchFamily="34" charset="0"/>
              </a:rPr>
              <a:t>DRC, Tanzania</a:t>
            </a:r>
            <a:r>
              <a:rPr lang="en-US" sz="2200" dirty="0">
                <a:latin typeface="Arial Rounded MT Bold" pitchFamily="34" charset="0"/>
              </a:rPr>
              <a:t> and </a:t>
            </a:r>
            <a:r>
              <a:rPr lang="en-US" sz="2200" b="1" dirty="0">
                <a:latin typeface="Arial Rounded MT Bold" pitchFamily="34" charset="0"/>
              </a:rPr>
              <a:t>Zambia</a:t>
            </a:r>
            <a:r>
              <a:rPr lang="en-US" sz="2200" dirty="0">
                <a:latin typeface="Arial Rounded MT Bold" pitchFamily="34" charset="0"/>
              </a:rPr>
              <a:t>.</a:t>
            </a:r>
          </a:p>
          <a:p>
            <a:pPr lvl="0">
              <a:buFont typeface="Wingdings" panose="05000000000000000000" pitchFamily="2" charset="2"/>
              <a:buChar char="§"/>
            </a:pPr>
            <a:r>
              <a:rPr lang="en-US" sz="2200" dirty="0">
                <a:latin typeface="Arial Rounded MT Bold" pitchFamily="34" charset="0"/>
              </a:rPr>
              <a:t>Lake Malawi is shared by T</a:t>
            </a:r>
            <a:r>
              <a:rPr lang="en-US" sz="2200" b="1" dirty="0">
                <a:latin typeface="Arial Rounded MT Bold" pitchFamily="34" charset="0"/>
              </a:rPr>
              <a:t>anzania</a:t>
            </a:r>
            <a:r>
              <a:rPr lang="en-US" sz="2200" dirty="0">
                <a:latin typeface="Arial Rounded MT Bold" pitchFamily="34" charset="0"/>
              </a:rPr>
              <a:t>, </a:t>
            </a:r>
            <a:r>
              <a:rPr lang="en-US" sz="2200" b="1" dirty="0">
                <a:latin typeface="Arial Rounded MT Bold" pitchFamily="34" charset="0"/>
              </a:rPr>
              <a:t>Malawi</a:t>
            </a:r>
            <a:r>
              <a:rPr lang="en-US" sz="2200" dirty="0">
                <a:latin typeface="Arial Rounded MT Bold" pitchFamily="34" charset="0"/>
              </a:rPr>
              <a:t> and </a:t>
            </a:r>
            <a:r>
              <a:rPr lang="en-US" sz="2200" b="1" dirty="0">
                <a:latin typeface="Arial Rounded MT Bold" pitchFamily="34" charset="0"/>
              </a:rPr>
              <a:t>Mozambique</a:t>
            </a:r>
            <a:r>
              <a:rPr lang="en-US" sz="2200" dirty="0">
                <a:latin typeface="Arial Rounded MT Bold" pitchFamily="34" charset="0"/>
              </a:rPr>
              <a:t>.</a:t>
            </a:r>
          </a:p>
          <a:p>
            <a:pPr lvl="0">
              <a:buFont typeface="Wingdings" panose="05000000000000000000" pitchFamily="2" charset="2"/>
              <a:buChar char="§"/>
            </a:pPr>
            <a:r>
              <a:rPr lang="en-US" sz="2200" dirty="0">
                <a:latin typeface="Arial Rounded MT Bold" pitchFamily="34" charset="0"/>
              </a:rPr>
              <a:t>Lakes which are </a:t>
            </a:r>
            <a:r>
              <a:rPr lang="en-US" sz="2200" b="1" dirty="0">
                <a:latin typeface="Arial Rounded MT Bold" pitchFamily="34" charset="0"/>
              </a:rPr>
              <a:t>NOT</a:t>
            </a:r>
            <a:r>
              <a:rPr lang="en-US" sz="2200" dirty="0">
                <a:latin typeface="Arial Rounded MT Bold" pitchFamily="34" charset="0"/>
              </a:rPr>
              <a:t> found in Rift valley are Lake </a:t>
            </a:r>
            <a:r>
              <a:rPr lang="en-US" sz="2200" b="1" dirty="0">
                <a:latin typeface="Arial Rounded MT Bold" pitchFamily="34" charset="0"/>
              </a:rPr>
              <a:t>Victoria,</a:t>
            </a:r>
            <a:r>
              <a:rPr lang="en-US" sz="2200" dirty="0">
                <a:latin typeface="Arial Rounded MT Bold" pitchFamily="34" charset="0"/>
              </a:rPr>
              <a:t> </a:t>
            </a:r>
            <a:r>
              <a:rPr lang="en-US" sz="2200" b="1" dirty="0">
                <a:latin typeface="Arial Rounded MT Bold" pitchFamily="34" charset="0"/>
              </a:rPr>
              <a:t>Kyoga</a:t>
            </a:r>
            <a:r>
              <a:rPr lang="en-US" sz="2200" dirty="0">
                <a:latin typeface="Arial Rounded MT Bold" pitchFamily="34" charset="0"/>
              </a:rPr>
              <a:t>, </a:t>
            </a:r>
            <a:r>
              <a:rPr lang="en-US" sz="2200" b="1" dirty="0">
                <a:latin typeface="Arial Rounded MT Bold" pitchFamily="34" charset="0"/>
              </a:rPr>
              <a:t>George</a:t>
            </a:r>
            <a:r>
              <a:rPr lang="en-US" sz="2200" dirty="0">
                <a:latin typeface="Arial Rounded MT Bold" pitchFamily="34" charset="0"/>
              </a:rPr>
              <a:t> and </a:t>
            </a:r>
            <a:r>
              <a:rPr lang="en-US" sz="2200" b="1" dirty="0">
                <a:latin typeface="Arial Rounded MT Bold" pitchFamily="34" charset="0"/>
              </a:rPr>
              <a:t>Lake </a:t>
            </a:r>
            <a:r>
              <a:rPr lang="en-US" sz="2200" b="1" dirty="0" err="1">
                <a:latin typeface="Arial Rounded MT Bold" pitchFamily="34" charset="0"/>
              </a:rPr>
              <a:t>Tana</a:t>
            </a:r>
            <a:r>
              <a:rPr lang="en-US" sz="2200" b="1" dirty="0">
                <a:latin typeface="Arial Rounded MT Bold" pitchFamily="34" charset="0"/>
              </a:rPr>
              <a:t>.</a:t>
            </a:r>
            <a:r>
              <a:rPr lang="en-US" sz="2200" b="1" dirty="0">
                <a:latin typeface="Arial Rounded MT Bold" pitchFamily="34" charset="0"/>
              </a:rPr>
              <a:t> </a:t>
            </a:r>
            <a:endParaRPr lang="en-US" sz="2200" dirty="0">
              <a:latin typeface="Arial Rounded MT Bold" pitchFamily="34" charset="0"/>
            </a:endParaRPr>
          </a:p>
        </p:txBody>
      </p:sp>
    </p:spTree>
    <p:extLst>
      <p:ext uri="{BB962C8B-B14F-4D97-AF65-F5344CB8AC3E}">
        <p14:creationId xmlns:p14="http://schemas.microsoft.com/office/powerpoint/2010/main" val="2767444819"/>
      </p:ext>
    </p:extLst>
  </p:cSld>
  <p:clrMapOvr>
    <a:masterClrMapping/>
  </p:clrMapOvr>
  <p:transition spd="slow" advTm="60000">
    <p:cover/>
  </p:transition>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0"/>
            <a:ext cx="9144000" cy="2308324"/>
          </a:xfrm>
          <a:prstGeom prst="rect">
            <a:avLst/>
          </a:prstGeom>
        </p:spPr>
        <p:txBody>
          <a:bodyPr wrap="square">
            <a:spAutoFit/>
          </a:bodyPr>
          <a:lstStyle/>
          <a:p>
            <a:r>
              <a:rPr lang="en-US" b="1" dirty="0"/>
              <a:t>(Yr. 2010)</a:t>
            </a:r>
          </a:p>
          <a:p>
            <a:r>
              <a:rPr lang="en-US" b="1" dirty="0"/>
              <a:t>4.Which </a:t>
            </a:r>
            <a:r>
              <a:rPr lang="en-US" b="1" dirty="0"/>
              <a:t>one of the following dams in Africa </a:t>
            </a:r>
            <a:r>
              <a:rPr lang="en-US" b="1" dirty="0"/>
              <a:t>is correctly </a:t>
            </a:r>
            <a:r>
              <a:rPr lang="en-US" b="1" dirty="0"/>
              <a:t>matched with the river on which it </a:t>
            </a:r>
            <a:r>
              <a:rPr lang="en-US" b="1" dirty="0"/>
              <a:t>is located</a:t>
            </a:r>
            <a:r>
              <a:rPr lang="en-US" b="1" dirty="0"/>
              <a:t>?</a:t>
            </a:r>
          </a:p>
          <a:p>
            <a:r>
              <a:rPr lang="en-US" b="1" dirty="0"/>
              <a:t>	</a:t>
            </a:r>
            <a:r>
              <a:rPr lang="en-US" b="1" u="sng" dirty="0"/>
              <a:t>Dam</a:t>
            </a:r>
            <a:r>
              <a:rPr lang="en-US" b="1" dirty="0"/>
              <a:t>	</a:t>
            </a:r>
            <a:r>
              <a:rPr lang="en-US" b="1" dirty="0"/>
              <a:t>	</a:t>
            </a:r>
            <a:r>
              <a:rPr lang="en-US" b="1" u="sng" dirty="0"/>
              <a:t>River</a:t>
            </a:r>
            <a:endParaRPr lang="en-US" b="1" u="sng" dirty="0"/>
          </a:p>
          <a:p>
            <a:r>
              <a:rPr lang="en-US" b="1" dirty="0"/>
              <a:t>A.	</a:t>
            </a:r>
            <a:r>
              <a:rPr lang="en-US" b="1" dirty="0" err="1"/>
              <a:t>Kariba</a:t>
            </a:r>
            <a:r>
              <a:rPr lang="en-US" b="1" dirty="0"/>
              <a:t>	</a:t>
            </a:r>
            <a:r>
              <a:rPr lang="en-US" b="1" dirty="0"/>
              <a:t>	- </a:t>
            </a:r>
            <a:r>
              <a:rPr lang="en-US" b="1" dirty="0"/>
              <a:t>Zambezi</a:t>
            </a:r>
          </a:p>
          <a:p>
            <a:r>
              <a:rPr lang="en-US" b="1" dirty="0"/>
              <a:t>B.	</a:t>
            </a:r>
            <a:r>
              <a:rPr lang="en-US" b="1" dirty="0" err="1"/>
              <a:t>Kindaruma</a:t>
            </a:r>
            <a:r>
              <a:rPr lang="en-US" b="1" dirty="0"/>
              <a:t>	- Nile</a:t>
            </a:r>
          </a:p>
          <a:p>
            <a:r>
              <a:rPr lang="en-US" b="1" dirty="0"/>
              <a:t>C.	Aswan	</a:t>
            </a:r>
            <a:r>
              <a:rPr lang="en-US" b="1" dirty="0"/>
              <a:t>	- </a:t>
            </a:r>
            <a:r>
              <a:rPr lang="en-US" b="1" dirty="0"/>
              <a:t>Volta</a:t>
            </a:r>
          </a:p>
          <a:p>
            <a:r>
              <a:rPr lang="en-US" b="1" dirty="0"/>
              <a:t>D.	</a:t>
            </a:r>
            <a:r>
              <a:rPr lang="en-US" b="1" dirty="0" err="1"/>
              <a:t>Akosornbo</a:t>
            </a:r>
            <a:r>
              <a:rPr lang="en-US" b="1" dirty="0"/>
              <a:t>	</a:t>
            </a:r>
            <a:r>
              <a:rPr lang="en-US" b="1" dirty="0"/>
              <a:t>- </a:t>
            </a:r>
            <a:r>
              <a:rPr lang="en-US" b="1" dirty="0" err="1"/>
              <a:t>Tano</a:t>
            </a:r>
            <a:endParaRPr lang="en-US" b="1" dirty="0"/>
          </a:p>
        </p:txBody>
      </p:sp>
      <p:sp>
        <p:nvSpPr>
          <p:cNvPr id="3" name="Rectangle 2"/>
          <p:cNvSpPr/>
          <p:nvPr/>
        </p:nvSpPr>
        <p:spPr>
          <a:xfrm>
            <a:off x="530578" y="2363570"/>
            <a:ext cx="6835422" cy="646331"/>
          </a:xfrm>
          <a:prstGeom prst="rect">
            <a:avLst/>
          </a:prstGeom>
        </p:spPr>
        <p:txBody>
          <a:bodyPr wrap="square">
            <a:spAutoFit/>
          </a:bodyPr>
          <a:lstStyle/>
          <a:p>
            <a:r>
              <a:rPr lang="en-US" b="1" dirty="0"/>
              <a:t>(Yr. 2008)</a:t>
            </a:r>
          </a:p>
          <a:p>
            <a:r>
              <a:rPr lang="en-US" b="1" dirty="0"/>
              <a:t>Use the map of Africa below to answer questions </a:t>
            </a:r>
            <a:r>
              <a:rPr lang="en-US" b="1" dirty="0"/>
              <a:t>5</a:t>
            </a:r>
            <a:endParaRPr lang="en-US" b="1" dirty="0"/>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1" y="2933700"/>
            <a:ext cx="2611789"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447168" y="3285172"/>
            <a:ext cx="6204833" cy="1477328"/>
          </a:xfrm>
          <a:prstGeom prst="rect">
            <a:avLst/>
          </a:prstGeom>
        </p:spPr>
        <p:txBody>
          <a:bodyPr wrap="square">
            <a:spAutoFit/>
          </a:bodyPr>
          <a:lstStyle/>
          <a:p>
            <a:r>
              <a:rPr lang="en-US" b="1" dirty="0"/>
              <a:t>5.The </a:t>
            </a:r>
            <a:r>
              <a:rPr lang="en-US" b="1" dirty="0"/>
              <a:t>dam marked P was built mainly to</a:t>
            </a:r>
          </a:p>
          <a:p>
            <a:r>
              <a:rPr lang="en-US" b="1" dirty="0"/>
              <a:t>A.	Provide water for irrigation.</a:t>
            </a:r>
          </a:p>
          <a:p>
            <a:r>
              <a:rPr lang="en-US" b="1" dirty="0"/>
              <a:t>B.	Create a lake for fishing.</a:t>
            </a:r>
          </a:p>
          <a:p>
            <a:r>
              <a:rPr lang="en-US" b="1" dirty="0"/>
              <a:t>C.	Provide hydro-electric power.</a:t>
            </a:r>
          </a:p>
          <a:p>
            <a:r>
              <a:rPr lang="en-US" b="1" dirty="0"/>
              <a:t>D.	Control floods.</a:t>
            </a:r>
          </a:p>
        </p:txBody>
      </p:sp>
      <p:sp>
        <p:nvSpPr>
          <p:cNvPr id="5" name="TextBox 4"/>
          <p:cNvSpPr txBox="1"/>
          <p:nvPr/>
        </p:nvSpPr>
        <p:spPr>
          <a:xfrm>
            <a:off x="2108201" y="4762500"/>
            <a:ext cx="109053" cy="369332"/>
          </a:xfrm>
          <a:prstGeom prst="rect">
            <a:avLst/>
          </a:prstGeom>
          <a:noFill/>
        </p:spPr>
        <p:txBody>
          <a:bodyPr wrap="square" rtlCol="0">
            <a:spAutoFit/>
          </a:bodyPr>
          <a:lstStyle/>
          <a:p>
            <a:r>
              <a:rPr lang="en-US" b="1" dirty="0"/>
              <a:t>P</a:t>
            </a:r>
            <a:endParaRPr lang="en-US" b="1" dirty="0"/>
          </a:p>
        </p:txBody>
      </p:sp>
    </p:spTree>
    <p:extLst>
      <p:ext uri="{BB962C8B-B14F-4D97-AF65-F5344CB8AC3E}">
        <p14:creationId xmlns:p14="http://schemas.microsoft.com/office/powerpoint/2010/main" val="2377455115"/>
      </p:ext>
    </p:extLst>
  </p:cSld>
  <p:clrMapOvr>
    <a:masterClrMapping/>
  </p:clrMapOvr>
  <p:transition spd="slow">
    <p:cover/>
  </p:transition>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36600" y="1001242"/>
            <a:ext cx="4548602" cy="46756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12800" y="696442"/>
            <a:ext cx="4548602" cy="369332"/>
          </a:xfrm>
          <a:prstGeom prst="rect">
            <a:avLst/>
          </a:prstGeom>
          <a:noFill/>
        </p:spPr>
        <p:txBody>
          <a:bodyPr wrap="square" rtlCol="0">
            <a:spAutoFit/>
          </a:bodyPr>
          <a:lstStyle/>
          <a:p>
            <a:r>
              <a:rPr lang="en-US" b="1" dirty="0"/>
              <a:t>ORAN	 O</a:t>
            </a:r>
            <a:r>
              <a:rPr lang="en-US" sz="1200" b="1" dirty="0"/>
              <a:t>0</a:t>
            </a:r>
            <a:r>
              <a:rPr lang="en-US" b="1" dirty="0"/>
              <a:t>	             30</a:t>
            </a:r>
            <a:r>
              <a:rPr lang="en-US" sz="1200" b="1" dirty="0"/>
              <a:t>0</a:t>
            </a:r>
            <a:r>
              <a:rPr lang="en-US" b="1" dirty="0"/>
              <a:t>E</a:t>
            </a:r>
            <a:endParaRPr lang="en-US" b="1" dirty="0"/>
          </a:p>
        </p:txBody>
      </p:sp>
      <p:sp>
        <p:nvSpPr>
          <p:cNvPr id="4" name="Rectangle 3"/>
          <p:cNvSpPr/>
          <p:nvPr/>
        </p:nvSpPr>
        <p:spPr>
          <a:xfrm>
            <a:off x="564444" y="83536"/>
            <a:ext cx="9144000" cy="707886"/>
          </a:xfrm>
          <a:prstGeom prst="rect">
            <a:avLst/>
          </a:prstGeom>
        </p:spPr>
        <p:txBody>
          <a:bodyPr wrap="square">
            <a:spAutoFit/>
          </a:bodyPr>
          <a:lstStyle/>
          <a:p>
            <a:r>
              <a:rPr lang="en-US" sz="2000" b="1" dirty="0"/>
              <a:t>(Yr. 2007)</a:t>
            </a:r>
          </a:p>
          <a:p>
            <a:r>
              <a:rPr lang="en-US" sz="2000" b="1" dirty="0"/>
              <a:t>6.The </a:t>
            </a:r>
            <a:r>
              <a:rPr lang="en-US" sz="2000" b="1" dirty="0"/>
              <a:t>multi-purpose project found in the place </a:t>
            </a:r>
            <a:r>
              <a:rPr lang="en-US" sz="2000" b="1" dirty="0"/>
              <a:t>marked L </a:t>
            </a:r>
            <a:r>
              <a:rPr lang="en-US" sz="2000" b="1" dirty="0"/>
              <a:t>is</a:t>
            </a:r>
          </a:p>
        </p:txBody>
      </p:sp>
      <p:sp>
        <p:nvSpPr>
          <p:cNvPr id="5" name="Rectangle 4"/>
          <p:cNvSpPr/>
          <p:nvPr/>
        </p:nvSpPr>
        <p:spPr>
          <a:xfrm>
            <a:off x="5361402" y="1638301"/>
            <a:ext cx="4290598" cy="1323439"/>
          </a:xfrm>
          <a:prstGeom prst="rect">
            <a:avLst/>
          </a:prstGeom>
        </p:spPr>
        <p:txBody>
          <a:bodyPr wrap="square">
            <a:spAutoFit/>
          </a:bodyPr>
          <a:lstStyle/>
          <a:p>
            <a:pPr marL="342900" indent="-342900">
              <a:buAutoNum type="alphaUcPeriod"/>
            </a:pPr>
            <a:r>
              <a:rPr lang="en-US" sz="2000" b="1" dirty="0"/>
              <a:t>Aswan </a:t>
            </a:r>
            <a:r>
              <a:rPr lang="en-US" sz="2000" b="1" dirty="0"/>
              <a:t>High Dam	</a:t>
            </a:r>
            <a:endParaRPr lang="en-US" sz="2000" b="1" dirty="0"/>
          </a:p>
          <a:p>
            <a:pPr marL="342900" indent="-342900">
              <a:buAutoNum type="alphaUcPeriod"/>
            </a:pPr>
            <a:r>
              <a:rPr lang="en-US" sz="2000" b="1" dirty="0"/>
              <a:t>Owen </a:t>
            </a:r>
            <a:r>
              <a:rPr lang="en-US" sz="2000" b="1" dirty="0"/>
              <a:t>Falls Dam</a:t>
            </a:r>
          </a:p>
          <a:p>
            <a:r>
              <a:rPr lang="en-US" sz="2000" b="1" dirty="0"/>
              <a:t>C. </a:t>
            </a:r>
            <a:r>
              <a:rPr lang="en-US" sz="2000" b="1" dirty="0"/>
              <a:t>  </a:t>
            </a:r>
            <a:r>
              <a:rPr lang="en-US" sz="2000" b="1" dirty="0" err="1"/>
              <a:t>Akosornbo</a:t>
            </a:r>
            <a:r>
              <a:rPr lang="en-US" sz="2000" b="1" dirty="0"/>
              <a:t> </a:t>
            </a:r>
            <a:r>
              <a:rPr lang="en-US" sz="2000" b="1" dirty="0"/>
              <a:t>Dam	</a:t>
            </a:r>
            <a:endParaRPr lang="en-US" sz="2000" b="1" dirty="0"/>
          </a:p>
          <a:p>
            <a:r>
              <a:rPr lang="en-US" sz="2000" b="1" dirty="0"/>
              <a:t>D</a:t>
            </a:r>
            <a:r>
              <a:rPr lang="en-US" sz="2000" b="1" dirty="0"/>
              <a:t>. </a:t>
            </a:r>
            <a:r>
              <a:rPr lang="en-US" sz="2000" b="1" dirty="0"/>
              <a:t>  </a:t>
            </a:r>
            <a:r>
              <a:rPr lang="en-US" sz="2000" b="1" dirty="0" err="1"/>
              <a:t>Kariba</a:t>
            </a:r>
            <a:r>
              <a:rPr lang="en-US" sz="2000" b="1" dirty="0"/>
              <a:t> </a:t>
            </a:r>
            <a:r>
              <a:rPr lang="en-US" sz="2000" b="1" dirty="0"/>
              <a:t>Dam</a:t>
            </a:r>
          </a:p>
        </p:txBody>
      </p:sp>
    </p:spTree>
    <p:extLst>
      <p:ext uri="{BB962C8B-B14F-4D97-AF65-F5344CB8AC3E}">
        <p14:creationId xmlns:p14="http://schemas.microsoft.com/office/powerpoint/2010/main" val="3316890134"/>
      </p:ext>
    </p:extLst>
  </p:cSld>
  <p:clrMapOvr>
    <a:masterClrMapping/>
  </p:clrMapOvr>
  <p:transition spd="slow">
    <p:cover/>
  </p:transition>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778" y="-35151"/>
            <a:ext cx="9067800" cy="2431435"/>
          </a:xfrm>
          <a:prstGeom prst="rect">
            <a:avLst/>
          </a:prstGeom>
        </p:spPr>
        <p:txBody>
          <a:bodyPr wrap="square">
            <a:spAutoFit/>
          </a:bodyPr>
          <a:lstStyle/>
          <a:p>
            <a:r>
              <a:rPr lang="en-US" sz="2000" b="1" dirty="0"/>
              <a:t>(Yr. 2004)</a:t>
            </a:r>
          </a:p>
          <a:p>
            <a:r>
              <a:rPr lang="en-US" sz="2000" b="1" dirty="0"/>
              <a:t>8. The main reason for establishing the Volta River project in Ghana was to</a:t>
            </a:r>
          </a:p>
          <a:p>
            <a:r>
              <a:rPr lang="en-US" sz="2000" b="1" dirty="0"/>
              <a:t>A.	produce hydro-electric power</a:t>
            </a:r>
          </a:p>
          <a:p>
            <a:r>
              <a:rPr lang="en-US" sz="2000" b="1" dirty="0"/>
              <a:t>B.	improve transport</a:t>
            </a:r>
          </a:p>
          <a:p>
            <a:r>
              <a:rPr lang="en-US" sz="2000" b="1" dirty="0"/>
              <a:t>C.	provide water for irrigation</a:t>
            </a:r>
          </a:p>
          <a:p>
            <a:r>
              <a:rPr lang="en-US" sz="2000" b="1" dirty="0"/>
              <a:t>D.	promote fishing</a:t>
            </a:r>
          </a:p>
          <a:p>
            <a:endParaRPr lang="en-US" sz="1200" b="1" dirty="0"/>
          </a:p>
          <a:p>
            <a:r>
              <a:rPr lang="en-US" sz="2000" b="1" u="sng" dirty="0"/>
              <a:t>Use </a:t>
            </a:r>
            <a:r>
              <a:rPr lang="en-US" sz="2000" b="1" u="sng" dirty="0"/>
              <a:t>the map of Africa below to answer </a:t>
            </a:r>
            <a:r>
              <a:rPr lang="en-US" sz="2000" b="1" u="sng" dirty="0"/>
              <a:t>question </a:t>
            </a:r>
            <a:r>
              <a:rPr lang="en-US" sz="2000" b="1" u="sng" dirty="0"/>
              <a:t>8</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324101"/>
            <a:ext cx="3124200" cy="342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51000" y="3086100"/>
            <a:ext cx="152400" cy="369332"/>
          </a:xfrm>
          <a:prstGeom prst="rect">
            <a:avLst/>
          </a:prstGeom>
          <a:noFill/>
        </p:spPr>
        <p:txBody>
          <a:bodyPr wrap="square" rtlCol="0">
            <a:spAutoFit/>
          </a:bodyPr>
          <a:lstStyle/>
          <a:p>
            <a:r>
              <a:rPr lang="en-US" dirty="0"/>
              <a:t>A</a:t>
            </a:r>
            <a:endParaRPr lang="en-US" dirty="0"/>
          </a:p>
        </p:txBody>
      </p:sp>
      <p:sp>
        <p:nvSpPr>
          <p:cNvPr id="4" name="Rectangle 3"/>
          <p:cNvSpPr/>
          <p:nvPr/>
        </p:nvSpPr>
        <p:spPr>
          <a:xfrm>
            <a:off x="3708400" y="2391370"/>
            <a:ext cx="5943600" cy="1938992"/>
          </a:xfrm>
          <a:prstGeom prst="rect">
            <a:avLst/>
          </a:prstGeom>
        </p:spPr>
        <p:txBody>
          <a:bodyPr wrap="square">
            <a:spAutoFit/>
          </a:bodyPr>
          <a:lstStyle/>
          <a:p>
            <a:r>
              <a:rPr lang="en-US" sz="2000" b="1" dirty="0"/>
              <a:t>(Yr. 2002)</a:t>
            </a:r>
          </a:p>
          <a:p>
            <a:r>
              <a:rPr lang="en-US" sz="2000" b="1" dirty="0"/>
              <a:t>9. The development project marked A is </a:t>
            </a:r>
            <a:endParaRPr lang="en-US" sz="2000" b="1" dirty="0"/>
          </a:p>
          <a:p>
            <a:r>
              <a:rPr lang="en-US" sz="2000" b="1" dirty="0" err="1"/>
              <a:t>A.Aswan</a:t>
            </a:r>
            <a:r>
              <a:rPr lang="en-US" sz="2000" b="1" dirty="0"/>
              <a:t> </a:t>
            </a:r>
            <a:r>
              <a:rPr lang="en-US" sz="2000" b="1" dirty="0"/>
              <a:t>High dam </a:t>
            </a:r>
            <a:endParaRPr lang="en-US" sz="2000" b="1" dirty="0"/>
          </a:p>
          <a:p>
            <a:r>
              <a:rPr lang="en-US" sz="2000" b="1" dirty="0" err="1"/>
              <a:t>B.River</a:t>
            </a:r>
            <a:r>
              <a:rPr lang="en-US" sz="2000" b="1" dirty="0"/>
              <a:t> </a:t>
            </a:r>
            <a:r>
              <a:rPr lang="en-US" sz="2000" b="1" dirty="0" err="1"/>
              <a:t>Tana</a:t>
            </a:r>
            <a:r>
              <a:rPr lang="en-US" sz="2000" b="1" dirty="0"/>
              <a:t> project </a:t>
            </a:r>
            <a:endParaRPr lang="en-US" sz="2000" b="1" dirty="0"/>
          </a:p>
          <a:p>
            <a:r>
              <a:rPr lang="en-US" sz="2000" b="1" dirty="0" err="1"/>
              <a:t>C.Volta</a:t>
            </a:r>
            <a:r>
              <a:rPr lang="en-US" sz="2000" b="1" dirty="0"/>
              <a:t> </a:t>
            </a:r>
            <a:r>
              <a:rPr lang="en-US" sz="2000" b="1" dirty="0"/>
              <a:t>river scheme </a:t>
            </a:r>
            <a:endParaRPr lang="en-US" sz="2000" b="1" dirty="0"/>
          </a:p>
          <a:p>
            <a:r>
              <a:rPr lang="en-US" sz="2000" b="1" dirty="0" err="1"/>
              <a:t>D.KerioValley</a:t>
            </a:r>
            <a:r>
              <a:rPr lang="en-US" sz="2000" b="1" dirty="0"/>
              <a:t> </a:t>
            </a:r>
            <a:r>
              <a:rPr lang="en-US" sz="2000" b="1" dirty="0"/>
              <a:t>project</a:t>
            </a:r>
          </a:p>
        </p:txBody>
      </p:sp>
    </p:spTree>
    <p:extLst>
      <p:ext uri="{BB962C8B-B14F-4D97-AF65-F5344CB8AC3E}">
        <p14:creationId xmlns:p14="http://schemas.microsoft.com/office/powerpoint/2010/main" val="2906568937"/>
      </p:ext>
    </p:extLst>
  </p:cSld>
  <p:clrMapOvr>
    <a:masterClrMapping/>
  </p:clrMapOvr>
  <p:transition spd="slow">
    <p:cover/>
  </p:transition>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1"/>
            <a:ext cx="9144000" cy="5632311"/>
          </a:xfrm>
          <a:prstGeom prst="rect">
            <a:avLst/>
          </a:prstGeom>
        </p:spPr>
        <p:txBody>
          <a:bodyPr wrap="square">
            <a:spAutoFit/>
          </a:bodyPr>
          <a:lstStyle/>
          <a:p>
            <a:r>
              <a:rPr lang="en-US" sz="2000" b="1" dirty="0"/>
              <a:t>YR 2014	</a:t>
            </a:r>
          </a:p>
          <a:p>
            <a:r>
              <a:rPr lang="en-US" sz="2000" b="1" dirty="0"/>
              <a:t>1.Which on of the following minerals is correctly matched with the area it is mined</a:t>
            </a:r>
          </a:p>
          <a:p>
            <a:r>
              <a:rPr lang="en-US" sz="2000" b="1" dirty="0"/>
              <a:t>	</a:t>
            </a:r>
            <a:r>
              <a:rPr lang="en-US" sz="2000" b="1" u="sng" dirty="0"/>
              <a:t>Minerals</a:t>
            </a:r>
            <a:r>
              <a:rPr lang="en-US" sz="2000" b="1" dirty="0"/>
              <a:t>	</a:t>
            </a:r>
            <a:r>
              <a:rPr lang="en-US" sz="2000" b="1" dirty="0"/>
              <a:t>	</a:t>
            </a:r>
            <a:r>
              <a:rPr lang="en-US" sz="2000" b="1" u="sng" dirty="0"/>
              <a:t>Area </a:t>
            </a:r>
            <a:r>
              <a:rPr lang="en-US" sz="2000" b="1" u="sng" dirty="0"/>
              <a:t>mined</a:t>
            </a:r>
          </a:p>
          <a:p>
            <a:r>
              <a:rPr lang="en-US" sz="2000" b="1" dirty="0"/>
              <a:t>A.	Limestone	</a:t>
            </a:r>
            <a:r>
              <a:rPr lang="en-US" sz="2000" b="1" dirty="0"/>
              <a:t>	</a:t>
            </a:r>
            <a:r>
              <a:rPr lang="en-US" sz="2000" b="1" dirty="0" err="1"/>
              <a:t>Magadi</a:t>
            </a:r>
            <a:r>
              <a:rPr lang="en-US" sz="2000" b="1" dirty="0"/>
              <a:t>.</a:t>
            </a:r>
          </a:p>
          <a:p>
            <a:r>
              <a:rPr lang="en-US" sz="2000" b="1" dirty="0"/>
              <a:t>B.	Fluorspar	</a:t>
            </a:r>
            <a:r>
              <a:rPr lang="en-US" sz="2000" b="1" dirty="0"/>
              <a:t>	</a:t>
            </a:r>
            <a:r>
              <a:rPr lang="en-US" sz="2000" b="1" dirty="0" err="1"/>
              <a:t>Athi</a:t>
            </a:r>
            <a:r>
              <a:rPr lang="en-US" sz="2000" b="1" dirty="0"/>
              <a:t> </a:t>
            </a:r>
            <a:r>
              <a:rPr lang="en-US" sz="2000" b="1" dirty="0"/>
              <a:t>river.</a:t>
            </a:r>
          </a:p>
          <a:p>
            <a:r>
              <a:rPr lang="en-US" sz="2000" b="1" dirty="0"/>
              <a:t>C.	Diatomite	</a:t>
            </a:r>
            <a:r>
              <a:rPr lang="en-US" sz="2000" b="1" dirty="0"/>
              <a:t>	</a:t>
            </a:r>
            <a:r>
              <a:rPr lang="en-US" sz="2000" b="1" dirty="0" err="1"/>
              <a:t>Kariandusi</a:t>
            </a:r>
            <a:endParaRPr lang="en-US" sz="2000" b="1" dirty="0"/>
          </a:p>
          <a:p>
            <a:r>
              <a:rPr lang="en-US" sz="2000" b="1" dirty="0"/>
              <a:t>D.	Soda ash	</a:t>
            </a:r>
            <a:r>
              <a:rPr lang="en-US" sz="2000" b="1" dirty="0"/>
              <a:t>	</a:t>
            </a:r>
            <a:r>
              <a:rPr lang="en-US" sz="2000" b="1" dirty="0" err="1"/>
              <a:t>Kerio</a:t>
            </a:r>
            <a:r>
              <a:rPr lang="en-US" sz="2000" b="1" dirty="0"/>
              <a:t> Valley</a:t>
            </a:r>
            <a:endParaRPr lang="en-US" sz="2000" b="1" dirty="0"/>
          </a:p>
          <a:p>
            <a:endParaRPr lang="en-US" sz="2000" b="1" dirty="0"/>
          </a:p>
          <a:p>
            <a:r>
              <a:rPr lang="en-US" sz="2000" b="1" dirty="0"/>
              <a:t>(</a:t>
            </a:r>
            <a:r>
              <a:rPr lang="en-US" sz="2000" b="1" dirty="0"/>
              <a:t>Yr. 2013)</a:t>
            </a:r>
          </a:p>
          <a:p>
            <a:r>
              <a:rPr lang="en-US" sz="2000" b="1" dirty="0"/>
              <a:t>2.Below </a:t>
            </a:r>
            <a:r>
              <a:rPr lang="en-US" sz="2000" b="1" dirty="0"/>
              <a:t>are some uses of minerals.</a:t>
            </a:r>
          </a:p>
          <a:p>
            <a:r>
              <a:rPr lang="en-US" sz="2000" b="1" dirty="0"/>
              <a:t>(i)	Filtering of water,</a:t>
            </a:r>
          </a:p>
          <a:p>
            <a:r>
              <a:rPr lang="en-US" sz="2000" b="1" dirty="0"/>
              <a:t>(ii)	Making of heat insulators.</a:t>
            </a:r>
          </a:p>
          <a:p>
            <a:r>
              <a:rPr lang="en-US" sz="2000" b="1" dirty="0"/>
              <a:t>(iii)	Making of glass.</a:t>
            </a:r>
          </a:p>
          <a:p>
            <a:r>
              <a:rPr lang="en-US" sz="2000" b="1" dirty="0"/>
              <a:t>(iv)	Manufacturing of cement.</a:t>
            </a:r>
          </a:p>
          <a:p>
            <a:r>
              <a:rPr lang="en-US" sz="2000" b="1" dirty="0"/>
              <a:t>(v)	Manufacturing of paints.</a:t>
            </a:r>
          </a:p>
          <a:p>
            <a:r>
              <a:rPr lang="en-US" sz="2000" b="1" dirty="0"/>
              <a:t>Which one of the following combinations of uses listed above is for diatomite?</a:t>
            </a:r>
          </a:p>
          <a:p>
            <a:r>
              <a:rPr lang="en-US" sz="2000" b="1" dirty="0"/>
              <a:t>A.  (i), (ii) and(iii).	B.   (i),(ii)and(v).</a:t>
            </a:r>
          </a:p>
          <a:p>
            <a:r>
              <a:rPr lang="en-US" sz="2000" b="1" dirty="0"/>
              <a:t>C.    (ii), (iii) and (iv).	D.   (iii), (iv) and (v)</a:t>
            </a:r>
          </a:p>
        </p:txBody>
      </p:sp>
    </p:spTree>
    <p:extLst>
      <p:ext uri="{BB962C8B-B14F-4D97-AF65-F5344CB8AC3E}">
        <p14:creationId xmlns:p14="http://schemas.microsoft.com/office/powerpoint/2010/main" val="730307692"/>
      </p:ext>
    </p:extLst>
  </p:cSld>
  <p:clrMapOvr>
    <a:masterClrMapping/>
  </p:clrMapOvr>
  <p:transition spd="slow">
    <p:cover/>
  </p:transition>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13587"/>
            <a:ext cx="9144000" cy="5324535"/>
          </a:xfrm>
          <a:prstGeom prst="rect">
            <a:avLst/>
          </a:prstGeom>
        </p:spPr>
        <p:txBody>
          <a:bodyPr wrap="square">
            <a:spAutoFit/>
          </a:bodyPr>
          <a:lstStyle/>
          <a:p>
            <a:r>
              <a:rPr lang="en-US" sz="2000" b="1" dirty="0"/>
              <a:t>(Yr. 2012)</a:t>
            </a:r>
          </a:p>
          <a:p>
            <a:r>
              <a:rPr lang="en-US" sz="2000" b="1" dirty="0"/>
              <a:t>3.Which </a:t>
            </a:r>
            <a:r>
              <a:rPr lang="en-US" sz="2000" b="1" dirty="0"/>
              <a:t>one of the following minerals is </a:t>
            </a:r>
            <a:r>
              <a:rPr lang="en-US" sz="2000" b="1" dirty="0"/>
              <a:t>correctly matched </a:t>
            </a:r>
            <a:r>
              <a:rPr lang="en-US" sz="2000" b="1" dirty="0"/>
              <a:t>with the method of mining through </a:t>
            </a:r>
            <a:r>
              <a:rPr lang="en-US" sz="2000" b="1" dirty="0"/>
              <a:t>which it </a:t>
            </a:r>
            <a:r>
              <a:rPr lang="en-US" sz="2000" b="1" dirty="0"/>
              <a:t>is extracted?</a:t>
            </a:r>
          </a:p>
          <a:p>
            <a:r>
              <a:rPr lang="en-US" sz="2000" b="1" dirty="0"/>
              <a:t>	</a:t>
            </a:r>
            <a:r>
              <a:rPr lang="en-US" sz="2000" b="1" u="sng" dirty="0"/>
              <a:t>Mineral</a:t>
            </a:r>
            <a:r>
              <a:rPr lang="en-US" sz="2000" b="1" dirty="0"/>
              <a:t>        	</a:t>
            </a:r>
            <a:r>
              <a:rPr lang="en-US" sz="2000" b="1" u="sng" dirty="0"/>
              <a:t>Method </a:t>
            </a:r>
            <a:r>
              <a:rPr lang="en-US" sz="2000" b="1" u="sng" dirty="0"/>
              <a:t>of mining</a:t>
            </a:r>
          </a:p>
          <a:p>
            <a:r>
              <a:rPr lang="en-US" sz="2000" b="1" dirty="0"/>
              <a:t>A.	Gold	</a:t>
            </a:r>
            <a:r>
              <a:rPr lang="en-US" sz="2000" b="1" dirty="0"/>
              <a:t>	-      </a:t>
            </a:r>
            <a:r>
              <a:rPr lang="en-US" sz="2000" b="1" dirty="0"/>
              <a:t>Dredging</a:t>
            </a:r>
          </a:p>
          <a:p>
            <a:r>
              <a:rPr lang="en-US" sz="2000" b="1" dirty="0"/>
              <a:t>B.	Copper	</a:t>
            </a:r>
            <a:r>
              <a:rPr lang="en-US" sz="2000" b="1" dirty="0"/>
              <a:t>	-      </a:t>
            </a:r>
            <a:r>
              <a:rPr lang="en-US" sz="2000" b="1" dirty="0"/>
              <a:t>Panning</a:t>
            </a:r>
          </a:p>
          <a:p>
            <a:r>
              <a:rPr lang="en-US" sz="2000" b="1" dirty="0"/>
              <a:t>C.	Soda Ash	</a:t>
            </a:r>
            <a:r>
              <a:rPr lang="en-US" sz="2000" b="1" dirty="0"/>
              <a:t>-     </a:t>
            </a:r>
            <a:r>
              <a:rPr lang="en-US" sz="2000" b="1" dirty="0" err="1"/>
              <a:t>Adit</a:t>
            </a:r>
            <a:endParaRPr lang="en-US" sz="2000" b="1" dirty="0"/>
          </a:p>
          <a:p>
            <a:r>
              <a:rPr lang="en-US" sz="2000" b="1" dirty="0"/>
              <a:t>D.	Petroleum	-      Drilling</a:t>
            </a:r>
          </a:p>
          <a:p>
            <a:endParaRPr lang="en-US" sz="2000" b="1" dirty="0"/>
          </a:p>
          <a:p>
            <a:r>
              <a:rPr lang="en-US" sz="2000" b="1" dirty="0"/>
              <a:t>(</a:t>
            </a:r>
            <a:r>
              <a:rPr lang="en-US" sz="2000" b="1" dirty="0"/>
              <a:t>Yr. 2011)</a:t>
            </a:r>
          </a:p>
          <a:p>
            <a:r>
              <a:rPr lang="en-US" sz="2000" b="1" dirty="0"/>
              <a:t>4.	Below are statements about a mineral in Kenya</a:t>
            </a:r>
          </a:p>
          <a:p>
            <a:r>
              <a:rPr lang="en-US" sz="2000" b="1" dirty="0"/>
              <a:t>i.	It is mined on the floor of the Rift Valley</a:t>
            </a:r>
          </a:p>
          <a:p>
            <a:r>
              <a:rPr lang="en-US" sz="2000" b="1" dirty="0"/>
              <a:t>ii.	It is used for softening water</a:t>
            </a:r>
          </a:p>
          <a:p>
            <a:r>
              <a:rPr lang="en-US" sz="2000" b="1" dirty="0"/>
              <a:t>iii.	It is the leading mineral export</a:t>
            </a:r>
          </a:p>
          <a:p>
            <a:r>
              <a:rPr lang="en-US" sz="2000" b="1" dirty="0"/>
              <a:t>The mineral described above is</a:t>
            </a:r>
          </a:p>
          <a:p>
            <a:r>
              <a:rPr lang="en-US" sz="2000" b="1" dirty="0"/>
              <a:t>A.   Diatomite	B. Fluorspar</a:t>
            </a:r>
          </a:p>
          <a:p>
            <a:r>
              <a:rPr lang="en-US" sz="2000" b="1" dirty="0"/>
              <a:t>C.   Limestone	D. Soda ash</a:t>
            </a:r>
          </a:p>
        </p:txBody>
      </p:sp>
    </p:spTree>
    <p:extLst>
      <p:ext uri="{BB962C8B-B14F-4D97-AF65-F5344CB8AC3E}">
        <p14:creationId xmlns:p14="http://schemas.microsoft.com/office/powerpoint/2010/main" val="1926453013"/>
      </p:ext>
    </p:extLst>
  </p:cSld>
  <p:clrMapOvr>
    <a:masterClrMapping/>
  </p:clrMapOvr>
  <p:transition spd="slow">
    <p:cover/>
  </p:transition>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14301"/>
            <a:ext cx="9144000" cy="1015663"/>
          </a:xfrm>
          <a:prstGeom prst="rect">
            <a:avLst/>
          </a:prstGeom>
        </p:spPr>
        <p:txBody>
          <a:bodyPr wrap="square">
            <a:spAutoFit/>
          </a:bodyPr>
          <a:lstStyle/>
          <a:p>
            <a:r>
              <a:rPr lang="en-US" sz="2000" b="1" dirty="0"/>
              <a:t>(Yr. 2010)</a:t>
            </a:r>
          </a:p>
          <a:p>
            <a:r>
              <a:rPr lang="en-US" sz="2000" b="1" dirty="0"/>
              <a:t>5.Which </a:t>
            </a:r>
            <a:r>
              <a:rPr lang="en-US" sz="2000" b="1" dirty="0"/>
              <a:t>one of the following minerals is </a:t>
            </a:r>
            <a:r>
              <a:rPr lang="en-US" sz="2000" b="1" dirty="0"/>
              <a:t>correctly matched </a:t>
            </a:r>
            <a:r>
              <a:rPr lang="en-US" sz="2000" b="1" dirty="0"/>
              <a:t>with the method used to mine it?</a:t>
            </a:r>
          </a:p>
        </p:txBody>
      </p:sp>
      <p:sp>
        <p:nvSpPr>
          <p:cNvPr id="3" name="Rectangle 2"/>
          <p:cNvSpPr/>
          <p:nvPr/>
        </p:nvSpPr>
        <p:spPr>
          <a:xfrm>
            <a:off x="584200" y="1028700"/>
            <a:ext cx="8915400" cy="4093428"/>
          </a:xfrm>
          <a:prstGeom prst="rect">
            <a:avLst/>
          </a:prstGeom>
        </p:spPr>
        <p:txBody>
          <a:bodyPr wrap="square">
            <a:spAutoFit/>
          </a:bodyPr>
          <a:lstStyle/>
          <a:p>
            <a:r>
              <a:rPr lang="en-US" sz="2000" b="1" dirty="0"/>
              <a:t>	</a:t>
            </a:r>
            <a:r>
              <a:rPr lang="en-US" sz="2000" b="1" u="sng" dirty="0"/>
              <a:t>Mineral</a:t>
            </a:r>
            <a:r>
              <a:rPr lang="en-US" sz="2000" b="1" u="sng" dirty="0"/>
              <a:t>	</a:t>
            </a:r>
            <a:r>
              <a:rPr lang="en-US" sz="2000" b="1" dirty="0"/>
              <a:t>	</a:t>
            </a:r>
            <a:r>
              <a:rPr lang="en-US" sz="2000" b="1" u="sng" dirty="0"/>
              <a:t>Mining </a:t>
            </a:r>
            <a:r>
              <a:rPr lang="en-US" sz="2000" b="1" u="sng" dirty="0"/>
              <a:t>method</a:t>
            </a:r>
          </a:p>
          <a:p>
            <a:r>
              <a:rPr lang="en-US" sz="2000" b="1" dirty="0"/>
              <a:t>A.	Soda Ash	- Drilling</a:t>
            </a:r>
          </a:p>
          <a:p>
            <a:r>
              <a:rPr lang="en-US" sz="2000" b="1" dirty="0"/>
              <a:t>B.	Diatomite	- Opencast</a:t>
            </a:r>
          </a:p>
          <a:p>
            <a:r>
              <a:rPr lang="en-US" sz="2000" b="1" dirty="0"/>
              <a:t>C.	Petroleum	- Panning</a:t>
            </a:r>
          </a:p>
          <a:p>
            <a:r>
              <a:rPr lang="en-US" sz="2000" b="1" dirty="0"/>
              <a:t>D.	Gold	</a:t>
            </a:r>
            <a:r>
              <a:rPr lang="en-US" sz="2000" b="1" dirty="0"/>
              <a:t>	- </a:t>
            </a:r>
            <a:r>
              <a:rPr lang="en-US" sz="2000" b="1" dirty="0"/>
              <a:t>Dredging</a:t>
            </a:r>
          </a:p>
          <a:p>
            <a:endParaRPr lang="en-US" sz="2000" b="1" dirty="0"/>
          </a:p>
          <a:p>
            <a:r>
              <a:rPr lang="en-US" sz="2000" b="1" dirty="0"/>
              <a:t>{</a:t>
            </a:r>
            <a:r>
              <a:rPr lang="en-US" sz="2000" b="1" dirty="0"/>
              <a:t>Yr. 2009)</a:t>
            </a:r>
          </a:p>
          <a:p>
            <a:r>
              <a:rPr lang="en-US" sz="2000" b="1" dirty="0"/>
              <a:t>6.The </a:t>
            </a:r>
            <a:r>
              <a:rPr lang="en-US" sz="2000" b="1" dirty="0"/>
              <a:t>main contribution of petroleum to the </a:t>
            </a:r>
            <a:r>
              <a:rPr lang="en-US" sz="2000" b="1" dirty="0"/>
              <a:t>economy on </a:t>
            </a:r>
            <a:r>
              <a:rPr lang="en-US" sz="2000" b="1" dirty="0"/>
              <a:t>Nigeria is that it has led to</a:t>
            </a:r>
          </a:p>
          <a:p>
            <a:r>
              <a:rPr lang="en-US" sz="2000" b="1" dirty="0"/>
              <a:t>A.	the development of transport network</a:t>
            </a:r>
          </a:p>
          <a:p>
            <a:r>
              <a:rPr lang="en-US" sz="2000" b="1" dirty="0"/>
              <a:t>B.	an increase in energy supply</a:t>
            </a:r>
          </a:p>
          <a:p>
            <a:r>
              <a:rPr lang="en-US" sz="2000" b="1" dirty="0"/>
              <a:t>C.	the creation of job opportunities</a:t>
            </a:r>
          </a:p>
          <a:p>
            <a:r>
              <a:rPr lang="en-US" sz="2000" b="1" dirty="0"/>
              <a:t>D.	an increase in foreign exchange</a:t>
            </a:r>
          </a:p>
        </p:txBody>
      </p:sp>
    </p:spTree>
    <p:extLst>
      <p:ext uri="{BB962C8B-B14F-4D97-AF65-F5344CB8AC3E}">
        <p14:creationId xmlns:p14="http://schemas.microsoft.com/office/powerpoint/2010/main" val="1321747824"/>
      </p:ext>
    </p:extLst>
  </p:cSld>
  <p:clrMapOvr>
    <a:masterClrMapping/>
  </p:clrMapOvr>
  <p:transition spd="slow">
    <p:cover/>
  </p:transition>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14301"/>
            <a:ext cx="8991600" cy="5632311"/>
          </a:xfrm>
          <a:prstGeom prst="rect">
            <a:avLst/>
          </a:prstGeom>
        </p:spPr>
        <p:txBody>
          <a:bodyPr wrap="square">
            <a:spAutoFit/>
          </a:bodyPr>
          <a:lstStyle/>
          <a:p>
            <a:r>
              <a:rPr lang="en-US" sz="2400" b="1" dirty="0"/>
              <a:t>(Yr. 2008)</a:t>
            </a:r>
          </a:p>
          <a:p>
            <a:r>
              <a:rPr lang="en-US" sz="2400" b="1" dirty="0"/>
              <a:t>7.Which </a:t>
            </a:r>
            <a:r>
              <a:rPr lang="en-US" sz="2400" b="1" dirty="0"/>
              <a:t>one of the following minerals is used </a:t>
            </a:r>
            <a:r>
              <a:rPr lang="en-US" sz="2400" b="1" dirty="0"/>
              <a:t>for making </a:t>
            </a:r>
            <a:r>
              <a:rPr lang="en-US" sz="2400" b="1" dirty="0"/>
              <a:t>glass?</a:t>
            </a:r>
          </a:p>
          <a:p>
            <a:r>
              <a:rPr lang="en-US" sz="2400" b="1" dirty="0"/>
              <a:t>A. Limestone	</a:t>
            </a:r>
            <a:r>
              <a:rPr lang="en-US" sz="2400" b="1" dirty="0"/>
              <a:t>	B</a:t>
            </a:r>
            <a:r>
              <a:rPr lang="en-US" sz="2400" b="1" dirty="0"/>
              <a:t>. Soda ash</a:t>
            </a:r>
          </a:p>
          <a:p>
            <a:r>
              <a:rPr lang="en-US" sz="2400" b="1" dirty="0"/>
              <a:t>C. Fluorspar	</a:t>
            </a:r>
            <a:r>
              <a:rPr lang="en-US" sz="2400" b="1" dirty="0"/>
              <a:t>	D</a:t>
            </a:r>
            <a:r>
              <a:rPr lang="en-US" sz="2400" b="1" dirty="0"/>
              <a:t>. Diatomite</a:t>
            </a:r>
          </a:p>
          <a:p>
            <a:endParaRPr lang="en-US" sz="2400" b="1" dirty="0"/>
          </a:p>
          <a:p>
            <a:r>
              <a:rPr lang="en-US" sz="2400" b="1" dirty="0"/>
              <a:t>(</a:t>
            </a:r>
            <a:r>
              <a:rPr lang="en-US" sz="2400" b="1" dirty="0"/>
              <a:t>Yr. 2007)</a:t>
            </a:r>
          </a:p>
          <a:p>
            <a:r>
              <a:rPr lang="en-US" sz="2400" b="1" dirty="0"/>
              <a:t>8.Which </a:t>
            </a:r>
            <a:r>
              <a:rPr lang="en-US" sz="2400" b="1" dirty="0"/>
              <a:t>of the following methods is used to </a:t>
            </a:r>
            <a:r>
              <a:rPr lang="en-US" sz="2400" b="1" dirty="0"/>
              <a:t>mine limestone in Kenya</a:t>
            </a:r>
            <a:r>
              <a:rPr lang="en-US" sz="2400" b="1" dirty="0"/>
              <a:t>?</a:t>
            </a:r>
          </a:p>
          <a:p>
            <a:r>
              <a:rPr lang="en-US" sz="2400" b="1" dirty="0"/>
              <a:t>A. Deep shaft method	B. Open cast method</a:t>
            </a:r>
          </a:p>
          <a:p>
            <a:r>
              <a:rPr lang="en-US" sz="2400" b="1" dirty="0"/>
              <a:t>C. Panning	</a:t>
            </a:r>
            <a:r>
              <a:rPr lang="en-US" sz="2400" b="1" dirty="0"/>
              <a:t>		D</a:t>
            </a:r>
            <a:r>
              <a:rPr lang="en-US" sz="2400" b="1" dirty="0"/>
              <a:t>. </a:t>
            </a:r>
            <a:r>
              <a:rPr lang="en-US" sz="2400" b="1" dirty="0"/>
              <a:t>Dredging</a:t>
            </a:r>
          </a:p>
          <a:p>
            <a:endParaRPr lang="en-US" sz="2400" b="1" dirty="0"/>
          </a:p>
          <a:p>
            <a:r>
              <a:rPr lang="en-US" sz="2400" b="1" dirty="0"/>
              <a:t>Yr. 2002</a:t>
            </a:r>
            <a:endParaRPr lang="en-US" sz="2400" b="1" dirty="0"/>
          </a:p>
          <a:p>
            <a:r>
              <a:rPr lang="en-US" sz="2400" b="1" dirty="0"/>
              <a:t>11.Which </a:t>
            </a:r>
            <a:r>
              <a:rPr lang="en-US" sz="2400" b="1" dirty="0"/>
              <a:t>one of the following towns in Kenya is </a:t>
            </a:r>
            <a:r>
              <a:rPr lang="en-US" sz="2400" b="1" dirty="0"/>
              <a:t>an important </a:t>
            </a:r>
            <a:r>
              <a:rPr lang="en-US" sz="2400" b="1" dirty="0"/>
              <a:t>mining </a:t>
            </a:r>
            <a:r>
              <a:rPr lang="en-US" sz="2400" b="1" dirty="0" err="1"/>
              <a:t>centre</a:t>
            </a:r>
            <a:r>
              <a:rPr lang="en-US" sz="2400" b="1" dirty="0"/>
              <a:t>?</a:t>
            </a:r>
          </a:p>
          <a:p>
            <a:r>
              <a:rPr lang="en-US" sz="2400" b="1" dirty="0"/>
              <a:t>A. </a:t>
            </a:r>
            <a:r>
              <a:rPr lang="en-US" sz="2400" b="1" dirty="0" err="1"/>
              <a:t>Eldoret</a:t>
            </a:r>
            <a:r>
              <a:rPr lang="en-US" sz="2400" b="1" dirty="0"/>
              <a:t>      B. </a:t>
            </a:r>
            <a:r>
              <a:rPr lang="en-US" sz="2400" b="1" dirty="0" err="1"/>
              <a:t>Magadi</a:t>
            </a:r>
            <a:r>
              <a:rPr lang="en-US" sz="2400" b="1" dirty="0"/>
              <a:t>      C. </a:t>
            </a:r>
            <a:r>
              <a:rPr lang="en-US" sz="2400" b="1" dirty="0" err="1"/>
              <a:t>Voi</a:t>
            </a:r>
            <a:r>
              <a:rPr lang="en-US" sz="2400" b="1" dirty="0"/>
              <a:t>     D. </a:t>
            </a:r>
            <a:r>
              <a:rPr lang="en-US" sz="2400" b="1" dirty="0" err="1"/>
              <a:t>Nyeri</a:t>
            </a:r>
            <a:endParaRPr lang="en-US" sz="2400" b="1" dirty="0"/>
          </a:p>
        </p:txBody>
      </p:sp>
    </p:spTree>
    <p:extLst>
      <p:ext uri="{BB962C8B-B14F-4D97-AF65-F5344CB8AC3E}">
        <p14:creationId xmlns:p14="http://schemas.microsoft.com/office/powerpoint/2010/main" val="1878375737"/>
      </p:ext>
    </p:extLst>
  </p:cSld>
  <p:clrMapOvr>
    <a:masterClrMapping/>
  </p:clrMapOvr>
  <p:transition spd="slow">
    <p:cover/>
  </p:transition>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09122"/>
            <a:ext cx="9067800" cy="5262979"/>
          </a:xfrm>
          <a:prstGeom prst="rect">
            <a:avLst/>
          </a:prstGeom>
        </p:spPr>
        <p:txBody>
          <a:bodyPr wrap="square">
            <a:spAutoFit/>
          </a:bodyPr>
          <a:lstStyle/>
          <a:p>
            <a:r>
              <a:rPr lang="en-US" sz="2400" b="1" dirty="0"/>
              <a:t>(Yr. 2006)</a:t>
            </a:r>
          </a:p>
          <a:p>
            <a:r>
              <a:rPr lang="en-US" sz="2400" b="1" dirty="0"/>
              <a:t>9.Below </a:t>
            </a:r>
            <a:r>
              <a:rPr lang="en-US" sz="2400" b="1" dirty="0"/>
              <a:t>are some minerals mined in East Africa;</a:t>
            </a:r>
          </a:p>
          <a:p>
            <a:r>
              <a:rPr lang="en-US" sz="2400" b="1" dirty="0"/>
              <a:t>(i) </a:t>
            </a:r>
            <a:r>
              <a:rPr lang="en-US" sz="2400" b="1" dirty="0"/>
              <a:t>Diatomite	(ii</a:t>
            </a:r>
            <a:r>
              <a:rPr lang="en-US" sz="2400" b="1" dirty="0"/>
              <a:t>) </a:t>
            </a:r>
            <a:r>
              <a:rPr lang="en-US" sz="2400" b="1" dirty="0"/>
              <a:t>Copper	(iii</a:t>
            </a:r>
            <a:r>
              <a:rPr lang="en-US" sz="2400" b="1" dirty="0"/>
              <a:t>) </a:t>
            </a:r>
            <a:r>
              <a:rPr lang="en-US" sz="2400" b="1" dirty="0"/>
              <a:t>Fluorspar	(</a:t>
            </a:r>
            <a:r>
              <a:rPr lang="en-US" sz="2400" b="1" dirty="0"/>
              <a:t>iv) Diamonds</a:t>
            </a:r>
          </a:p>
          <a:p>
            <a:r>
              <a:rPr lang="en-US" sz="2400" b="1" dirty="0"/>
              <a:t>Which combination of the minerals listed above is mined in Kenya?</a:t>
            </a:r>
          </a:p>
          <a:p>
            <a:r>
              <a:rPr lang="en-US" sz="2400" b="1" dirty="0"/>
              <a:t>A. (i) and (ii)	B. (ii) and (iii)</a:t>
            </a:r>
          </a:p>
          <a:p>
            <a:r>
              <a:rPr lang="en-US" sz="2400" b="1" dirty="0"/>
              <a:t>C. (i) and (iii)	D. (ii) and (iv)</a:t>
            </a:r>
          </a:p>
          <a:p>
            <a:endParaRPr lang="en-US" sz="2400" b="1" dirty="0"/>
          </a:p>
          <a:p>
            <a:r>
              <a:rPr lang="en-US" sz="2400" b="1" dirty="0"/>
              <a:t>(</a:t>
            </a:r>
            <a:r>
              <a:rPr lang="en-US" sz="2400" b="1" dirty="0"/>
              <a:t>Yr. 2005)</a:t>
            </a:r>
          </a:p>
          <a:p>
            <a:r>
              <a:rPr lang="en-US" sz="2400" b="1" dirty="0"/>
              <a:t>10.Below </a:t>
            </a:r>
            <a:r>
              <a:rPr lang="en-US" sz="2400" b="1" dirty="0"/>
              <a:t>are statements about a mineral in Kenya.</a:t>
            </a:r>
          </a:p>
          <a:p>
            <a:r>
              <a:rPr lang="en-US" sz="2400" b="1" dirty="0"/>
              <a:t>i)	It is white in appearance.</a:t>
            </a:r>
          </a:p>
          <a:p>
            <a:r>
              <a:rPr lang="en-US" sz="2400" b="1" dirty="0"/>
              <a:t>ii)	It is mined in the floor of the rift valley."</a:t>
            </a:r>
          </a:p>
          <a:p>
            <a:r>
              <a:rPr lang="en-US" sz="2400" b="1" dirty="0"/>
              <a:t>iii)	It is used as a water filter.</a:t>
            </a:r>
          </a:p>
          <a:p>
            <a:r>
              <a:rPr lang="en-US" sz="2400" b="1" dirty="0"/>
              <a:t>The mineral described above is</a:t>
            </a:r>
          </a:p>
          <a:p>
            <a:r>
              <a:rPr lang="en-US" sz="2400" b="1" dirty="0"/>
              <a:t>A. diatomite.	B. </a:t>
            </a:r>
            <a:r>
              <a:rPr lang="en-US" sz="2400" b="1" dirty="0" err="1"/>
              <a:t>flourspar</a:t>
            </a:r>
            <a:r>
              <a:rPr lang="en-US" sz="2400" b="1" dirty="0"/>
              <a:t>	C</a:t>
            </a:r>
            <a:r>
              <a:rPr lang="en-US" sz="2400" b="1" dirty="0"/>
              <a:t>. limestone	D. soda ash</a:t>
            </a:r>
          </a:p>
        </p:txBody>
      </p:sp>
    </p:spTree>
    <p:extLst>
      <p:ext uri="{BB962C8B-B14F-4D97-AF65-F5344CB8AC3E}">
        <p14:creationId xmlns:p14="http://schemas.microsoft.com/office/powerpoint/2010/main" val="1015935435"/>
      </p:ext>
    </p:extLst>
  </p:cSld>
  <p:clrMapOvr>
    <a:masterClrMapping/>
  </p:clrMapOvr>
  <p:transition spd="slow">
    <p:cover/>
  </p:transition>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43577"/>
            <a:ext cx="8915400" cy="2677656"/>
          </a:xfrm>
          <a:prstGeom prst="rect">
            <a:avLst/>
          </a:prstGeom>
        </p:spPr>
        <p:txBody>
          <a:bodyPr wrap="square">
            <a:spAutoFit/>
          </a:bodyPr>
          <a:lstStyle/>
          <a:p>
            <a:r>
              <a:rPr lang="en-US" sz="2400" b="1" dirty="0"/>
              <a:t>Yr. 2002</a:t>
            </a:r>
            <a:r>
              <a:rPr lang="en-US" sz="2400" b="1" dirty="0"/>
              <a:t>)</a:t>
            </a:r>
          </a:p>
          <a:p>
            <a:r>
              <a:rPr lang="en-US" sz="2400" b="1" dirty="0"/>
              <a:t>12.Below </a:t>
            </a:r>
            <a:r>
              <a:rPr lang="en-US" sz="2400" b="1" dirty="0"/>
              <a:t>are statements about a mineral mined </a:t>
            </a:r>
            <a:r>
              <a:rPr lang="en-US" sz="2400" b="1" dirty="0"/>
              <a:t>in Tanzania</a:t>
            </a:r>
            <a:endParaRPr lang="en-US" sz="2400" b="1" dirty="0"/>
          </a:p>
          <a:p>
            <a:r>
              <a:rPr lang="en-US" sz="2400" b="1" dirty="0"/>
              <a:t>i)	it is used to make sharp instruments</a:t>
            </a:r>
          </a:p>
          <a:p>
            <a:r>
              <a:rPr lang="en-US" sz="2400" b="1" dirty="0"/>
              <a:t>ii)	it is used to make ornaments</a:t>
            </a:r>
          </a:p>
          <a:p>
            <a:r>
              <a:rPr lang="en-US" sz="2400" b="1" dirty="0"/>
              <a:t>iii)	it is one of the country's major export</a:t>
            </a:r>
          </a:p>
          <a:p>
            <a:r>
              <a:rPr lang="en-US" sz="2400" b="1" dirty="0"/>
              <a:t>The mineral described above is</a:t>
            </a:r>
          </a:p>
          <a:p>
            <a:r>
              <a:rPr lang="en-US" sz="2400" b="1" dirty="0"/>
              <a:t>A. Copper	B. </a:t>
            </a:r>
            <a:r>
              <a:rPr lang="en-US" sz="2400" b="1" dirty="0"/>
              <a:t>limestone	C</a:t>
            </a:r>
            <a:r>
              <a:rPr lang="en-US" sz="2400" b="1" dirty="0"/>
              <a:t>. diatomite	D. diamond</a:t>
            </a:r>
          </a:p>
        </p:txBody>
      </p:sp>
      <p:sp>
        <p:nvSpPr>
          <p:cNvPr id="3" name="Rectangle 2"/>
          <p:cNvSpPr/>
          <p:nvPr/>
        </p:nvSpPr>
        <p:spPr>
          <a:xfrm>
            <a:off x="660400" y="2987576"/>
            <a:ext cx="8915400" cy="2308324"/>
          </a:xfrm>
          <a:prstGeom prst="rect">
            <a:avLst/>
          </a:prstGeom>
        </p:spPr>
        <p:txBody>
          <a:bodyPr wrap="square">
            <a:spAutoFit/>
          </a:bodyPr>
          <a:lstStyle/>
          <a:p>
            <a:r>
              <a:rPr lang="en-US" sz="2400" b="1" dirty="0"/>
              <a:t>(Yr. 2015)</a:t>
            </a:r>
          </a:p>
          <a:p>
            <a:r>
              <a:rPr lang="en-US" sz="2400" b="1" dirty="0"/>
              <a:t>1.   Wildlife conservation </a:t>
            </a:r>
            <a:r>
              <a:rPr lang="en-US" sz="2400" b="1" dirty="0"/>
              <a:t>refers </a:t>
            </a:r>
            <a:r>
              <a:rPr lang="en-US" sz="2400" b="1" dirty="0"/>
              <a:t>to</a:t>
            </a:r>
          </a:p>
          <a:p>
            <a:r>
              <a:rPr lang="en-US" sz="2400" b="1" dirty="0"/>
              <a:t>A.   Protecting </a:t>
            </a:r>
            <a:r>
              <a:rPr lang="en-US" sz="2400" b="1" dirty="0"/>
              <a:t>and preserving wild animals </a:t>
            </a:r>
            <a:r>
              <a:rPr lang="en-US" sz="2400" b="1" dirty="0"/>
              <a:t>and plants</a:t>
            </a:r>
            <a:endParaRPr lang="en-US" sz="2400" b="1" dirty="0"/>
          </a:p>
          <a:p>
            <a:r>
              <a:rPr lang="en-US" sz="2400" b="1" dirty="0"/>
              <a:t>B.   Planting </a:t>
            </a:r>
            <a:r>
              <a:rPr lang="en-US" sz="2400" b="1" dirty="0"/>
              <a:t>and protecting trees</a:t>
            </a:r>
          </a:p>
          <a:p>
            <a:pPr marL="457200" indent="-457200">
              <a:buAutoNum type="alphaUcPeriod" startAt="3"/>
            </a:pPr>
            <a:r>
              <a:rPr lang="en-US" sz="2400" b="1" dirty="0"/>
              <a:t>Protecting </a:t>
            </a:r>
            <a:r>
              <a:rPr lang="en-US" sz="2400" b="1" dirty="0"/>
              <a:t>and preserving water catchment </a:t>
            </a:r>
            <a:r>
              <a:rPr lang="en-US" sz="2400" b="1" dirty="0"/>
              <a:t>areas</a:t>
            </a:r>
          </a:p>
          <a:p>
            <a:pPr marL="457200" indent="-457200">
              <a:buAutoNum type="alphaUcPeriod" startAt="3"/>
            </a:pPr>
            <a:r>
              <a:rPr lang="en-US" sz="2400" b="1" dirty="0"/>
              <a:t>Caring </a:t>
            </a:r>
            <a:r>
              <a:rPr lang="en-US" sz="2400" b="1" dirty="0"/>
              <a:t>and protecting animals</a:t>
            </a:r>
          </a:p>
        </p:txBody>
      </p:sp>
    </p:spTree>
    <p:extLst>
      <p:ext uri="{BB962C8B-B14F-4D97-AF65-F5344CB8AC3E}">
        <p14:creationId xmlns:p14="http://schemas.microsoft.com/office/powerpoint/2010/main" val="768843081"/>
      </p:ext>
    </p:extLst>
  </p:cSld>
  <p:clrMapOvr>
    <a:masterClrMapping/>
  </p:clrMapOvr>
  <p:transition spd="slow">
    <p:cover/>
  </p:transition>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42901"/>
            <a:ext cx="9144000" cy="4893647"/>
          </a:xfrm>
          <a:prstGeom prst="rect">
            <a:avLst/>
          </a:prstGeom>
        </p:spPr>
        <p:txBody>
          <a:bodyPr wrap="square">
            <a:spAutoFit/>
          </a:bodyPr>
          <a:lstStyle/>
          <a:p>
            <a:r>
              <a:rPr lang="en-US" sz="2400" b="1" dirty="0"/>
              <a:t>2.Which </a:t>
            </a:r>
            <a:r>
              <a:rPr lang="en-US" sz="2400" b="1" dirty="0"/>
              <a:t>one of the statements below is a solution </a:t>
            </a:r>
            <a:r>
              <a:rPr lang="en-US" sz="2400" b="1" dirty="0"/>
              <a:t>to challenges </a:t>
            </a:r>
            <a:r>
              <a:rPr lang="en-US" sz="2400" b="1" dirty="0"/>
              <a:t>facing tourism in Kenya?</a:t>
            </a:r>
          </a:p>
          <a:p>
            <a:r>
              <a:rPr lang="en-US" sz="2400" b="1" dirty="0"/>
              <a:t>A.	Building hotels and game parks</a:t>
            </a:r>
          </a:p>
          <a:p>
            <a:r>
              <a:rPr lang="en-US" sz="2400" b="1" dirty="0"/>
              <a:t>B.	Constructing feeder roads</a:t>
            </a:r>
          </a:p>
          <a:p>
            <a:r>
              <a:rPr lang="en-US" sz="2400" b="1" dirty="0"/>
              <a:t>C.	Improving security in the country</a:t>
            </a:r>
          </a:p>
          <a:p>
            <a:r>
              <a:rPr lang="en-US" sz="2400" b="1" dirty="0"/>
              <a:t>D.	Providing free domestic tourism</a:t>
            </a:r>
          </a:p>
          <a:p>
            <a:endParaRPr lang="en-US" sz="2400" b="1" dirty="0"/>
          </a:p>
          <a:p>
            <a:r>
              <a:rPr lang="en-US" sz="2400" b="1" dirty="0"/>
              <a:t>(</a:t>
            </a:r>
            <a:r>
              <a:rPr lang="en-US" sz="2400" b="1" dirty="0"/>
              <a:t>Yr. 2014)</a:t>
            </a:r>
          </a:p>
          <a:p>
            <a:r>
              <a:rPr lang="en-US" sz="2400" b="1" dirty="0"/>
              <a:t>3.The </a:t>
            </a:r>
            <a:r>
              <a:rPr lang="en-US" sz="2400" b="1" dirty="0"/>
              <a:t>best way to attract more tourists to Kenya </a:t>
            </a:r>
            <a:r>
              <a:rPr lang="en-US" sz="2400" b="1" dirty="0"/>
              <a:t>is by</a:t>
            </a:r>
            <a:endParaRPr lang="en-US" sz="2400" b="1" dirty="0"/>
          </a:p>
          <a:p>
            <a:r>
              <a:rPr lang="en-US" sz="2400" b="1" dirty="0"/>
              <a:t>A.	Improving accommodation facilities.</a:t>
            </a:r>
          </a:p>
          <a:p>
            <a:r>
              <a:rPr lang="en-US" sz="2400" b="1" dirty="0"/>
              <a:t>B.	Improving transport facilities in the region.</a:t>
            </a:r>
          </a:p>
          <a:p>
            <a:r>
              <a:rPr lang="en-US" sz="2400" b="1" dirty="0"/>
              <a:t>C.	Training more people to serve the tourists.</a:t>
            </a:r>
          </a:p>
          <a:p>
            <a:r>
              <a:rPr lang="en-US" sz="2400" b="1" dirty="0"/>
              <a:t>D.	Lowering charges paid by tourists.</a:t>
            </a:r>
          </a:p>
        </p:txBody>
      </p:sp>
    </p:spTree>
    <p:extLst>
      <p:ext uri="{BB962C8B-B14F-4D97-AF65-F5344CB8AC3E}">
        <p14:creationId xmlns:p14="http://schemas.microsoft.com/office/powerpoint/2010/main" val="2683535825"/>
      </p:ext>
    </p:extLst>
  </p:cSld>
  <p:clrMapOvr>
    <a:masterClrMapping/>
  </p:clrMapOvr>
  <p:transition spd="slow">
    <p:cov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38101"/>
            <a:ext cx="8229600" cy="457200"/>
          </a:xfrm>
        </p:spPr>
        <p:txBody>
          <a:bodyPr>
            <a:normAutofit fontScale="90000"/>
          </a:bodyPr>
          <a:lstStyle/>
          <a:p>
            <a:r>
              <a:rPr lang="en-US" b="1" u="sng" dirty="0" smtClean="0">
                <a:solidFill>
                  <a:srgbClr val="FF0000"/>
                </a:solidFill>
              </a:rPr>
              <a:t>FORMATION OF LAKES </a:t>
            </a:r>
            <a:endParaRPr lang="en-US" b="1" u="sng" dirty="0">
              <a:solidFill>
                <a:srgbClr val="FF0000"/>
              </a:solidFill>
            </a:endParaRPr>
          </a:p>
        </p:txBody>
      </p:sp>
      <p:sp>
        <p:nvSpPr>
          <p:cNvPr id="3" name="Content Placeholder 2"/>
          <p:cNvSpPr>
            <a:spLocks noGrp="1"/>
          </p:cNvSpPr>
          <p:nvPr>
            <p:ph idx="1"/>
          </p:nvPr>
        </p:nvSpPr>
        <p:spPr>
          <a:xfrm>
            <a:off x="965200" y="495300"/>
            <a:ext cx="8229600" cy="4495800"/>
          </a:xfrm>
        </p:spPr>
        <p:txBody>
          <a:bodyPr>
            <a:noAutofit/>
          </a:bodyPr>
          <a:lstStyle/>
          <a:p>
            <a:r>
              <a:rPr lang="en-US" sz="2200" b="1" u="sng" dirty="0">
                <a:solidFill>
                  <a:schemeClr val="tx2">
                    <a:lumMod val="60000"/>
                    <a:lumOff val="40000"/>
                  </a:schemeClr>
                </a:solidFill>
              </a:rPr>
              <a:t>DOWNWARPING/SAGGING/DEPRESSIONAL LAKES</a:t>
            </a:r>
          </a:p>
          <a:p>
            <a:pPr marL="0" indent="0">
              <a:buNone/>
            </a:pPr>
            <a:r>
              <a:rPr lang="en-US" sz="2200" dirty="0"/>
              <a:t>Examples </a:t>
            </a:r>
          </a:p>
          <a:p>
            <a:pPr marL="0" indent="0">
              <a:buNone/>
            </a:pPr>
            <a:r>
              <a:rPr lang="en-US" sz="2200" dirty="0"/>
              <a:t>L. Victoria-East Africa </a:t>
            </a:r>
          </a:p>
          <a:p>
            <a:pPr marL="0" indent="0">
              <a:buNone/>
            </a:pPr>
            <a:r>
              <a:rPr lang="en-US" sz="2200" dirty="0"/>
              <a:t>L. Kyoga –Uganda </a:t>
            </a:r>
          </a:p>
          <a:p>
            <a:pPr marL="0" indent="0">
              <a:buNone/>
            </a:pPr>
            <a:r>
              <a:rPr lang="en-US" sz="2200" dirty="0"/>
              <a:t>L. Bangweulu-Zambia</a:t>
            </a:r>
          </a:p>
          <a:p>
            <a:pPr marL="0" indent="0">
              <a:buNone/>
            </a:pPr>
            <a:r>
              <a:rPr lang="en-US" sz="2200" dirty="0"/>
              <a:t>L. Chad-Chad</a:t>
            </a:r>
          </a:p>
          <a:p>
            <a:pPr marL="0" indent="0">
              <a:buNone/>
            </a:pPr>
            <a:endParaRPr lang="en-US" sz="2200" dirty="0"/>
          </a:p>
          <a:p>
            <a:r>
              <a:rPr lang="en-US" sz="2200" b="1" u="sng" dirty="0">
                <a:solidFill>
                  <a:schemeClr val="tx2">
                    <a:lumMod val="60000"/>
                    <a:lumOff val="40000"/>
                  </a:schemeClr>
                </a:solidFill>
              </a:rPr>
              <a:t>LAVA DAM LAKES </a:t>
            </a:r>
          </a:p>
          <a:p>
            <a:pPr marL="0" indent="0">
              <a:buNone/>
            </a:pPr>
            <a:r>
              <a:rPr lang="en-US" sz="2200" dirty="0"/>
              <a:t>Examples</a:t>
            </a:r>
          </a:p>
          <a:p>
            <a:pPr marL="0" indent="0">
              <a:buNone/>
            </a:pPr>
            <a:r>
              <a:rPr lang="en-US" sz="2200" dirty="0"/>
              <a:t>L. </a:t>
            </a:r>
            <a:r>
              <a:rPr lang="en-US" sz="2200" dirty="0" err="1"/>
              <a:t>Tana</a:t>
            </a:r>
            <a:r>
              <a:rPr lang="en-US" sz="2200" dirty="0"/>
              <a:t> –Ethiopia </a:t>
            </a:r>
          </a:p>
          <a:p>
            <a:pPr marL="0" indent="0">
              <a:buNone/>
            </a:pPr>
            <a:r>
              <a:rPr lang="en-US" sz="2200" dirty="0"/>
              <a:t>L. </a:t>
            </a:r>
            <a:r>
              <a:rPr lang="en-US" sz="2200" dirty="0" err="1"/>
              <a:t>Itasy</a:t>
            </a:r>
            <a:r>
              <a:rPr lang="en-US" sz="2200" dirty="0"/>
              <a:t> -Madagascar</a:t>
            </a:r>
          </a:p>
          <a:p>
            <a:pPr marL="0" indent="0">
              <a:buNone/>
            </a:pPr>
            <a:r>
              <a:rPr lang="en-US" sz="2200" dirty="0"/>
              <a:t>L. </a:t>
            </a:r>
            <a:r>
              <a:rPr lang="en-US" sz="2200" dirty="0" err="1"/>
              <a:t>kivu</a:t>
            </a:r>
            <a:r>
              <a:rPr lang="en-US" sz="2200" dirty="0"/>
              <a:t>-Rwanda</a:t>
            </a:r>
          </a:p>
          <a:p>
            <a:pPr marL="0" indent="0">
              <a:buNone/>
            </a:pPr>
            <a:r>
              <a:rPr lang="en-US" sz="2200" dirty="0"/>
              <a:t> </a:t>
            </a:r>
          </a:p>
          <a:p>
            <a:pPr marL="0" indent="0">
              <a:buNone/>
            </a:pPr>
            <a:endParaRPr lang="en-US" sz="2200" dirty="0"/>
          </a:p>
          <a:p>
            <a:pPr marL="0" indent="0">
              <a:buNone/>
            </a:pPr>
            <a:endParaRPr lang="en-US" sz="2200" dirty="0"/>
          </a:p>
        </p:txBody>
      </p:sp>
      <p:sp>
        <p:nvSpPr>
          <p:cNvPr id="4" name="TextBox 3"/>
          <p:cNvSpPr txBox="1"/>
          <p:nvPr/>
        </p:nvSpPr>
        <p:spPr>
          <a:xfrm>
            <a:off x="5537200" y="1369516"/>
            <a:ext cx="4114800" cy="4154984"/>
          </a:xfrm>
          <a:prstGeom prst="rect">
            <a:avLst/>
          </a:prstGeom>
          <a:noFill/>
        </p:spPr>
        <p:txBody>
          <a:bodyPr wrap="square" rtlCol="0">
            <a:spAutoFit/>
          </a:bodyPr>
          <a:lstStyle/>
          <a:p>
            <a:pPr marL="342900" indent="-342900">
              <a:buFont typeface="Arial" pitchFamily="34" charset="0"/>
              <a:buChar char="•"/>
            </a:pPr>
            <a:r>
              <a:rPr lang="en-US" sz="2400" b="1" u="sng" dirty="0">
                <a:solidFill>
                  <a:schemeClr val="tx2">
                    <a:lumMod val="60000"/>
                    <a:lumOff val="40000"/>
                  </a:schemeClr>
                </a:solidFill>
              </a:rPr>
              <a:t>OX-BOW LAKES</a:t>
            </a:r>
          </a:p>
          <a:p>
            <a:r>
              <a:rPr lang="en-US" sz="2400" dirty="0" err="1"/>
              <a:t>L.kanyaboli</a:t>
            </a:r>
            <a:r>
              <a:rPr lang="en-US" sz="2400" dirty="0"/>
              <a:t>-Kenya </a:t>
            </a:r>
          </a:p>
          <a:p>
            <a:r>
              <a:rPr lang="en-US" sz="2400" dirty="0" err="1"/>
              <a:t>L.Gambi</a:t>
            </a:r>
            <a:r>
              <a:rPr lang="en-US" sz="2400" dirty="0"/>
              <a:t>-Kenya</a:t>
            </a:r>
          </a:p>
          <a:p>
            <a:r>
              <a:rPr lang="en-US" sz="2400" dirty="0" err="1"/>
              <a:t>L.Galama</a:t>
            </a:r>
            <a:r>
              <a:rPr lang="en-US" sz="2400" dirty="0"/>
              <a:t>-Niger</a:t>
            </a:r>
          </a:p>
          <a:p>
            <a:r>
              <a:rPr lang="en-US" sz="2400" dirty="0" err="1"/>
              <a:t>L.Manzala</a:t>
            </a:r>
            <a:r>
              <a:rPr lang="en-US" sz="2400" dirty="0"/>
              <a:t> -Egypt</a:t>
            </a:r>
          </a:p>
          <a:p>
            <a:r>
              <a:rPr lang="en-US" sz="2400" dirty="0" err="1"/>
              <a:t>L.Bilisa</a:t>
            </a:r>
            <a:r>
              <a:rPr lang="en-US" sz="2400" dirty="0"/>
              <a:t> -</a:t>
            </a:r>
            <a:r>
              <a:rPr lang="en-US" sz="2400" dirty="0"/>
              <a:t>K</a:t>
            </a:r>
            <a:r>
              <a:rPr lang="en-US" sz="2400" dirty="0"/>
              <a:t>enya</a:t>
            </a:r>
          </a:p>
          <a:p>
            <a:r>
              <a:rPr lang="en-US" sz="2400" dirty="0" err="1"/>
              <a:t>L.Shakabobo</a:t>
            </a:r>
            <a:r>
              <a:rPr lang="en-US" sz="2400" dirty="0"/>
              <a:t>-Kenya</a:t>
            </a:r>
          </a:p>
          <a:p>
            <a:r>
              <a:rPr lang="en-US" sz="2400" dirty="0" err="1"/>
              <a:t>L.Utange</a:t>
            </a:r>
            <a:r>
              <a:rPr lang="en-US" sz="2400" dirty="0"/>
              <a:t>- Tanzania</a:t>
            </a:r>
          </a:p>
          <a:p>
            <a:endParaRPr lang="en-US" sz="2400" dirty="0"/>
          </a:p>
          <a:p>
            <a:pPr marL="342900" indent="-342900">
              <a:buFont typeface="Arial" pitchFamily="34" charset="0"/>
              <a:buChar char="•"/>
            </a:pPr>
            <a:r>
              <a:rPr lang="en-US" sz="2400" u="sng" dirty="0"/>
              <a:t>TARN/CORRIE/CIRQUE LAKES</a:t>
            </a:r>
          </a:p>
          <a:p>
            <a:r>
              <a:rPr lang="en-US" sz="2400" dirty="0"/>
              <a:t>Examples  </a:t>
            </a:r>
            <a:endParaRPr lang="en-US" sz="2400" dirty="0"/>
          </a:p>
        </p:txBody>
      </p:sp>
    </p:spTree>
    <p:extLst>
      <p:ext uri="{BB962C8B-B14F-4D97-AF65-F5344CB8AC3E}">
        <p14:creationId xmlns:p14="http://schemas.microsoft.com/office/powerpoint/2010/main" val="1949900254"/>
      </p:ext>
    </p:extLst>
  </p:cSld>
  <p:clrMapOvr>
    <a:masterClrMapping/>
  </p:clrMapOvr>
  <p:transition spd="slow">
    <p:cover/>
  </p:transition>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90501"/>
            <a:ext cx="9144000" cy="5262979"/>
          </a:xfrm>
          <a:prstGeom prst="rect">
            <a:avLst/>
          </a:prstGeom>
        </p:spPr>
        <p:txBody>
          <a:bodyPr wrap="square">
            <a:spAutoFit/>
          </a:bodyPr>
          <a:lstStyle/>
          <a:p>
            <a:r>
              <a:rPr lang="en-US" sz="2400" b="1" dirty="0"/>
              <a:t>4.Which </a:t>
            </a:r>
            <a:r>
              <a:rPr lang="en-US" sz="2400" b="1" dirty="0"/>
              <a:t>one of the following groups of National </a:t>
            </a:r>
            <a:r>
              <a:rPr lang="en-US" sz="2400" b="1" dirty="0"/>
              <a:t>parks are </a:t>
            </a:r>
            <a:r>
              <a:rPr lang="en-US" sz="2400" b="1" dirty="0"/>
              <a:t>found in Uganda?</a:t>
            </a:r>
          </a:p>
          <a:p>
            <a:r>
              <a:rPr lang="en-US" sz="2400" b="1" dirty="0"/>
              <a:t>A.	Murchison, </a:t>
            </a:r>
            <a:r>
              <a:rPr lang="en-US" sz="2400" b="1" dirty="0" err="1"/>
              <a:t>Ruaha</a:t>
            </a:r>
            <a:r>
              <a:rPr lang="en-US" sz="2400" b="1" dirty="0"/>
              <a:t>, Serengeti.</a:t>
            </a:r>
          </a:p>
          <a:p>
            <a:r>
              <a:rPr lang="en-US" sz="2400" b="1" dirty="0"/>
              <a:t>B.	Serengeti, </a:t>
            </a:r>
            <a:r>
              <a:rPr lang="en-US" sz="2400" b="1" dirty="0" err="1"/>
              <a:t>Bwindi</a:t>
            </a:r>
            <a:r>
              <a:rPr lang="en-US" sz="2400" b="1" dirty="0"/>
              <a:t>, </a:t>
            </a:r>
            <a:r>
              <a:rPr lang="en-US" sz="2400" b="1" dirty="0" err="1"/>
              <a:t>Nuba</a:t>
            </a:r>
            <a:r>
              <a:rPr lang="en-US" sz="2400" b="1" dirty="0"/>
              <a:t>.</a:t>
            </a:r>
          </a:p>
          <a:p>
            <a:r>
              <a:rPr lang="en-US" sz="2400" b="1" dirty="0"/>
              <a:t>C.	Murchison, </a:t>
            </a:r>
            <a:r>
              <a:rPr lang="en-US" sz="2400" b="1" dirty="0" err="1"/>
              <a:t>Bwindi</a:t>
            </a:r>
            <a:r>
              <a:rPr lang="en-US" sz="2400" b="1" dirty="0"/>
              <a:t>, Queen Elizabeth</a:t>
            </a:r>
          </a:p>
          <a:p>
            <a:r>
              <a:rPr lang="en-US" sz="2400" b="1" dirty="0"/>
              <a:t>D.	</a:t>
            </a:r>
            <a:r>
              <a:rPr lang="en-US" sz="2400" b="1" dirty="0" err="1"/>
              <a:t>Ruaha</a:t>
            </a:r>
            <a:r>
              <a:rPr lang="en-US" sz="2400" b="1" dirty="0"/>
              <a:t>, Murchison, </a:t>
            </a:r>
            <a:r>
              <a:rPr lang="en-US" sz="2400" b="1" dirty="0" err="1"/>
              <a:t>Nuba</a:t>
            </a:r>
            <a:r>
              <a:rPr lang="en-US" sz="2400" b="1" dirty="0"/>
              <a:t>.</a:t>
            </a:r>
          </a:p>
          <a:p>
            <a:endParaRPr lang="en-US" sz="2400" b="1" dirty="0"/>
          </a:p>
          <a:p>
            <a:r>
              <a:rPr lang="en-US" sz="2400" b="1" dirty="0"/>
              <a:t>(</a:t>
            </a:r>
            <a:r>
              <a:rPr lang="en-US" sz="2400" b="1" dirty="0"/>
              <a:t>Yr. 2013)</a:t>
            </a:r>
          </a:p>
          <a:p>
            <a:r>
              <a:rPr lang="en-US" sz="2400" b="1" dirty="0"/>
              <a:t>5.Three </a:t>
            </a:r>
            <a:r>
              <a:rPr lang="en-US" sz="2400" b="1" dirty="0"/>
              <a:t>of the following are problems facing tourism </a:t>
            </a:r>
            <a:r>
              <a:rPr lang="en-US" sz="2400" b="1" dirty="0"/>
              <a:t>in Eastern </a:t>
            </a:r>
            <a:r>
              <a:rPr lang="en-US" sz="2400" b="1" dirty="0"/>
              <a:t>Africa. Which one is not?</a:t>
            </a:r>
          </a:p>
          <a:p>
            <a:r>
              <a:rPr lang="en-US" sz="2400" b="1" dirty="0"/>
              <a:t>A.	Political instability in some countries.</a:t>
            </a:r>
          </a:p>
          <a:p>
            <a:r>
              <a:rPr lang="en-US" sz="2400" b="1" dirty="0"/>
              <a:t>B.	Inaccessibility of some tourist attraction sites.</a:t>
            </a:r>
          </a:p>
          <a:p>
            <a:r>
              <a:rPr lang="en-US" sz="2400" b="1" dirty="0"/>
              <a:t>C.	High cost of accommodation.</a:t>
            </a:r>
          </a:p>
          <a:p>
            <a:r>
              <a:rPr lang="en-US" sz="2400" b="1" dirty="0"/>
              <a:t>D.	Destruction of tourist sites by wild animals.</a:t>
            </a:r>
          </a:p>
        </p:txBody>
      </p:sp>
    </p:spTree>
    <p:extLst>
      <p:ext uri="{BB962C8B-B14F-4D97-AF65-F5344CB8AC3E}">
        <p14:creationId xmlns:p14="http://schemas.microsoft.com/office/powerpoint/2010/main" val="3154732008"/>
      </p:ext>
    </p:extLst>
  </p:cSld>
  <p:clrMapOvr>
    <a:masterClrMapping/>
  </p:clrMapOvr>
  <p:transition spd="slow">
    <p:cover/>
  </p:transition>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202942"/>
            <a:ext cx="9144000" cy="5016758"/>
          </a:xfrm>
          <a:prstGeom prst="rect">
            <a:avLst/>
          </a:prstGeom>
        </p:spPr>
        <p:txBody>
          <a:bodyPr wrap="square">
            <a:spAutoFit/>
          </a:bodyPr>
          <a:lstStyle/>
          <a:p>
            <a:r>
              <a:rPr lang="en-US" sz="2000" b="1" dirty="0"/>
              <a:t>(Yr. 2013)</a:t>
            </a:r>
          </a:p>
          <a:p>
            <a:r>
              <a:rPr lang="en-US" sz="2000" b="1" dirty="0"/>
              <a:t>6.Ngao</a:t>
            </a:r>
            <a:r>
              <a:rPr lang="en-US" sz="2000" b="1" dirty="0"/>
              <a:t>, a standard five pupil, visited Nairobi </a:t>
            </a:r>
            <a:r>
              <a:rPr lang="en-US" sz="2000" b="1" dirty="0"/>
              <a:t>National Park</a:t>
            </a:r>
            <a:r>
              <a:rPr lang="en-US" sz="2000" b="1" dirty="0"/>
              <a:t>. He asked the guide at the park the importance of wildlife in Kenya. Which one of the following would be the correct response</a:t>
            </a:r>
          </a:p>
          <a:p>
            <a:r>
              <a:rPr lang="en-US" sz="2000" b="1" dirty="0"/>
              <a:t>A.	Wildlife promotes agriculture.</a:t>
            </a:r>
          </a:p>
          <a:p>
            <a:r>
              <a:rPr lang="en-US" sz="2000" b="1" dirty="0"/>
              <a:t>B.	Wildlife leads to earning of foreign exchange.</a:t>
            </a:r>
          </a:p>
          <a:p>
            <a:r>
              <a:rPr lang="en-US" sz="2000" b="1" dirty="0"/>
              <a:t>C.	Wildlife leads to the development of </a:t>
            </a:r>
            <a:r>
              <a:rPr lang="en-US" sz="2000" b="1" dirty="0"/>
              <a:t>handcraft industry</a:t>
            </a:r>
            <a:r>
              <a:rPr lang="en-US" sz="2000" b="1" dirty="0"/>
              <a:t>.</a:t>
            </a:r>
          </a:p>
          <a:p>
            <a:r>
              <a:rPr lang="en-US" sz="2000" b="1" dirty="0"/>
              <a:t>D.	Wildlife helps in preserving culture.</a:t>
            </a:r>
          </a:p>
          <a:p>
            <a:endParaRPr lang="en-US" sz="2000" b="1" dirty="0"/>
          </a:p>
          <a:p>
            <a:r>
              <a:rPr lang="en-US" sz="2000" b="1" dirty="0"/>
              <a:t>(</a:t>
            </a:r>
            <a:r>
              <a:rPr lang="en-US" sz="2000" b="1" dirty="0"/>
              <a:t>Yr. 2012)</a:t>
            </a:r>
          </a:p>
          <a:p>
            <a:r>
              <a:rPr lang="en-US" sz="2000" b="1" dirty="0"/>
              <a:t>7.Which </a:t>
            </a:r>
            <a:r>
              <a:rPr lang="en-US" sz="2000" b="1" dirty="0"/>
              <a:t>one of the following groups of </a:t>
            </a:r>
            <a:r>
              <a:rPr lang="en-US" sz="2000" b="1" dirty="0"/>
              <a:t>tourist attractions </a:t>
            </a:r>
            <a:r>
              <a:rPr lang="en-US" sz="2000" b="1" dirty="0"/>
              <a:t>are found in Northern Africa?</a:t>
            </a:r>
          </a:p>
          <a:p>
            <a:r>
              <a:rPr lang="en-US" sz="2000" b="1" dirty="0"/>
              <a:t>A.	Mummies, pyramids and sand dunes</a:t>
            </a:r>
          </a:p>
          <a:p>
            <a:r>
              <a:rPr lang="en-US" sz="2000" b="1" dirty="0"/>
              <a:t>B.	Gorillas, water falls and hot springs</a:t>
            </a:r>
          </a:p>
          <a:p>
            <a:r>
              <a:rPr lang="en-US" sz="2000" b="1" dirty="0"/>
              <a:t>C.	Tropical forests, mountains and slave </a:t>
            </a:r>
            <a:r>
              <a:rPr lang="en-US" sz="2000" b="1" dirty="0"/>
              <a:t>trade market </a:t>
            </a:r>
            <a:r>
              <a:rPr lang="en-US" sz="2000" b="1" dirty="0"/>
              <a:t>sites.</a:t>
            </a:r>
          </a:p>
          <a:p>
            <a:r>
              <a:rPr lang="en-US" sz="2000" b="1" dirty="0"/>
              <a:t>D.	Migration of wildebeests, Rift Valley </a:t>
            </a:r>
            <a:r>
              <a:rPr lang="en-US" sz="2000" b="1" dirty="0"/>
              <a:t>and Portuguese </a:t>
            </a:r>
            <a:r>
              <a:rPr lang="en-US" sz="2000" b="1" dirty="0"/>
              <a:t>historical sites.</a:t>
            </a:r>
          </a:p>
        </p:txBody>
      </p:sp>
    </p:spTree>
    <p:extLst>
      <p:ext uri="{BB962C8B-B14F-4D97-AF65-F5344CB8AC3E}">
        <p14:creationId xmlns:p14="http://schemas.microsoft.com/office/powerpoint/2010/main" val="1535084170"/>
      </p:ext>
    </p:extLst>
  </p:cSld>
  <p:clrMapOvr>
    <a:masterClrMapping/>
  </p:clrMapOvr>
  <p:transition spd="slow">
    <p:cover/>
  </p:transition>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65188"/>
            <a:ext cx="9067800" cy="5293757"/>
          </a:xfrm>
          <a:prstGeom prst="rect">
            <a:avLst/>
          </a:prstGeom>
        </p:spPr>
        <p:txBody>
          <a:bodyPr wrap="square">
            <a:spAutoFit/>
          </a:bodyPr>
          <a:lstStyle/>
          <a:p>
            <a:r>
              <a:rPr lang="en-US" sz="2000" b="1" dirty="0"/>
              <a:t>(Yr. 2011)</a:t>
            </a:r>
          </a:p>
          <a:p>
            <a:r>
              <a:rPr lang="en-US" sz="2000" b="1" dirty="0"/>
              <a:t>8.Below </a:t>
            </a:r>
            <a:r>
              <a:rPr lang="en-US" sz="2000" b="1" dirty="0"/>
              <a:t>are tourist attractions in Kenya </a:t>
            </a:r>
            <a:r>
              <a:rPr lang="en-US" sz="2000" b="1" dirty="0"/>
              <a:t>and Switzerland</a:t>
            </a:r>
            <a:endParaRPr lang="en-US" sz="2000" b="1" dirty="0"/>
          </a:p>
          <a:p>
            <a:r>
              <a:rPr lang="en-US" sz="2000" b="1" dirty="0"/>
              <a:t>i.	Coastal beaches</a:t>
            </a:r>
          </a:p>
          <a:p>
            <a:r>
              <a:rPr lang="en-US" sz="2000" b="1" dirty="0"/>
              <a:t>ii.	Winter sports</a:t>
            </a:r>
          </a:p>
          <a:p>
            <a:r>
              <a:rPr lang="en-US" sz="2000" b="1" dirty="0"/>
              <a:t>iii.	Varied glacial scenery</a:t>
            </a:r>
          </a:p>
          <a:p>
            <a:r>
              <a:rPr lang="en-US" sz="2000" b="1" dirty="0"/>
              <a:t>iv.	Hot sunny climate throughout the year.</a:t>
            </a:r>
          </a:p>
          <a:p>
            <a:r>
              <a:rPr lang="en-US" sz="2000" b="1" dirty="0"/>
              <a:t>Which one of the following combinations is </a:t>
            </a:r>
            <a:r>
              <a:rPr lang="en-US" sz="2000" b="1" dirty="0"/>
              <a:t>made up </a:t>
            </a:r>
            <a:r>
              <a:rPr lang="en-US" sz="2000" b="1" dirty="0"/>
              <a:t>of tourist attractions in Switzerland</a:t>
            </a:r>
          </a:p>
          <a:p>
            <a:r>
              <a:rPr lang="en-US" sz="2000" b="1" dirty="0"/>
              <a:t>A. (i) and (ii) </a:t>
            </a:r>
            <a:r>
              <a:rPr lang="en-US" sz="2000" b="1" dirty="0"/>
              <a:t>	B</a:t>
            </a:r>
            <a:r>
              <a:rPr lang="en-US" sz="2000" b="1" dirty="0"/>
              <a:t>. (i) and (iv)</a:t>
            </a:r>
          </a:p>
          <a:p>
            <a:r>
              <a:rPr lang="en-US" sz="2000" b="1" dirty="0"/>
              <a:t>C. (ii) and (iii)	D. (iv) and (iii)</a:t>
            </a:r>
          </a:p>
          <a:p>
            <a:endParaRPr lang="en-US" sz="2000" b="1" dirty="0"/>
          </a:p>
          <a:p>
            <a:r>
              <a:rPr lang="en-US" sz="2000" b="1" dirty="0"/>
              <a:t>(</a:t>
            </a:r>
            <a:r>
              <a:rPr lang="en-US" sz="2000" b="1" dirty="0"/>
              <a:t>Yr. 2011)</a:t>
            </a:r>
          </a:p>
          <a:p>
            <a:r>
              <a:rPr lang="en-US" sz="2000" b="1" dirty="0"/>
              <a:t>9.The </a:t>
            </a:r>
            <a:r>
              <a:rPr lang="en-US" sz="2000" b="1" dirty="0"/>
              <a:t>reason why electric fences are </a:t>
            </a:r>
            <a:r>
              <a:rPr lang="en-US" sz="2000" b="1" dirty="0"/>
              <a:t>constructed around </a:t>
            </a:r>
            <a:r>
              <a:rPr lang="en-US" sz="2000" b="1" dirty="0"/>
              <a:t>some national parks is to</a:t>
            </a:r>
          </a:p>
          <a:p>
            <a:r>
              <a:rPr lang="en-US" sz="2000" b="1" dirty="0"/>
              <a:t>A.	Prevent wild animals from destroying crops</a:t>
            </a:r>
          </a:p>
          <a:p>
            <a:r>
              <a:rPr lang="en-US" sz="2000" b="1" dirty="0"/>
              <a:t>B.	Make the parks beautiful</a:t>
            </a:r>
          </a:p>
          <a:p>
            <a:r>
              <a:rPr lang="en-US" sz="2000" b="1" dirty="0"/>
              <a:t>C.	Mark migration routes of wild animals</a:t>
            </a:r>
          </a:p>
          <a:p>
            <a:r>
              <a:rPr lang="en-US" sz="2000" b="1" dirty="0"/>
              <a:t>D.	Enable people to visit the parks</a:t>
            </a:r>
          </a:p>
        </p:txBody>
      </p:sp>
    </p:spTree>
    <p:extLst>
      <p:ext uri="{BB962C8B-B14F-4D97-AF65-F5344CB8AC3E}">
        <p14:creationId xmlns:p14="http://schemas.microsoft.com/office/powerpoint/2010/main" val="2792958669"/>
      </p:ext>
    </p:extLst>
  </p:cSld>
  <p:clrMapOvr>
    <a:masterClrMapping/>
  </p:clrMapOvr>
  <p:transition spd="slow">
    <p:cover/>
  </p:transition>
  <p:timing>
    <p:tnLst>
      <p:par>
        <p:cT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90501"/>
            <a:ext cx="8915400" cy="4893647"/>
          </a:xfrm>
          <a:prstGeom prst="rect">
            <a:avLst/>
          </a:prstGeom>
        </p:spPr>
        <p:txBody>
          <a:bodyPr wrap="square">
            <a:spAutoFit/>
          </a:bodyPr>
          <a:lstStyle/>
          <a:p>
            <a:r>
              <a:rPr lang="en-US" sz="2400" b="1" dirty="0"/>
              <a:t>(Yr. 2010)</a:t>
            </a:r>
          </a:p>
          <a:p>
            <a:r>
              <a:rPr lang="en-US" sz="2400" b="1" dirty="0"/>
              <a:t>10.Tourism </a:t>
            </a:r>
            <a:r>
              <a:rPr lang="en-US" sz="2400" b="1" dirty="0"/>
              <a:t>is important to Kenya mainly because it</a:t>
            </a:r>
          </a:p>
          <a:p>
            <a:r>
              <a:rPr lang="en-US" sz="2400" b="1" dirty="0"/>
              <a:t>A.	earns foreign exchange for the country</a:t>
            </a:r>
          </a:p>
          <a:p>
            <a:r>
              <a:rPr lang="en-US" sz="2400" b="1" dirty="0"/>
              <a:t>B.	promotes international understanding</a:t>
            </a:r>
          </a:p>
          <a:p>
            <a:r>
              <a:rPr lang="en-US" sz="2400" b="1" dirty="0"/>
              <a:t>C.	leads to expansion of transport network</a:t>
            </a:r>
          </a:p>
          <a:p>
            <a:r>
              <a:rPr lang="en-US" sz="2400" b="1" dirty="0"/>
              <a:t>D.	encourages protection of wildlife</a:t>
            </a:r>
          </a:p>
          <a:p>
            <a:endParaRPr lang="en-US" sz="2400" b="1" dirty="0"/>
          </a:p>
          <a:p>
            <a:r>
              <a:rPr lang="en-US" sz="2400" b="1" dirty="0"/>
              <a:t>(</a:t>
            </a:r>
            <a:r>
              <a:rPr lang="en-US" sz="2400" b="1" dirty="0"/>
              <a:t>Yr. 2009)</a:t>
            </a:r>
          </a:p>
          <a:p>
            <a:r>
              <a:rPr lang="en-US" sz="2400" b="1" dirty="0"/>
              <a:t>11.Game </a:t>
            </a:r>
            <a:r>
              <a:rPr lang="en-US" sz="2400" b="1" dirty="0"/>
              <a:t>reserves have been established in </a:t>
            </a:r>
            <a:r>
              <a:rPr lang="en-US" sz="2400" b="1" dirty="0"/>
              <a:t>Kenya mainly </a:t>
            </a:r>
            <a:r>
              <a:rPr lang="en-US" sz="2400" b="1" dirty="0"/>
              <a:t>to</a:t>
            </a:r>
          </a:p>
          <a:p>
            <a:r>
              <a:rPr lang="en-US" sz="2400" b="1" dirty="0"/>
              <a:t>A.	increase meat supply</a:t>
            </a:r>
          </a:p>
          <a:p>
            <a:r>
              <a:rPr lang="en-US" sz="2400" b="1" dirty="0"/>
              <a:t>B.	ensure safety of wildlife</a:t>
            </a:r>
          </a:p>
          <a:p>
            <a:r>
              <a:rPr lang="en-US" sz="2400" b="1" dirty="0"/>
              <a:t>C.	control movement of animals</a:t>
            </a:r>
          </a:p>
          <a:p>
            <a:r>
              <a:rPr lang="en-US" sz="2400" b="1" dirty="0"/>
              <a:t>D.	make good use of dry lands</a:t>
            </a:r>
          </a:p>
        </p:txBody>
      </p:sp>
    </p:spTree>
    <p:extLst>
      <p:ext uri="{BB962C8B-B14F-4D97-AF65-F5344CB8AC3E}">
        <p14:creationId xmlns:p14="http://schemas.microsoft.com/office/powerpoint/2010/main" val="1505087456"/>
      </p:ext>
    </p:extLst>
  </p:cSld>
  <p:clrMapOvr>
    <a:masterClrMapping/>
  </p:clrMapOvr>
  <p:transition spd="slow">
    <p:cover/>
  </p:transition>
  <p:timing>
    <p:tnLst>
      <p:par>
        <p:cT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1346"/>
            <a:ext cx="9144000" cy="5262979"/>
          </a:xfrm>
          <a:prstGeom prst="rect">
            <a:avLst/>
          </a:prstGeom>
        </p:spPr>
        <p:txBody>
          <a:bodyPr wrap="square">
            <a:spAutoFit/>
          </a:bodyPr>
          <a:lstStyle/>
          <a:p>
            <a:r>
              <a:rPr lang="en-US" sz="2400" b="1" dirty="0"/>
              <a:t>12.Which </a:t>
            </a:r>
            <a:r>
              <a:rPr lang="en-US" sz="2400" b="1" dirty="0"/>
              <a:t>one of the following tourist attractions </a:t>
            </a:r>
            <a:r>
              <a:rPr lang="en-US" sz="2400" b="1" dirty="0"/>
              <a:t>in Africa </a:t>
            </a:r>
            <a:r>
              <a:rPr lang="en-US" sz="2400" b="1" dirty="0"/>
              <a:t>is correctly matched with the country </a:t>
            </a:r>
            <a:r>
              <a:rPr lang="en-US" sz="2400" b="1" dirty="0"/>
              <a:t>where it </a:t>
            </a:r>
            <a:r>
              <a:rPr lang="en-US" sz="2400" b="1" dirty="0"/>
              <a:t>is found?</a:t>
            </a:r>
          </a:p>
          <a:p>
            <a:r>
              <a:rPr lang="en-US" sz="2400" b="1" dirty="0"/>
              <a:t>	</a:t>
            </a:r>
            <a:r>
              <a:rPr lang="en-US" sz="2400" b="1" u="sng" dirty="0"/>
              <a:t>Tourist </a:t>
            </a:r>
            <a:r>
              <a:rPr lang="en-US" sz="2400" b="1" u="sng" dirty="0"/>
              <a:t>attraction</a:t>
            </a:r>
            <a:r>
              <a:rPr lang="en-US" sz="2400" b="1" dirty="0"/>
              <a:t>	</a:t>
            </a:r>
            <a:r>
              <a:rPr lang="en-US" sz="2400" b="1" dirty="0"/>
              <a:t>	</a:t>
            </a:r>
            <a:r>
              <a:rPr lang="en-US" sz="2400" b="1" u="sng" dirty="0"/>
              <a:t>Country</a:t>
            </a:r>
            <a:endParaRPr lang="en-US" sz="2400" b="1" u="sng" dirty="0"/>
          </a:p>
          <a:p>
            <a:r>
              <a:rPr lang="en-US" sz="2400" b="1" dirty="0"/>
              <a:t>A.	Pyramids	</a:t>
            </a:r>
            <a:r>
              <a:rPr lang="en-US" sz="2400" b="1" dirty="0"/>
              <a:t>		Egypt</a:t>
            </a:r>
            <a:endParaRPr lang="en-US" sz="2400" b="1" dirty="0"/>
          </a:p>
          <a:p>
            <a:r>
              <a:rPr lang="en-US" sz="2400" b="1" dirty="0"/>
              <a:t>B.	</a:t>
            </a:r>
            <a:r>
              <a:rPr lang="en-US" sz="2400" b="1" dirty="0" err="1"/>
              <a:t>Gedi</a:t>
            </a:r>
            <a:r>
              <a:rPr lang="en-US" sz="2400" b="1" dirty="0"/>
              <a:t> Ruins	</a:t>
            </a:r>
            <a:r>
              <a:rPr lang="en-US" sz="2400" b="1" dirty="0"/>
              <a:t>		South </a:t>
            </a:r>
            <a:r>
              <a:rPr lang="en-US" sz="2400" b="1" dirty="0"/>
              <a:t>Africa</a:t>
            </a:r>
          </a:p>
          <a:p>
            <a:r>
              <a:rPr lang="en-US" sz="2400" b="1" dirty="0"/>
              <a:t>C.	Victoria falls	</a:t>
            </a:r>
            <a:r>
              <a:rPr lang="en-US" sz="2400" b="1" dirty="0"/>
              <a:t>		Kenya</a:t>
            </a:r>
            <a:endParaRPr lang="en-US" sz="2400" b="1" dirty="0"/>
          </a:p>
          <a:p>
            <a:r>
              <a:rPr lang="en-US" sz="2400" b="1" dirty="0"/>
              <a:t>D.	Sandy beaches	</a:t>
            </a:r>
            <a:r>
              <a:rPr lang="en-US" sz="2400" b="1" dirty="0"/>
              <a:t>	Zimbabwe</a:t>
            </a:r>
            <a:endParaRPr lang="en-US" sz="2400" b="1" dirty="0"/>
          </a:p>
          <a:p>
            <a:endParaRPr lang="en-US" sz="2400" b="1" dirty="0"/>
          </a:p>
          <a:p>
            <a:r>
              <a:rPr lang="en-US" sz="2400" b="1" dirty="0"/>
              <a:t>(</a:t>
            </a:r>
            <a:r>
              <a:rPr lang="en-US" sz="2400" b="1" dirty="0"/>
              <a:t>Yr. 2007)</a:t>
            </a:r>
          </a:p>
          <a:p>
            <a:r>
              <a:rPr lang="en-US" sz="2400" b="1" dirty="0"/>
              <a:t>13.Which </a:t>
            </a:r>
            <a:r>
              <a:rPr lang="en-US" sz="2400" b="1" dirty="0"/>
              <a:t>one of the following is the best way </a:t>
            </a:r>
            <a:r>
              <a:rPr lang="en-US" sz="2400" b="1" dirty="0"/>
              <a:t>of conserving </a:t>
            </a:r>
            <a:r>
              <a:rPr lang="en-US" sz="2400" b="1" dirty="0"/>
              <a:t>wildlife?</a:t>
            </a:r>
          </a:p>
          <a:p>
            <a:r>
              <a:rPr lang="en-US" sz="2400" b="1" dirty="0"/>
              <a:t>A.	Fencing the national parks.</a:t>
            </a:r>
          </a:p>
          <a:p>
            <a:r>
              <a:rPr lang="en-US" sz="2400" b="1" dirty="0"/>
              <a:t>B.	Controlling the selling of wildlife products.</a:t>
            </a:r>
          </a:p>
          <a:p>
            <a:r>
              <a:rPr lang="en-US" sz="2400" b="1" dirty="0"/>
              <a:t>C.	Establishing animal orphanages.</a:t>
            </a:r>
          </a:p>
          <a:p>
            <a:r>
              <a:rPr lang="en-US" sz="2400" b="1" dirty="0"/>
              <a:t>D.	Educating people on the importance of wildlife.</a:t>
            </a:r>
          </a:p>
        </p:txBody>
      </p:sp>
    </p:spTree>
    <p:extLst>
      <p:ext uri="{BB962C8B-B14F-4D97-AF65-F5344CB8AC3E}">
        <p14:creationId xmlns:p14="http://schemas.microsoft.com/office/powerpoint/2010/main" val="167366860"/>
      </p:ext>
    </p:extLst>
  </p:cSld>
  <p:clrMapOvr>
    <a:masterClrMapping/>
  </p:clrMapOvr>
  <p:transition spd="slow">
    <p:cover/>
  </p:transition>
  <p:timing>
    <p:tnLst>
      <p:par>
        <p:cT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1346"/>
            <a:ext cx="9144000" cy="5262979"/>
          </a:xfrm>
          <a:prstGeom prst="rect">
            <a:avLst/>
          </a:prstGeom>
        </p:spPr>
        <p:txBody>
          <a:bodyPr wrap="square">
            <a:spAutoFit/>
          </a:bodyPr>
          <a:lstStyle/>
          <a:p>
            <a:r>
              <a:rPr lang="en-US" sz="2400" b="1" dirty="0"/>
              <a:t>(Yr. 2006)</a:t>
            </a:r>
          </a:p>
          <a:p>
            <a:r>
              <a:rPr lang="en-US" sz="2400" b="1" dirty="0"/>
              <a:t>14.Which </a:t>
            </a:r>
            <a:r>
              <a:rPr lang="en-US" sz="2400" b="1" dirty="0"/>
              <a:t>one of the following is the best </a:t>
            </a:r>
            <a:r>
              <a:rPr lang="en-US" sz="2400" b="1" dirty="0"/>
              <a:t>way through </a:t>
            </a:r>
            <a:r>
              <a:rPr lang="en-US" sz="2400" b="1" dirty="0"/>
              <a:t>which the Government of Kenya </a:t>
            </a:r>
            <a:r>
              <a:rPr lang="en-US" sz="2400" b="1" dirty="0"/>
              <a:t>can attract </a:t>
            </a:r>
            <a:r>
              <a:rPr lang="en-US" sz="2400" b="1" dirty="0"/>
              <a:t>more tourists into the country?</a:t>
            </a:r>
          </a:p>
          <a:p>
            <a:r>
              <a:rPr lang="en-US" sz="2400" b="1" dirty="0"/>
              <a:t>A.	By training more tour guides.</a:t>
            </a:r>
          </a:p>
          <a:p>
            <a:r>
              <a:rPr lang="en-US" sz="2400" b="1" dirty="0"/>
              <a:t>B.	By advertising the country abroad.</a:t>
            </a:r>
          </a:p>
          <a:p>
            <a:r>
              <a:rPr lang="en-US" sz="2400" b="1" dirty="0"/>
              <a:t>C.	By establishing more game parks.</a:t>
            </a:r>
          </a:p>
          <a:p>
            <a:r>
              <a:rPr lang="en-US" sz="2400" b="1" dirty="0"/>
              <a:t>D.	By passing strict laws against poaching</a:t>
            </a:r>
          </a:p>
          <a:p>
            <a:endParaRPr lang="en-US" sz="2400" b="1" dirty="0"/>
          </a:p>
          <a:p>
            <a:r>
              <a:rPr lang="en-US" sz="2400" b="1" dirty="0"/>
              <a:t>(</a:t>
            </a:r>
            <a:r>
              <a:rPr lang="en-US" sz="2400" b="1" dirty="0"/>
              <a:t>Yr. 2005)</a:t>
            </a:r>
          </a:p>
          <a:p>
            <a:r>
              <a:rPr lang="en-US" sz="2400" b="1" dirty="0"/>
              <a:t>15.The </a:t>
            </a:r>
            <a:r>
              <a:rPr lang="en-US" sz="2400" b="1" dirty="0"/>
              <a:t>main benefit of tourism to Kenya is that it</a:t>
            </a:r>
          </a:p>
          <a:p>
            <a:r>
              <a:rPr lang="en-US" sz="2400" b="1" dirty="0"/>
              <a:t>A.	encourages the development of industries </a:t>
            </a:r>
            <a:r>
              <a:rPr lang="en-US" sz="2400" b="1" dirty="0"/>
              <a:t>in the </a:t>
            </a:r>
            <a:r>
              <a:rPr lang="en-US" sz="2400" b="1" dirty="0"/>
              <a:t>country.</a:t>
            </a:r>
          </a:p>
          <a:p>
            <a:r>
              <a:rPr lang="en-US" sz="2400" b="1" dirty="0"/>
              <a:t>B.	earns the country foreign exchange.</a:t>
            </a:r>
          </a:p>
          <a:p>
            <a:r>
              <a:rPr lang="en-US" sz="2400" b="1" dirty="0"/>
              <a:t>C.	encourages conservation of the environment.</a:t>
            </a:r>
          </a:p>
          <a:p>
            <a:r>
              <a:rPr lang="en-US" sz="2400" b="1" dirty="0"/>
              <a:t>D.	provides employment opportunity.</a:t>
            </a:r>
          </a:p>
        </p:txBody>
      </p:sp>
    </p:spTree>
    <p:extLst>
      <p:ext uri="{BB962C8B-B14F-4D97-AF65-F5344CB8AC3E}">
        <p14:creationId xmlns:p14="http://schemas.microsoft.com/office/powerpoint/2010/main" val="2303019588"/>
      </p:ext>
    </p:extLst>
  </p:cSld>
  <p:clrMapOvr>
    <a:masterClrMapping/>
  </p:clrMapOvr>
  <p:transition spd="slow">
    <p:cover/>
  </p:transition>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14300"/>
            <a:ext cx="8991600" cy="2308324"/>
          </a:xfrm>
          <a:prstGeom prst="rect">
            <a:avLst/>
          </a:prstGeom>
        </p:spPr>
        <p:txBody>
          <a:bodyPr wrap="square">
            <a:spAutoFit/>
          </a:bodyPr>
          <a:lstStyle/>
          <a:p>
            <a:r>
              <a:rPr lang="en-US" sz="2400" b="1" dirty="0" err="1"/>
              <a:t>Yr</a:t>
            </a:r>
            <a:r>
              <a:rPr lang="en-US" sz="2400" b="1" dirty="0"/>
              <a:t> 2002</a:t>
            </a:r>
          </a:p>
          <a:p>
            <a:r>
              <a:rPr lang="en-US" sz="2400" b="1" dirty="0"/>
              <a:t>16.The </a:t>
            </a:r>
            <a:r>
              <a:rPr lang="en-US" sz="2400" b="1" dirty="0"/>
              <a:t>main tourist attractions in Eastern </a:t>
            </a:r>
            <a:r>
              <a:rPr lang="en-US" sz="2400" b="1" dirty="0"/>
              <a:t>Africa countries </a:t>
            </a:r>
            <a:r>
              <a:rPr lang="en-US" sz="2400" b="1" dirty="0"/>
              <a:t>is</a:t>
            </a:r>
          </a:p>
          <a:p>
            <a:r>
              <a:rPr lang="en-US" sz="2400" b="1" dirty="0"/>
              <a:t>A.	Cultural of the people</a:t>
            </a:r>
          </a:p>
          <a:p>
            <a:r>
              <a:rPr lang="en-US" sz="2400" b="1" dirty="0"/>
              <a:t>B.	Pre-historic sites</a:t>
            </a:r>
          </a:p>
          <a:p>
            <a:r>
              <a:rPr lang="en-US" sz="2400" b="1" dirty="0"/>
              <a:t>C.	Various types of wildlife</a:t>
            </a:r>
          </a:p>
          <a:p>
            <a:r>
              <a:rPr lang="en-US" sz="2400" b="1" dirty="0"/>
              <a:t>D.	Various types of landscape</a:t>
            </a:r>
          </a:p>
        </p:txBody>
      </p:sp>
      <p:sp>
        <p:nvSpPr>
          <p:cNvPr id="3" name="Rectangle 2"/>
          <p:cNvSpPr/>
          <p:nvPr/>
        </p:nvSpPr>
        <p:spPr>
          <a:xfrm>
            <a:off x="584200" y="2553712"/>
            <a:ext cx="8991600" cy="3046988"/>
          </a:xfrm>
          <a:prstGeom prst="rect">
            <a:avLst/>
          </a:prstGeom>
        </p:spPr>
        <p:txBody>
          <a:bodyPr wrap="square">
            <a:spAutoFit/>
          </a:bodyPr>
          <a:lstStyle/>
          <a:p>
            <a:r>
              <a:rPr lang="en-US" sz="2400" b="1" dirty="0"/>
              <a:t>(Yr. 2015)</a:t>
            </a:r>
          </a:p>
          <a:p>
            <a:r>
              <a:rPr lang="en-US" sz="2400" b="1" dirty="0"/>
              <a:t>1.John </a:t>
            </a:r>
            <a:r>
              <a:rPr lang="en-US" sz="2400" b="1" dirty="0"/>
              <a:t>intends to identify a business opportunity </a:t>
            </a:r>
            <a:r>
              <a:rPr lang="en-US" sz="2400" b="1" dirty="0"/>
              <a:t>in the </a:t>
            </a:r>
            <a:r>
              <a:rPr lang="en-US" sz="2400" b="1" dirty="0"/>
              <a:t>service industry. Which one of the </a:t>
            </a:r>
            <a:r>
              <a:rPr lang="en-US" sz="2400" b="1" dirty="0"/>
              <a:t>following businesses </a:t>
            </a:r>
            <a:r>
              <a:rPr lang="en-US" sz="2400" b="1" dirty="0"/>
              <a:t>is he likely </a:t>
            </a:r>
            <a:r>
              <a:rPr lang="en-US" sz="2400" b="1" dirty="0"/>
              <a:t>to choose</a:t>
            </a:r>
            <a:r>
              <a:rPr lang="en-US" sz="2400" b="1" dirty="0"/>
              <a:t>?</a:t>
            </a:r>
          </a:p>
          <a:p>
            <a:r>
              <a:rPr lang="en-US" sz="2400" b="1" dirty="0"/>
              <a:t>A.	Selling farm produce</a:t>
            </a:r>
          </a:p>
          <a:p>
            <a:r>
              <a:rPr lang="en-US" sz="2400" b="1" dirty="0"/>
              <a:t>B.	Setting up a bakery</a:t>
            </a:r>
          </a:p>
          <a:p>
            <a:r>
              <a:rPr lang="en-US" sz="2400" b="1" dirty="0"/>
              <a:t>C.	Opening a barber shop</a:t>
            </a:r>
          </a:p>
          <a:p>
            <a:r>
              <a:rPr lang="en-US" sz="2400" b="1" dirty="0"/>
              <a:t>D.	Buying and selling livestock.</a:t>
            </a:r>
          </a:p>
        </p:txBody>
      </p:sp>
    </p:spTree>
    <p:extLst>
      <p:ext uri="{BB962C8B-B14F-4D97-AF65-F5344CB8AC3E}">
        <p14:creationId xmlns:p14="http://schemas.microsoft.com/office/powerpoint/2010/main" val="1056693397"/>
      </p:ext>
    </p:extLst>
  </p:cSld>
  <p:clrMapOvr>
    <a:masterClrMapping/>
  </p:clrMapOvr>
  <p:transition spd="slow">
    <p:cover/>
  </p:transition>
  <p:timing>
    <p:tnLst>
      <p:par>
        <p:cT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41346"/>
            <a:ext cx="9067800" cy="5632311"/>
          </a:xfrm>
          <a:prstGeom prst="rect">
            <a:avLst/>
          </a:prstGeom>
        </p:spPr>
        <p:txBody>
          <a:bodyPr wrap="square">
            <a:spAutoFit/>
          </a:bodyPr>
          <a:lstStyle/>
          <a:p>
            <a:r>
              <a:rPr lang="en-US" sz="2400" b="1" dirty="0"/>
              <a:t>(Yr. 2014)</a:t>
            </a:r>
          </a:p>
          <a:p>
            <a:r>
              <a:rPr lang="en-US" sz="2400" b="1" dirty="0"/>
              <a:t>2.Which </a:t>
            </a:r>
            <a:r>
              <a:rPr lang="en-US" sz="2400" b="1" dirty="0"/>
              <a:t>one of the following is the main factor </a:t>
            </a:r>
            <a:r>
              <a:rPr lang="en-US" sz="2400" b="1" dirty="0"/>
              <a:t>that hinders </a:t>
            </a:r>
            <a:r>
              <a:rPr lang="en-US" sz="2400" b="1" dirty="0"/>
              <a:t>trade amongst Eastern Africa countries?</a:t>
            </a:r>
          </a:p>
          <a:p>
            <a:pPr marL="342900" indent="-342900">
              <a:buFont typeface="+mj-lt"/>
              <a:buAutoNum type="alphaUcPeriod"/>
            </a:pPr>
            <a:r>
              <a:rPr lang="en-US" sz="2400" b="1" dirty="0"/>
              <a:t>	Political instability.</a:t>
            </a:r>
          </a:p>
          <a:p>
            <a:pPr marL="342900" indent="-342900">
              <a:buFont typeface="+mj-lt"/>
              <a:buAutoNum type="alphaUcPeriod"/>
            </a:pPr>
            <a:r>
              <a:rPr lang="en-US" sz="2400" b="1" dirty="0"/>
              <a:t>	Underdeveloped means of transport.</a:t>
            </a:r>
          </a:p>
          <a:p>
            <a:pPr marL="342900" indent="-342900">
              <a:buFont typeface="+mj-lt"/>
              <a:buAutoNum type="alphaUcPeriod"/>
            </a:pPr>
            <a:r>
              <a:rPr lang="en-US" sz="2400" b="1" dirty="0"/>
              <a:t>	Production of similar goods.</a:t>
            </a:r>
          </a:p>
          <a:p>
            <a:pPr marL="342900" indent="-342900">
              <a:buFont typeface="+mj-lt"/>
              <a:buAutoNum type="alphaUcPeriod"/>
            </a:pPr>
            <a:r>
              <a:rPr lang="en-US" sz="2400" b="1" dirty="0"/>
              <a:t>	Limited use of international languages.</a:t>
            </a:r>
          </a:p>
          <a:p>
            <a:endParaRPr lang="en-US" sz="2400" b="1" dirty="0"/>
          </a:p>
          <a:p>
            <a:r>
              <a:rPr lang="en-US" sz="2400" b="1" dirty="0"/>
              <a:t>(</a:t>
            </a:r>
            <a:r>
              <a:rPr lang="en-US" sz="2400" b="1" dirty="0"/>
              <a:t>Yr. 2013)</a:t>
            </a:r>
          </a:p>
          <a:p>
            <a:r>
              <a:rPr lang="en-US" sz="2400" b="1" dirty="0"/>
              <a:t>3.Three </a:t>
            </a:r>
            <a:r>
              <a:rPr lang="en-US" sz="2400" b="1" dirty="0"/>
              <a:t>of the following statements are true about the </a:t>
            </a:r>
            <a:r>
              <a:rPr lang="en-US" sz="2400" b="1" dirty="0"/>
              <a:t>role of </a:t>
            </a:r>
            <a:r>
              <a:rPr lang="en-US" sz="2400" b="1" dirty="0"/>
              <a:t>the government in promoting trade. Which one is not?</a:t>
            </a:r>
          </a:p>
          <a:p>
            <a:r>
              <a:rPr lang="en-US" sz="2400" b="1" dirty="0"/>
              <a:t>A.	Ensuring goods sold are of right weight.</a:t>
            </a:r>
          </a:p>
          <a:p>
            <a:r>
              <a:rPr lang="en-US" sz="2400" b="1" dirty="0"/>
              <a:t>B.	Providing currency for trade.</a:t>
            </a:r>
          </a:p>
          <a:p>
            <a:r>
              <a:rPr lang="en-US" sz="2400" b="1" dirty="0"/>
              <a:t>C.	Setting taxes to be charged on goods.</a:t>
            </a:r>
          </a:p>
          <a:p>
            <a:r>
              <a:rPr lang="en-US" sz="2400" b="1" dirty="0"/>
              <a:t>D.	Controlling the number of traders.</a:t>
            </a:r>
          </a:p>
        </p:txBody>
      </p:sp>
    </p:spTree>
    <p:extLst>
      <p:ext uri="{BB962C8B-B14F-4D97-AF65-F5344CB8AC3E}">
        <p14:creationId xmlns:p14="http://schemas.microsoft.com/office/powerpoint/2010/main" val="3194899037"/>
      </p:ext>
    </p:extLst>
  </p:cSld>
  <p:clrMapOvr>
    <a:masterClrMapping/>
  </p:clrMapOvr>
  <p:transition spd="slow">
    <p:cover/>
  </p:transition>
  <p:timing>
    <p:tnLst>
      <p:par>
        <p:cT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38186"/>
            <a:ext cx="8915400" cy="4524315"/>
          </a:xfrm>
          <a:prstGeom prst="rect">
            <a:avLst/>
          </a:prstGeom>
        </p:spPr>
        <p:txBody>
          <a:bodyPr wrap="square">
            <a:spAutoFit/>
          </a:bodyPr>
          <a:lstStyle/>
          <a:p>
            <a:r>
              <a:rPr lang="en-US" sz="2400" b="1" dirty="0"/>
              <a:t>(Yr. 2013)</a:t>
            </a:r>
          </a:p>
          <a:p>
            <a:r>
              <a:rPr lang="en-US" sz="2400" b="1" dirty="0"/>
              <a:t>4.Below </a:t>
            </a:r>
            <a:r>
              <a:rPr lang="en-US" sz="2400" b="1" dirty="0"/>
              <a:t>are objectives of regional organizations in Africa.</a:t>
            </a:r>
          </a:p>
          <a:p>
            <a:r>
              <a:rPr lang="en-US" sz="2400" b="1" dirty="0"/>
              <a:t>(i)	To encourage trade.</a:t>
            </a:r>
          </a:p>
          <a:p>
            <a:r>
              <a:rPr lang="en-US" sz="2400" b="1" dirty="0"/>
              <a:t>(ii)	To promote industrial development.</a:t>
            </a:r>
          </a:p>
          <a:p>
            <a:r>
              <a:rPr lang="en-US" sz="2400" b="1" dirty="0"/>
              <a:t>(iii)	To fight for the independence of </a:t>
            </a:r>
            <a:r>
              <a:rPr lang="en-US" sz="2400" b="1" dirty="0"/>
              <a:t>member states</a:t>
            </a:r>
            <a:r>
              <a:rPr lang="en-US" sz="2400" b="1" dirty="0"/>
              <a:t>.</a:t>
            </a:r>
          </a:p>
          <a:p>
            <a:r>
              <a:rPr lang="en-US" sz="2400" b="1" dirty="0"/>
              <a:t>(iv)	To create better relations among </a:t>
            </a:r>
            <a:r>
              <a:rPr lang="en-US" sz="2400" b="1" dirty="0"/>
              <a:t>member states</a:t>
            </a:r>
            <a:r>
              <a:rPr lang="en-US" sz="2400" b="1" dirty="0"/>
              <a:t>.</a:t>
            </a:r>
          </a:p>
          <a:p>
            <a:r>
              <a:rPr lang="en-US" sz="2400" b="1" dirty="0"/>
              <a:t>(v)	To promote cultural interaction among </a:t>
            </a:r>
            <a:r>
              <a:rPr lang="en-US" sz="2400" b="1" dirty="0"/>
              <a:t>African States</a:t>
            </a:r>
            <a:r>
              <a:rPr lang="en-US" sz="2400" b="1" dirty="0"/>
              <a:t>.</a:t>
            </a:r>
          </a:p>
          <a:p>
            <a:endParaRPr lang="en-US" sz="2400" b="1" dirty="0"/>
          </a:p>
          <a:p>
            <a:r>
              <a:rPr lang="en-US" sz="2400" b="1" dirty="0"/>
              <a:t>Which </a:t>
            </a:r>
            <a:r>
              <a:rPr lang="en-US" sz="2400" b="1" dirty="0"/>
              <a:t>one of the following combinations of the objectives is true about the Economic Community of West African States (ECOWAS)?</a:t>
            </a:r>
          </a:p>
          <a:p>
            <a:r>
              <a:rPr lang="en-US" sz="2400" b="1" dirty="0"/>
              <a:t>A.   (i), (ii) and (iii).	B.   (i), (ii) and (iv).</a:t>
            </a:r>
          </a:p>
          <a:p>
            <a:r>
              <a:rPr lang="en-US" sz="2400" b="1" dirty="0"/>
              <a:t>C.   (ii), (iii) and (v).	D.  (iii), (iv)and(v).</a:t>
            </a:r>
          </a:p>
        </p:txBody>
      </p:sp>
    </p:spTree>
    <p:extLst>
      <p:ext uri="{BB962C8B-B14F-4D97-AF65-F5344CB8AC3E}">
        <p14:creationId xmlns:p14="http://schemas.microsoft.com/office/powerpoint/2010/main" val="2357836744"/>
      </p:ext>
    </p:extLst>
  </p:cSld>
  <p:clrMapOvr>
    <a:masterClrMapping/>
  </p:clrMapOvr>
  <p:transition spd="slow">
    <p:cover/>
  </p:transition>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14301"/>
            <a:ext cx="9144000" cy="5262979"/>
          </a:xfrm>
          <a:prstGeom prst="rect">
            <a:avLst/>
          </a:prstGeom>
        </p:spPr>
        <p:txBody>
          <a:bodyPr wrap="square">
            <a:spAutoFit/>
          </a:bodyPr>
          <a:lstStyle/>
          <a:p>
            <a:r>
              <a:rPr lang="en-US" sz="2400" b="1" dirty="0"/>
              <a:t>(Yr. 2011)</a:t>
            </a:r>
          </a:p>
          <a:p>
            <a:r>
              <a:rPr lang="en-US" sz="2400" b="1" dirty="0"/>
              <a:t>5. </a:t>
            </a:r>
            <a:r>
              <a:rPr lang="en-US" sz="2400" b="1" dirty="0"/>
              <a:t>One of the benefits of trade to Kenya's economy is that it</a:t>
            </a:r>
          </a:p>
          <a:p>
            <a:r>
              <a:rPr lang="en-US" sz="2400" b="1" dirty="0"/>
              <a:t>A.	Encourages people to move to urban </a:t>
            </a:r>
            <a:r>
              <a:rPr lang="en-US" sz="2400" b="1" dirty="0" err="1"/>
              <a:t>centres</a:t>
            </a:r>
            <a:endParaRPr lang="en-US" sz="2400" b="1" dirty="0"/>
          </a:p>
          <a:p>
            <a:r>
              <a:rPr lang="en-US" sz="2400" b="1" dirty="0"/>
              <a:t>B.	Makes people get to know each other</a:t>
            </a:r>
          </a:p>
          <a:p>
            <a:r>
              <a:rPr lang="en-US" sz="2400" b="1" dirty="0"/>
              <a:t>C.	Generates revenue for the government</a:t>
            </a:r>
          </a:p>
          <a:p>
            <a:r>
              <a:rPr lang="en-US" sz="2400" b="1" dirty="0"/>
              <a:t>D.	Reduces the importation of goods</a:t>
            </a:r>
          </a:p>
          <a:p>
            <a:endParaRPr lang="en-US" sz="2400" b="1" dirty="0"/>
          </a:p>
          <a:p>
            <a:r>
              <a:rPr lang="en-US" sz="2400" b="1" dirty="0"/>
              <a:t>(</a:t>
            </a:r>
            <a:r>
              <a:rPr lang="en-US" sz="2400" b="1" dirty="0"/>
              <a:t>Yr. 2010)</a:t>
            </a:r>
          </a:p>
          <a:p>
            <a:r>
              <a:rPr lang="en-US" sz="2400" b="1" dirty="0"/>
              <a:t>6.The </a:t>
            </a:r>
            <a:r>
              <a:rPr lang="en-US" sz="2400" b="1" dirty="0"/>
              <a:t>main reason why Common Market for </a:t>
            </a:r>
            <a:r>
              <a:rPr lang="en-US" sz="2400" b="1" dirty="0"/>
              <a:t>Eastern and </a:t>
            </a:r>
            <a:r>
              <a:rPr lang="en-US" sz="2400" b="1" dirty="0"/>
              <a:t>Southern Africa (COMESA) was </a:t>
            </a:r>
            <a:r>
              <a:rPr lang="en-US" sz="2400" b="1" dirty="0"/>
              <a:t>established was </a:t>
            </a:r>
            <a:r>
              <a:rPr lang="en-US" sz="2400" b="1" dirty="0"/>
              <a:t>to</a:t>
            </a:r>
          </a:p>
          <a:p>
            <a:r>
              <a:rPr lang="en-US" sz="2400" b="1" dirty="0"/>
              <a:t>A.	Promote trade among member states.</a:t>
            </a:r>
          </a:p>
          <a:p>
            <a:r>
              <a:rPr lang="en-US" sz="2400" b="1" dirty="0"/>
              <a:t>B.	Fight against the spread of HIV and AIDS.</a:t>
            </a:r>
          </a:p>
          <a:p>
            <a:r>
              <a:rPr lang="en-US" sz="2400" b="1" dirty="0"/>
              <a:t>C.	Facilitate free movement of people </a:t>
            </a:r>
            <a:r>
              <a:rPr lang="en-US" sz="2400" b="1" dirty="0"/>
              <a:t>within member </a:t>
            </a:r>
            <a:r>
              <a:rPr lang="en-US" sz="2400" b="1" dirty="0"/>
              <a:t>states.</a:t>
            </a:r>
          </a:p>
          <a:p>
            <a:r>
              <a:rPr lang="en-US" sz="2400" b="1" dirty="0"/>
              <a:t>D.	Expand transport network in the region.</a:t>
            </a:r>
          </a:p>
        </p:txBody>
      </p:sp>
    </p:spTree>
    <p:extLst>
      <p:ext uri="{BB962C8B-B14F-4D97-AF65-F5344CB8AC3E}">
        <p14:creationId xmlns:p14="http://schemas.microsoft.com/office/powerpoint/2010/main" val="693975397"/>
      </p:ext>
    </p:extLst>
  </p:cSld>
  <p:clrMapOvr>
    <a:masterClrMapping/>
  </p:clrMapOvr>
  <p:transition spd="slow">
    <p:cov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22400" y="38100"/>
            <a:ext cx="8229600" cy="571500"/>
          </a:xfrm>
        </p:spPr>
        <p:txBody>
          <a:bodyPr>
            <a:normAutofit/>
          </a:bodyPr>
          <a:lstStyle/>
          <a:p>
            <a:r>
              <a:rPr lang="en-US" b="1" u="sng" dirty="0" smtClean="0">
                <a:solidFill>
                  <a:srgbClr val="FF0000"/>
                </a:solidFill>
                <a:latin typeface="Arial Rounded MT Bold" pitchFamily="34" charset="0"/>
              </a:rPr>
              <a:t>Rivers</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660400" y="571500"/>
            <a:ext cx="8991600" cy="4089400"/>
          </a:xfrm>
          <a:prstGeom prst="rect">
            <a:avLst/>
          </a:prstGeom>
        </p:spPr>
        <p:txBody>
          <a:bodyPr>
            <a:noAutofit/>
          </a:bodyPr>
          <a:lstStyle/>
          <a:p>
            <a:pPr lvl="0">
              <a:lnSpc>
                <a:spcPct val="150000"/>
              </a:lnSpc>
              <a:buFont typeface="Wingdings" panose="05000000000000000000" pitchFamily="2" charset="2"/>
              <a:buChar char="§"/>
            </a:pPr>
            <a:r>
              <a:rPr lang="en-US" sz="2400" dirty="0">
                <a:latin typeface="Arial Rounded MT Bold" pitchFamily="34" charset="0"/>
              </a:rPr>
              <a:t>River </a:t>
            </a:r>
            <a:r>
              <a:rPr lang="en-US" sz="2400" dirty="0">
                <a:latin typeface="Arial Rounded MT Bold" pitchFamily="34" charset="0"/>
              </a:rPr>
              <a:t>Nile is the </a:t>
            </a:r>
            <a:r>
              <a:rPr lang="en-US" sz="2400" b="1" dirty="0">
                <a:latin typeface="Arial Rounded MT Bold" pitchFamily="34" charset="0"/>
              </a:rPr>
              <a:t>longest river</a:t>
            </a:r>
            <a:r>
              <a:rPr lang="en-US" sz="2400" dirty="0">
                <a:latin typeface="Arial Rounded MT Bold" pitchFamily="34" charset="0"/>
              </a:rPr>
              <a:t> in the world.</a:t>
            </a:r>
          </a:p>
          <a:p>
            <a:pPr>
              <a:lnSpc>
                <a:spcPct val="150000"/>
              </a:lnSpc>
              <a:buFont typeface="Wingdings" panose="05000000000000000000" pitchFamily="2" charset="2"/>
              <a:buChar char="§"/>
            </a:pPr>
            <a:endParaRPr lang="en-US" sz="1050" b="1" u="sng" dirty="0">
              <a:latin typeface="Arial Rounded MT Bold" pitchFamily="34" charset="0"/>
            </a:endParaRPr>
          </a:p>
          <a:p>
            <a:pPr marL="0" indent="0">
              <a:lnSpc>
                <a:spcPct val="150000"/>
              </a:lnSpc>
              <a:buNone/>
            </a:pPr>
            <a:r>
              <a:rPr lang="en-US" sz="2400" b="1" u="sng" dirty="0">
                <a:latin typeface="Arial Rounded MT Bold" pitchFamily="34" charset="0"/>
              </a:rPr>
              <a:t>Other </a:t>
            </a:r>
            <a:r>
              <a:rPr lang="en-US" sz="2400" b="1" u="sng" dirty="0">
                <a:latin typeface="Arial Rounded MT Bold" pitchFamily="34" charset="0"/>
              </a:rPr>
              <a:t>rivers are:-</a:t>
            </a:r>
            <a:endParaRPr lang="en-US" sz="2400" dirty="0">
              <a:latin typeface="Arial Rounded MT Bold" pitchFamily="34" charset="0"/>
            </a:endParaRPr>
          </a:p>
          <a:p>
            <a:pPr lvl="0">
              <a:lnSpc>
                <a:spcPct val="150000"/>
              </a:lnSpc>
              <a:buFont typeface="Wingdings" panose="05000000000000000000" pitchFamily="2" charset="2"/>
              <a:buChar char="§"/>
            </a:pPr>
            <a:r>
              <a:rPr lang="en-US" sz="2400" b="1" dirty="0">
                <a:latin typeface="Arial Rounded MT Bold" pitchFamily="34" charset="0"/>
              </a:rPr>
              <a:t>In Tanzania</a:t>
            </a:r>
            <a:r>
              <a:rPr lang="en-US" sz="2400" dirty="0">
                <a:latin typeface="Arial Rounded MT Bold" pitchFamily="34" charset="0"/>
              </a:rPr>
              <a:t>- Ruvuma, Rufiji, </a:t>
            </a:r>
            <a:r>
              <a:rPr lang="en-US" sz="2400" dirty="0" err="1">
                <a:latin typeface="Arial Rounded MT Bold" pitchFamily="34" charset="0"/>
              </a:rPr>
              <a:t>Pangani</a:t>
            </a:r>
            <a:r>
              <a:rPr lang="en-US" sz="2400" dirty="0">
                <a:latin typeface="Arial Rounded MT Bold" pitchFamily="34" charset="0"/>
              </a:rPr>
              <a:t> </a:t>
            </a:r>
            <a:r>
              <a:rPr lang="en-US" sz="2400" dirty="0">
                <a:latin typeface="Arial Rounded MT Bold" pitchFamily="34" charset="0"/>
              </a:rPr>
              <a:t>and </a:t>
            </a:r>
            <a:r>
              <a:rPr lang="en-US" sz="2400" dirty="0" err="1">
                <a:latin typeface="Arial Rounded MT Bold" pitchFamily="34" charset="0"/>
              </a:rPr>
              <a:t>Wami</a:t>
            </a:r>
            <a:r>
              <a:rPr lang="en-US" sz="2400" dirty="0">
                <a:latin typeface="Arial Rounded MT Bold" pitchFamily="34" charset="0"/>
              </a:rPr>
              <a:t> </a:t>
            </a:r>
          </a:p>
          <a:p>
            <a:pPr lvl="0">
              <a:lnSpc>
                <a:spcPct val="150000"/>
              </a:lnSpc>
              <a:buFont typeface="Wingdings" panose="05000000000000000000" pitchFamily="2" charset="2"/>
              <a:buChar char="§"/>
            </a:pPr>
            <a:r>
              <a:rPr lang="en-US" sz="2400" b="1" dirty="0">
                <a:latin typeface="Arial Rounded MT Bold" pitchFamily="34" charset="0"/>
              </a:rPr>
              <a:t>In</a:t>
            </a:r>
            <a:r>
              <a:rPr lang="en-US" sz="2400" dirty="0">
                <a:latin typeface="Arial Rounded MT Bold" pitchFamily="34" charset="0"/>
              </a:rPr>
              <a:t> </a:t>
            </a:r>
            <a:r>
              <a:rPr lang="en-US" sz="2400" b="1" dirty="0">
                <a:latin typeface="Arial Rounded MT Bold" pitchFamily="34" charset="0"/>
              </a:rPr>
              <a:t>Keny</a:t>
            </a:r>
            <a:r>
              <a:rPr lang="en-US" sz="2400" dirty="0">
                <a:latin typeface="Arial Rounded MT Bold" pitchFamily="34" charset="0"/>
              </a:rPr>
              <a:t>a- </a:t>
            </a:r>
            <a:r>
              <a:rPr lang="en-US" sz="2400" dirty="0" err="1">
                <a:latin typeface="Arial Rounded MT Bold" pitchFamily="34" charset="0"/>
              </a:rPr>
              <a:t>Tana</a:t>
            </a:r>
            <a:r>
              <a:rPr lang="en-US" sz="2400" dirty="0">
                <a:latin typeface="Arial Rounded MT Bold" pitchFamily="34" charset="0"/>
              </a:rPr>
              <a:t>, </a:t>
            </a:r>
            <a:r>
              <a:rPr lang="en-US" sz="2400" dirty="0" err="1">
                <a:latin typeface="Arial Rounded MT Bold" pitchFamily="34" charset="0"/>
              </a:rPr>
              <a:t>Nzoia</a:t>
            </a:r>
            <a:r>
              <a:rPr lang="en-US" sz="2400" dirty="0">
                <a:latin typeface="Arial Rounded MT Bold" pitchFamily="34" charset="0"/>
              </a:rPr>
              <a:t>, </a:t>
            </a:r>
            <a:r>
              <a:rPr lang="en-US" sz="2400" dirty="0" err="1">
                <a:latin typeface="Arial Rounded MT Bold" pitchFamily="34" charset="0"/>
              </a:rPr>
              <a:t>Athi</a:t>
            </a:r>
            <a:r>
              <a:rPr lang="en-US" sz="2400" dirty="0">
                <a:latin typeface="Arial Rounded MT Bold" pitchFamily="34" charset="0"/>
              </a:rPr>
              <a:t>, </a:t>
            </a:r>
            <a:r>
              <a:rPr lang="en-US" sz="2400" dirty="0" err="1">
                <a:latin typeface="Arial Rounded MT Bold" pitchFamily="34" charset="0"/>
              </a:rPr>
              <a:t>Kerio</a:t>
            </a:r>
            <a:r>
              <a:rPr lang="en-US" sz="2400" dirty="0">
                <a:latin typeface="Arial Rounded MT Bold" pitchFamily="34" charset="0"/>
              </a:rPr>
              <a:t>, </a:t>
            </a:r>
            <a:r>
              <a:rPr lang="en-US" sz="2400" dirty="0" err="1">
                <a:latin typeface="Arial Rounded MT Bold" pitchFamily="34" charset="0"/>
              </a:rPr>
              <a:t>Turkwel</a:t>
            </a:r>
            <a:r>
              <a:rPr lang="en-US" sz="2400" dirty="0">
                <a:latin typeface="Arial Rounded MT Bold" pitchFamily="34" charset="0"/>
              </a:rPr>
              <a:t> etc.</a:t>
            </a:r>
          </a:p>
          <a:p>
            <a:pPr lvl="1">
              <a:lnSpc>
                <a:spcPct val="150000"/>
              </a:lnSpc>
              <a:buFont typeface="Wingdings" panose="05000000000000000000" pitchFamily="2" charset="2"/>
              <a:buChar char="§"/>
            </a:pPr>
            <a:r>
              <a:rPr lang="en-US" sz="2400" b="1" dirty="0">
                <a:latin typeface="Arial Rounded MT Bold" pitchFamily="34" charset="0"/>
              </a:rPr>
              <a:t>In Uganda</a:t>
            </a:r>
            <a:r>
              <a:rPr lang="en-US" sz="2400" dirty="0">
                <a:latin typeface="Arial Rounded MT Bold" pitchFamily="34" charset="0"/>
              </a:rPr>
              <a:t>- Nile and </a:t>
            </a:r>
            <a:r>
              <a:rPr lang="en-US" sz="2400" dirty="0" err="1">
                <a:latin typeface="Arial Rounded MT Bold" pitchFamily="34" charset="0"/>
              </a:rPr>
              <a:t>Kagera</a:t>
            </a:r>
            <a:r>
              <a:rPr lang="en-US" sz="2400" dirty="0">
                <a:latin typeface="Arial Rounded MT Bold" pitchFamily="34" charset="0"/>
              </a:rPr>
              <a:t>.</a:t>
            </a:r>
          </a:p>
          <a:p>
            <a:pPr lvl="1">
              <a:lnSpc>
                <a:spcPct val="150000"/>
              </a:lnSpc>
              <a:buFont typeface="Wingdings" panose="05000000000000000000" pitchFamily="2" charset="2"/>
              <a:buChar char="§"/>
            </a:pPr>
            <a:r>
              <a:rPr lang="en-US" sz="2400" b="1" dirty="0">
                <a:latin typeface="Arial Rounded MT Bold" pitchFamily="34" charset="0"/>
              </a:rPr>
              <a:t>In Somalia-</a:t>
            </a:r>
            <a:r>
              <a:rPr lang="en-US" sz="2400" dirty="0">
                <a:latin typeface="Arial Rounded MT Bold" pitchFamily="34" charset="0"/>
              </a:rPr>
              <a:t> Juba and </a:t>
            </a:r>
            <a:r>
              <a:rPr lang="en-US" sz="2400" dirty="0" err="1">
                <a:latin typeface="Arial Rounded MT Bold" pitchFamily="34" charset="0"/>
              </a:rPr>
              <a:t>Shibeli</a:t>
            </a:r>
            <a:r>
              <a:rPr lang="en-US" sz="2400" dirty="0">
                <a:latin typeface="Arial Rounded MT Bold" pitchFamily="34" charset="0"/>
              </a:rPr>
              <a:t>.</a:t>
            </a:r>
          </a:p>
          <a:p>
            <a:pPr lvl="1">
              <a:lnSpc>
                <a:spcPct val="150000"/>
              </a:lnSpc>
              <a:buFont typeface="Wingdings" panose="05000000000000000000" pitchFamily="2" charset="2"/>
              <a:buChar char="§"/>
            </a:pPr>
            <a:r>
              <a:rPr lang="en-US" sz="2400" b="1" dirty="0">
                <a:latin typeface="Arial Rounded MT Bold" pitchFamily="34" charset="0"/>
              </a:rPr>
              <a:t>In Ethiopia-</a:t>
            </a:r>
            <a:r>
              <a:rPr lang="en-US" sz="2400" dirty="0">
                <a:latin typeface="Arial Rounded MT Bold" pitchFamily="34" charset="0"/>
              </a:rPr>
              <a:t> Blue Nile and Awash.</a:t>
            </a:r>
          </a:p>
          <a:p>
            <a:pPr>
              <a:lnSpc>
                <a:spcPct val="150000"/>
              </a:lnSpc>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4141551109"/>
      </p:ext>
    </p:extLst>
  </p:cSld>
  <p:clrMapOvr>
    <a:masterClrMapping/>
  </p:clrMapOvr>
  <p:transition spd="slow" advTm="60000">
    <p:cover/>
  </p:transition>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1"/>
            <a:ext cx="8991600" cy="5770811"/>
          </a:xfrm>
          <a:prstGeom prst="rect">
            <a:avLst/>
          </a:prstGeom>
        </p:spPr>
        <p:txBody>
          <a:bodyPr wrap="square">
            <a:spAutoFit/>
          </a:bodyPr>
          <a:lstStyle/>
          <a:p>
            <a:r>
              <a:rPr lang="en-US" sz="2400" b="1" dirty="0"/>
              <a:t>(Yr. 2009)</a:t>
            </a:r>
          </a:p>
          <a:p>
            <a:r>
              <a:rPr lang="en-US" sz="2400" b="1" dirty="0"/>
              <a:t>7.Which </a:t>
            </a:r>
            <a:r>
              <a:rPr lang="en-US" sz="2400" b="1" dirty="0"/>
              <a:t>one of the following communities </a:t>
            </a:r>
            <a:r>
              <a:rPr lang="en-US" sz="2400" b="1" dirty="0"/>
              <a:t>is CORRECTLY </a:t>
            </a:r>
            <a:r>
              <a:rPr lang="en-US" sz="2400" b="1" dirty="0"/>
              <a:t>matched with the commodity they</a:t>
            </a:r>
          </a:p>
          <a:p>
            <a:r>
              <a:rPr lang="en-US" sz="2400" b="1" dirty="0"/>
              <a:t>traded in during the pre-colonial period?</a:t>
            </a:r>
          </a:p>
          <a:p>
            <a:r>
              <a:rPr lang="en-US" sz="2400" b="1" dirty="0"/>
              <a:t>	</a:t>
            </a:r>
            <a:r>
              <a:rPr lang="en-US" sz="2400" b="1" u="sng" dirty="0"/>
              <a:t>Community</a:t>
            </a:r>
            <a:r>
              <a:rPr lang="en-US" sz="2400" b="1" dirty="0"/>
              <a:t>	</a:t>
            </a:r>
            <a:r>
              <a:rPr lang="en-US" sz="2400" b="1" dirty="0"/>
              <a:t>	</a:t>
            </a:r>
            <a:r>
              <a:rPr lang="en-US" sz="2400" b="1" u="sng" dirty="0"/>
              <a:t>Items </a:t>
            </a:r>
            <a:r>
              <a:rPr lang="en-US" sz="2400" b="1" u="sng" dirty="0"/>
              <a:t>of trade</a:t>
            </a:r>
          </a:p>
          <a:p>
            <a:r>
              <a:rPr lang="en-US" sz="2400" b="1" dirty="0"/>
              <a:t>A.	</a:t>
            </a:r>
            <a:r>
              <a:rPr lang="en-US" sz="2400" b="1" dirty="0" err="1"/>
              <a:t>Maasai</a:t>
            </a:r>
            <a:r>
              <a:rPr lang="en-US" sz="2400" b="1" dirty="0"/>
              <a:t>	</a:t>
            </a:r>
            <a:r>
              <a:rPr lang="en-US" sz="2400" b="1" dirty="0"/>
              <a:t>	Grains</a:t>
            </a:r>
            <a:endParaRPr lang="en-US" sz="2400" b="1" dirty="0"/>
          </a:p>
          <a:p>
            <a:r>
              <a:rPr lang="en-US" sz="2400" b="1" dirty="0"/>
              <a:t>B.	</a:t>
            </a:r>
            <a:r>
              <a:rPr lang="en-US" sz="2400" b="1" dirty="0" err="1"/>
              <a:t>Akamba</a:t>
            </a:r>
            <a:r>
              <a:rPr lang="en-US" sz="2400" b="1" dirty="0"/>
              <a:t>	</a:t>
            </a:r>
            <a:r>
              <a:rPr lang="en-US" sz="2400" b="1" dirty="0"/>
              <a:t>	Wood </a:t>
            </a:r>
            <a:r>
              <a:rPr lang="en-US" sz="2400" b="1" dirty="0"/>
              <a:t>carvings</a:t>
            </a:r>
          </a:p>
          <a:p>
            <a:r>
              <a:rPr lang="en-US" sz="2400" b="1" dirty="0"/>
              <a:t>C.	</a:t>
            </a:r>
            <a:r>
              <a:rPr lang="en-US" sz="2400" b="1" dirty="0" err="1"/>
              <a:t>Agikuyu</a:t>
            </a:r>
            <a:r>
              <a:rPr lang="en-US" sz="2400" b="1" dirty="0"/>
              <a:t>	</a:t>
            </a:r>
            <a:r>
              <a:rPr lang="en-US" sz="2400" b="1" dirty="0"/>
              <a:t>	Soap </a:t>
            </a:r>
            <a:r>
              <a:rPr lang="en-US" sz="2400" b="1" dirty="0"/>
              <a:t>stones</a:t>
            </a:r>
          </a:p>
          <a:p>
            <a:r>
              <a:rPr lang="en-US" sz="2400" b="1" dirty="0"/>
              <a:t>D.	</a:t>
            </a:r>
            <a:r>
              <a:rPr lang="en-US" sz="2400" b="1" dirty="0" err="1"/>
              <a:t>Abagusii</a:t>
            </a:r>
            <a:r>
              <a:rPr lang="en-US" sz="2400" b="1" dirty="0"/>
              <a:t>	</a:t>
            </a:r>
            <a:r>
              <a:rPr lang="en-US" sz="2400" b="1" dirty="0"/>
              <a:t>	Red </a:t>
            </a:r>
            <a:r>
              <a:rPr lang="en-US" sz="2400" b="1" dirty="0"/>
              <a:t>ochre</a:t>
            </a:r>
          </a:p>
          <a:p>
            <a:endParaRPr lang="en-US" sz="900" b="1" dirty="0"/>
          </a:p>
          <a:p>
            <a:r>
              <a:rPr lang="en-US" sz="2400" b="1" dirty="0"/>
              <a:t>(</a:t>
            </a:r>
            <a:r>
              <a:rPr lang="en-US" sz="2400" b="1" dirty="0"/>
              <a:t>Yr. 2008)</a:t>
            </a:r>
          </a:p>
          <a:p>
            <a:r>
              <a:rPr lang="en-US" sz="2400" b="1" dirty="0"/>
              <a:t>8.The </a:t>
            </a:r>
            <a:r>
              <a:rPr lang="en-US" sz="2400" b="1" dirty="0"/>
              <a:t>main problem limiting trade among </a:t>
            </a:r>
            <a:r>
              <a:rPr lang="en-US" sz="2400" b="1" dirty="0"/>
              <a:t>African countries </a:t>
            </a:r>
            <a:r>
              <a:rPr lang="en-US" sz="2400" b="1" dirty="0"/>
              <a:t>is that</a:t>
            </a:r>
          </a:p>
          <a:p>
            <a:r>
              <a:rPr lang="en-US" sz="2400" b="1" dirty="0"/>
              <a:t>A.	they use different national languages.</a:t>
            </a:r>
          </a:p>
          <a:p>
            <a:r>
              <a:rPr lang="en-US" sz="2400" b="1" dirty="0"/>
              <a:t>B.	they have poor transport links.</a:t>
            </a:r>
          </a:p>
          <a:p>
            <a:r>
              <a:rPr lang="en-US" sz="2400" b="1" dirty="0"/>
              <a:t>C.	they use different currencies.</a:t>
            </a:r>
          </a:p>
          <a:p>
            <a:r>
              <a:rPr lang="en-US" sz="2400" b="1" dirty="0"/>
              <a:t>D.	they produce similar goods.</a:t>
            </a:r>
          </a:p>
        </p:txBody>
      </p:sp>
    </p:spTree>
    <p:extLst>
      <p:ext uri="{BB962C8B-B14F-4D97-AF65-F5344CB8AC3E}">
        <p14:creationId xmlns:p14="http://schemas.microsoft.com/office/powerpoint/2010/main" val="1548560967"/>
      </p:ext>
    </p:extLst>
  </p:cSld>
  <p:clrMapOvr>
    <a:masterClrMapping/>
  </p:clrMapOvr>
  <p:transition spd="slow">
    <p:cover/>
  </p:transition>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1611"/>
            <a:ext cx="9144000" cy="5793894"/>
          </a:xfrm>
          <a:prstGeom prst="rect">
            <a:avLst/>
          </a:prstGeom>
        </p:spPr>
        <p:txBody>
          <a:bodyPr wrap="square">
            <a:spAutoFit/>
          </a:bodyPr>
          <a:lstStyle/>
          <a:p>
            <a:r>
              <a:rPr lang="en-US" sz="2400" b="1" dirty="0"/>
              <a:t>(Yr. 2007)</a:t>
            </a:r>
          </a:p>
          <a:p>
            <a:r>
              <a:rPr lang="en-US" sz="2400" b="1" dirty="0"/>
              <a:t>9.Which </a:t>
            </a:r>
            <a:r>
              <a:rPr lang="en-US" sz="2400" b="1" dirty="0"/>
              <a:t>one of the following is the main benefit </a:t>
            </a:r>
            <a:r>
              <a:rPr lang="en-US" sz="2400" b="1" dirty="0"/>
              <a:t>the West </a:t>
            </a:r>
            <a:r>
              <a:rPr lang="en-US" sz="2400" b="1" dirty="0"/>
              <a:t>African countries have gained as members </a:t>
            </a:r>
            <a:r>
              <a:rPr lang="en-US" sz="2400" b="1" dirty="0"/>
              <a:t>of </a:t>
            </a:r>
            <a:r>
              <a:rPr lang="en-US" sz="2400" b="1" dirty="0"/>
              <a:t>the Economic Communities for West African States (ECOWAS)?</a:t>
            </a:r>
          </a:p>
          <a:p>
            <a:r>
              <a:rPr lang="en-US" sz="2400" b="1" dirty="0"/>
              <a:t>A.	Expansion of trade.</a:t>
            </a:r>
          </a:p>
          <a:p>
            <a:r>
              <a:rPr lang="en-US" sz="2400" b="1" dirty="0"/>
              <a:t>B.	Increased production of cash crops.</a:t>
            </a:r>
          </a:p>
          <a:p>
            <a:r>
              <a:rPr lang="en-US" sz="2400" b="1" dirty="0"/>
              <a:t>C.	Promotion of free movement of people in </a:t>
            </a:r>
            <a:r>
              <a:rPr lang="en-US" sz="2400" b="1" dirty="0"/>
              <a:t>the region</a:t>
            </a:r>
            <a:r>
              <a:rPr lang="en-US" sz="2400" b="1" dirty="0"/>
              <a:t>.</a:t>
            </a:r>
          </a:p>
          <a:p>
            <a:r>
              <a:rPr lang="en-US" sz="2400" b="1" dirty="0"/>
              <a:t>D.	Expansion of manufacturing industries in </a:t>
            </a:r>
            <a:r>
              <a:rPr lang="en-US" sz="2400" b="1" dirty="0"/>
              <a:t>the region</a:t>
            </a:r>
            <a:r>
              <a:rPr lang="en-US" sz="2400" b="1" dirty="0"/>
              <a:t>.</a:t>
            </a:r>
          </a:p>
          <a:p>
            <a:endParaRPr lang="en-US" sz="1050" b="1" dirty="0"/>
          </a:p>
          <a:p>
            <a:r>
              <a:rPr lang="en-US" sz="2400" b="1" dirty="0"/>
              <a:t>(</a:t>
            </a:r>
            <a:r>
              <a:rPr lang="en-US" sz="2400" b="1" dirty="0"/>
              <a:t>Yr. 2006)</a:t>
            </a:r>
          </a:p>
          <a:p>
            <a:r>
              <a:rPr lang="en-US" sz="2400" b="1" dirty="0"/>
              <a:t>10.Which </a:t>
            </a:r>
            <a:r>
              <a:rPr lang="en-US" sz="2400" b="1" dirty="0"/>
              <a:t>one of the following was the reason </a:t>
            </a:r>
            <a:r>
              <a:rPr lang="en-US" sz="2400" b="1" dirty="0"/>
              <a:t>why COMESA </a:t>
            </a:r>
            <a:r>
              <a:rPr lang="en-US" sz="2400" b="1" dirty="0"/>
              <a:t>was established?</a:t>
            </a:r>
          </a:p>
          <a:p>
            <a:r>
              <a:rPr lang="en-US" sz="2400" b="1" dirty="0"/>
              <a:t>A.	To introduce a common currency for </a:t>
            </a:r>
            <a:r>
              <a:rPr lang="en-US" sz="2400" b="1" dirty="0"/>
              <a:t>the member </a:t>
            </a:r>
            <a:r>
              <a:rPr lang="en-US" sz="2400" b="1" dirty="0"/>
              <a:t>states.</a:t>
            </a:r>
          </a:p>
          <a:p>
            <a:r>
              <a:rPr lang="en-US" sz="2400" b="1" dirty="0"/>
              <a:t>B.	To extend the border towns in the region.</a:t>
            </a:r>
          </a:p>
          <a:p>
            <a:r>
              <a:rPr lang="en-US" sz="2400" b="1" dirty="0"/>
              <a:t>C.	To promote the use of a common language </a:t>
            </a:r>
            <a:r>
              <a:rPr lang="en-US" sz="2400" b="1" dirty="0"/>
              <a:t>in the </a:t>
            </a:r>
            <a:r>
              <a:rPr lang="en-US" sz="2400" b="1" dirty="0"/>
              <a:t>region.</a:t>
            </a:r>
          </a:p>
          <a:p>
            <a:pPr marL="457200" indent="-457200">
              <a:buAutoNum type="alphaUcPeriod" startAt="4"/>
            </a:pPr>
            <a:r>
              <a:rPr lang="en-US" sz="2400" b="1" dirty="0"/>
              <a:t>      To </a:t>
            </a:r>
            <a:r>
              <a:rPr lang="en-US" sz="2400" b="1" dirty="0"/>
              <a:t>remove import duties on trade goods </a:t>
            </a:r>
            <a:r>
              <a:rPr lang="en-US" sz="2400" b="1" dirty="0"/>
              <a:t>for member states</a:t>
            </a:r>
          </a:p>
        </p:txBody>
      </p:sp>
    </p:spTree>
    <p:extLst>
      <p:ext uri="{BB962C8B-B14F-4D97-AF65-F5344CB8AC3E}">
        <p14:creationId xmlns:p14="http://schemas.microsoft.com/office/powerpoint/2010/main" val="1357407757"/>
      </p:ext>
    </p:extLst>
  </p:cSld>
  <p:clrMapOvr>
    <a:masterClrMapping/>
  </p:clrMapOvr>
  <p:transition spd="slow">
    <p:cover/>
  </p:transition>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0"/>
            <a:ext cx="8991600" cy="5632311"/>
          </a:xfrm>
          <a:prstGeom prst="rect">
            <a:avLst/>
          </a:prstGeom>
        </p:spPr>
        <p:txBody>
          <a:bodyPr wrap="square">
            <a:spAutoFit/>
          </a:bodyPr>
          <a:lstStyle/>
          <a:p>
            <a:r>
              <a:rPr lang="en-US" sz="2400" b="1" dirty="0"/>
              <a:t>(Yr. 2005)</a:t>
            </a:r>
          </a:p>
          <a:p>
            <a:r>
              <a:rPr lang="en-US" sz="2400" b="1" dirty="0"/>
              <a:t>11.Which </a:t>
            </a:r>
            <a:r>
              <a:rPr lang="en-US" sz="2400" b="1" dirty="0"/>
              <a:t>one of the following countries is a member </a:t>
            </a:r>
            <a:r>
              <a:rPr lang="en-US" sz="2400" b="1" dirty="0"/>
              <a:t>of the </a:t>
            </a:r>
            <a:r>
              <a:rPr lang="en-US" sz="2400" b="1" dirty="0"/>
              <a:t>Common Market for Eastern and </a:t>
            </a:r>
            <a:r>
              <a:rPr lang="en-US" sz="2400" b="1" dirty="0"/>
              <a:t>Southern Africa </a:t>
            </a:r>
            <a:r>
              <a:rPr lang="en-US" sz="2400" b="1" dirty="0"/>
              <a:t>(COMESA)?</a:t>
            </a:r>
          </a:p>
          <a:p>
            <a:pPr marL="800100" lvl="1" indent="-342900">
              <a:buAutoNum type="alphaUcPeriod"/>
            </a:pPr>
            <a:r>
              <a:rPr lang="en-US" sz="2400" b="1" dirty="0"/>
              <a:t>Chad</a:t>
            </a:r>
            <a:r>
              <a:rPr lang="en-US" sz="2400" b="1" dirty="0"/>
              <a:t>.   </a:t>
            </a:r>
            <a:endParaRPr lang="en-US" sz="2400" b="1" dirty="0"/>
          </a:p>
          <a:p>
            <a:pPr lvl="1"/>
            <a:r>
              <a:rPr lang="en-US" sz="2400" b="1" dirty="0"/>
              <a:t>B</a:t>
            </a:r>
            <a:r>
              <a:rPr lang="en-US" sz="2400" b="1" dirty="0"/>
              <a:t>. Ethiopia   </a:t>
            </a:r>
            <a:endParaRPr lang="en-US" sz="2400" b="1" dirty="0"/>
          </a:p>
          <a:p>
            <a:pPr lvl="1"/>
            <a:r>
              <a:rPr lang="en-US" sz="2400" b="1" dirty="0"/>
              <a:t>C</a:t>
            </a:r>
            <a:r>
              <a:rPr lang="en-US" sz="2400" b="1" dirty="0"/>
              <a:t>. Libya   </a:t>
            </a:r>
            <a:endParaRPr lang="en-US" sz="2400" b="1" dirty="0"/>
          </a:p>
          <a:p>
            <a:pPr lvl="1"/>
            <a:r>
              <a:rPr lang="en-US" sz="2400" b="1" dirty="0"/>
              <a:t>D</a:t>
            </a:r>
            <a:r>
              <a:rPr lang="en-US" sz="2400" b="1" dirty="0"/>
              <a:t>. Nigeria. </a:t>
            </a:r>
            <a:endParaRPr lang="en-US" sz="2400" b="1" dirty="0"/>
          </a:p>
          <a:p>
            <a:endParaRPr lang="en-US" sz="2400" b="1" dirty="0"/>
          </a:p>
          <a:p>
            <a:r>
              <a:rPr lang="en-US" sz="2400" b="1" dirty="0"/>
              <a:t>(</a:t>
            </a:r>
            <a:r>
              <a:rPr lang="en-US" sz="2400" b="1" dirty="0"/>
              <a:t>Yr. 2002)</a:t>
            </a:r>
          </a:p>
          <a:p>
            <a:r>
              <a:rPr lang="en-US" sz="2400" b="1" dirty="0"/>
              <a:t>12.Countries </a:t>
            </a:r>
            <a:r>
              <a:rPr lang="en-US" sz="2400" b="1" dirty="0"/>
              <a:t>of Eastern Africa have formed regional </a:t>
            </a:r>
            <a:r>
              <a:rPr lang="en-US" sz="2400" b="1" dirty="0"/>
              <a:t>co-operations </a:t>
            </a:r>
            <a:r>
              <a:rPr lang="en-US" sz="2400" b="1" dirty="0"/>
              <a:t>in order to</a:t>
            </a:r>
          </a:p>
          <a:p>
            <a:r>
              <a:rPr lang="en-US" sz="2400" b="1" dirty="0"/>
              <a:t>A.	have one leader for the region</a:t>
            </a:r>
          </a:p>
          <a:p>
            <a:r>
              <a:rPr lang="en-US" sz="2400" b="1" dirty="0"/>
              <a:t>B.	promote intermarriages in the region</a:t>
            </a:r>
          </a:p>
          <a:p>
            <a:r>
              <a:rPr lang="en-US" sz="2400" b="1" dirty="0"/>
              <a:t>C.	have same educational system in the region</a:t>
            </a:r>
          </a:p>
          <a:p>
            <a:r>
              <a:rPr lang="en-US" sz="2400" b="1" dirty="0"/>
              <a:t>D.	promote trade in the region</a:t>
            </a:r>
          </a:p>
        </p:txBody>
      </p:sp>
    </p:spTree>
    <p:extLst>
      <p:ext uri="{BB962C8B-B14F-4D97-AF65-F5344CB8AC3E}">
        <p14:creationId xmlns:p14="http://schemas.microsoft.com/office/powerpoint/2010/main" val="47194530"/>
      </p:ext>
    </p:extLst>
  </p:cSld>
  <p:clrMapOvr>
    <a:masterClrMapping/>
  </p:clrMapOvr>
  <p:transition spd="slow">
    <p:cover/>
  </p:transition>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1" y="114301"/>
            <a:ext cx="1376915" cy="461665"/>
          </a:xfrm>
          <a:prstGeom prst="rect">
            <a:avLst/>
          </a:prstGeom>
        </p:spPr>
        <p:txBody>
          <a:bodyPr wrap="none">
            <a:spAutoFit/>
          </a:bodyPr>
          <a:lstStyle/>
          <a:p>
            <a:r>
              <a:rPr lang="en-US" sz="2400" b="1" dirty="0"/>
              <a:t>(Yr. 2002)</a:t>
            </a:r>
          </a:p>
        </p:txBody>
      </p:sp>
      <p:sp>
        <p:nvSpPr>
          <p:cNvPr id="3" name="Rectangle 2"/>
          <p:cNvSpPr/>
          <p:nvPr/>
        </p:nvSpPr>
        <p:spPr>
          <a:xfrm>
            <a:off x="584200" y="510093"/>
            <a:ext cx="9067800" cy="2308324"/>
          </a:xfrm>
          <a:prstGeom prst="rect">
            <a:avLst/>
          </a:prstGeom>
        </p:spPr>
        <p:txBody>
          <a:bodyPr wrap="square">
            <a:spAutoFit/>
          </a:bodyPr>
          <a:lstStyle/>
          <a:p>
            <a:r>
              <a:rPr lang="en-US" sz="2400" b="1" dirty="0"/>
              <a:t>13. During the pre-colonial period trade between the </a:t>
            </a:r>
            <a:r>
              <a:rPr lang="en-US" sz="2400" b="1" dirty="0" err="1"/>
              <a:t>Agikuyu</a:t>
            </a:r>
            <a:r>
              <a:rPr lang="en-US" sz="2400" b="1" dirty="0"/>
              <a:t> and their </a:t>
            </a:r>
            <a:r>
              <a:rPr lang="en-US" sz="2400" b="1" dirty="0" err="1"/>
              <a:t>neighbours</a:t>
            </a:r>
            <a:r>
              <a:rPr lang="en-US" sz="2400" b="1" dirty="0"/>
              <a:t> was promoted mainly by</a:t>
            </a:r>
          </a:p>
          <a:p>
            <a:r>
              <a:rPr lang="en-US" sz="2400" b="1" dirty="0"/>
              <a:t>A.	demand for goods</a:t>
            </a:r>
          </a:p>
          <a:p>
            <a:r>
              <a:rPr lang="en-US" sz="2400" b="1" dirty="0"/>
              <a:t>B.	support from community leaders</a:t>
            </a:r>
          </a:p>
          <a:p>
            <a:r>
              <a:rPr lang="en-US" sz="2400" b="1" dirty="0"/>
              <a:t>C.	friendly relations with their </a:t>
            </a:r>
            <a:r>
              <a:rPr lang="en-US" sz="2400" b="1" dirty="0" err="1"/>
              <a:t>neighbours</a:t>
            </a:r>
            <a:endParaRPr lang="en-US" sz="2400" b="1" dirty="0"/>
          </a:p>
          <a:p>
            <a:r>
              <a:rPr lang="en-US" sz="2400" b="1" dirty="0"/>
              <a:t>D.	existence of reliable means of transport</a:t>
            </a:r>
          </a:p>
        </p:txBody>
      </p:sp>
      <p:sp>
        <p:nvSpPr>
          <p:cNvPr id="4" name="Rectangle 3"/>
          <p:cNvSpPr/>
          <p:nvPr/>
        </p:nvSpPr>
        <p:spPr>
          <a:xfrm>
            <a:off x="589844" y="3009900"/>
            <a:ext cx="8985956" cy="2677656"/>
          </a:xfrm>
          <a:prstGeom prst="rect">
            <a:avLst/>
          </a:prstGeom>
        </p:spPr>
        <p:txBody>
          <a:bodyPr wrap="square">
            <a:spAutoFit/>
          </a:bodyPr>
          <a:lstStyle/>
          <a:p>
            <a:r>
              <a:rPr lang="en-US" sz="2400" b="1" dirty="0"/>
              <a:t>(Yr. 2015)</a:t>
            </a:r>
          </a:p>
          <a:p>
            <a:r>
              <a:rPr lang="en-US" sz="2400" b="1" dirty="0"/>
              <a:t>1.The </a:t>
            </a:r>
            <a:r>
              <a:rPr lang="en-US" sz="2400" b="1" dirty="0"/>
              <a:t>Great North Road passes through the </a:t>
            </a:r>
            <a:r>
              <a:rPr lang="en-US" sz="2400" b="1" dirty="0"/>
              <a:t>following countries </a:t>
            </a:r>
            <a:r>
              <a:rPr lang="en-US" sz="2400" b="1" dirty="0"/>
              <a:t>in Africa except</a:t>
            </a:r>
          </a:p>
          <a:p>
            <a:pPr marL="342900" indent="-342900">
              <a:buAutoNum type="alphaUcPeriod"/>
            </a:pPr>
            <a:r>
              <a:rPr lang="en-US" sz="2400" b="1" dirty="0"/>
              <a:t>Uganda</a:t>
            </a:r>
            <a:r>
              <a:rPr lang="en-US" sz="2400" b="1" dirty="0"/>
              <a:t>	</a:t>
            </a:r>
            <a:endParaRPr lang="en-US" sz="2400" b="1" dirty="0"/>
          </a:p>
          <a:p>
            <a:r>
              <a:rPr lang="en-US" sz="2400" b="1" dirty="0"/>
              <a:t>B</a:t>
            </a:r>
            <a:r>
              <a:rPr lang="en-US" sz="2400" b="1" dirty="0"/>
              <a:t>. Egypt</a:t>
            </a:r>
          </a:p>
          <a:p>
            <a:pPr marL="342900" indent="-342900">
              <a:buAutoNum type="alphaUcPeriod" startAt="3"/>
            </a:pPr>
            <a:r>
              <a:rPr lang="en-US" sz="2400" b="1" dirty="0"/>
              <a:t>Zambia</a:t>
            </a:r>
            <a:r>
              <a:rPr lang="en-US" sz="2400" b="1" dirty="0"/>
              <a:t>	</a:t>
            </a:r>
            <a:endParaRPr lang="en-US" sz="2400" b="1" dirty="0"/>
          </a:p>
          <a:p>
            <a:r>
              <a:rPr lang="en-US" sz="2400" b="1" dirty="0"/>
              <a:t>D</a:t>
            </a:r>
            <a:r>
              <a:rPr lang="en-US" sz="2400" b="1" dirty="0"/>
              <a:t>. South Africa</a:t>
            </a:r>
          </a:p>
        </p:txBody>
      </p:sp>
    </p:spTree>
    <p:extLst>
      <p:ext uri="{BB962C8B-B14F-4D97-AF65-F5344CB8AC3E}">
        <p14:creationId xmlns:p14="http://schemas.microsoft.com/office/powerpoint/2010/main" val="1776064989"/>
      </p:ext>
    </p:extLst>
  </p:cSld>
  <p:clrMapOvr>
    <a:masterClrMapping/>
  </p:clrMapOvr>
  <p:transition spd="slow">
    <p:cover/>
  </p:transition>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06383"/>
            <a:ext cx="8991600" cy="5262979"/>
          </a:xfrm>
          <a:prstGeom prst="rect">
            <a:avLst/>
          </a:prstGeom>
        </p:spPr>
        <p:txBody>
          <a:bodyPr wrap="square">
            <a:spAutoFit/>
          </a:bodyPr>
          <a:lstStyle/>
          <a:p>
            <a:r>
              <a:rPr lang="en-US" sz="2400" b="1" dirty="0"/>
              <a:t>2.Three </a:t>
            </a:r>
            <a:r>
              <a:rPr lang="en-US" sz="2400" b="1" dirty="0"/>
              <a:t>of the following are measures that can </a:t>
            </a:r>
            <a:r>
              <a:rPr lang="en-US" sz="2400" b="1" dirty="0"/>
              <a:t>be used </a:t>
            </a:r>
            <a:r>
              <a:rPr lang="en-US" sz="2400" b="1" dirty="0"/>
              <a:t>in public transport to cater for persons </a:t>
            </a:r>
            <a:r>
              <a:rPr lang="en-US" sz="2400" b="1" dirty="0"/>
              <a:t>with disabilities</a:t>
            </a:r>
            <a:r>
              <a:rPr lang="en-US" sz="2400" b="1" dirty="0"/>
              <a:t>. Which one is not?</a:t>
            </a:r>
          </a:p>
          <a:p>
            <a:r>
              <a:rPr lang="en-US" sz="2400" b="1" dirty="0"/>
              <a:t>A.	Organizing </a:t>
            </a:r>
            <a:r>
              <a:rPr lang="en-US" sz="2400" b="1" dirty="0"/>
              <a:t>group transport for persons </a:t>
            </a:r>
            <a:r>
              <a:rPr lang="en-US" sz="2400" b="1" dirty="0"/>
              <a:t>with disabilities</a:t>
            </a:r>
            <a:endParaRPr lang="en-US" sz="2400" b="1" dirty="0"/>
          </a:p>
          <a:p>
            <a:r>
              <a:rPr lang="en-US" sz="2400" b="1" dirty="0"/>
              <a:t>B.	Increasing the number of traffic police</a:t>
            </a:r>
          </a:p>
          <a:p>
            <a:r>
              <a:rPr lang="en-US" sz="2400" b="1" dirty="0"/>
              <a:t>C.	Providing mini buses fitted with ramps</a:t>
            </a:r>
          </a:p>
          <a:p>
            <a:r>
              <a:rPr lang="en-US" sz="2400" b="1" dirty="0"/>
              <a:t>D.	Training drivers on how to handle persons </a:t>
            </a:r>
            <a:r>
              <a:rPr lang="en-US" sz="2400" b="1" dirty="0"/>
              <a:t>with disabilities</a:t>
            </a:r>
            <a:r>
              <a:rPr lang="en-US" sz="2400" b="1" dirty="0"/>
              <a:t>.</a:t>
            </a:r>
          </a:p>
          <a:p>
            <a:endParaRPr lang="en-US" sz="2400" b="1" dirty="0"/>
          </a:p>
          <a:p>
            <a:r>
              <a:rPr lang="en-US" sz="2400" b="1" dirty="0"/>
              <a:t>3.Makau </a:t>
            </a:r>
            <a:r>
              <a:rPr lang="en-US" sz="2400" b="1" dirty="0"/>
              <a:t>wanted to cross a busy road near his </a:t>
            </a:r>
            <a:r>
              <a:rPr lang="en-US" sz="2400" b="1" dirty="0"/>
              <a:t>school. The </a:t>
            </a:r>
            <a:r>
              <a:rPr lang="en-US" sz="2400" b="1" dirty="0"/>
              <a:t>appropriate action for him to take to </a:t>
            </a:r>
            <a:r>
              <a:rPr lang="en-US" sz="2400" b="1" dirty="0"/>
              <a:t>cross safely </a:t>
            </a:r>
            <a:r>
              <a:rPr lang="en-US" sz="2400" b="1" dirty="0"/>
              <a:t>is to</a:t>
            </a:r>
          </a:p>
          <a:p>
            <a:r>
              <a:rPr lang="en-US" sz="2400" b="1" dirty="0"/>
              <a:t>A.	Run across the road</a:t>
            </a:r>
          </a:p>
          <a:p>
            <a:pPr marL="457200" indent="-457200">
              <a:buAutoNum type="alphaUcPeriod" startAt="2"/>
            </a:pPr>
            <a:r>
              <a:rPr lang="en-US" sz="2400" b="1" dirty="0"/>
              <a:t>       Cross </a:t>
            </a:r>
            <a:r>
              <a:rPr lang="en-US" sz="2400" b="1" dirty="0"/>
              <a:t>when the road is </a:t>
            </a:r>
            <a:r>
              <a:rPr lang="en-US" sz="2400" b="1" dirty="0"/>
              <a:t>clear</a:t>
            </a:r>
          </a:p>
          <a:p>
            <a:r>
              <a:rPr lang="en-US" sz="2400" b="1" dirty="0"/>
              <a:t>C</a:t>
            </a:r>
            <a:r>
              <a:rPr lang="en-US" sz="2400" b="1" dirty="0"/>
              <a:t>.	Signal the drivers to allow him to cross</a:t>
            </a:r>
          </a:p>
          <a:p>
            <a:r>
              <a:rPr lang="en-US" sz="2400" b="1" dirty="0"/>
              <a:t>D.	Look right and left and then cross the road.</a:t>
            </a:r>
          </a:p>
          <a:p>
            <a:endParaRPr lang="en-US" sz="2400" b="1" dirty="0"/>
          </a:p>
        </p:txBody>
      </p:sp>
    </p:spTree>
    <p:extLst>
      <p:ext uri="{BB962C8B-B14F-4D97-AF65-F5344CB8AC3E}">
        <p14:creationId xmlns:p14="http://schemas.microsoft.com/office/powerpoint/2010/main" val="3378316797"/>
      </p:ext>
    </p:extLst>
  </p:cSld>
  <p:clrMapOvr>
    <a:masterClrMapping/>
  </p:clrMapOvr>
  <p:transition spd="slow">
    <p:cover/>
  </p:transition>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991600" cy="5324535"/>
          </a:xfrm>
          <a:prstGeom prst="rect">
            <a:avLst/>
          </a:prstGeom>
        </p:spPr>
        <p:txBody>
          <a:bodyPr wrap="square">
            <a:spAutoFit/>
          </a:bodyPr>
          <a:lstStyle/>
          <a:p>
            <a:r>
              <a:rPr lang="en-US" sz="2000" b="1" dirty="0"/>
              <a:t>4.Below </a:t>
            </a:r>
            <a:r>
              <a:rPr lang="en-US" sz="2000" b="1" dirty="0"/>
              <a:t>are some statements about a type </a:t>
            </a:r>
            <a:r>
              <a:rPr lang="en-US" sz="2000" b="1" dirty="0"/>
              <a:t>of transport</a:t>
            </a:r>
            <a:endParaRPr lang="en-US" sz="2000" b="1" dirty="0"/>
          </a:p>
          <a:p>
            <a:r>
              <a:rPr lang="en-US" sz="2000" b="1" dirty="0"/>
              <a:t>(i)	it is cheap to use</a:t>
            </a:r>
          </a:p>
          <a:p>
            <a:r>
              <a:rPr lang="en-US" sz="2000" b="1" dirty="0"/>
              <a:t>(ii)	it can transport large volumes of bulky goods</a:t>
            </a:r>
          </a:p>
          <a:p>
            <a:r>
              <a:rPr lang="en-US" sz="2000" b="1" dirty="0"/>
              <a:t>(iii)	it is very slow.</a:t>
            </a:r>
          </a:p>
          <a:p>
            <a:r>
              <a:rPr lang="en-US" sz="2000" b="1" dirty="0"/>
              <a:t>The type of transport described above is</a:t>
            </a:r>
          </a:p>
          <a:p>
            <a:pPr marL="342900" indent="-342900">
              <a:buAutoNum type="alphaUcPeriod"/>
            </a:pPr>
            <a:r>
              <a:rPr lang="en-US" sz="2000" b="1" dirty="0"/>
              <a:t>Water</a:t>
            </a:r>
            <a:r>
              <a:rPr lang="en-US" sz="2000" b="1" dirty="0"/>
              <a:t>	</a:t>
            </a:r>
            <a:endParaRPr lang="en-US" sz="2000" b="1" dirty="0"/>
          </a:p>
          <a:p>
            <a:r>
              <a:rPr lang="en-US" sz="2000" b="1" dirty="0"/>
              <a:t>B</a:t>
            </a:r>
            <a:r>
              <a:rPr lang="en-US" sz="2000" b="1" dirty="0"/>
              <a:t>. </a:t>
            </a:r>
            <a:r>
              <a:rPr lang="en-US" sz="2000" b="1" dirty="0"/>
              <a:t>  air</a:t>
            </a:r>
            <a:endParaRPr lang="en-US" sz="2000" b="1" dirty="0"/>
          </a:p>
          <a:p>
            <a:pPr marL="342900" indent="-342900">
              <a:buAutoNum type="alphaUcPeriod" startAt="3"/>
            </a:pPr>
            <a:r>
              <a:rPr lang="en-US" sz="2000" b="1" dirty="0"/>
              <a:t>road</a:t>
            </a:r>
            <a:r>
              <a:rPr lang="en-US" sz="2000" b="1" dirty="0"/>
              <a:t>	</a:t>
            </a:r>
            <a:endParaRPr lang="en-US" sz="2000" b="1" dirty="0"/>
          </a:p>
          <a:p>
            <a:r>
              <a:rPr lang="en-US" sz="2000" b="1" dirty="0"/>
              <a:t>D</a:t>
            </a:r>
            <a:r>
              <a:rPr lang="en-US" sz="2000" b="1" dirty="0"/>
              <a:t>. pipeline</a:t>
            </a:r>
          </a:p>
          <a:p>
            <a:endParaRPr lang="en-US" sz="2000" b="1" dirty="0"/>
          </a:p>
          <a:p>
            <a:r>
              <a:rPr lang="en-US" sz="2000" b="1" dirty="0"/>
              <a:t>(</a:t>
            </a:r>
            <a:r>
              <a:rPr lang="en-US" sz="2000" b="1" dirty="0"/>
              <a:t>Yr. 2014)</a:t>
            </a:r>
          </a:p>
          <a:p>
            <a:r>
              <a:rPr lang="en-US" sz="2000" b="1" dirty="0"/>
              <a:t>5.Mary </a:t>
            </a:r>
            <a:r>
              <a:rPr lang="en-US" sz="2000" b="1" dirty="0"/>
              <a:t>wants to import medicine from Europe. </a:t>
            </a:r>
            <a:r>
              <a:rPr lang="en-US" sz="2000" b="1" dirty="0"/>
              <a:t>Which one </a:t>
            </a:r>
            <a:r>
              <a:rPr lang="en-US" sz="2000" b="1" dirty="0"/>
              <a:t>of the following forms of transport is </a:t>
            </a:r>
            <a:r>
              <a:rPr lang="en-US" sz="2000" b="1" dirty="0"/>
              <a:t>most suitable</a:t>
            </a:r>
            <a:r>
              <a:rPr lang="en-US" sz="2000" b="1" dirty="0"/>
              <a:t>?</a:t>
            </a:r>
          </a:p>
          <a:p>
            <a:r>
              <a:rPr lang="en-US" sz="2000" b="1" dirty="0"/>
              <a:t>A. Road</a:t>
            </a:r>
          </a:p>
          <a:p>
            <a:r>
              <a:rPr lang="en-US" sz="2000" b="1" dirty="0"/>
              <a:t>B</a:t>
            </a:r>
            <a:r>
              <a:rPr lang="en-US" sz="2000" b="1" dirty="0"/>
              <a:t>. </a:t>
            </a:r>
            <a:r>
              <a:rPr lang="en-US" sz="2000" b="1" dirty="0"/>
              <a:t>Railway</a:t>
            </a:r>
          </a:p>
          <a:p>
            <a:r>
              <a:rPr lang="en-US" sz="2000" b="1" dirty="0"/>
              <a:t>C. Water</a:t>
            </a:r>
            <a:endParaRPr lang="en-US" sz="2000" b="1" dirty="0"/>
          </a:p>
          <a:p>
            <a:r>
              <a:rPr lang="en-US" sz="2000" b="1" dirty="0"/>
              <a:t>D. Air</a:t>
            </a:r>
          </a:p>
        </p:txBody>
      </p:sp>
    </p:spTree>
    <p:extLst>
      <p:ext uri="{BB962C8B-B14F-4D97-AF65-F5344CB8AC3E}">
        <p14:creationId xmlns:p14="http://schemas.microsoft.com/office/powerpoint/2010/main" val="683718516"/>
      </p:ext>
    </p:extLst>
  </p:cSld>
  <p:clrMapOvr>
    <a:masterClrMapping/>
  </p:clrMapOvr>
  <p:transition spd="slow">
    <p:cover/>
  </p:transition>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61985"/>
            <a:ext cx="8915400" cy="5016758"/>
          </a:xfrm>
          <a:prstGeom prst="rect">
            <a:avLst/>
          </a:prstGeom>
        </p:spPr>
        <p:txBody>
          <a:bodyPr wrap="square">
            <a:spAutoFit/>
          </a:bodyPr>
          <a:lstStyle/>
          <a:p>
            <a:r>
              <a:rPr lang="en-US" sz="2000" b="1" dirty="0"/>
              <a:t>(Yr. 2014)</a:t>
            </a:r>
          </a:p>
          <a:p>
            <a:r>
              <a:rPr lang="en-US" sz="2000" b="1" dirty="0"/>
              <a:t>6.Which </a:t>
            </a:r>
            <a:r>
              <a:rPr lang="en-US" sz="2000" b="1" dirty="0"/>
              <a:t>one of the following ways creates a </a:t>
            </a:r>
            <a:r>
              <a:rPr lang="en-US" sz="2000" b="1" dirty="0"/>
              <a:t>friendly environment </a:t>
            </a:r>
            <a:r>
              <a:rPr lang="en-US" sz="2000" b="1" dirty="0"/>
              <a:t>for persons with special needs?</a:t>
            </a:r>
          </a:p>
          <a:p>
            <a:r>
              <a:rPr lang="en-US" sz="2000" b="1" dirty="0"/>
              <a:t>A.	Creating awareness among people</a:t>
            </a:r>
          </a:p>
          <a:p>
            <a:r>
              <a:rPr lang="en-US" sz="2000" b="1" dirty="0"/>
              <a:t>B.	Giving responsibilities to persons with </a:t>
            </a:r>
            <a:r>
              <a:rPr lang="en-US" sz="2000" b="1" dirty="0"/>
              <a:t>special needs </a:t>
            </a:r>
            <a:r>
              <a:rPr lang="en-US" sz="2000" b="1" dirty="0"/>
              <a:t>in the society.</a:t>
            </a:r>
          </a:p>
          <a:p>
            <a:r>
              <a:rPr lang="en-US" sz="2000" b="1" dirty="0"/>
              <a:t>C.	Providing wide passages and ramps.</a:t>
            </a:r>
          </a:p>
          <a:p>
            <a:r>
              <a:rPr lang="en-US" sz="2000" b="1" dirty="0"/>
              <a:t>D.	Providing inclusive education.</a:t>
            </a:r>
          </a:p>
          <a:p>
            <a:endParaRPr lang="en-US" sz="2000" b="1" dirty="0"/>
          </a:p>
          <a:p>
            <a:r>
              <a:rPr lang="en-US" sz="2000" b="1" dirty="0"/>
              <a:t>(</a:t>
            </a:r>
            <a:r>
              <a:rPr lang="en-US" sz="2000" b="1" dirty="0"/>
              <a:t>Yr. 2013)</a:t>
            </a:r>
          </a:p>
          <a:p>
            <a:r>
              <a:rPr lang="en-US" sz="2000" b="1" dirty="0"/>
              <a:t>7.Mary</a:t>
            </a:r>
            <a:r>
              <a:rPr lang="en-US" sz="2000" b="1" dirty="0"/>
              <a:t>, a standard six pupil in a boarding school, has </a:t>
            </a:r>
            <a:r>
              <a:rPr lang="en-US" sz="2000" b="1" dirty="0"/>
              <a:t>fallen sick </a:t>
            </a:r>
            <a:r>
              <a:rPr lang="en-US" sz="2000" b="1" dirty="0"/>
              <a:t>and the Head teacher needs money to buy medicine for her. The fastest way for the parents to send the money to the school is by</a:t>
            </a:r>
          </a:p>
          <a:p>
            <a:r>
              <a:rPr lang="en-US" sz="2000" b="1" dirty="0"/>
              <a:t>A.	using mobile phone money transfer</a:t>
            </a:r>
          </a:p>
          <a:p>
            <a:r>
              <a:rPr lang="en-US" sz="2000" b="1" dirty="0"/>
              <a:t>B.	depositing the money in the school bank account</a:t>
            </a:r>
          </a:p>
          <a:p>
            <a:r>
              <a:rPr lang="en-US" sz="2000" b="1" dirty="0"/>
              <a:t>C.	sending somebody with the money to the school</a:t>
            </a:r>
          </a:p>
          <a:p>
            <a:r>
              <a:rPr lang="en-US" sz="2000" b="1" dirty="0"/>
              <a:t>D.	sending a postal money order to the school</a:t>
            </a:r>
          </a:p>
        </p:txBody>
      </p:sp>
    </p:spTree>
    <p:extLst>
      <p:ext uri="{BB962C8B-B14F-4D97-AF65-F5344CB8AC3E}">
        <p14:creationId xmlns:p14="http://schemas.microsoft.com/office/powerpoint/2010/main" val="354149835"/>
      </p:ext>
    </p:extLst>
  </p:cSld>
  <p:clrMapOvr>
    <a:masterClrMapping/>
  </p:clrMapOvr>
  <p:transition spd="slow">
    <p:cover/>
  </p:transition>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1"/>
            <a:ext cx="9144000" cy="4401205"/>
          </a:xfrm>
          <a:prstGeom prst="rect">
            <a:avLst/>
          </a:prstGeom>
        </p:spPr>
        <p:txBody>
          <a:bodyPr wrap="square">
            <a:spAutoFit/>
          </a:bodyPr>
          <a:lstStyle/>
          <a:p>
            <a:r>
              <a:rPr lang="en-US" sz="2000" b="1" dirty="0"/>
              <a:t>(Yr. 2013)</a:t>
            </a:r>
          </a:p>
          <a:p>
            <a:r>
              <a:rPr lang="en-US" sz="2000" b="1" dirty="0"/>
              <a:t>8.Which </a:t>
            </a:r>
            <a:r>
              <a:rPr lang="en-US" sz="2000" b="1" dirty="0"/>
              <a:t>one of the following is the main problem </a:t>
            </a:r>
            <a:r>
              <a:rPr lang="en-US" sz="2000" b="1" dirty="0"/>
              <a:t>facing transport </a:t>
            </a:r>
            <a:r>
              <a:rPr lang="en-US" sz="2000" b="1" dirty="0"/>
              <a:t>in Eastern Africa?</a:t>
            </a:r>
          </a:p>
          <a:p>
            <a:r>
              <a:rPr lang="en-US" sz="2000" b="1" dirty="0"/>
              <a:t>A. Areas </a:t>
            </a:r>
            <a:r>
              <a:rPr lang="en-US" sz="2000" b="1" dirty="0"/>
              <a:t>with steep slopes make it difficult </a:t>
            </a:r>
            <a:r>
              <a:rPr lang="en-US" sz="2000" b="1" dirty="0"/>
              <a:t>to construct </a:t>
            </a:r>
            <a:r>
              <a:rPr lang="en-US" sz="2000" b="1" dirty="0"/>
              <a:t>some forms of transport.</a:t>
            </a:r>
          </a:p>
          <a:p>
            <a:r>
              <a:rPr lang="en-US" sz="2000" b="1" dirty="0"/>
              <a:t>B. Poor </a:t>
            </a:r>
            <a:r>
              <a:rPr lang="en-US" sz="2000" b="1" dirty="0"/>
              <a:t>management of some forms of transport.</a:t>
            </a:r>
          </a:p>
          <a:p>
            <a:r>
              <a:rPr lang="en-US" sz="2000" b="1" dirty="0"/>
              <a:t>C. Civil </a:t>
            </a:r>
            <a:r>
              <a:rPr lang="en-US" sz="2000" b="1" dirty="0"/>
              <a:t>wars have slowed down development </a:t>
            </a:r>
            <a:r>
              <a:rPr lang="en-US" sz="2000" b="1" dirty="0"/>
              <a:t>of forms </a:t>
            </a:r>
            <a:r>
              <a:rPr lang="en-US" sz="2000" b="1" dirty="0"/>
              <a:t>of transport between  </a:t>
            </a:r>
            <a:r>
              <a:rPr lang="en-US" sz="2000" b="1" dirty="0"/>
              <a:t> countries</a:t>
            </a:r>
            <a:r>
              <a:rPr lang="en-US" sz="2000" b="1" dirty="0"/>
              <a:t>.</a:t>
            </a:r>
          </a:p>
          <a:p>
            <a:r>
              <a:rPr lang="en-US" sz="2000" b="1" dirty="0"/>
              <a:t>D. Lack </a:t>
            </a:r>
            <a:r>
              <a:rPr lang="en-US" sz="2000" b="1" dirty="0"/>
              <a:t>of enough capital to build new forms </a:t>
            </a:r>
            <a:r>
              <a:rPr lang="en-US" sz="2000" b="1" dirty="0"/>
              <a:t>of transport</a:t>
            </a:r>
            <a:r>
              <a:rPr lang="en-US" sz="2000" b="1" dirty="0"/>
              <a:t>.</a:t>
            </a:r>
          </a:p>
          <a:p>
            <a:endParaRPr lang="en-US" sz="2000" b="1" dirty="0"/>
          </a:p>
          <a:p>
            <a:r>
              <a:rPr lang="en-US" sz="2000" b="1" dirty="0"/>
              <a:t>(</a:t>
            </a:r>
            <a:r>
              <a:rPr lang="en-US" sz="2000" b="1" dirty="0"/>
              <a:t>Yr. 2012)</a:t>
            </a:r>
          </a:p>
          <a:p>
            <a:r>
              <a:rPr lang="en-US" sz="2000" b="1" dirty="0"/>
              <a:t>9.The </a:t>
            </a:r>
            <a:r>
              <a:rPr lang="en-US" sz="2000" b="1" dirty="0"/>
              <a:t>main reason why petroleum products </a:t>
            </a:r>
            <a:r>
              <a:rPr lang="en-US" sz="2000" b="1" dirty="0"/>
              <a:t>are transported </a:t>
            </a:r>
            <a:r>
              <a:rPr lang="en-US" sz="2000" b="1" dirty="0"/>
              <a:t>using a pipeline is that it</a:t>
            </a:r>
          </a:p>
          <a:p>
            <a:r>
              <a:rPr lang="en-US" sz="2000" b="1" dirty="0"/>
              <a:t>A.	reduces the number of heavy vehicles on roads</a:t>
            </a:r>
          </a:p>
          <a:p>
            <a:r>
              <a:rPr lang="en-US" sz="2000" b="1" dirty="0"/>
              <a:t>B.	costs less than using other forms of transport</a:t>
            </a:r>
          </a:p>
          <a:p>
            <a:r>
              <a:rPr lang="en-US" sz="2000" b="1" dirty="0"/>
              <a:t>C.	protects the petrol from being stolen</a:t>
            </a:r>
          </a:p>
          <a:p>
            <a:r>
              <a:rPr lang="en-US" sz="2000" b="1" dirty="0"/>
              <a:t>D.	ensures that petrol is safe from fire.</a:t>
            </a:r>
          </a:p>
        </p:txBody>
      </p:sp>
      <p:sp>
        <p:nvSpPr>
          <p:cNvPr id="3" name="Rectangle 2"/>
          <p:cNvSpPr/>
          <p:nvPr/>
        </p:nvSpPr>
        <p:spPr>
          <a:xfrm>
            <a:off x="584200" y="4740414"/>
            <a:ext cx="9067800" cy="707886"/>
          </a:xfrm>
          <a:prstGeom prst="rect">
            <a:avLst/>
          </a:prstGeom>
        </p:spPr>
        <p:txBody>
          <a:bodyPr wrap="square">
            <a:spAutoFit/>
          </a:bodyPr>
          <a:lstStyle/>
          <a:p>
            <a:r>
              <a:rPr lang="en-US" sz="2000" b="1" dirty="0"/>
              <a:t>10.One </a:t>
            </a:r>
            <a:r>
              <a:rPr lang="en-US" sz="2000" b="1" dirty="0"/>
              <a:t>of the recent means of communication to </a:t>
            </a:r>
            <a:r>
              <a:rPr lang="en-US" sz="2000" b="1" dirty="0"/>
              <a:t>be introduced </a:t>
            </a:r>
            <a:r>
              <a:rPr lang="en-US" sz="2000" b="1" dirty="0"/>
              <a:t>in Africa is the</a:t>
            </a:r>
          </a:p>
          <a:p>
            <a:r>
              <a:rPr lang="en-US" sz="2000" b="1" dirty="0"/>
              <a:t>A. </a:t>
            </a:r>
            <a:r>
              <a:rPr lang="en-US" sz="2000" b="1" dirty="0"/>
              <a:t>Radio		B</a:t>
            </a:r>
            <a:r>
              <a:rPr lang="en-US" sz="2000" b="1" dirty="0"/>
              <a:t>. </a:t>
            </a:r>
            <a:r>
              <a:rPr lang="en-US" sz="2000" b="1" dirty="0"/>
              <a:t>Telegram	C</a:t>
            </a:r>
            <a:r>
              <a:rPr lang="en-US" sz="2000" b="1" dirty="0"/>
              <a:t>. </a:t>
            </a:r>
            <a:r>
              <a:rPr lang="en-US" sz="2000" b="1" dirty="0"/>
              <a:t>Television	D</a:t>
            </a:r>
            <a:r>
              <a:rPr lang="en-US" sz="2000" b="1" dirty="0"/>
              <a:t>. Mobile phone.</a:t>
            </a:r>
          </a:p>
        </p:txBody>
      </p:sp>
    </p:spTree>
    <p:extLst>
      <p:ext uri="{BB962C8B-B14F-4D97-AF65-F5344CB8AC3E}">
        <p14:creationId xmlns:p14="http://schemas.microsoft.com/office/powerpoint/2010/main" val="2567010629"/>
      </p:ext>
    </p:extLst>
  </p:cSld>
  <p:clrMapOvr>
    <a:masterClrMapping/>
  </p:clrMapOvr>
  <p:transition spd="slow">
    <p:cover/>
  </p:transition>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90501"/>
            <a:ext cx="8915400" cy="4524315"/>
          </a:xfrm>
          <a:prstGeom prst="rect">
            <a:avLst/>
          </a:prstGeom>
        </p:spPr>
        <p:txBody>
          <a:bodyPr wrap="square">
            <a:spAutoFit/>
          </a:bodyPr>
          <a:lstStyle/>
          <a:p>
            <a:r>
              <a:rPr lang="en-US" sz="2400" b="1" dirty="0"/>
              <a:t>(Yr. 2011)</a:t>
            </a:r>
          </a:p>
          <a:p>
            <a:r>
              <a:rPr lang="en-US" sz="2400" b="1" dirty="0"/>
              <a:t>11.The </a:t>
            </a:r>
            <a:r>
              <a:rPr lang="en-US" sz="2400" b="1" dirty="0"/>
              <a:t>main reason why there are many road </a:t>
            </a:r>
            <a:r>
              <a:rPr lang="en-US" sz="2400" b="1" dirty="0"/>
              <a:t>accidents in </a:t>
            </a:r>
            <a:r>
              <a:rPr lang="en-US" sz="2400" b="1" dirty="0"/>
              <a:t>Kenya is that</a:t>
            </a:r>
          </a:p>
          <a:p>
            <a:r>
              <a:rPr lang="en-US" sz="2400" b="1" dirty="0"/>
              <a:t>A.	Roads are in poor condition</a:t>
            </a:r>
          </a:p>
          <a:p>
            <a:r>
              <a:rPr lang="en-US" sz="2400" b="1" dirty="0"/>
              <a:t>B.	Cyclists ride carelessly</a:t>
            </a:r>
          </a:p>
          <a:p>
            <a:r>
              <a:rPr lang="en-US" sz="2400" b="1" dirty="0"/>
              <a:t>C.	Roads lack road signs</a:t>
            </a:r>
          </a:p>
          <a:p>
            <a:r>
              <a:rPr lang="en-US" sz="2400" b="1" dirty="0"/>
              <a:t>D.	Drivers ignore traffic rules</a:t>
            </a:r>
          </a:p>
          <a:p>
            <a:endParaRPr lang="en-US" sz="2400" b="1" dirty="0"/>
          </a:p>
          <a:p>
            <a:r>
              <a:rPr lang="en-US" sz="2400" b="1" dirty="0"/>
              <a:t>(</a:t>
            </a:r>
            <a:r>
              <a:rPr lang="en-US" sz="2400" b="1" dirty="0"/>
              <a:t>Yr. 2010)</a:t>
            </a:r>
          </a:p>
          <a:p>
            <a:r>
              <a:rPr lang="en-US" sz="2400" b="1" dirty="0"/>
              <a:t>12. In traditional African societies, goods </a:t>
            </a:r>
            <a:r>
              <a:rPr lang="en-US" sz="2400" b="1" dirty="0"/>
              <a:t>were transported </a:t>
            </a:r>
            <a:r>
              <a:rPr lang="en-US" sz="2400" b="1" dirty="0"/>
              <a:t>using</a:t>
            </a:r>
          </a:p>
          <a:p>
            <a:r>
              <a:rPr lang="en-US" sz="2400" b="1" dirty="0"/>
              <a:t>A.   vehicles	</a:t>
            </a:r>
            <a:r>
              <a:rPr lang="en-US" sz="2400" b="1" dirty="0"/>
              <a:t>	B</a:t>
            </a:r>
            <a:r>
              <a:rPr lang="en-US" sz="2400" b="1" dirty="0"/>
              <a:t>. trains</a:t>
            </a:r>
          </a:p>
          <a:p>
            <a:r>
              <a:rPr lang="en-US" sz="2400" b="1" dirty="0"/>
              <a:t>C.   animals	</a:t>
            </a:r>
            <a:r>
              <a:rPr lang="en-US" sz="2400" b="1" dirty="0"/>
              <a:t>	D</a:t>
            </a:r>
            <a:r>
              <a:rPr lang="en-US" sz="2400" b="1" dirty="0"/>
              <a:t>. bicycles</a:t>
            </a:r>
          </a:p>
        </p:txBody>
      </p:sp>
    </p:spTree>
    <p:extLst>
      <p:ext uri="{BB962C8B-B14F-4D97-AF65-F5344CB8AC3E}">
        <p14:creationId xmlns:p14="http://schemas.microsoft.com/office/powerpoint/2010/main" val="4119958667"/>
      </p:ext>
    </p:extLst>
  </p:cSld>
  <p:clrMapOvr>
    <a:masterClrMapping/>
  </p:clrMapOvr>
  <p:transition spd="slow">
    <p:cover/>
  </p:transition>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14301"/>
            <a:ext cx="9067800" cy="5632311"/>
          </a:xfrm>
          <a:prstGeom prst="rect">
            <a:avLst/>
          </a:prstGeom>
        </p:spPr>
        <p:txBody>
          <a:bodyPr wrap="square">
            <a:spAutoFit/>
          </a:bodyPr>
          <a:lstStyle/>
          <a:p>
            <a:r>
              <a:rPr lang="en-US" sz="2400" b="1" dirty="0"/>
              <a:t>13. The main problem facing road transport in Kenya is that</a:t>
            </a:r>
          </a:p>
          <a:p>
            <a:r>
              <a:rPr lang="en-US" sz="2400" b="1" dirty="0"/>
              <a:t>A. </a:t>
            </a:r>
            <a:r>
              <a:rPr lang="en-US" sz="2400" b="1" dirty="0"/>
              <a:t>	The </a:t>
            </a:r>
            <a:r>
              <a:rPr lang="en-US" sz="2400" b="1" dirty="0"/>
              <a:t>roads are costly to </a:t>
            </a:r>
            <a:r>
              <a:rPr lang="en-US" sz="2400" b="1" dirty="0"/>
              <a:t>construct</a:t>
            </a:r>
            <a:endParaRPr lang="en-US" sz="2400" b="1" dirty="0"/>
          </a:p>
          <a:p>
            <a:r>
              <a:rPr lang="en-US" sz="2400" b="1" dirty="0"/>
              <a:t>B.	Vehicles cause air pollution</a:t>
            </a:r>
          </a:p>
          <a:p>
            <a:r>
              <a:rPr lang="en-US" sz="2400" b="1" dirty="0"/>
              <a:t>C.	Some roads are impassable during the </a:t>
            </a:r>
            <a:r>
              <a:rPr lang="en-US" sz="2400" b="1" dirty="0"/>
              <a:t>wet season</a:t>
            </a:r>
            <a:endParaRPr lang="en-US" sz="2400" b="1" dirty="0"/>
          </a:p>
          <a:p>
            <a:r>
              <a:rPr lang="en-US" sz="2400" b="1" dirty="0"/>
              <a:t>D.	Vehicles are driven carelessly</a:t>
            </a:r>
          </a:p>
          <a:p>
            <a:endParaRPr lang="en-US" sz="2400" b="1" dirty="0"/>
          </a:p>
          <a:p>
            <a:r>
              <a:rPr lang="en-US" sz="2400" b="1" dirty="0"/>
              <a:t>(</a:t>
            </a:r>
            <a:r>
              <a:rPr lang="en-US" sz="2400" b="1" dirty="0"/>
              <a:t>Yr. 2008)</a:t>
            </a:r>
          </a:p>
          <a:p>
            <a:r>
              <a:rPr lang="en-US" sz="2400" b="1" dirty="0"/>
              <a:t>14.Below </a:t>
            </a:r>
            <a:r>
              <a:rPr lang="en-US" sz="2400" b="1" dirty="0"/>
              <a:t>are some modern means of communication:</a:t>
            </a:r>
          </a:p>
          <a:p>
            <a:r>
              <a:rPr lang="en-US" sz="2400" b="1" dirty="0"/>
              <a:t>(i)   Newspapers    (ii)Telephone</a:t>
            </a:r>
          </a:p>
          <a:p>
            <a:r>
              <a:rPr lang="en-US" sz="2400" b="1" dirty="0"/>
              <a:t>(iii) Television	(iv) Radio</a:t>
            </a:r>
          </a:p>
          <a:p>
            <a:endParaRPr lang="en-US" sz="1200" b="1" dirty="0"/>
          </a:p>
          <a:p>
            <a:r>
              <a:rPr lang="en-US" sz="2400" b="1" dirty="0"/>
              <a:t>Which </a:t>
            </a:r>
            <a:r>
              <a:rPr lang="en-US" sz="2400" b="1" dirty="0"/>
              <a:t>one of the following combination is made up of electronic means of communication? </a:t>
            </a:r>
            <a:endParaRPr lang="en-US" sz="2400" b="1" dirty="0"/>
          </a:p>
          <a:p>
            <a:pPr marL="457200" indent="-457200">
              <a:buAutoNum type="alphaUcPeriod"/>
            </a:pPr>
            <a:r>
              <a:rPr lang="en-US" sz="2400" b="1" dirty="0"/>
              <a:t>(</a:t>
            </a:r>
            <a:r>
              <a:rPr lang="en-US" sz="2400" b="1" dirty="0"/>
              <a:t>i), (ii) and (iv)       </a:t>
            </a:r>
            <a:r>
              <a:rPr lang="en-US" sz="2400" b="1" dirty="0"/>
              <a:t>		B</a:t>
            </a:r>
            <a:r>
              <a:rPr lang="en-US" sz="2400" b="1" dirty="0"/>
              <a:t>. (ii) (iii) and (iv) </a:t>
            </a:r>
            <a:endParaRPr lang="en-US" sz="2400" b="1" dirty="0"/>
          </a:p>
          <a:p>
            <a:r>
              <a:rPr lang="en-US" sz="2400" b="1" dirty="0"/>
              <a:t>C</a:t>
            </a:r>
            <a:r>
              <a:rPr lang="en-US" sz="2400" b="1" dirty="0"/>
              <a:t>. </a:t>
            </a:r>
            <a:r>
              <a:rPr lang="en-US" sz="2400" b="1" dirty="0"/>
              <a:t>   (</a:t>
            </a:r>
            <a:r>
              <a:rPr lang="en-US" sz="2400" b="1" dirty="0"/>
              <a:t>i) (iii) and (iv)       </a:t>
            </a:r>
            <a:r>
              <a:rPr lang="en-US" sz="2400" b="1" dirty="0"/>
              <a:t>	D</a:t>
            </a:r>
            <a:r>
              <a:rPr lang="en-US" sz="2400" b="1" dirty="0"/>
              <a:t>. (i) (ii) and (iii) </a:t>
            </a:r>
          </a:p>
        </p:txBody>
      </p:sp>
    </p:spTree>
    <p:extLst>
      <p:ext uri="{BB962C8B-B14F-4D97-AF65-F5344CB8AC3E}">
        <p14:creationId xmlns:p14="http://schemas.microsoft.com/office/powerpoint/2010/main" val="3914405054"/>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600" y="571500"/>
            <a:ext cx="579120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12802" y="38101"/>
            <a:ext cx="8610599" cy="584775"/>
          </a:xfrm>
          <a:prstGeom prst="rect">
            <a:avLst/>
          </a:prstGeom>
          <a:noFill/>
        </p:spPr>
        <p:txBody>
          <a:bodyPr wrap="square" rtlCol="0">
            <a:spAutoFit/>
          </a:bodyPr>
          <a:lstStyle/>
          <a:p>
            <a:pPr algn="ctr"/>
            <a:r>
              <a:rPr lang="en-US" sz="3200" b="1" u="sng" dirty="0">
                <a:solidFill>
                  <a:srgbClr val="FF0000"/>
                </a:solidFill>
              </a:rPr>
              <a:t>MAP SHOWING KENYA AND HER NEIGHBOURS</a:t>
            </a:r>
            <a:endParaRPr lang="en-US" sz="3200" b="1" u="sng" dirty="0">
              <a:solidFill>
                <a:srgbClr val="FF0000"/>
              </a:solidFill>
            </a:endParaRPr>
          </a:p>
        </p:txBody>
      </p:sp>
    </p:spTree>
    <p:extLst>
      <p:ext uri="{BB962C8B-B14F-4D97-AF65-F5344CB8AC3E}">
        <p14:creationId xmlns:p14="http://schemas.microsoft.com/office/powerpoint/2010/main" val="243395845"/>
      </p:ext>
    </p:extLst>
  </p:cSld>
  <p:clrMapOvr>
    <a:masterClrMapping/>
  </p:clrMapOvr>
  <p:transition spd="slow">
    <p:cove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266700"/>
            <a:ext cx="9144000" cy="4838700"/>
          </a:xfrm>
          <a:prstGeom prst="rect">
            <a:avLst/>
          </a:prstGeom>
        </p:spPr>
        <p:txBody>
          <a:bodyPr>
            <a:normAutofit/>
          </a:bodyPr>
          <a:lstStyle/>
          <a:p>
            <a:pPr lvl="1">
              <a:lnSpc>
                <a:spcPct val="150000"/>
              </a:lnSpc>
            </a:pPr>
            <a:r>
              <a:rPr lang="en-US" b="1" dirty="0">
                <a:latin typeface="Arial Rounded MT Bold" pitchFamily="34" charset="0"/>
              </a:rPr>
              <a:t>Sudan-</a:t>
            </a:r>
            <a:r>
              <a:rPr lang="en-US" dirty="0">
                <a:latin typeface="Arial Rounded MT Bold" pitchFamily="34" charset="0"/>
              </a:rPr>
              <a:t>White Nile, Blue Nile and Bahr-el-</a:t>
            </a:r>
            <a:r>
              <a:rPr lang="en-US" dirty="0" err="1">
                <a:latin typeface="Arial Rounded MT Bold" pitchFamily="34" charset="0"/>
              </a:rPr>
              <a:t>Ghazel</a:t>
            </a:r>
            <a:r>
              <a:rPr lang="en-US" dirty="0">
                <a:latin typeface="Arial Rounded MT Bold" pitchFamily="34" charset="0"/>
              </a:rPr>
              <a:t>.</a:t>
            </a:r>
          </a:p>
          <a:p>
            <a:pPr lvl="1">
              <a:lnSpc>
                <a:spcPct val="150000"/>
              </a:lnSpc>
            </a:pPr>
            <a:r>
              <a:rPr lang="en-US" dirty="0">
                <a:latin typeface="Arial Rounded MT Bold" pitchFamily="34" charset="0"/>
              </a:rPr>
              <a:t>Blue Nile, Atbara, </a:t>
            </a:r>
            <a:r>
              <a:rPr lang="en-US" dirty="0" err="1">
                <a:latin typeface="Arial Rounded MT Bold" pitchFamily="34" charset="0"/>
              </a:rPr>
              <a:t>Jur</a:t>
            </a:r>
            <a:r>
              <a:rPr lang="en-US" dirty="0">
                <a:latin typeface="Arial Rounded MT Bold" pitchFamily="34" charset="0"/>
              </a:rPr>
              <a:t>, </a:t>
            </a:r>
            <a:r>
              <a:rPr lang="en-US" dirty="0" err="1">
                <a:latin typeface="Arial Rounded MT Bold" pitchFamily="34" charset="0"/>
              </a:rPr>
              <a:t>Sobat</a:t>
            </a:r>
            <a:r>
              <a:rPr lang="en-US" dirty="0">
                <a:latin typeface="Arial Rounded MT Bold" pitchFamily="34" charset="0"/>
              </a:rPr>
              <a:t> and Bahr-el-</a:t>
            </a:r>
            <a:r>
              <a:rPr lang="en-US" dirty="0" err="1">
                <a:latin typeface="Arial Rounded MT Bold" pitchFamily="34" charset="0"/>
              </a:rPr>
              <a:t>Ghazel</a:t>
            </a:r>
            <a:r>
              <a:rPr lang="en-US" dirty="0">
                <a:latin typeface="Arial Rounded MT Bold" pitchFamily="34" charset="0"/>
              </a:rPr>
              <a:t> are the main tributaries of   River Nile.</a:t>
            </a:r>
          </a:p>
          <a:p>
            <a:pPr lvl="1">
              <a:lnSpc>
                <a:spcPct val="150000"/>
              </a:lnSpc>
            </a:pPr>
            <a:r>
              <a:rPr lang="en-US" dirty="0">
                <a:latin typeface="Arial Rounded MT Bold" pitchFamily="34" charset="0"/>
              </a:rPr>
              <a:t>River Ruvuma marks the boundary between Tanzania and Mozambique.</a:t>
            </a:r>
          </a:p>
          <a:p>
            <a:pPr lvl="1">
              <a:lnSpc>
                <a:spcPct val="150000"/>
              </a:lnSpc>
            </a:pPr>
            <a:r>
              <a:rPr lang="en-US" dirty="0">
                <a:latin typeface="Arial Rounded MT Bold" pitchFamily="34" charset="0"/>
              </a:rPr>
              <a:t>River </a:t>
            </a:r>
            <a:r>
              <a:rPr lang="en-US" dirty="0" err="1">
                <a:latin typeface="Arial Rounded MT Bold" pitchFamily="34" charset="0"/>
              </a:rPr>
              <a:t>Omo</a:t>
            </a:r>
            <a:r>
              <a:rPr lang="en-US" dirty="0">
                <a:latin typeface="Arial Rounded MT Bold" pitchFamily="34" charset="0"/>
              </a:rPr>
              <a:t> in Ethiopia drains into Lake Turkana. </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2434715026"/>
      </p:ext>
    </p:extLst>
  </p:cSld>
  <p:clrMapOvr>
    <a:masterClrMapping/>
  </p:clrMapOvr>
  <p:transition spd="slow" advTm="60000">
    <p:cover/>
  </p:transition>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38185"/>
            <a:ext cx="8915400" cy="1938992"/>
          </a:xfrm>
          <a:prstGeom prst="rect">
            <a:avLst/>
          </a:prstGeom>
        </p:spPr>
        <p:txBody>
          <a:bodyPr wrap="square">
            <a:spAutoFit/>
          </a:bodyPr>
          <a:lstStyle/>
          <a:p>
            <a:r>
              <a:rPr lang="en-US" sz="2400" b="1" dirty="0"/>
              <a:t>15.Most </a:t>
            </a:r>
            <a:r>
              <a:rPr lang="en-US" sz="2400" b="1" dirty="0"/>
              <a:t>of the horticultural products from Kenya </a:t>
            </a:r>
            <a:r>
              <a:rPr lang="en-US" sz="2400" b="1" dirty="0"/>
              <a:t>are exported </a:t>
            </a:r>
            <a:r>
              <a:rPr lang="en-US" sz="2400" b="1" dirty="0"/>
              <a:t>by</a:t>
            </a:r>
          </a:p>
          <a:p>
            <a:pPr marL="342900" indent="-342900">
              <a:buAutoNum type="alphaUcPeriod"/>
            </a:pPr>
            <a:r>
              <a:rPr lang="en-US" sz="2400" b="1" dirty="0"/>
              <a:t>Air</a:t>
            </a:r>
          </a:p>
          <a:p>
            <a:r>
              <a:rPr lang="en-US" sz="2400" b="1" dirty="0"/>
              <a:t>B</a:t>
            </a:r>
            <a:r>
              <a:rPr lang="en-US" sz="2400" b="1" dirty="0"/>
              <a:t>. Water     </a:t>
            </a:r>
            <a:endParaRPr lang="en-US" sz="2400" b="1" dirty="0"/>
          </a:p>
          <a:p>
            <a:r>
              <a:rPr lang="en-US" sz="2400" b="1" dirty="0"/>
              <a:t>C</a:t>
            </a:r>
            <a:r>
              <a:rPr lang="en-US" sz="2400" b="1" dirty="0"/>
              <a:t>. Road      </a:t>
            </a:r>
            <a:endParaRPr lang="en-US" sz="2400" b="1" dirty="0"/>
          </a:p>
          <a:p>
            <a:r>
              <a:rPr lang="en-US" sz="2400" b="1" dirty="0"/>
              <a:t>D</a:t>
            </a:r>
            <a:r>
              <a:rPr lang="en-US" sz="2400" b="1" dirty="0"/>
              <a:t>. </a:t>
            </a:r>
            <a:r>
              <a:rPr lang="en-US" sz="2400" b="1" dirty="0"/>
              <a:t>Railway</a:t>
            </a:r>
            <a:endParaRPr lang="en-US" sz="2400" b="1" dirty="0"/>
          </a:p>
        </p:txBody>
      </p:sp>
      <p:sp>
        <p:nvSpPr>
          <p:cNvPr id="3" name="Rectangle 2"/>
          <p:cNvSpPr/>
          <p:nvPr/>
        </p:nvSpPr>
        <p:spPr>
          <a:xfrm>
            <a:off x="660400" y="2552700"/>
            <a:ext cx="8915400" cy="2677656"/>
          </a:xfrm>
          <a:prstGeom prst="rect">
            <a:avLst/>
          </a:prstGeom>
        </p:spPr>
        <p:txBody>
          <a:bodyPr wrap="square">
            <a:spAutoFit/>
          </a:bodyPr>
          <a:lstStyle/>
          <a:p>
            <a:r>
              <a:rPr lang="en-US" sz="2400" b="1" dirty="0"/>
              <a:t>(</a:t>
            </a:r>
            <a:r>
              <a:rPr lang="en-US" sz="2400" b="1" dirty="0" err="1"/>
              <a:t>Yr</a:t>
            </a:r>
            <a:r>
              <a:rPr lang="en-US" sz="2400" b="1" dirty="0"/>
              <a:t> 2002)</a:t>
            </a:r>
          </a:p>
          <a:p>
            <a:r>
              <a:rPr lang="en-US" sz="2400" b="1" dirty="0"/>
              <a:t>16.The </a:t>
            </a:r>
            <a:r>
              <a:rPr lang="en-US" sz="2400" b="1" dirty="0"/>
              <a:t>most commonly used means of </a:t>
            </a:r>
            <a:r>
              <a:rPr lang="en-US" sz="2400" b="1" dirty="0"/>
              <a:t>transport between </a:t>
            </a:r>
            <a:r>
              <a:rPr lang="en-US" sz="2400" b="1" dirty="0"/>
              <a:t>Eastern African countries is</a:t>
            </a:r>
          </a:p>
          <a:p>
            <a:pPr marL="342900" indent="-342900">
              <a:buAutoNum type="alphaUcPeriod"/>
            </a:pPr>
            <a:r>
              <a:rPr lang="en-US" sz="2400" b="1" dirty="0"/>
              <a:t>Air </a:t>
            </a:r>
            <a:r>
              <a:rPr lang="en-US" sz="2400" b="1" dirty="0"/>
              <a:t>transport	</a:t>
            </a:r>
            <a:endParaRPr lang="en-US" sz="2400" b="1" dirty="0"/>
          </a:p>
          <a:p>
            <a:r>
              <a:rPr lang="en-US" sz="2400" b="1" dirty="0"/>
              <a:t>B</a:t>
            </a:r>
            <a:r>
              <a:rPr lang="en-US" sz="2400" b="1" dirty="0"/>
              <a:t>. </a:t>
            </a:r>
            <a:r>
              <a:rPr lang="en-US" sz="2400" b="1" dirty="0"/>
              <a:t>road </a:t>
            </a:r>
            <a:r>
              <a:rPr lang="en-US" sz="2400" b="1" dirty="0"/>
              <a:t>transport</a:t>
            </a:r>
          </a:p>
          <a:p>
            <a:r>
              <a:rPr lang="en-US" sz="2400" b="1" dirty="0"/>
              <a:t>C. water transport	</a:t>
            </a:r>
            <a:endParaRPr lang="en-US" sz="2400" b="1" dirty="0"/>
          </a:p>
          <a:p>
            <a:r>
              <a:rPr lang="en-US" sz="2400" b="1" dirty="0"/>
              <a:t>D</a:t>
            </a:r>
            <a:r>
              <a:rPr lang="en-US" sz="2400" b="1" dirty="0"/>
              <a:t>. rail transport</a:t>
            </a:r>
          </a:p>
        </p:txBody>
      </p:sp>
    </p:spTree>
    <p:extLst>
      <p:ext uri="{BB962C8B-B14F-4D97-AF65-F5344CB8AC3E}">
        <p14:creationId xmlns:p14="http://schemas.microsoft.com/office/powerpoint/2010/main" val="1449160461"/>
      </p:ext>
    </p:extLst>
  </p:cSld>
  <p:clrMapOvr>
    <a:masterClrMapping/>
  </p:clrMapOvr>
  <p:transition spd="slow">
    <p:cover/>
  </p:transition>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77332"/>
            <a:ext cx="8991600" cy="2246769"/>
          </a:xfrm>
          <a:prstGeom prst="rect">
            <a:avLst/>
          </a:prstGeom>
        </p:spPr>
        <p:txBody>
          <a:bodyPr wrap="square">
            <a:spAutoFit/>
          </a:bodyPr>
          <a:lstStyle/>
          <a:p>
            <a:r>
              <a:rPr lang="en-US" sz="2000" b="1" dirty="0"/>
              <a:t>(Yr. 2014)</a:t>
            </a:r>
          </a:p>
          <a:p>
            <a:r>
              <a:rPr lang="en-US" sz="2000" b="1" dirty="0"/>
              <a:t>1.A </a:t>
            </a:r>
            <a:r>
              <a:rPr lang="en-US" sz="2000" b="1" dirty="0"/>
              <a:t>pedestrian has been hit and injured by a cyclist near your school. The immediate action that should be taken is </a:t>
            </a:r>
            <a:r>
              <a:rPr lang="en-US" sz="2000" b="1" dirty="0"/>
              <a:t>to</a:t>
            </a:r>
            <a:endParaRPr lang="en-US" sz="2000" b="1" dirty="0"/>
          </a:p>
          <a:p>
            <a:r>
              <a:rPr lang="en-US" sz="2000" b="1" dirty="0"/>
              <a:t>A.	Call a doctor </a:t>
            </a:r>
            <a:r>
              <a:rPr lang="en-US" sz="2000" b="1" dirty="0"/>
              <a:t>to treat </a:t>
            </a:r>
            <a:r>
              <a:rPr lang="en-US" sz="2000" b="1" dirty="0"/>
              <a:t>the pedestrian.</a:t>
            </a:r>
          </a:p>
          <a:p>
            <a:pPr marL="342900" indent="-342900">
              <a:buAutoNum type="alphaUcPeriod" startAt="2"/>
            </a:pPr>
            <a:r>
              <a:rPr lang="en-US" sz="2000" b="1" dirty="0"/>
              <a:t>           Stop </a:t>
            </a:r>
            <a:r>
              <a:rPr lang="en-US" sz="2000" b="1" dirty="0"/>
              <a:t>the on lookers from crowding at the </a:t>
            </a:r>
            <a:r>
              <a:rPr lang="en-US" sz="2000" b="1" dirty="0"/>
              <a:t>scene</a:t>
            </a:r>
          </a:p>
          <a:p>
            <a:r>
              <a:rPr lang="en-US" sz="2000" b="1" dirty="0"/>
              <a:t>C</a:t>
            </a:r>
            <a:r>
              <a:rPr lang="en-US" sz="2000" b="1" dirty="0"/>
              <a:t>.	Give first aid to the pedestrian</a:t>
            </a:r>
          </a:p>
          <a:p>
            <a:r>
              <a:rPr lang="en-US" sz="2000" b="1" dirty="0"/>
              <a:t>D.	Call the police to </a:t>
            </a:r>
            <a:r>
              <a:rPr lang="en-US" sz="2000" b="1" dirty="0"/>
              <a:t>arrest </a:t>
            </a:r>
            <a:r>
              <a:rPr lang="en-US" sz="2000" b="1" dirty="0"/>
              <a:t>the cyclist</a:t>
            </a:r>
            <a:r>
              <a:rPr lang="en-US" sz="2000" b="1" dirty="0"/>
              <a:t>.</a:t>
            </a:r>
            <a:endParaRPr lang="en-US" sz="2000" b="1" dirty="0"/>
          </a:p>
        </p:txBody>
      </p:sp>
      <p:sp>
        <p:nvSpPr>
          <p:cNvPr id="3" name="Rectangle 2"/>
          <p:cNvSpPr/>
          <p:nvPr/>
        </p:nvSpPr>
        <p:spPr>
          <a:xfrm>
            <a:off x="584200" y="2515969"/>
            <a:ext cx="8915400" cy="2862322"/>
          </a:xfrm>
          <a:prstGeom prst="rect">
            <a:avLst/>
          </a:prstGeom>
        </p:spPr>
        <p:txBody>
          <a:bodyPr wrap="square">
            <a:spAutoFit/>
          </a:bodyPr>
          <a:lstStyle/>
          <a:p>
            <a:r>
              <a:rPr lang="en-US" sz="2000" b="1" dirty="0"/>
              <a:t>(Yr. 2012)</a:t>
            </a:r>
          </a:p>
          <a:p>
            <a:r>
              <a:rPr lang="en-US" sz="2000" b="1" dirty="0"/>
              <a:t>2.Which </a:t>
            </a:r>
            <a:r>
              <a:rPr lang="en-US" sz="2000" b="1" dirty="0"/>
              <a:t>one of the following road signs shows </a:t>
            </a:r>
            <a:r>
              <a:rPr lang="en-US" sz="2000" b="1" dirty="0"/>
              <a:t>a motorist </a:t>
            </a:r>
            <a:r>
              <a:rPr lang="en-US" sz="2000" b="1" dirty="0"/>
              <a:t>that there could be danger ahead? </a:t>
            </a:r>
            <a:endParaRPr lang="en-US" sz="2000" b="1" dirty="0"/>
          </a:p>
          <a:p>
            <a:endParaRPr lang="en-US" sz="2000" b="1" dirty="0"/>
          </a:p>
          <a:p>
            <a:endParaRPr lang="en-US" sz="2000" b="1" dirty="0"/>
          </a:p>
          <a:p>
            <a:endParaRPr lang="en-US" sz="2000" b="1" dirty="0"/>
          </a:p>
          <a:p>
            <a:endParaRPr lang="en-US" sz="2000" b="1" dirty="0"/>
          </a:p>
          <a:p>
            <a:endParaRPr lang="en-US" sz="2000" b="1" dirty="0"/>
          </a:p>
          <a:p>
            <a:r>
              <a:rPr lang="en-US" sz="2000" b="1" dirty="0"/>
              <a:t>	A</a:t>
            </a:r>
            <a:r>
              <a:rPr lang="en-US" sz="2000" b="1" dirty="0"/>
              <a:t>	</a:t>
            </a:r>
            <a:r>
              <a:rPr lang="en-US" sz="2000" b="1" dirty="0"/>
              <a:t>	B</a:t>
            </a:r>
            <a:r>
              <a:rPr lang="en-US" sz="2000" b="1" dirty="0"/>
              <a:t>	</a:t>
            </a:r>
            <a:r>
              <a:rPr lang="en-US" sz="2000" b="1" dirty="0"/>
              <a:t>	C</a:t>
            </a:r>
            <a:r>
              <a:rPr lang="en-US" sz="2000" b="1" dirty="0"/>
              <a:t>	</a:t>
            </a:r>
            <a:r>
              <a:rPr lang="en-US" sz="2000" b="1" dirty="0"/>
              <a:t>	     D</a:t>
            </a:r>
            <a:endParaRPr lang="en-US" sz="2000" b="1" dirty="0"/>
          </a:p>
        </p:txBody>
      </p:sp>
      <p:sp>
        <p:nvSpPr>
          <p:cNvPr id="4" name="Isosceles Triangle 3"/>
          <p:cNvSpPr/>
          <p:nvPr/>
        </p:nvSpPr>
        <p:spPr>
          <a:xfrm>
            <a:off x="1041400" y="3596670"/>
            <a:ext cx="1295400" cy="1165830"/>
          </a:xfrm>
          <a:prstGeom prst="triangle">
            <a:avLst>
              <a:gd name="adj" fmla="val 50780"/>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n>
                  <a:solidFill>
                    <a:schemeClr val="bg1"/>
                  </a:solidFill>
                </a:ln>
                <a:solidFill>
                  <a:schemeClr val="tx1"/>
                </a:solidFill>
                <a:latin typeface="Adobe Garamond Pro Bold" pitchFamily="18" charset="0"/>
                <a:ea typeface="Adobe Gothic Std B" pitchFamily="34" charset="-128"/>
              </a:rPr>
              <a:t>!</a:t>
            </a:r>
            <a:endParaRPr lang="en-US" sz="6000" b="1" dirty="0">
              <a:ln>
                <a:solidFill>
                  <a:schemeClr val="bg1"/>
                </a:solidFill>
              </a:ln>
              <a:solidFill>
                <a:schemeClr val="tx1"/>
              </a:solidFill>
              <a:latin typeface="Adobe Garamond Pro Bold" pitchFamily="18" charset="0"/>
              <a:ea typeface="Adobe Gothic Std B" pitchFamily="34" charset="-128"/>
            </a:endParaRPr>
          </a:p>
        </p:txBody>
      </p:sp>
      <p:sp>
        <p:nvSpPr>
          <p:cNvPr id="5" name="Isosceles Triangle 4"/>
          <p:cNvSpPr/>
          <p:nvPr/>
        </p:nvSpPr>
        <p:spPr>
          <a:xfrm>
            <a:off x="2946400" y="3543300"/>
            <a:ext cx="1295400" cy="1165830"/>
          </a:xfrm>
          <a:prstGeom prst="triangle">
            <a:avLst>
              <a:gd name="adj" fmla="val 50780"/>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ln>
                <a:solidFill>
                  <a:schemeClr val="bg1"/>
                </a:solidFill>
              </a:ln>
              <a:solidFill>
                <a:schemeClr val="tx1"/>
              </a:solidFill>
              <a:latin typeface="Adobe Garamond Pro Bold" pitchFamily="18" charset="0"/>
              <a:ea typeface="Adobe Gothic Std B" pitchFamily="34" charset="-128"/>
            </a:endParaRPr>
          </a:p>
        </p:txBody>
      </p:sp>
      <p:sp>
        <p:nvSpPr>
          <p:cNvPr id="7" name="Freeform 6"/>
          <p:cNvSpPr/>
          <p:nvPr/>
        </p:nvSpPr>
        <p:spPr>
          <a:xfrm>
            <a:off x="3454400" y="4154312"/>
            <a:ext cx="406400" cy="395111"/>
          </a:xfrm>
          <a:custGeom>
            <a:avLst/>
            <a:gdLst>
              <a:gd name="connsiteX0" fmla="*/ 0 w 406400"/>
              <a:gd name="connsiteY0" fmla="*/ 0 h 395111"/>
              <a:gd name="connsiteX1" fmla="*/ 11289 w 406400"/>
              <a:gd name="connsiteY1" fmla="*/ 180622 h 395111"/>
              <a:gd name="connsiteX2" fmla="*/ 22578 w 406400"/>
              <a:gd name="connsiteY2" fmla="*/ 214489 h 395111"/>
              <a:gd name="connsiteX3" fmla="*/ 90311 w 406400"/>
              <a:gd name="connsiteY3" fmla="*/ 237067 h 395111"/>
              <a:gd name="connsiteX4" fmla="*/ 146755 w 406400"/>
              <a:gd name="connsiteY4" fmla="*/ 225778 h 395111"/>
              <a:gd name="connsiteX5" fmla="*/ 203200 w 406400"/>
              <a:gd name="connsiteY5" fmla="*/ 169333 h 395111"/>
              <a:gd name="connsiteX6" fmla="*/ 237066 w 406400"/>
              <a:gd name="connsiteY6" fmla="*/ 158045 h 395111"/>
              <a:gd name="connsiteX7" fmla="*/ 282222 w 406400"/>
              <a:gd name="connsiteY7" fmla="*/ 169333 h 395111"/>
              <a:gd name="connsiteX8" fmla="*/ 293511 w 406400"/>
              <a:gd name="connsiteY8" fmla="*/ 203200 h 395111"/>
              <a:gd name="connsiteX9" fmla="*/ 316089 w 406400"/>
              <a:gd name="connsiteY9" fmla="*/ 237067 h 395111"/>
              <a:gd name="connsiteX10" fmla="*/ 338666 w 406400"/>
              <a:gd name="connsiteY10" fmla="*/ 304800 h 395111"/>
              <a:gd name="connsiteX11" fmla="*/ 349955 w 406400"/>
              <a:gd name="connsiteY11" fmla="*/ 338667 h 395111"/>
              <a:gd name="connsiteX12" fmla="*/ 383822 w 406400"/>
              <a:gd name="connsiteY12" fmla="*/ 349956 h 395111"/>
              <a:gd name="connsiteX13" fmla="*/ 406400 w 406400"/>
              <a:gd name="connsiteY13" fmla="*/ 395111 h 39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6400" h="395111">
                <a:moveTo>
                  <a:pt x="0" y="0"/>
                </a:moveTo>
                <a:cubicBezTo>
                  <a:pt x="3763" y="60207"/>
                  <a:pt x="4974" y="120629"/>
                  <a:pt x="11289" y="180622"/>
                </a:cubicBezTo>
                <a:cubicBezTo>
                  <a:pt x="12535" y="192456"/>
                  <a:pt x="12895" y="207572"/>
                  <a:pt x="22578" y="214489"/>
                </a:cubicBezTo>
                <a:cubicBezTo>
                  <a:pt x="41944" y="228322"/>
                  <a:pt x="90311" y="237067"/>
                  <a:pt x="90311" y="237067"/>
                </a:cubicBezTo>
                <a:cubicBezTo>
                  <a:pt x="109126" y="233304"/>
                  <a:pt x="128789" y="232515"/>
                  <a:pt x="146755" y="225778"/>
                </a:cubicBezTo>
                <a:cubicBezTo>
                  <a:pt x="210506" y="201871"/>
                  <a:pt x="154501" y="208292"/>
                  <a:pt x="203200" y="169333"/>
                </a:cubicBezTo>
                <a:cubicBezTo>
                  <a:pt x="212492" y="161900"/>
                  <a:pt x="225777" y="161808"/>
                  <a:pt x="237066" y="158045"/>
                </a:cubicBezTo>
                <a:cubicBezTo>
                  <a:pt x="252118" y="161808"/>
                  <a:pt x="270107" y="159641"/>
                  <a:pt x="282222" y="169333"/>
                </a:cubicBezTo>
                <a:cubicBezTo>
                  <a:pt x="291514" y="176767"/>
                  <a:pt x="288189" y="192557"/>
                  <a:pt x="293511" y="203200"/>
                </a:cubicBezTo>
                <a:cubicBezTo>
                  <a:pt x="299579" y="215335"/>
                  <a:pt x="310579" y="224669"/>
                  <a:pt x="316089" y="237067"/>
                </a:cubicBezTo>
                <a:cubicBezTo>
                  <a:pt x="325755" y="258815"/>
                  <a:pt x="331140" y="282222"/>
                  <a:pt x="338666" y="304800"/>
                </a:cubicBezTo>
                <a:cubicBezTo>
                  <a:pt x="342429" y="316089"/>
                  <a:pt x="338666" y="334904"/>
                  <a:pt x="349955" y="338667"/>
                </a:cubicBezTo>
                <a:lnTo>
                  <a:pt x="383822" y="349956"/>
                </a:lnTo>
                <a:cubicBezTo>
                  <a:pt x="396794" y="388871"/>
                  <a:pt x="386697" y="375408"/>
                  <a:pt x="406400" y="395111"/>
                </a:cubicBezTo>
              </a:path>
            </a:pathLst>
          </a:cu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Oval 8"/>
          <p:cNvSpPr/>
          <p:nvPr/>
        </p:nvSpPr>
        <p:spPr>
          <a:xfrm>
            <a:off x="4851400" y="3543301"/>
            <a:ext cx="1295400" cy="126410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80000" y="4126216"/>
            <a:ext cx="838200" cy="1790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56400" y="3543300"/>
            <a:ext cx="1295400" cy="126410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Unicode MS" pitchFamily="34" charset="-128"/>
                <a:ea typeface="Arial Unicode MS" pitchFamily="34" charset="-128"/>
                <a:cs typeface="Arial Unicode MS" pitchFamily="34" charset="-128"/>
              </a:rPr>
              <a:t>50</a:t>
            </a:r>
          </a:p>
          <a:p>
            <a:pPr algn="ctr"/>
            <a:r>
              <a:rPr lang="en-US" sz="2000" b="1" dirty="0">
                <a:solidFill>
                  <a:schemeClr val="tx1"/>
                </a:solidFill>
                <a:latin typeface="Arial Unicode MS" pitchFamily="34" charset="-128"/>
                <a:ea typeface="Arial Unicode MS" pitchFamily="34" charset="-128"/>
                <a:cs typeface="Arial Unicode MS" pitchFamily="34" charset="-128"/>
              </a:rPr>
              <a:t>Km </a:t>
            </a:r>
            <a:endParaRPr lang="en-US" sz="2000" b="1" dirty="0">
              <a:solidFill>
                <a:schemeClr val="tx1"/>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674951050"/>
      </p:ext>
    </p:extLst>
  </p:cSld>
  <p:clrMapOvr>
    <a:masterClrMapping/>
  </p:clrMapOvr>
  <p:transition spd="slow">
    <p:cover/>
  </p:transition>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0"/>
            <a:ext cx="8915400" cy="2677656"/>
          </a:xfrm>
          <a:prstGeom prst="rect">
            <a:avLst/>
          </a:prstGeom>
        </p:spPr>
        <p:txBody>
          <a:bodyPr wrap="square">
            <a:spAutoFit/>
          </a:bodyPr>
          <a:lstStyle/>
          <a:p>
            <a:r>
              <a:rPr lang="en-US" sz="2400" b="1" dirty="0"/>
              <a:t>(Yr. 2010)</a:t>
            </a:r>
          </a:p>
          <a:p>
            <a:r>
              <a:rPr lang="en-US" sz="2400" b="1" dirty="0"/>
              <a:t>3.The </a:t>
            </a:r>
            <a:r>
              <a:rPr lang="en-US" sz="2400" b="1" dirty="0"/>
              <a:t>diagram below represents a road </a:t>
            </a:r>
            <a:r>
              <a:rPr lang="en-US" sz="2400" b="1" dirty="0"/>
              <a:t>sign. The </a:t>
            </a:r>
            <a:r>
              <a:rPr lang="en-US" sz="2400" b="1" dirty="0"/>
              <a:t>road sign indicates that</a:t>
            </a:r>
          </a:p>
          <a:p>
            <a:r>
              <a:rPr lang="en-US" sz="2400" b="1" dirty="0"/>
              <a:t>A.	pedestrians must stop.</a:t>
            </a:r>
          </a:p>
          <a:p>
            <a:r>
              <a:rPr lang="en-US" sz="2400" b="1" dirty="0"/>
              <a:t>B.	there is a roundabout ahead.	</a:t>
            </a:r>
          </a:p>
          <a:p>
            <a:r>
              <a:rPr lang="en-US" sz="2400" b="1" dirty="0"/>
              <a:t>C.	there is danger ahead.	</a:t>
            </a:r>
          </a:p>
          <a:p>
            <a:r>
              <a:rPr lang="en-US" sz="2400" b="1" dirty="0"/>
              <a:t>D.	motorists should avoid overtaking</a:t>
            </a:r>
          </a:p>
        </p:txBody>
      </p:sp>
      <p:grpSp>
        <p:nvGrpSpPr>
          <p:cNvPr id="17" name="Group 16"/>
          <p:cNvGrpSpPr/>
          <p:nvPr/>
        </p:nvGrpSpPr>
        <p:grpSpPr>
          <a:xfrm>
            <a:off x="6368374" y="1104900"/>
            <a:ext cx="1150026" cy="1219200"/>
            <a:chOff x="5555574" y="647700"/>
            <a:chExt cx="1150026" cy="1219200"/>
          </a:xfrm>
        </p:grpSpPr>
        <p:sp>
          <p:nvSpPr>
            <p:cNvPr id="13" name="Circular Arrow 12"/>
            <p:cNvSpPr/>
            <p:nvPr/>
          </p:nvSpPr>
          <p:spPr>
            <a:xfrm rot="7385812">
              <a:off x="5817379" y="978680"/>
              <a:ext cx="985435" cy="791006"/>
            </a:xfrm>
            <a:prstGeom prst="circularArrow">
              <a:avLst>
                <a:gd name="adj1" fmla="val 12500"/>
                <a:gd name="adj2" fmla="val 1142319"/>
                <a:gd name="adj3" fmla="val 20457681"/>
                <a:gd name="adj4" fmla="val 11912771"/>
                <a:gd name="adj5"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ircular Arrow 13"/>
            <p:cNvSpPr/>
            <p:nvPr/>
          </p:nvSpPr>
          <p:spPr>
            <a:xfrm rot="14948975">
              <a:off x="5458359" y="947429"/>
              <a:ext cx="985435" cy="791006"/>
            </a:xfrm>
            <a:prstGeom prst="circularArrow">
              <a:avLst>
                <a:gd name="adj1" fmla="val 12500"/>
                <a:gd name="adj2" fmla="val 1142319"/>
                <a:gd name="adj3" fmla="val 20457681"/>
                <a:gd name="adj4" fmla="val 11912771"/>
                <a:gd name="adj5"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ular Arrow 15"/>
            <p:cNvSpPr/>
            <p:nvPr/>
          </p:nvSpPr>
          <p:spPr>
            <a:xfrm rot="173559">
              <a:off x="5688292" y="647700"/>
              <a:ext cx="985435" cy="791006"/>
            </a:xfrm>
            <a:prstGeom prst="circularArrow">
              <a:avLst>
                <a:gd name="adj1" fmla="val 12500"/>
                <a:gd name="adj2" fmla="val 1142319"/>
                <a:gd name="adj3" fmla="val 20457681"/>
                <a:gd name="adj4" fmla="val 11912771"/>
                <a:gd name="adj5" fmla="val 125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8" name="Rectangle 17"/>
          <p:cNvSpPr/>
          <p:nvPr/>
        </p:nvSpPr>
        <p:spPr>
          <a:xfrm>
            <a:off x="584200" y="2923044"/>
            <a:ext cx="8763000" cy="2677656"/>
          </a:xfrm>
          <a:prstGeom prst="rect">
            <a:avLst/>
          </a:prstGeom>
        </p:spPr>
        <p:txBody>
          <a:bodyPr wrap="square">
            <a:spAutoFit/>
          </a:bodyPr>
          <a:lstStyle/>
          <a:p>
            <a:r>
              <a:rPr lang="en-US" sz="2400" b="1" dirty="0"/>
              <a:t>(Yr. 2009)</a:t>
            </a:r>
          </a:p>
          <a:p>
            <a:r>
              <a:rPr lang="en-US" sz="2400" b="1" dirty="0"/>
              <a:t>4.Which </a:t>
            </a:r>
            <a:r>
              <a:rPr lang="en-US" sz="2400" b="1" dirty="0"/>
              <a:t>one of the following places is the safest </a:t>
            </a:r>
            <a:r>
              <a:rPr lang="en-US" sz="2400" b="1" dirty="0"/>
              <a:t>for pupils </a:t>
            </a:r>
            <a:r>
              <a:rPr lang="en-US" sz="2400" b="1" dirty="0"/>
              <a:t>to cross the road?</a:t>
            </a:r>
          </a:p>
          <a:p>
            <a:r>
              <a:rPr lang="en-US" sz="2400" b="1" dirty="0"/>
              <a:t>A.	Where there are bumps.</a:t>
            </a:r>
          </a:p>
          <a:p>
            <a:r>
              <a:rPr lang="en-US" sz="2400" b="1" dirty="0"/>
              <a:t>B.	Where there are traffic lights.</a:t>
            </a:r>
          </a:p>
          <a:p>
            <a:r>
              <a:rPr lang="en-US" sz="2400" b="1" dirty="0"/>
              <a:t>C.	At a roundabout.</a:t>
            </a:r>
          </a:p>
          <a:p>
            <a:r>
              <a:rPr lang="en-US" sz="2400" b="1" dirty="0"/>
              <a:t>D.	Where there is a road junction.</a:t>
            </a:r>
          </a:p>
        </p:txBody>
      </p:sp>
    </p:spTree>
    <p:extLst>
      <p:ext uri="{BB962C8B-B14F-4D97-AF65-F5344CB8AC3E}">
        <p14:creationId xmlns:p14="http://schemas.microsoft.com/office/powerpoint/2010/main" val="2983112066"/>
      </p:ext>
    </p:extLst>
  </p:cSld>
  <p:clrMapOvr>
    <a:masterClrMapping/>
  </p:clrMapOvr>
  <p:transition spd="slow">
    <p:cover/>
  </p:transition>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0"/>
            <a:ext cx="8991600" cy="5632311"/>
          </a:xfrm>
          <a:prstGeom prst="rect">
            <a:avLst/>
          </a:prstGeom>
        </p:spPr>
        <p:txBody>
          <a:bodyPr wrap="square">
            <a:spAutoFit/>
          </a:bodyPr>
          <a:lstStyle/>
          <a:p>
            <a:r>
              <a:rPr lang="en-US" sz="2400" b="1" dirty="0"/>
              <a:t>Yr. 2008</a:t>
            </a:r>
          </a:p>
          <a:p>
            <a:r>
              <a:rPr lang="en-US" sz="2400" b="1" dirty="0"/>
              <a:t>5.A </a:t>
            </a:r>
            <a:r>
              <a:rPr lang="en-US" sz="2400" b="1" dirty="0"/>
              <a:t>vehicle has overturned near your school and </a:t>
            </a:r>
            <a:r>
              <a:rPr lang="en-US" sz="2400" b="1" dirty="0"/>
              <a:t>the driver </a:t>
            </a:r>
            <a:r>
              <a:rPr lang="en-US" sz="2400" b="1" dirty="0"/>
              <a:t>has a deep cut on the leg. Which one of </a:t>
            </a:r>
            <a:r>
              <a:rPr lang="en-US" sz="2400" b="1" dirty="0"/>
              <a:t>the following </a:t>
            </a:r>
            <a:r>
              <a:rPr lang="en-US" sz="2400" b="1" dirty="0"/>
              <a:t>would be the immediate action for you </a:t>
            </a:r>
            <a:r>
              <a:rPr lang="en-US" sz="2400" b="1" dirty="0"/>
              <a:t>to take </a:t>
            </a:r>
            <a:r>
              <a:rPr lang="en-US" sz="2400" b="1" dirty="0"/>
              <a:t>to help the driver?</a:t>
            </a:r>
          </a:p>
          <a:p>
            <a:r>
              <a:rPr lang="en-US" sz="2400" b="1" dirty="0"/>
              <a:t>A.	Remove the driver from the scene.</a:t>
            </a:r>
          </a:p>
          <a:p>
            <a:r>
              <a:rPr lang="en-US" sz="2400" b="1" dirty="0"/>
              <a:t>B.	Report the accident to the head-teacher.</a:t>
            </a:r>
          </a:p>
          <a:p>
            <a:r>
              <a:rPr lang="en-US" sz="2400" b="1" dirty="0"/>
              <a:t>C.	Remove the valuables of the driver for </a:t>
            </a:r>
            <a:r>
              <a:rPr lang="en-US" sz="2400" b="1" dirty="0"/>
              <a:t>safe keeping</a:t>
            </a:r>
            <a:r>
              <a:rPr lang="en-US" sz="2400" b="1" dirty="0"/>
              <a:t>.</a:t>
            </a:r>
          </a:p>
          <a:p>
            <a:r>
              <a:rPr lang="en-US" sz="2400" b="1" dirty="0"/>
              <a:t>D.	Tie the driver's wound to control bleeding</a:t>
            </a:r>
          </a:p>
          <a:p>
            <a:endParaRPr lang="en-US" sz="2400" b="1" dirty="0"/>
          </a:p>
          <a:p>
            <a:r>
              <a:rPr lang="en-US" sz="2400" b="1" dirty="0"/>
              <a:t>Yr. </a:t>
            </a:r>
            <a:r>
              <a:rPr lang="en-US" sz="2400" b="1" dirty="0"/>
              <a:t>2005</a:t>
            </a:r>
          </a:p>
          <a:p>
            <a:r>
              <a:rPr lang="en-US" sz="2400" b="1" dirty="0"/>
              <a:t>7.The </a:t>
            </a:r>
            <a:r>
              <a:rPr lang="en-US" sz="2400" b="1" dirty="0"/>
              <a:t>best way of reducing road accidents in Kenya </a:t>
            </a:r>
            <a:r>
              <a:rPr lang="en-US" sz="2400" b="1" dirty="0"/>
              <a:t>is by</a:t>
            </a:r>
            <a:endParaRPr lang="en-US" sz="2400" b="1" dirty="0"/>
          </a:p>
          <a:p>
            <a:r>
              <a:rPr lang="en-US" sz="2400" b="1" dirty="0"/>
              <a:t>A.	building more roads to lessen traffic congestion.</a:t>
            </a:r>
          </a:p>
          <a:p>
            <a:r>
              <a:rPr lang="en-US" sz="2400" b="1" dirty="0"/>
              <a:t>B.	educating people continuously on how to </a:t>
            </a:r>
            <a:r>
              <a:rPr lang="en-US" sz="2400" b="1" dirty="0"/>
              <a:t>use roads</a:t>
            </a:r>
            <a:r>
              <a:rPr lang="en-US" sz="2400" b="1" dirty="0"/>
              <a:t>.</a:t>
            </a:r>
          </a:p>
          <a:p>
            <a:r>
              <a:rPr lang="en-US" sz="2400" b="1" dirty="0"/>
              <a:t>C.	punishing those who break traffic rules.</a:t>
            </a:r>
          </a:p>
          <a:p>
            <a:r>
              <a:rPr lang="en-US" sz="2400" b="1" dirty="0"/>
              <a:t>D.	putting up more roads signs</a:t>
            </a:r>
            <a:r>
              <a:rPr lang="en-US" sz="2400" b="1" dirty="0"/>
              <a:t>.</a:t>
            </a:r>
            <a:endParaRPr lang="en-US" sz="2400" b="1" dirty="0"/>
          </a:p>
        </p:txBody>
      </p:sp>
    </p:spTree>
    <p:extLst>
      <p:ext uri="{BB962C8B-B14F-4D97-AF65-F5344CB8AC3E}">
        <p14:creationId xmlns:p14="http://schemas.microsoft.com/office/powerpoint/2010/main" val="1387871213"/>
      </p:ext>
    </p:extLst>
  </p:cSld>
  <p:clrMapOvr>
    <a:masterClrMapping/>
  </p:clrMapOvr>
  <p:transition spd="slow">
    <p:cover/>
  </p:transition>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0"/>
            <a:ext cx="8991600" cy="5262979"/>
          </a:xfrm>
          <a:prstGeom prst="rect">
            <a:avLst/>
          </a:prstGeom>
        </p:spPr>
        <p:txBody>
          <a:bodyPr wrap="square">
            <a:spAutoFit/>
          </a:bodyPr>
          <a:lstStyle/>
          <a:p>
            <a:r>
              <a:rPr lang="en-US" sz="2400" b="1" dirty="0"/>
              <a:t>Yr. </a:t>
            </a:r>
            <a:r>
              <a:rPr lang="en-US" sz="2400" b="1" dirty="0"/>
              <a:t>2002</a:t>
            </a:r>
          </a:p>
          <a:p>
            <a:r>
              <a:rPr lang="en-US" sz="2400" b="1" dirty="0"/>
              <a:t>8.The </a:t>
            </a:r>
            <a:r>
              <a:rPr lang="en-US" sz="2400" b="1" dirty="0"/>
              <a:t>main reason why there are many accidents </a:t>
            </a:r>
            <a:r>
              <a:rPr lang="en-US" sz="2400" b="1" dirty="0"/>
              <a:t>on Kenya </a:t>
            </a:r>
            <a:r>
              <a:rPr lang="en-US" sz="2400" b="1" dirty="0"/>
              <a:t>roads is because</a:t>
            </a:r>
          </a:p>
          <a:p>
            <a:r>
              <a:rPr lang="en-US" sz="2400" b="1" dirty="0"/>
              <a:t>A.	There are many vehicles in the country</a:t>
            </a:r>
          </a:p>
          <a:p>
            <a:r>
              <a:rPr lang="en-US" sz="2400" b="1" dirty="0"/>
              <a:t>B.	The roads are used by many pedestrians</a:t>
            </a:r>
          </a:p>
          <a:p>
            <a:r>
              <a:rPr lang="en-US" sz="2400" b="1" dirty="0"/>
              <a:t>C.	Many roads in the country are narrow</a:t>
            </a:r>
          </a:p>
          <a:p>
            <a:r>
              <a:rPr lang="en-US" sz="2400" b="1" dirty="0"/>
              <a:t>D.	Many drivers ignore rules</a:t>
            </a:r>
          </a:p>
          <a:p>
            <a:endParaRPr lang="en-US" sz="2400" b="1" dirty="0"/>
          </a:p>
          <a:p>
            <a:r>
              <a:rPr lang="en-US" sz="2400" b="1" dirty="0"/>
              <a:t>9.Which </a:t>
            </a:r>
            <a:r>
              <a:rPr lang="en-US" sz="2400" b="1" dirty="0"/>
              <a:t>one of the following is the  safest point </a:t>
            </a:r>
            <a:r>
              <a:rPr lang="en-US" sz="2400" b="1" dirty="0"/>
              <a:t>for pedestrians </a:t>
            </a:r>
            <a:r>
              <a:rPr lang="en-US" sz="2400" b="1" dirty="0"/>
              <a:t>to cross a busy road?</a:t>
            </a:r>
          </a:p>
          <a:p>
            <a:pPr marL="457200" indent="-457200">
              <a:buAutoNum type="alphaUcPeriod"/>
            </a:pPr>
            <a:r>
              <a:rPr lang="en-US" sz="2400" b="1" dirty="0"/>
              <a:t>At </a:t>
            </a:r>
            <a:r>
              <a:rPr lang="en-US" sz="2400" b="1" dirty="0"/>
              <a:t>junction	</a:t>
            </a:r>
            <a:r>
              <a:rPr lang="en-US" sz="2400" b="1" dirty="0"/>
              <a:t>	</a:t>
            </a:r>
          </a:p>
          <a:p>
            <a:r>
              <a:rPr lang="en-US" sz="2400" b="1" dirty="0"/>
              <a:t>B</a:t>
            </a:r>
            <a:r>
              <a:rPr lang="en-US" sz="2400" b="1" dirty="0"/>
              <a:t>. </a:t>
            </a:r>
            <a:r>
              <a:rPr lang="en-US" sz="2400" b="1" dirty="0"/>
              <a:t> At </a:t>
            </a:r>
            <a:r>
              <a:rPr lang="en-US" sz="2400" b="1" dirty="0"/>
              <a:t>a bend</a:t>
            </a:r>
          </a:p>
          <a:p>
            <a:r>
              <a:rPr lang="en-US" sz="2400" b="1" dirty="0"/>
              <a:t>C. </a:t>
            </a:r>
            <a:r>
              <a:rPr lang="en-US" sz="2400" b="1" dirty="0"/>
              <a:t> At </a:t>
            </a:r>
            <a:r>
              <a:rPr lang="en-US" sz="2400" b="1" dirty="0"/>
              <a:t>a footbridge	</a:t>
            </a:r>
            <a:endParaRPr lang="en-US" sz="2400" b="1" dirty="0"/>
          </a:p>
          <a:p>
            <a:r>
              <a:rPr lang="en-US" sz="2400" b="1" dirty="0"/>
              <a:t>D</a:t>
            </a:r>
            <a:r>
              <a:rPr lang="en-US" sz="2400" b="1" dirty="0"/>
              <a:t>. </a:t>
            </a:r>
            <a:r>
              <a:rPr lang="en-US" sz="2400" b="1" dirty="0"/>
              <a:t> At </a:t>
            </a:r>
            <a:r>
              <a:rPr lang="en-US" sz="2400" b="1" dirty="0"/>
              <a:t>a roundabout</a:t>
            </a:r>
          </a:p>
        </p:txBody>
      </p:sp>
    </p:spTree>
    <p:extLst>
      <p:ext uri="{BB962C8B-B14F-4D97-AF65-F5344CB8AC3E}">
        <p14:creationId xmlns:p14="http://schemas.microsoft.com/office/powerpoint/2010/main" val="3689462859"/>
      </p:ext>
    </p:extLst>
  </p:cSld>
  <p:clrMapOvr>
    <a:masterClrMapping/>
  </p:clrMapOvr>
  <p:transition spd="slow">
    <p:cover/>
  </p:transition>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991600" cy="5262979"/>
          </a:xfrm>
          <a:prstGeom prst="rect">
            <a:avLst/>
          </a:prstGeom>
        </p:spPr>
        <p:txBody>
          <a:bodyPr wrap="square">
            <a:spAutoFit/>
          </a:bodyPr>
          <a:lstStyle/>
          <a:p>
            <a:r>
              <a:rPr lang="en-US" sz="2400" b="1" dirty="0"/>
              <a:t>(Yr. 2015)</a:t>
            </a:r>
          </a:p>
          <a:p>
            <a:r>
              <a:rPr lang="en-US" sz="2400" b="1" dirty="0"/>
              <a:t>1.The </a:t>
            </a:r>
            <a:r>
              <a:rPr lang="en-US" sz="2400" b="1" dirty="0"/>
              <a:t>main reason for the </a:t>
            </a:r>
            <a:r>
              <a:rPr lang="en-US" sz="2400" b="1" dirty="0"/>
              <a:t>establishment </a:t>
            </a:r>
            <a:r>
              <a:rPr lang="en-US" sz="2400" b="1" dirty="0"/>
              <a:t>of the </a:t>
            </a:r>
            <a:r>
              <a:rPr lang="en-US" sz="2400" b="1" dirty="0"/>
              <a:t>oil refinery </a:t>
            </a:r>
            <a:r>
              <a:rPr lang="en-US" sz="2400" b="1" dirty="0"/>
              <a:t>industry at </a:t>
            </a:r>
            <a:r>
              <a:rPr lang="en-US" sz="2400" b="1" dirty="0" err="1"/>
              <a:t>Changamwe</a:t>
            </a:r>
            <a:r>
              <a:rPr lang="en-US" sz="2400" b="1" dirty="0"/>
              <a:t> in Mombasa </a:t>
            </a:r>
            <a:r>
              <a:rPr lang="en-US" sz="2400" b="1" dirty="0"/>
              <a:t>was the</a:t>
            </a:r>
            <a:endParaRPr lang="en-US" sz="2400" b="1" dirty="0"/>
          </a:p>
          <a:p>
            <a:r>
              <a:rPr lang="en-US" sz="2400" b="1" dirty="0"/>
              <a:t>A.	Nearness to water supply</a:t>
            </a:r>
          </a:p>
          <a:p>
            <a:r>
              <a:rPr lang="en-US" sz="2400" b="1" dirty="0"/>
              <a:t>B.	Nearness to source of raw materials</a:t>
            </a:r>
          </a:p>
          <a:p>
            <a:r>
              <a:rPr lang="en-US" sz="2400" b="1" dirty="0"/>
              <a:t>C.	Availability of transport facilities</a:t>
            </a:r>
          </a:p>
          <a:p>
            <a:r>
              <a:rPr lang="en-US" sz="2400" b="1" dirty="0"/>
              <a:t>D.	Availability of a ready market.</a:t>
            </a:r>
          </a:p>
          <a:p>
            <a:endParaRPr lang="en-US" sz="2400" b="1" dirty="0"/>
          </a:p>
          <a:p>
            <a:r>
              <a:rPr lang="en-US" sz="2400" b="1" dirty="0"/>
              <a:t>2.Which </a:t>
            </a:r>
            <a:r>
              <a:rPr lang="en-US" sz="2400" b="1" dirty="0"/>
              <a:t>one-of the following is a problem </a:t>
            </a:r>
            <a:r>
              <a:rPr lang="en-US" sz="2400" b="1" dirty="0"/>
              <a:t>resulting from </a:t>
            </a:r>
            <a:r>
              <a:rPr lang="en-US" sz="2400" b="1" dirty="0"/>
              <a:t>industrial development in both Kenya </a:t>
            </a:r>
            <a:r>
              <a:rPr lang="en-US" sz="2400" b="1" dirty="0"/>
              <a:t>and South </a:t>
            </a:r>
            <a:r>
              <a:rPr lang="en-US" sz="2400" b="1" dirty="0"/>
              <a:t>Africa?</a:t>
            </a:r>
          </a:p>
          <a:p>
            <a:r>
              <a:rPr lang="en-US" sz="2400" b="1" dirty="0"/>
              <a:t>A.	Decline in growth of towns</a:t>
            </a:r>
          </a:p>
          <a:p>
            <a:r>
              <a:rPr lang="en-US" sz="2400" b="1" dirty="0"/>
              <a:t>B.	Increase in rural-urban migration</a:t>
            </a:r>
          </a:p>
          <a:p>
            <a:r>
              <a:rPr lang="en-US" sz="2400" b="1" dirty="0"/>
              <a:t>C.	Shortage of </a:t>
            </a:r>
            <a:r>
              <a:rPr lang="en-US" sz="2400" b="1" dirty="0" err="1"/>
              <a:t>labour</a:t>
            </a:r>
            <a:endParaRPr lang="en-US" sz="2400" b="1" dirty="0"/>
          </a:p>
          <a:p>
            <a:r>
              <a:rPr lang="en-US" sz="2400" b="1" dirty="0"/>
              <a:t>D.	Reduction in food production</a:t>
            </a:r>
          </a:p>
        </p:txBody>
      </p:sp>
    </p:spTree>
    <p:extLst>
      <p:ext uri="{BB962C8B-B14F-4D97-AF65-F5344CB8AC3E}">
        <p14:creationId xmlns:p14="http://schemas.microsoft.com/office/powerpoint/2010/main" val="1754547832"/>
      </p:ext>
    </p:extLst>
  </p:cSld>
  <p:clrMapOvr>
    <a:masterClrMapping/>
  </p:clrMapOvr>
  <p:transition spd="slow">
    <p:cover/>
  </p:transition>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763000" cy="5262979"/>
          </a:xfrm>
          <a:prstGeom prst="rect">
            <a:avLst/>
          </a:prstGeom>
        </p:spPr>
        <p:txBody>
          <a:bodyPr wrap="square">
            <a:spAutoFit/>
          </a:bodyPr>
          <a:lstStyle/>
          <a:p>
            <a:r>
              <a:rPr lang="en-US" sz="2400" b="1" dirty="0"/>
              <a:t>(Yr. 2014)</a:t>
            </a:r>
          </a:p>
          <a:p>
            <a:r>
              <a:rPr lang="en-US" sz="2400" b="1" dirty="0"/>
              <a:t>3.Which </a:t>
            </a:r>
            <a:r>
              <a:rPr lang="en-US" sz="2400" b="1" dirty="0"/>
              <a:t>one of the following groups of </a:t>
            </a:r>
            <a:r>
              <a:rPr lang="en-US" sz="2400" b="1" dirty="0"/>
              <a:t>industries consists </a:t>
            </a:r>
            <a:r>
              <a:rPr lang="en-US" sz="2400" b="1" dirty="0"/>
              <a:t>of primary industries?</a:t>
            </a:r>
          </a:p>
          <a:p>
            <a:r>
              <a:rPr lang="en-US" sz="2400" b="1" dirty="0"/>
              <a:t>A.	Cement, mining, textile.</a:t>
            </a:r>
          </a:p>
          <a:p>
            <a:r>
              <a:rPr lang="en-US" sz="2400" b="1" dirty="0"/>
              <a:t>B.	Fishing, textile, forestry.</a:t>
            </a:r>
          </a:p>
          <a:p>
            <a:r>
              <a:rPr lang="en-US" sz="2400" b="1" dirty="0"/>
              <a:t>C.	Mining, cement, textile.</a:t>
            </a:r>
          </a:p>
          <a:p>
            <a:r>
              <a:rPr lang="en-US" sz="2400" b="1" dirty="0"/>
              <a:t>D.	Fishing, mining, forestry.</a:t>
            </a:r>
          </a:p>
          <a:p>
            <a:endParaRPr lang="en-US" sz="2400" b="1" dirty="0"/>
          </a:p>
          <a:p>
            <a:r>
              <a:rPr lang="en-US" sz="2400" b="1" dirty="0"/>
              <a:t>4.Which </a:t>
            </a:r>
            <a:r>
              <a:rPr lang="en-US" sz="2400" b="1" dirty="0"/>
              <a:t>one of the following is the main benefit </a:t>
            </a:r>
            <a:r>
              <a:rPr lang="en-US" sz="2400" b="1" dirty="0"/>
              <a:t>of </a:t>
            </a:r>
            <a:r>
              <a:rPr lang="en-US" sz="2400" b="1" dirty="0" err="1"/>
              <a:t>Jua</a:t>
            </a:r>
            <a:r>
              <a:rPr lang="en-US" sz="2400" b="1" dirty="0"/>
              <a:t> </a:t>
            </a:r>
            <a:r>
              <a:rPr lang="en-US" sz="2400" b="1" dirty="0"/>
              <a:t>kali industry in Kenya?</a:t>
            </a:r>
          </a:p>
          <a:p>
            <a:r>
              <a:rPr lang="en-US" sz="2400" b="1" dirty="0"/>
              <a:t>A.	It creates employment opportunities.</a:t>
            </a:r>
          </a:p>
          <a:p>
            <a:r>
              <a:rPr lang="en-US" sz="2400" b="1" dirty="0"/>
              <a:t>B.	It uses unskilled </a:t>
            </a:r>
            <a:r>
              <a:rPr lang="en-US" sz="2400" b="1" dirty="0" err="1"/>
              <a:t>labour</a:t>
            </a:r>
            <a:r>
              <a:rPr lang="en-US" sz="2400" b="1" dirty="0"/>
              <a:t>.</a:t>
            </a:r>
          </a:p>
          <a:p>
            <a:r>
              <a:rPr lang="en-US" sz="2400" b="1" dirty="0"/>
              <a:t>C.	It provides cheap goods.</a:t>
            </a:r>
          </a:p>
          <a:p>
            <a:r>
              <a:rPr lang="en-US" sz="2400" b="1" dirty="0"/>
              <a:t>D.	It provides goods for export.</a:t>
            </a:r>
          </a:p>
        </p:txBody>
      </p:sp>
    </p:spTree>
    <p:extLst>
      <p:ext uri="{BB962C8B-B14F-4D97-AF65-F5344CB8AC3E}">
        <p14:creationId xmlns:p14="http://schemas.microsoft.com/office/powerpoint/2010/main" val="130651624"/>
      </p:ext>
    </p:extLst>
  </p:cSld>
  <p:clrMapOvr>
    <a:masterClrMapping/>
  </p:clrMapOvr>
  <p:transition spd="slow">
    <p:cover/>
  </p:transition>
  <p:timing>
    <p:tnLst>
      <p:par>
        <p:cT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82689"/>
            <a:ext cx="8915400" cy="5632311"/>
          </a:xfrm>
          <a:prstGeom prst="rect">
            <a:avLst/>
          </a:prstGeom>
        </p:spPr>
        <p:txBody>
          <a:bodyPr wrap="square">
            <a:spAutoFit/>
          </a:bodyPr>
          <a:lstStyle/>
          <a:p>
            <a:r>
              <a:rPr lang="en-US" sz="2000" b="1" dirty="0"/>
              <a:t>(Yr. 2013)</a:t>
            </a:r>
          </a:p>
          <a:p>
            <a:r>
              <a:rPr lang="en-US" sz="2000" b="1" dirty="0"/>
              <a:t>5.Which </a:t>
            </a:r>
            <a:r>
              <a:rPr lang="en-US" sz="2000" b="1" dirty="0"/>
              <a:t>one of the following industries is common in </a:t>
            </a:r>
            <a:r>
              <a:rPr lang="en-US" sz="2000" b="1" dirty="0"/>
              <a:t>the Eastern </a:t>
            </a:r>
            <a:r>
              <a:rPr lang="en-US" sz="2000" b="1" dirty="0"/>
              <a:t>Africa countries'?</a:t>
            </a:r>
          </a:p>
          <a:p>
            <a:pPr marL="342900" indent="-342900">
              <a:buAutoNum type="alphaUcPeriod"/>
            </a:pPr>
            <a:r>
              <a:rPr lang="en-US" sz="2000" b="1" dirty="0"/>
              <a:t>Vehicles </a:t>
            </a:r>
            <a:r>
              <a:rPr lang="en-US" sz="2000" b="1" dirty="0"/>
              <a:t>assembly.    	</a:t>
            </a:r>
            <a:r>
              <a:rPr lang="en-US" sz="2000" b="1" dirty="0"/>
              <a:t>B. Paper </a:t>
            </a:r>
            <a:r>
              <a:rPr lang="en-US" sz="2000" b="1" dirty="0"/>
              <a:t>manufacturing. </a:t>
            </a:r>
            <a:r>
              <a:rPr lang="en-US" sz="2000" b="1" dirty="0"/>
              <a:t> </a:t>
            </a:r>
          </a:p>
          <a:p>
            <a:r>
              <a:rPr lang="en-US" sz="2000" b="1" dirty="0"/>
              <a:t>C</a:t>
            </a:r>
            <a:r>
              <a:rPr lang="en-US" sz="2000" b="1" dirty="0"/>
              <a:t>.  Food Processing.     </a:t>
            </a:r>
            <a:r>
              <a:rPr lang="en-US" sz="2000" b="1" dirty="0"/>
              <a:t>	D</a:t>
            </a:r>
            <a:r>
              <a:rPr lang="en-US" sz="2000" b="1" dirty="0"/>
              <a:t>.  Petroleum refining. </a:t>
            </a:r>
            <a:endParaRPr lang="en-US" sz="2000" b="1" dirty="0"/>
          </a:p>
          <a:p>
            <a:endParaRPr lang="en-US" sz="2000" b="1" dirty="0"/>
          </a:p>
          <a:p>
            <a:r>
              <a:rPr lang="en-US" sz="2000" b="1" dirty="0"/>
              <a:t>(</a:t>
            </a:r>
            <a:r>
              <a:rPr lang="en-US" sz="2000" b="1" dirty="0"/>
              <a:t>Yr. 2012)</a:t>
            </a:r>
          </a:p>
          <a:p>
            <a:r>
              <a:rPr lang="en-US" sz="2000" b="1" dirty="0"/>
              <a:t>6.Which </a:t>
            </a:r>
            <a:r>
              <a:rPr lang="en-US" sz="2000" b="1" dirty="0"/>
              <a:t>one of the following types of industries </a:t>
            </a:r>
            <a:r>
              <a:rPr lang="en-US" sz="2000" b="1" dirty="0"/>
              <a:t>has existed </a:t>
            </a:r>
            <a:r>
              <a:rPr lang="en-US" sz="2000" b="1" dirty="0"/>
              <a:t>in Kenya since the pre-colonial period?</a:t>
            </a:r>
          </a:p>
          <a:p>
            <a:r>
              <a:rPr lang="en-US" sz="2000" b="1" dirty="0"/>
              <a:t>A.   Leather processing. </a:t>
            </a:r>
            <a:r>
              <a:rPr lang="en-US" sz="2000" b="1" dirty="0"/>
              <a:t>		B</a:t>
            </a:r>
            <a:r>
              <a:rPr lang="en-US" sz="2000" b="1" dirty="0"/>
              <a:t>. Cotton ginning.</a:t>
            </a:r>
          </a:p>
          <a:p>
            <a:r>
              <a:rPr lang="en-US" sz="2000" b="1" dirty="0"/>
              <a:t>C.   Paper making.		</a:t>
            </a:r>
            <a:r>
              <a:rPr lang="en-US" sz="2000" b="1" dirty="0"/>
              <a:t>D</a:t>
            </a:r>
            <a:r>
              <a:rPr lang="en-US" sz="2000" b="1" dirty="0"/>
              <a:t>. Fruit canning.</a:t>
            </a:r>
          </a:p>
          <a:p>
            <a:endParaRPr lang="en-US" sz="2000" b="1" dirty="0"/>
          </a:p>
          <a:p>
            <a:r>
              <a:rPr lang="en-US" sz="2000" b="1" dirty="0"/>
              <a:t>7.Which </a:t>
            </a:r>
            <a:r>
              <a:rPr lang="en-US" sz="2000" b="1" dirty="0"/>
              <a:t>one of the following would be the </a:t>
            </a:r>
            <a:r>
              <a:rPr lang="en-US" sz="2000" b="1" dirty="0"/>
              <a:t>main factor </a:t>
            </a:r>
            <a:r>
              <a:rPr lang="en-US" sz="2000" b="1" dirty="0"/>
              <a:t>to consider when deciding where to set up </a:t>
            </a:r>
            <a:r>
              <a:rPr lang="en-US" sz="2000" b="1" dirty="0"/>
              <a:t>a </a:t>
            </a:r>
            <a:r>
              <a:rPr lang="en-US" sz="2000" b="1" dirty="0" err="1"/>
              <a:t>Jua</a:t>
            </a:r>
            <a:r>
              <a:rPr lang="en-US" sz="2000" b="1" dirty="0"/>
              <a:t> </a:t>
            </a:r>
            <a:r>
              <a:rPr lang="en-US" sz="2000" b="1" dirty="0"/>
              <a:t>Kali industry?</a:t>
            </a:r>
          </a:p>
          <a:p>
            <a:r>
              <a:rPr lang="en-US" sz="2000" b="1" dirty="0"/>
              <a:t>A.	Availability of market.</a:t>
            </a:r>
          </a:p>
          <a:p>
            <a:r>
              <a:rPr lang="en-US" sz="2000" b="1" dirty="0"/>
              <a:t>B.	Availability of raw materials.</a:t>
            </a:r>
          </a:p>
          <a:p>
            <a:r>
              <a:rPr lang="en-US" sz="2000" b="1" dirty="0"/>
              <a:t>C.	Nearness to a source of power.</a:t>
            </a:r>
          </a:p>
          <a:p>
            <a:r>
              <a:rPr lang="en-US" sz="2000" b="1" dirty="0"/>
              <a:t>D.	Nearness to a source of water.</a:t>
            </a:r>
          </a:p>
        </p:txBody>
      </p:sp>
    </p:spTree>
    <p:extLst>
      <p:ext uri="{BB962C8B-B14F-4D97-AF65-F5344CB8AC3E}">
        <p14:creationId xmlns:p14="http://schemas.microsoft.com/office/powerpoint/2010/main" val="1363767883"/>
      </p:ext>
    </p:extLst>
  </p:cSld>
  <p:clrMapOvr>
    <a:masterClrMapping/>
  </p:clrMapOvr>
  <p:transition spd="slow">
    <p:cover/>
  </p:transition>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3587"/>
            <a:ext cx="8991600" cy="5632311"/>
          </a:xfrm>
          <a:prstGeom prst="rect">
            <a:avLst/>
          </a:prstGeom>
        </p:spPr>
        <p:txBody>
          <a:bodyPr wrap="square">
            <a:spAutoFit/>
          </a:bodyPr>
          <a:lstStyle/>
          <a:p>
            <a:r>
              <a:rPr lang="en-US" sz="2000" b="1" dirty="0"/>
              <a:t>(Yr. 2011)</a:t>
            </a:r>
          </a:p>
          <a:p>
            <a:r>
              <a:rPr lang="en-US" sz="2000" b="1" dirty="0"/>
              <a:t>8.Which </a:t>
            </a:r>
            <a:r>
              <a:rPr lang="en-US" sz="2000" b="1" dirty="0"/>
              <a:t>one of the following industries is </a:t>
            </a:r>
            <a:r>
              <a:rPr lang="en-US" sz="2000" b="1" dirty="0"/>
              <a:t>correctly matched </a:t>
            </a:r>
            <a:r>
              <a:rPr lang="en-US" sz="2000" b="1" dirty="0"/>
              <a:t>with the main type of pollution it </a:t>
            </a:r>
            <a:r>
              <a:rPr lang="en-US" sz="2000" b="1" dirty="0"/>
              <a:t>causes? </a:t>
            </a:r>
          </a:p>
          <a:p>
            <a:r>
              <a:rPr lang="en-US" sz="2000" b="1" dirty="0"/>
              <a:t>	</a:t>
            </a:r>
            <a:r>
              <a:rPr lang="en-US" sz="2000" b="1" u="sng" dirty="0"/>
              <a:t>Industry</a:t>
            </a:r>
            <a:r>
              <a:rPr lang="en-US" sz="2000" b="1" u="sng" dirty="0"/>
              <a:t>	</a:t>
            </a:r>
            <a:r>
              <a:rPr lang="en-US" sz="2000" b="1" dirty="0"/>
              <a:t>		</a:t>
            </a:r>
            <a:r>
              <a:rPr lang="en-US" sz="2000" b="1" u="sng" dirty="0"/>
              <a:t>Type </a:t>
            </a:r>
            <a:r>
              <a:rPr lang="en-US" sz="2000" b="1" u="sng" dirty="0"/>
              <a:t>of Pollution</a:t>
            </a:r>
          </a:p>
          <a:p>
            <a:r>
              <a:rPr lang="en-US" sz="2000" b="1" dirty="0"/>
              <a:t>A.	Leather tanning  </a:t>
            </a:r>
            <a:r>
              <a:rPr lang="en-US" sz="2000" b="1" dirty="0"/>
              <a:t>		Noise </a:t>
            </a:r>
            <a:r>
              <a:rPr lang="en-US" sz="2000" b="1" dirty="0"/>
              <a:t>pollution</a:t>
            </a:r>
          </a:p>
          <a:p>
            <a:r>
              <a:rPr lang="en-US" sz="2000" b="1" dirty="0"/>
              <a:t>B.	Saw milling	</a:t>
            </a:r>
            <a:r>
              <a:rPr lang="en-US" sz="2000" b="1" dirty="0"/>
              <a:t>	Water </a:t>
            </a:r>
            <a:r>
              <a:rPr lang="en-US" sz="2000" b="1" dirty="0"/>
              <a:t>pollution</a:t>
            </a:r>
          </a:p>
          <a:p>
            <a:r>
              <a:rPr lang="en-US" sz="2000" b="1" dirty="0"/>
              <a:t>C.	Cement manufacture       </a:t>
            </a:r>
            <a:r>
              <a:rPr lang="en-US" sz="2000" b="1" dirty="0"/>
              <a:t>	Air </a:t>
            </a:r>
            <a:r>
              <a:rPr lang="en-US" sz="2000" b="1" dirty="0"/>
              <a:t>pollution</a:t>
            </a:r>
          </a:p>
          <a:p>
            <a:r>
              <a:rPr lang="en-US" sz="2000" b="1" dirty="0"/>
              <a:t>D.	Vehicle assembly	</a:t>
            </a:r>
            <a:r>
              <a:rPr lang="en-US" sz="2000" b="1" dirty="0"/>
              <a:t>	Land </a:t>
            </a:r>
            <a:r>
              <a:rPr lang="en-US" sz="2000" b="1" dirty="0"/>
              <a:t>pollution</a:t>
            </a:r>
          </a:p>
          <a:p>
            <a:endParaRPr lang="en-US" sz="2000" b="1" dirty="0"/>
          </a:p>
          <a:p>
            <a:r>
              <a:rPr lang="en-US" sz="2000" b="1" dirty="0"/>
              <a:t>9.Below </a:t>
            </a:r>
            <a:r>
              <a:rPr lang="en-US" sz="2000" b="1" dirty="0"/>
              <a:t>are some factors which are considered in the</a:t>
            </a:r>
          </a:p>
          <a:p>
            <a:r>
              <a:rPr lang="en-US" sz="2000" b="1" dirty="0"/>
              <a:t>location of industries</a:t>
            </a:r>
          </a:p>
          <a:p>
            <a:r>
              <a:rPr lang="en-US" sz="2000" b="1" dirty="0"/>
              <a:t>i.Availability </a:t>
            </a:r>
            <a:r>
              <a:rPr lang="en-US" sz="2000" b="1" dirty="0"/>
              <a:t>of water 	</a:t>
            </a:r>
            <a:r>
              <a:rPr lang="en-US" sz="2000" b="1" dirty="0"/>
              <a:t>ii.Nearness </a:t>
            </a:r>
            <a:r>
              <a:rPr lang="en-US" sz="2000" b="1" dirty="0"/>
              <a:t>to the market </a:t>
            </a:r>
            <a:r>
              <a:rPr lang="en-US" sz="2000" b="1" dirty="0"/>
              <a:t>	         iii. Availability </a:t>
            </a:r>
            <a:r>
              <a:rPr lang="en-US" sz="2000" b="1" dirty="0"/>
              <a:t>of raw </a:t>
            </a:r>
            <a:r>
              <a:rPr lang="en-US" sz="2000" b="1" dirty="0"/>
              <a:t>materials            iv.Government policy 	       v.Availability </a:t>
            </a:r>
            <a:r>
              <a:rPr lang="en-US" sz="2000" b="1" dirty="0"/>
              <a:t>of </a:t>
            </a:r>
            <a:r>
              <a:rPr lang="en-US" sz="2000" b="1" dirty="0" err="1"/>
              <a:t>labour</a:t>
            </a:r>
            <a:endParaRPr lang="en-US" sz="2000" b="1" dirty="0"/>
          </a:p>
          <a:p>
            <a:endParaRPr lang="en-US" sz="2000" b="1" dirty="0"/>
          </a:p>
          <a:p>
            <a:r>
              <a:rPr lang="en-US" sz="2000" b="1" dirty="0"/>
              <a:t>Which </a:t>
            </a:r>
            <a:r>
              <a:rPr lang="en-US" sz="2000" b="1" dirty="0"/>
              <a:t>one of the following combinations of factors could be considered when locating a basket weaving industry?</a:t>
            </a:r>
          </a:p>
          <a:p>
            <a:r>
              <a:rPr lang="en-US" sz="2000" b="1" dirty="0"/>
              <a:t>A. (i), (ii) and (v)	</a:t>
            </a:r>
            <a:r>
              <a:rPr lang="en-US" sz="2000" b="1" dirty="0"/>
              <a:t>	B</a:t>
            </a:r>
            <a:r>
              <a:rPr lang="en-US" sz="2000" b="1" dirty="0"/>
              <a:t>. (i), (iii) and (v)</a:t>
            </a:r>
          </a:p>
          <a:p>
            <a:r>
              <a:rPr lang="en-US" sz="2000" b="1" dirty="0"/>
              <a:t>C. (ii), (iii) and (v)	</a:t>
            </a:r>
            <a:r>
              <a:rPr lang="en-US" sz="2000" b="1" dirty="0"/>
              <a:t>	D</a:t>
            </a:r>
            <a:r>
              <a:rPr lang="en-US" sz="2000" b="1" dirty="0"/>
              <a:t>. (ii), (iv) and (v)</a:t>
            </a:r>
          </a:p>
        </p:txBody>
      </p:sp>
    </p:spTree>
    <p:extLst>
      <p:ext uri="{BB962C8B-B14F-4D97-AF65-F5344CB8AC3E}">
        <p14:creationId xmlns:p14="http://schemas.microsoft.com/office/powerpoint/2010/main" val="1169781438"/>
      </p:ext>
    </p:extLst>
  </p:cSld>
  <p:clrMapOvr>
    <a:masterClrMapping/>
  </p:clrMapOvr>
  <p:transition spd="slow">
    <p:cover/>
  </p:transition>
  <p:timing>
    <p:tnLst>
      <p:par>
        <p:cT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1"/>
            <a:ext cx="8991600" cy="5601533"/>
          </a:xfrm>
          <a:prstGeom prst="rect">
            <a:avLst/>
          </a:prstGeom>
        </p:spPr>
        <p:txBody>
          <a:bodyPr wrap="square">
            <a:spAutoFit/>
          </a:bodyPr>
          <a:lstStyle/>
          <a:p>
            <a:r>
              <a:rPr lang="en-US" sz="2000" b="1" dirty="0"/>
              <a:t>(Yr. 2009)</a:t>
            </a:r>
          </a:p>
          <a:p>
            <a:r>
              <a:rPr lang="en-US" sz="2000" b="1" dirty="0"/>
              <a:t>10.Which </a:t>
            </a:r>
            <a:r>
              <a:rPr lang="en-US" sz="2000" b="1" dirty="0"/>
              <a:t>one of the following statements is true </a:t>
            </a:r>
            <a:r>
              <a:rPr lang="en-US" sz="2000" b="1" dirty="0"/>
              <a:t>about traditional </a:t>
            </a:r>
            <a:r>
              <a:rPr lang="en-US" sz="2000" b="1" dirty="0"/>
              <a:t>industries during the pre-colonial period?</a:t>
            </a:r>
          </a:p>
          <a:p>
            <a:pPr marL="342900" indent="-342900">
              <a:buFont typeface="+mj-lt"/>
              <a:buAutoNum type="alphaUcPeriod"/>
            </a:pPr>
            <a:r>
              <a:rPr lang="en-US" sz="2000" b="1" dirty="0"/>
              <a:t>They </a:t>
            </a:r>
            <a:r>
              <a:rPr lang="en-US" sz="2000" b="1" dirty="0"/>
              <a:t>provided the necessary household </a:t>
            </a:r>
            <a:r>
              <a:rPr lang="en-US" sz="2000" b="1" dirty="0"/>
              <a:t>items</a:t>
            </a:r>
            <a:endParaRPr lang="en-US" sz="2000" b="1" dirty="0"/>
          </a:p>
          <a:p>
            <a:pPr marL="342900" indent="-342900">
              <a:buFont typeface="+mj-lt"/>
              <a:buAutoNum type="alphaUcPeriod"/>
            </a:pPr>
            <a:r>
              <a:rPr lang="en-US" sz="2000" b="1" dirty="0"/>
              <a:t>They </a:t>
            </a:r>
            <a:r>
              <a:rPr lang="en-US" sz="2000" b="1" dirty="0"/>
              <a:t>promoted the development of roads</a:t>
            </a:r>
          </a:p>
          <a:p>
            <a:pPr marL="342900" indent="-342900">
              <a:buFont typeface="+mj-lt"/>
              <a:buAutoNum type="alphaUcPeriod"/>
            </a:pPr>
            <a:r>
              <a:rPr lang="en-US" sz="2000" b="1" dirty="0"/>
              <a:t>They provided goods for export</a:t>
            </a:r>
          </a:p>
          <a:p>
            <a:pPr marL="342900" indent="-342900">
              <a:buFont typeface="+mj-lt"/>
              <a:buAutoNum type="alphaUcPeriod"/>
            </a:pPr>
            <a:r>
              <a:rPr lang="en-US" sz="2000" b="1" dirty="0"/>
              <a:t>They encouraged the establishment </a:t>
            </a:r>
            <a:r>
              <a:rPr lang="en-US" sz="2000" b="1" dirty="0"/>
              <a:t>of museums</a:t>
            </a:r>
            <a:endParaRPr lang="en-US" sz="2000" b="1" dirty="0"/>
          </a:p>
          <a:p>
            <a:endParaRPr lang="en-US" sz="2000" b="1" dirty="0"/>
          </a:p>
          <a:p>
            <a:r>
              <a:rPr lang="en-US" sz="2000" b="1" dirty="0"/>
              <a:t>(</a:t>
            </a:r>
            <a:r>
              <a:rPr lang="en-US" sz="2000" b="1" dirty="0"/>
              <a:t>Yr. 2008)</a:t>
            </a:r>
          </a:p>
          <a:p>
            <a:r>
              <a:rPr lang="en-US" sz="2000" b="1" dirty="0"/>
              <a:t>11.Maina </a:t>
            </a:r>
            <a:r>
              <a:rPr lang="en-US" sz="2000" b="1" dirty="0"/>
              <a:t>wishes to set up a </a:t>
            </a:r>
            <a:r>
              <a:rPr lang="en-US" sz="2000" b="1" dirty="0" err="1"/>
              <a:t>Jua</a:t>
            </a:r>
            <a:r>
              <a:rPr lang="en-US" sz="2000" b="1" dirty="0"/>
              <a:t> Kali industry. </a:t>
            </a:r>
            <a:r>
              <a:rPr lang="en-US" sz="2000" b="1" dirty="0"/>
              <a:t>Which one </a:t>
            </a:r>
            <a:r>
              <a:rPr lang="en-US" sz="2000" b="1" dirty="0"/>
              <a:t>of the following is the main factor that </a:t>
            </a:r>
            <a:r>
              <a:rPr lang="en-US" sz="2000" b="1" dirty="0"/>
              <a:t>would influence </a:t>
            </a:r>
            <a:r>
              <a:rPr lang="en-US" sz="2000" b="1" dirty="0"/>
              <a:t>the choice of location?</a:t>
            </a:r>
          </a:p>
          <a:p>
            <a:r>
              <a:rPr lang="en-US" sz="2000" b="1" dirty="0"/>
              <a:t>A. Availability </a:t>
            </a:r>
            <a:r>
              <a:rPr lang="en-US" sz="2000" b="1" dirty="0"/>
              <a:t>of capital.</a:t>
            </a:r>
          </a:p>
          <a:p>
            <a:r>
              <a:rPr lang="en-US" sz="2000" b="1" dirty="0"/>
              <a:t>B. Availability </a:t>
            </a:r>
            <a:r>
              <a:rPr lang="en-US" sz="2000" b="1" dirty="0"/>
              <a:t>of </a:t>
            </a:r>
            <a:r>
              <a:rPr lang="en-US" sz="2000" b="1" dirty="0" err="1"/>
              <a:t>labour</a:t>
            </a:r>
            <a:r>
              <a:rPr lang="en-US" sz="2000" b="1" dirty="0"/>
              <a:t>.</a:t>
            </a:r>
          </a:p>
          <a:p>
            <a:r>
              <a:rPr lang="en-US" sz="2000" b="1" dirty="0"/>
              <a:t>C. Availability </a:t>
            </a:r>
            <a:r>
              <a:rPr lang="en-US" sz="2000" b="1" dirty="0"/>
              <a:t>of power.</a:t>
            </a:r>
          </a:p>
          <a:p>
            <a:r>
              <a:rPr lang="en-US" sz="2000" b="1" dirty="0"/>
              <a:t>D. Availability </a:t>
            </a:r>
            <a:r>
              <a:rPr lang="en-US" sz="2000" b="1" dirty="0"/>
              <a:t>of market.</a:t>
            </a:r>
          </a:p>
          <a:p>
            <a:endParaRPr lang="en-US" sz="2000" b="1" dirty="0"/>
          </a:p>
          <a:p>
            <a:r>
              <a:rPr lang="en-US" sz="2000" b="1" dirty="0"/>
              <a:t>12.Which </a:t>
            </a:r>
            <a:r>
              <a:rPr lang="en-US" sz="2000" b="1" dirty="0"/>
              <a:t>one of the following is a service industry?</a:t>
            </a:r>
          </a:p>
          <a:p>
            <a:r>
              <a:rPr lang="en-US" sz="2000" b="1" dirty="0"/>
              <a:t>A. Banking   </a:t>
            </a:r>
            <a:r>
              <a:rPr lang="en-US" sz="2000" b="1" dirty="0"/>
              <a:t>	B</a:t>
            </a:r>
            <a:r>
              <a:rPr lang="en-US" sz="2000" b="1" dirty="0"/>
              <a:t>. Mining   </a:t>
            </a:r>
            <a:r>
              <a:rPr lang="en-US" sz="2000" b="1" dirty="0"/>
              <a:t>	C</a:t>
            </a:r>
            <a:r>
              <a:rPr lang="en-US" sz="2000" b="1" dirty="0"/>
              <a:t>. Brewing   </a:t>
            </a:r>
            <a:r>
              <a:rPr lang="en-US" sz="2000" b="1" dirty="0"/>
              <a:t>	D</a:t>
            </a:r>
            <a:r>
              <a:rPr lang="en-US" sz="2000" b="1" dirty="0"/>
              <a:t>. Carving</a:t>
            </a:r>
          </a:p>
        </p:txBody>
      </p:sp>
    </p:spTree>
    <p:extLst>
      <p:ext uri="{BB962C8B-B14F-4D97-AF65-F5344CB8AC3E}">
        <p14:creationId xmlns:p14="http://schemas.microsoft.com/office/powerpoint/2010/main" val="383042652"/>
      </p:ext>
    </p:extLst>
  </p:cSld>
  <p:clrMapOvr>
    <a:masterClrMapping/>
  </p:clrMapOvr>
  <p:transition spd="slow">
    <p:cove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714500"/>
            <a:ext cx="3200400" cy="444500"/>
          </a:xfrm>
        </p:spPr>
        <p:txBody>
          <a:bodyPr>
            <a:normAutofit fontScale="90000"/>
          </a:bodyPr>
          <a:lstStyle/>
          <a:p>
            <a:r>
              <a:rPr lang="en-US" sz="4800" dirty="0">
                <a:solidFill>
                  <a:srgbClr val="FF0000"/>
                </a:solidFill>
                <a:latin typeface="Arial Rounded MT Bold" pitchFamily="34" charset="0"/>
              </a:rPr>
              <a:t>     Eastern Africa </a:t>
            </a:r>
            <a:endParaRPr lang="en-US" sz="4800" dirty="0">
              <a:solidFill>
                <a:srgbClr val="FF0000"/>
              </a:solidFill>
              <a:latin typeface="Arial Rounded MT Bold" pitchFamily="34" charset="0"/>
            </a:endParaRPr>
          </a:p>
        </p:txBody>
      </p:sp>
      <p:pic>
        <p:nvPicPr>
          <p:cNvPr id="7170" name="Picture 2"/>
          <p:cNvPicPr>
            <a:picLocks noGrp="1" noChangeAspect="1" noChangeArrowheads="1"/>
          </p:cNvPicPr>
          <p:nvPr>
            <p:ph idx="4294967295"/>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3871914" y="0"/>
            <a:ext cx="5780087" cy="552450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93362100"/>
      </p:ext>
    </p:extLst>
  </p:cSld>
  <p:clrMapOvr>
    <a:masterClrMapping/>
  </p:clrMapOvr>
  <p:transition spd="slow" advTm="60000">
    <p:cover/>
  </p:transition>
  <p:timing>
    <p:tnLst>
      <p:par>
        <p:cTn id="1" dur="indefinite" restart="never" nodeType="tmRoot"/>
      </p:par>
    </p:tnLst>
  </p:timing>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0400" y="38101"/>
            <a:ext cx="8991600" cy="1200329"/>
          </a:xfrm>
          <a:prstGeom prst="rect">
            <a:avLst/>
          </a:prstGeom>
        </p:spPr>
        <p:txBody>
          <a:bodyPr wrap="square">
            <a:spAutoFit/>
          </a:bodyPr>
          <a:lstStyle/>
          <a:p>
            <a:r>
              <a:rPr lang="en-US" sz="2400" b="1" dirty="0"/>
              <a:t>(Yr. 2005)</a:t>
            </a:r>
          </a:p>
          <a:p>
            <a:r>
              <a:rPr lang="en-US" sz="2400" b="1" dirty="0"/>
              <a:t>15.Which </a:t>
            </a:r>
            <a:r>
              <a:rPr lang="en-US" sz="2400" b="1" dirty="0"/>
              <a:t>one of the following group of </a:t>
            </a:r>
            <a:r>
              <a:rPr lang="en-US" sz="2400" b="1" dirty="0"/>
              <a:t>industries consists </a:t>
            </a:r>
            <a:r>
              <a:rPr lang="en-US" sz="2400" b="1" dirty="0"/>
              <a:t>of service industries?</a:t>
            </a:r>
          </a:p>
        </p:txBody>
      </p:sp>
      <p:grpSp>
        <p:nvGrpSpPr>
          <p:cNvPr id="6" name="Group 5"/>
          <p:cNvGrpSpPr/>
          <p:nvPr/>
        </p:nvGrpSpPr>
        <p:grpSpPr>
          <a:xfrm>
            <a:off x="889000" y="1126986"/>
            <a:ext cx="1905000" cy="1197114"/>
            <a:chOff x="304800" y="822186"/>
            <a:chExt cx="1905000" cy="1197114"/>
          </a:xfrm>
        </p:grpSpPr>
        <p:sp>
          <p:nvSpPr>
            <p:cNvPr id="4" name="Rectangle 3"/>
            <p:cNvSpPr/>
            <p:nvPr/>
          </p:nvSpPr>
          <p:spPr>
            <a:xfrm>
              <a:off x="304800" y="1181100"/>
              <a:ext cx="19050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Vehicle assembly</a:t>
              </a:r>
            </a:p>
            <a:p>
              <a:r>
                <a:rPr lang="en-US" dirty="0">
                  <a:solidFill>
                    <a:schemeClr val="tx1"/>
                  </a:solidFill>
                </a:rPr>
                <a:t>Meat canning </a:t>
              </a:r>
              <a:endParaRPr lang="en-US" dirty="0">
                <a:solidFill>
                  <a:schemeClr val="tx1"/>
                </a:solidFill>
              </a:endParaRPr>
            </a:p>
            <a:p>
              <a:r>
                <a:rPr lang="en-US" dirty="0">
                  <a:solidFill>
                    <a:schemeClr val="tx1"/>
                  </a:solidFill>
                </a:rPr>
                <a:t>Banking</a:t>
              </a:r>
              <a:endParaRPr lang="en-US" dirty="0">
                <a:solidFill>
                  <a:schemeClr val="tx1"/>
                </a:solidFill>
              </a:endParaRPr>
            </a:p>
          </p:txBody>
        </p:sp>
        <p:sp>
          <p:nvSpPr>
            <p:cNvPr id="5" name="TextBox 4"/>
            <p:cNvSpPr txBox="1"/>
            <p:nvPr/>
          </p:nvSpPr>
          <p:spPr>
            <a:xfrm>
              <a:off x="838200" y="822186"/>
              <a:ext cx="342900" cy="369332"/>
            </a:xfrm>
            <a:prstGeom prst="rect">
              <a:avLst/>
            </a:prstGeom>
            <a:noFill/>
          </p:spPr>
          <p:txBody>
            <a:bodyPr wrap="square" rtlCol="0">
              <a:spAutoFit/>
            </a:bodyPr>
            <a:lstStyle/>
            <a:p>
              <a:r>
                <a:rPr lang="en-US" b="1" dirty="0"/>
                <a:t>A</a:t>
              </a:r>
              <a:endParaRPr lang="en-US" b="1" dirty="0"/>
            </a:p>
          </p:txBody>
        </p:sp>
      </p:grpSp>
      <p:grpSp>
        <p:nvGrpSpPr>
          <p:cNvPr id="7" name="Group 6"/>
          <p:cNvGrpSpPr/>
          <p:nvPr/>
        </p:nvGrpSpPr>
        <p:grpSpPr>
          <a:xfrm>
            <a:off x="3022600" y="1126986"/>
            <a:ext cx="1905000" cy="1197114"/>
            <a:chOff x="304800" y="822186"/>
            <a:chExt cx="1905000" cy="1197114"/>
          </a:xfrm>
        </p:grpSpPr>
        <p:sp>
          <p:nvSpPr>
            <p:cNvPr id="8" name="Rectangle 7"/>
            <p:cNvSpPr/>
            <p:nvPr/>
          </p:nvSpPr>
          <p:spPr>
            <a:xfrm>
              <a:off x="304800" y="1181100"/>
              <a:ext cx="19050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Vehicle assembly</a:t>
              </a:r>
            </a:p>
            <a:p>
              <a:r>
                <a:rPr lang="en-US" dirty="0">
                  <a:solidFill>
                    <a:schemeClr val="tx1"/>
                  </a:solidFill>
                </a:rPr>
                <a:t>Cement making </a:t>
              </a:r>
            </a:p>
            <a:p>
              <a:r>
                <a:rPr lang="en-US" dirty="0">
                  <a:solidFill>
                    <a:schemeClr val="tx1"/>
                  </a:solidFill>
                </a:rPr>
                <a:t>Oil refining</a:t>
              </a:r>
              <a:endParaRPr lang="en-US" dirty="0">
                <a:solidFill>
                  <a:schemeClr val="tx1"/>
                </a:solidFill>
              </a:endParaRPr>
            </a:p>
          </p:txBody>
        </p:sp>
        <p:sp>
          <p:nvSpPr>
            <p:cNvPr id="9" name="TextBox 8"/>
            <p:cNvSpPr txBox="1"/>
            <p:nvPr/>
          </p:nvSpPr>
          <p:spPr>
            <a:xfrm>
              <a:off x="838200" y="822186"/>
              <a:ext cx="342900" cy="369332"/>
            </a:xfrm>
            <a:prstGeom prst="rect">
              <a:avLst/>
            </a:prstGeom>
            <a:noFill/>
          </p:spPr>
          <p:txBody>
            <a:bodyPr wrap="square" rtlCol="0">
              <a:spAutoFit/>
            </a:bodyPr>
            <a:lstStyle/>
            <a:p>
              <a:r>
                <a:rPr lang="en-US" b="1" dirty="0"/>
                <a:t>B</a:t>
              </a:r>
              <a:endParaRPr lang="en-US" b="1" dirty="0"/>
            </a:p>
          </p:txBody>
        </p:sp>
      </p:grpSp>
      <p:grpSp>
        <p:nvGrpSpPr>
          <p:cNvPr id="10" name="Group 9"/>
          <p:cNvGrpSpPr/>
          <p:nvPr/>
        </p:nvGrpSpPr>
        <p:grpSpPr>
          <a:xfrm>
            <a:off x="5156200" y="1126986"/>
            <a:ext cx="1905000" cy="1197114"/>
            <a:chOff x="304800" y="822186"/>
            <a:chExt cx="1905000" cy="1197114"/>
          </a:xfrm>
        </p:grpSpPr>
        <p:sp>
          <p:nvSpPr>
            <p:cNvPr id="11" name="Rectangle 10"/>
            <p:cNvSpPr/>
            <p:nvPr/>
          </p:nvSpPr>
          <p:spPr>
            <a:xfrm>
              <a:off x="304800" y="1181100"/>
              <a:ext cx="19050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Meat canning </a:t>
              </a:r>
              <a:endParaRPr lang="en-US" dirty="0">
                <a:solidFill>
                  <a:schemeClr val="tx1"/>
                </a:solidFill>
              </a:endParaRPr>
            </a:p>
            <a:p>
              <a:r>
                <a:rPr lang="en-US" dirty="0">
                  <a:solidFill>
                    <a:schemeClr val="tx1"/>
                  </a:solidFill>
                </a:rPr>
                <a:t>Sugar refining</a:t>
              </a:r>
            </a:p>
            <a:p>
              <a:r>
                <a:rPr lang="en-US" dirty="0">
                  <a:solidFill>
                    <a:schemeClr val="tx1"/>
                  </a:solidFill>
                </a:rPr>
                <a:t>Flour milling </a:t>
              </a:r>
              <a:endParaRPr lang="en-US" dirty="0">
                <a:solidFill>
                  <a:schemeClr val="tx1"/>
                </a:solidFill>
              </a:endParaRPr>
            </a:p>
          </p:txBody>
        </p:sp>
        <p:sp>
          <p:nvSpPr>
            <p:cNvPr id="12" name="TextBox 11"/>
            <p:cNvSpPr txBox="1"/>
            <p:nvPr/>
          </p:nvSpPr>
          <p:spPr>
            <a:xfrm>
              <a:off x="838200" y="822186"/>
              <a:ext cx="342900" cy="369332"/>
            </a:xfrm>
            <a:prstGeom prst="rect">
              <a:avLst/>
            </a:prstGeom>
            <a:noFill/>
          </p:spPr>
          <p:txBody>
            <a:bodyPr wrap="square" rtlCol="0">
              <a:spAutoFit/>
            </a:bodyPr>
            <a:lstStyle/>
            <a:p>
              <a:r>
                <a:rPr lang="en-US" b="1" dirty="0"/>
                <a:t>C</a:t>
              </a:r>
            </a:p>
          </p:txBody>
        </p:sp>
      </p:grpSp>
      <p:grpSp>
        <p:nvGrpSpPr>
          <p:cNvPr id="13" name="Group 12"/>
          <p:cNvGrpSpPr/>
          <p:nvPr/>
        </p:nvGrpSpPr>
        <p:grpSpPr>
          <a:xfrm>
            <a:off x="7289800" y="1126986"/>
            <a:ext cx="1905000" cy="1197114"/>
            <a:chOff x="304800" y="822186"/>
            <a:chExt cx="1905000" cy="1197114"/>
          </a:xfrm>
        </p:grpSpPr>
        <p:sp>
          <p:nvSpPr>
            <p:cNvPr id="14" name="Rectangle 13"/>
            <p:cNvSpPr/>
            <p:nvPr/>
          </p:nvSpPr>
          <p:spPr>
            <a:xfrm>
              <a:off x="304800" y="1181100"/>
              <a:ext cx="1905000" cy="838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Banking </a:t>
              </a:r>
            </a:p>
            <a:p>
              <a:r>
                <a:rPr lang="en-US" dirty="0">
                  <a:solidFill>
                    <a:schemeClr val="tx1"/>
                  </a:solidFill>
                </a:rPr>
                <a:t>Watch repair</a:t>
              </a:r>
            </a:p>
            <a:p>
              <a:r>
                <a:rPr lang="en-US" dirty="0">
                  <a:solidFill>
                    <a:schemeClr val="tx1"/>
                  </a:solidFill>
                </a:rPr>
                <a:t>Insurance </a:t>
              </a:r>
              <a:endParaRPr lang="en-US" dirty="0">
                <a:solidFill>
                  <a:schemeClr val="tx1"/>
                </a:solidFill>
              </a:endParaRPr>
            </a:p>
          </p:txBody>
        </p:sp>
        <p:sp>
          <p:nvSpPr>
            <p:cNvPr id="15" name="TextBox 14"/>
            <p:cNvSpPr txBox="1"/>
            <p:nvPr/>
          </p:nvSpPr>
          <p:spPr>
            <a:xfrm>
              <a:off x="838200" y="822186"/>
              <a:ext cx="342900" cy="369332"/>
            </a:xfrm>
            <a:prstGeom prst="rect">
              <a:avLst/>
            </a:prstGeom>
            <a:noFill/>
          </p:spPr>
          <p:txBody>
            <a:bodyPr wrap="square" rtlCol="0">
              <a:spAutoFit/>
            </a:bodyPr>
            <a:lstStyle/>
            <a:p>
              <a:r>
                <a:rPr lang="en-US" b="1" dirty="0"/>
                <a:t>D </a:t>
              </a:r>
              <a:endParaRPr lang="en-US" b="1" dirty="0"/>
            </a:p>
          </p:txBody>
        </p:sp>
      </p:grpSp>
      <p:sp>
        <p:nvSpPr>
          <p:cNvPr id="16" name="Rectangle 15"/>
          <p:cNvSpPr/>
          <p:nvPr/>
        </p:nvSpPr>
        <p:spPr>
          <a:xfrm>
            <a:off x="660400" y="2770644"/>
            <a:ext cx="8884356" cy="2677656"/>
          </a:xfrm>
          <a:prstGeom prst="rect">
            <a:avLst/>
          </a:prstGeom>
        </p:spPr>
        <p:txBody>
          <a:bodyPr wrap="square">
            <a:spAutoFit/>
          </a:bodyPr>
          <a:lstStyle/>
          <a:p>
            <a:r>
              <a:rPr lang="en-US" sz="2400" b="1" dirty="0"/>
              <a:t>(Yr. 2005)</a:t>
            </a:r>
          </a:p>
          <a:p>
            <a:r>
              <a:rPr lang="en-US" sz="2400" b="1" dirty="0"/>
              <a:t>16.The </a:t>
            </a:r>
            <a:r>
              <a:rPr lang="en-US" sz="2400" b="1" dirty="0"/>
              <a:t>government encourages the development </a:t>
            </a:r>
            <a:r>
              <a:rPr lang="en-US" sz="2400" b="1" dirty="0"/>
              <a:t>of </a:t>
            </a:r>
            <a:r>
              <a:rPr lang="en-US" sz="2400" b="1" dirty="0" err="1"/>
              <a:t>Jua</a:t>
            </a:r>
            <a:r>
              <a:rPr lang="en-US" sz="2400" b="1" dirty="0"/>
              <a:t> </a:t>
            </a:r>
            <a:r>
              <a:rPr lang="en-US" sz="2400" b="1" dirty="0"/>
              <a:t>Kali industries in Kenya mainly to</a:t>
            </a:r>
          </a:p>
          <a:p>
            <a:r>
              <a:rPr lang="en-US" sz="2400" b="1" dirty="0"/>
              <a:t>A.	make a cheap goods from local raw materials.</a:t>
            </a:r>
          </a:p>
          <a:p>
            <a:r>
              <a:rPr lang="en-US" sz="2400" b="1" dirty="0"/>
              <a:t>B.	promote trade with other countries.</a:t>
            </a:r>
          </a:p>
          <a:p>
            <a:r>
              <a:rPr lang="en-US" sz="2400" b="1" dirty="0"/>
              <a:t>C.	enable people acquire different skills</a:t>
            </a:r>
          </a:p>
          <a:p>
            <a:r>
              <a:rPr lang="en-US" sz="2400" b="1" dirty="0"/>
              <a:t>D.	provide an opportunity for people to </a:t>
            </a:r>
            <a:r>
              <a:rPr lang="en-US" sz="2400" b="1" dirty="0"/>
              <a:t>become self-employed</a:t>
            </a:r>
            <a:endParaRPr lang="en-US" sz="2400" b="1" dirty="0"/>
          </a:p>
        </p:txBody>
      </p:sp>
    </p:spTree>
    <p:extLst>
      <p:ext uri="{BB962C8B-B14F-4D97-AF65-F5344CB8AC3E}">
        <p14:creationId xmlns:p14="http://schemas.microsoft.com/office/powerpoint/2010/main" val="1872301287"/>
      </p:ext>
    </p:extLst>
  </p:cSld>
  <p:clrMapOvr>
    <a:masterClrMapping/>
  </p:clrMapOvr>
  <p:transition spd="slow">
    <p:cover/>
  </p:transition>
  <p:timing>
    <p:tnLst>
      <p:par>
        <p:cT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1"/>
            <a:ext cx="8915400" cy="4893647"/>
          </a:xfrm>
          <a:prstGeom prst="rect">
            <a:avLst/>
          </a:prstGeom>
        </p:spPr>
        <p:txBody>
          <a:bodyPr wrap="square">
            <a:spAutoFit/>
          </a:bodyPr>
          <a:lstStyle/>
          <a:p>
            <a:r>
              <a:rPr lang="en-US" sz="2400" b="1" dirty="0"/>
              <a:t>(Yr. 2002)</a:t>
            </a:r>
          </a:p>
          <a:p>
            <a:r>
              <a:rPr lang="en-US" sz="2400" b="1" dirty="0"/>
              <a:t>17.Which </a:t>
            </a:r>
            <a:r>
              <a:rPr lang="en-US" sz="2400" b="1" dirty="0"/>
              <a:t>one of the following is an example of </a:t>
            </a:r>
            <a:r>
              <a:rPr lang="en-US" sz="2400" b="1" dirty="0"/>
              <a:t>a traditional </a:t>
            </a:r>
            <a:r>
              <a:rPr lang="en-US" sz="2400" b="1" dirty="0"/>
              <a:t>industry?</a:t>
            </a:r>
          </a:p>
          <a:p>
            <a:r>
              <a:rPr lang="en-US" sz="2400" b="1" dirty="0"/>
              <a:t>A</a:t>
            </a:r>
            <a:r>
              <a:rPr lang="en-US" sz="2400" b="1" dirty="0"/>
              <a:t>. paper making	</a:t>
            </a:r>
            <a:r>
              <a:rPr lang="en-US" sz="2400" b="1" dirty="0"/>
              <a:t>	</a:t>
            </a:r>
          </a:p>
          <a:p>
            <a:r>
              <a:rPr lang="en-US" sz="2400" b="1" dirty="0"/>
              <a:t>B</a:t>
            </a:r>
            <a:r>
              <a:rPr lang="en-US" sz="2400" b="1" dirty="0"/>
              <a:t>. glass making</a:t>
            </a:r>
          </a:p>
          <a:p>
            <a:r>
              <a:rPr lang="en-US" sz="2400" b="1" dirty="0"/>
              <a:t>C</a:t>
            </a:r>
            <a:r>
              <a:rPr lang="en-US" sz="2400" b="1" dirty="0"/>
              <a:t>. </a:t>
            </a:r>
            <a:r>
              <a:rPr lang="en-US" sz="2400" b="1" dirty="0" err="1"/>
              <a:t>tyre</a:t>
            </a:r>
            <a:r>
              <a:rPr lang="en-US" sz="2400" b="1" dirty="0"/>
              <a:t> making	</a:t>
            </a:r>
            <a:r>
              <a:rPr lang="en-US" sz="2400" b="1" dirty="0"/>
              <a:t>	</a:t>
            </a:r>
          </a:p>
          <a:p>
            <a:r>
              <a:rPr lang="en-US" sz="2400" b="1" dirty="0"/>
              <a:t>D</a:t>
            </a:r>
            <a:r>
              <a:rPr lang="en-US" sz="2400" b="1" dirty="0"/>
              <a:t>. wood-carving</a:t>
            </a:r>
          </a:p>
          <a:p>
            <a:endParaRPr lang="en-US" sz="2400" b="1" dirty="0"/>
          </a:p>
          <a:p>
            <a:r>
              <a:rPr lang="en-US" sz="2400" b="1" dirty="0"/>
              <a:t>18.The </a:t>
            </a:r>
            <a:r>
              <a:rPr lang="en-US" sz="2400" b="1" dirty="0" err="1"/>
              <a:t>Jua</a:t>
            </a:r>
            <a:r>
              <a:rPr lang="en-US" sz="2400" b="1" dirty="0"/>
              <a:t> Kali industry in Kenya is important </a:t>
            </a:r>
            <a:r>
              <a:rPr lang="en-US" sz="2400" b="1" dirty="0"/>
              <a:t>because it</a:t>
            </a:r>
            <a:endParaRPr lang="en-US" sz="2400" b="1" dirty="0"/>
          </a:p>
          <a:p>
            <a:pPr marL="342900" indent="-342900">
              <a:buAutoNum type="alphaUcPeriod"/>
            </a:pPr>
            <a:r>
              <a:rPr lang="en-US" sz="2400" b="1" dirty="0"/>
              <a:t>enables </a:t>
            </a:r>
            <a:r>
              <a:rPr lang="en-US" sz="2400" b="1" dirty="0"/>
              <a:t>people to be self-reliant</a:t>
            </a:r>
            <a:r>
              <a:rPr lang="en-US" sz="2400" b="1" dirty="0"/>
              <a:t>.</a:t>
            </a:r>
          </a:p>
          <a:p>
            <a:pPr marL="342900" indent="-342900">
              <a:buAutoNum type="alphaUcPeriod"/>
            </a:pPr>
            <a:r>
              <a:rPr lang="en-US" sz="2400" b="1" dirty="0"/>
              <a:t>Enables people to promote traditional crafts</a:t>
            </a:r>
          </a:p>
          <a:p>
            <a:pPr marL="342900" indent="-342900">
              <a:buAutoNum type="alphaUcPeriod"/>
            </a:pPr>
            <a:r>
              <a:rPr lang="en-US" sz="2400" b="1" dirty="0"/>
              <a:t>Encourages people to move to urban centers</a:t>
            </a:r>
          </a:p>
          <a:p>
            <a:pPr marL="342900" indent="-342900">
              <a:buAutoNum type="alphaUcPeriod"/>
            </a:pPr>
            <a:r>
              <a:rPr lang="en-US" sz="2400" b="1" dirty="0"/>
              <a:t>Encourages people to keep the environment clean</a:t>
            </a:r>
          </a:p>
        </p:txBody>
      </p:sp>
    </p:spTree>
    <p:extLst>
      <p:ext uri="{BB962C8B-B14F-4D97-AF65-F5344CB8AC3E}">
        <p14:creationId xmlns:p14="http://schemas.microsoft.com/office/powerpoint/2010/main" val="4110242500"/>
      </p:ext>
    </p:extLst>
  </p:cSld>
  <p:clrMapOvr>
    <a:masterClrMapping/>
  </p:clrMapOvr>
  <p:transition spd="slow">
    <p:cover/>
  </p:transition>
  <p:timing>
    <p:tnLst>
      <p:par>
        <p:cT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6125" y="19297"/>
            <a:ext cx="9144000" cy="2677656"/>
          </a:xfrm>
          <a:prstGeom prst="rect">
            <a:avLst/>
          </a:prstGeom>
          <a:noFill/>
        </p:spPr>
        <p:txBody>
          <a:bodyPr wrap="square" rtlCol="0">
            <a:spAutoFit/>
          </a:bodyPr>
          <a:lstStyle/>
          <a:p>
            <a:r>
              <a:rPr lang="en-US" sz="2400" b="1" dirty="0"/>
              <a:t>YR 2015</a:t>
            </a:r>
          </a:p>
          <a:p>
            <a:pPr marL="457200" indent="-457200">
              <a:buAutoNum type="arabicPeriod"/>
            </a:pPr>
            <a:r>
              <a:rPr lang="en-US" sz="2400" b="1" dirty="0" err="1"/>
              <a:t>Otieno</a:t>
            </a:r>
            <a:r>
              <a:rPr lang="en-US" sz="2400" b="1" dirty="0"/>
              <a:t> has witnessed a pedestrian being hit and injured by a cyclist. The immediate action he should take is to</a:t>
            </a:r>
          </a:p>
          <a:p>
            <a:pPr marL="1371600" lvl="2" indent="-457200">
              <a:buFont typeface="+mj-lt"/>
              <a:buAutoNum type="alphaUcPeriod"/>
            </a:pPr>
            <a:r>
              <a:rPr lang="en-US" sz="2400" b="1" dirty="0"/>
              <a:t>Take the pedestrian to hospital</a:t>
            </a:r>
          </a:p>
          <a:p>
            <a:pPr marL="1371600" lvl="2" indent="-457200">
              <a:buFont typeface="+mj-lt"/>
              <a:buAutoNum type="alphaUcPeriod"/>
            </a:pPr>
            <a:r>
              <a:rPr lang="en-US" sz="2400" b="1" dirty="0"/>
              <a:t>Report the matter to the police</a:t>
            </a:r>
          </a:p>
          <a:p>
            <a:pPr marL="1371600" lvl="2" indent="-457200">
              <a:buFont typeface="+mj-lt"/>
              <a:buAutoNum type="alphaUcPeriod"/>
            </a:pPr>
            <a:r>
              <a:rPr lang="en-US" sz="2400" b="1" dirty="0"/>
              <a:t>Give first aid to the pedestrian</a:t>
            </a:r>
          </a:p>
          <a:p>
            <a:pPr marL="1371600" lvl="2" indent="-457200">
              <a:buFont typeface="+mj-lt"/>
              <a:buAutoNum type="alphaUcPeriod"/>
            </a:pPr>
            <a:r>
              <a:rPr lang="en-US" sz="2400" b="1" dirty="0"/>
              <a:t>Stop onlookers from crowding the scene</a:t>
            </a:r>
            <a:endParaRPr lang="en-US" sz="2400" b="1" dirty="0"/>
          </a:p>
        </p:txBody>
      </p:sp>
      <p:sp>
        <p:nvSpPr>
          <p:cNvPr id="6" name="Rectangle 5"/>
          <p:cNvSpPr/>
          <p:nvPr/>
        </p:nvSpPr>
        <p:spPr>
          <a:xfrm>
            <a:off x="660400" y="2758976"/>
            <a:ext cx="8979725" cy="2677656"/>
          </a:xfrm>
          <a:prstGeom prst="rect">
            <a:avLst/>
          </a:prstGeom>
        </p:spPr>
        <p:txBody>
          <a:bodyPr wrap="square">
            <a:spAutoFit/>
          </a:bodyPr>
          <a:lstStyle/>
          <a:p>
            <a:r>
              <a:rPr lang="en-US" sz="2400" b="1" dirty="0"/>
              <a:t>Yr. 2014)</a:t>
            </a:r>
          </a:p>
          <a:p>
            <a:r>
              <a:rPr lang="en-US" sz="2400" b="1" dirty="0"/>
              <a:t>2.A </a:t>
            </a:r>
            <a:r>
              <a:rPr lang="en-US" sz="2400" b="1" dirty="0"/>
              <a:t>pedestrian has been hit and injured by a </a:t>
            </a:r>
            <a:r>
              <a:rPr lang="en-US" sz="2400" b="1" dirty="0"/>
              <a:t>cyclist near </a:t>
            </a:r>
            <a:r>
              <a:rPr lang="en-US" sz="2400" b="1" dirty="0"/>
              <a:t>your school. The immediate action that </a:t>
            </a:r>
            <a:r>
              <a:rPr lang="en-US" sz="2400" b="1" dirty="0"/>
              <a:t>should be </a:t>
            </a:r>
            <a:r>
              <a:rPr lang="en-US" sz="2400" b="1" dirty="0"/>
              <a:t>taken is to</a:t>
            </a:r>
          </a:p>
          <a:p>
            <a:r>
              <a:rPr lang="en-US" sz="2400" b="1" dirty="0"/>
              <a:t>A.	Call a doctor to treat the pedestrian	,</a:t>
            </a:r>
          </a:p>
          <a:p>
            <a:r>
              <a:rPr lang="en-US" sz="2400" b="1" dirty="0"/>
              <a:t>B.	Stop the on lookers from crowding at the scene</a:t>
            </a:r>
          </a:p>
          <a:p>
            <a:r>
              <a:rPr lang="en-US" sz="2400" b="1" dirty="0"/>
              <a:t>C.	Give first aid to the pedestrian</a:t>
            </a:r>
          </a:p>
          <a:p>
            <a:r>
              <a:rPr lang="en-US" sz="2400" b="1" dirty="0"/>
              <a:t>D.	Call the police to arrest the cyclist</a:t>
            </a:r>
          </a:p>
        </p:txBody>
      </p:sp>
    </p:spTree>
    <p:extLst>
      <p:ext uri="{BB962C8B-B14F-4D97-AF65-F5344CB8AC3E}">
        <p14:creationId xmlns:p14="http://schemas.microsoft.com/office/powerpoint/2010/main" val="458706289"/>
      </p:ext>
    </p:extLst>
  </p:cSld>
  <p:clrMapOvr>
    <a:masterClrMapping/>
  </p:clrMapOvr>
  <p:transition spd="slow">
    <p:cover/>
  </p:transition>
  <p:timing>
    <p:tnLst>
      <p:par>
        <p:cT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89000" y="4076700"/>
            <a:ext cx="9067800" cy="1225550"/>
          </a:xfrm>
          <a:noFill/>
        </p:spPr>
        <p:txBody>
          <a:bodyPr>
            <a:noAutofit/>
          </a:bodyPr>
          <a:lstStyle/>
          <a:p>
            <a:r>
              <a:rPr lang="en-US" sz="6000" dirty="0">
                <a:latin typeface="Segoe UI Light" panose="020B0502040204020203" pitchFamily="34" charset="0"/>
                <a:cs typeface="Segoe UI Light" panose="020B0502040204020203" pitchFamily="34" charset="0"/>
              </a:rPr>
              <a:t> </a:t>
            </a:r>
            <a:br>
              <a:rPr lang="en-US" sz="6000" dirty="0">
                <a:latin typeface="Segoe UI Light" panose="020B0502040204020203" pitchFamily="34" charset="0"/>
                <a:cs typeface="Segoe UI Light" panose="020B0502040204020203" pitchFamily="34" charset="0"/>
              </a:rPr>
            </a:br>
            <a:r>
              <a:rPr lang="en-US" sz="6000" dirty="0">
                <a:latin typeface="Segoe UI Light" panose="020B0502040204020203" pitchFamily="34" charset="0"/>
                <a:cs typeface="Segoe UI Light" panose="020B0502040204020203" pitchFamily="34" charset="0"/>
              </a:rPr>
              <a:t>UNIT 5.</a:t>
            </a:r>
            <a:br>
              <a:rPr lang="en-US" sz="6000" dirty="0">
                <a:latin typeface="Segoe UI Light" panose="020B0502040204020203" pitchFamily="34" charset="0"/>
                <a:cs typeface="Segoe UI Light" panose="020B0502040204020203" pitchFamily="34" charset="0"/>
              </a:rPr>
            </a:br>
            <a:r>
              <a:rPr lang="en-US" sz="6000" dirty="0">
                <a:latin typeface="Segoe UI Light" panose="020B0502040204020203" pitchFamily="34" charset="0"/>
                <a:cs typeface="Segoe UI Light" panose="020B0502040204020203" pitchFamily="34" charset="0"/>
              </a:rPr>
              <a:t/>
            </a:r>
            <a:br>
              <a:rPr lang="en-US" sz="6000" dirty="0">
                <a:latin typeface="Segoe UI Light" panose="020B0502040204020203" pitchFamily="34" charset="0"/>
                <a:cs typeface="Segoe UI Light" panose="020B0502040204020203" pitchFamily="34" charset="0"/>
              </a:rPr>
            </a:br>
            <a:r>
              <a:rPr lang="en-US" sz="6000" u="sng" dirty="0">
                <a:latin typeface="Segoe UI Light" panose="020B0502040204020203" pitchFamily="34" charset="0"/>
                <a:cs typeface="Segoe UI Light" panose="020B0502040204020203" pitchFamily="34" charset="0"/>
              </a:rPr>
              <a:t>POLITICAL DEVELOPMENT AND SYSTEMS</a:t>
            </a:r>
            <a:r>
              <a:rPr lang="en-US" sz="6000" dirty="0">
                <a:latin typeface="Segoe UI Light" panose="020B0502040204020203" pitchFamily="34" charset="0"/>
                <a:cs typeface="Segoe UI Light" panose="020B0502040204020203" pitchFamily="34" charset="0"/>
              </a:rPr>
              <a:t/>
            </a:r>
            <a:br>
              <a:rPr lang="en-US" sz="6000" dirty="0">
                <a:latin typeface="Segoe UI Light" panose="020B0502040204020203" pitchFamily="34" charset="0"/>
                <a:cs typeface="Segoe UI Light" panose="020B0502040204020203" pitchFamily="34" charset="0"/>
              </a:rPr>
            </a:br>
            <a:endParaRPr lang="en-US" sz="6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52384417"/>
      </p:ext>
    </p:extLst>
  </p:cSld>
  <p:clrMapOvr>
    <a:masterClrMapping/>
  </p:clrMapOvr>
  <p:transition spd="slow" advTm="60000">
    <p:cover/>
  </p:transition>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914400"/>
            <a:ext cx="9144000" cy="952500"/>
          </a:xfrm>
        </p:spPr>
        <p:txBody>
          <a:bodyPr>
            <a:noAutofit/>
          </a:bodyPr>
          <a:lstStyle/>
          <a:p>
            <a:r>
              <a:rPr lang="en-US" sz="3200" u="sng" dirty="0">
                <a:solidFill>
                  <a:srgbClr val="FF0000"/>
                </a:solidFill>
                <a:latin typeface="Arial Rounded MT Bold" pitchFamily="34" charset="0"/>
              </a:rPr>
              <a:t>Traditional Forms of Government in Kenya </a:t>
            </a: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828800"/>
            <a:ext cx="9144000" cy="3771900"/>
          </a:xfrm>
          <a:prstGeom prst="rect">
            <a:avLst/>
          </a:prstGeom>
        </p:spPr>
        <p:txBody>
          <a:bodyPr>
            <a:normAutofit/>
          </a:bodyPr>
          <a:lstStyle/>
          <a:p>
            <a:pPr marL="0" indent="0">
              <a:buNone/>
            </a:pPr>
            <a:r>
              <a:rPr lang="en-US" u="sng" dirty="0" smtClean="0">
                <a:solidFill>
                  <a:srgbClr val="FF0000"/>
                </a:solidFill>
                <a:latin typeface="Arial Rounded MT Bold" pitchFamily="34" charset="0"/>
              </a:rPr>
              <a:t>(</a:t>
            </a:r>
            <a:r>
              <a:rPr lang="en-US" u="sng" dirty="0">
                <a:solidFill>
                  <a:srgbClr val="FF0000"/>
                </a:solidFill>
                <a:latin typeface="Arial Rounded MT Bold" pitchFamily="34" charset="0"/>
              </a:rPr>
              <a:t>A) </a:t>
            </a:r>
            <a:r>
              <a:rPr lang="en-US" b="1" u="sng" dirty="0">
                <a:solidFill>
                  <a:srgbClr val="FF0000"/>
                </a:solidFill>
                <a:latin typeface="Arial Rounded MT Bold" pitchFamily="34" charset="0"/>
              </a:rPr>
              <a:t>ABAWANGA</a:t>
            </a:r>
            <a:r>
              <a:rPr lang="en-US" u="sng" dirty="0">
                <a:solidFill>
                  <a:srgbClr val="FF0000"/>
                </a:solidFill>
                <a:latin typeface="Arial Rounded MT Bold" pitchFamily="34" charset="0"/>
              </a:rPr>
              <a:t>:-</a:t>
            </a:r>
            <a:endParaRPr lang="en-US" dirty="0">
              <a:solidFill>
                <a:srgbClr val="FF0000"/>
              </a:solidFill>
              <a:latin typeface="Arial Rounded MT Bold" pitchFamily="34" charset="0"/>
            </a:endParaRPr>
          </a:p>
          <a:p>
            <a:pPr lvl="0"/>
            <a:r>
              <a:rPr lang="en-US" dirty="0">
                <a:latin typeface="Arial Rounded MT Bold" pitchFamily="34" charset="0"/>
              </a:rPr>
              <a:t>They are one of the </a:t>
            </a:r>
            <a:r>
              <a:rPr lang="en-US" dirty="0" err="1">
                <a:latin typeface="Arial Rounded MT Bold" pitchFamily="34" charset="0"/>
              </a:rPr>
              <a:t>Abaluhya</a:t>
            </a:r>
            <a:r>
              <a:rPr lang="en-US" dirty="0">
                <a:latin typeface="Arial Rounded MT Bold" pitchFamily="34" charset="0"/>
              </a:rPr>
              <a:t> sub </a:t>
            </a:r>
            <a:r>
              <a:rPr lang="en-US" dirty="0" smtClean="0">
                <a:latin typeface="Arial Rounded MT Bold" pitchFamily="34" charset="0"/>
              </a:rPr>
              <a:t>tribes. </a:t>
            </a:r>
            <a:endParaRPr lang="en-US" dirty="0">
              <a:latin typeface="Arial Rounded MT Bold" pitchFamily="34" charset="0"/>
            </a:endParaRPr>
          </a:p>
          <a:p>
            <a:pPr lvl="0"/>
            <a:r>
              <a:rPr lang="en-US" dirty="0">
                <a:latin typeface="Arial Rounded MT Bold" pitchFamily="34" charset="0"/>
              </a:rPr>
              <a:t>They were ruled by hereditary king</a:t>
            </a:r>
            <a:r>
              <a:rPr lang="en-US" dirty="0" smtClean="0">
                <a:latin typeface="Arial Rounded MT Bold" pitchFamily="34" charset="0"/>
              </a:rPr>
              <a:t>.</a:t>
            </a:r>
          </a:p>
          <a:p>
            <a:pPr lvl="0"/>
            <a:r>
              <a:rPr lang="en-US" dirty="0" smtClean="0">
                <a:latin typeface="Arial Rounded MT Bold" pitchFamily="34" charset="0"/>
              </a:rPr>
              <a:t>The king was </a:t>
            </a:r>
            <a:r>
              <a:rPr lang="en-US" dirty="0" err="1" smtClean="0">
                <a:latin typeface="Arial Rounded MT Bold" pitchFamily="34" charset="0"/>
              </a:rPr>
              <a:t>inheritate</a:t>
            </a:r>
            <a:r>
              <a:rPr lang="en-US" dirty="0" smtClean="0">
                <a:latin typeface="Arial Rounded MT Bold" pitchFamily="34" charset="0"/>
              </a:rPr>
              <a:t> by his ELDEST son. </a:t>
            </a:r>
            <a:endParaRPr lang="en-US" dirty="0">
              <a:latin typeface="Arial Rounded MT Bold" pitchFamily="34" charset="0"/>
            </a:endParaRPr>
          </a:p>
          <a:p>
            <a:pPr lvl="0"/>
            <a:r>
              <a:rPr lang="en-US" dirty="0">
                <a:latin typeface="Arial Rounded MT Bold" pitchFamily="34" charset="0"/>
              </a:rPr>
              <a:t>The leader of </a:t>
            </a:r>
            <a:r>
              <a:rPr lang="en-US" dirty="0" err="1">
                <a:latin typeface="Arial Rounded MT Bold" pitchFamily="34" charset="0"/>
              </a:rPr>
              <a:t>Abawanga</a:t>
            </a:r>
            <a:r>
              <a:rPr lang="en-US" dirty="0">
                <a:latin typeface="Arial Rounded MT Bold" pitchFamily="34" charset="0"/>
              </a:rPr>
              <a:t> was </a:t>
            </a:r>
            <a:r>
              <a:rPr lang="en-US" dirty="0" err="1">
                <a:latin typeface="Arial Rounded MT Bold" pitchFamily="34" charset="0"/>
              </a:rPr>
              <a:t>Nabongo</a:t>
            </a:r>
            <a:r>
              <a:rPr lang="en-US" dirty="0">
                <a:latin typeface="Arial Rounded MT Bold" pitchFamily="34" charset="0"/>
              </a:rPr>
              <a:t> who was the king</a:t>
            </a:r>
            <a:r>
              <a:rPr lang="en-US" dirty="0" smtClean="0">
                <a:latin typeface="Arial Rounded MT Bold" pitchFamily="34" charset="0"/>
              </a:rPr>
              <a:t>.</a:t>
            </a:r>
          </a:p>
          <a:p>
            <a:pPr lvl="0"/>
            <a:r>
              <a:rPr lang="en-US" dirty="0" smtClean="0">
                <a:latin typeface="Arial Rounded MT Bold" pitchFamily="34" charset="0"/>
              </a:rPr>
              <a:t>The ruling clan was the </a:t>
            </a:r>
            <a:r>
              <a:rPr lang="en-US" dirty="0" err="1" smtClean="0">
                <a:latin typeface="Arial Rounded MT Bold" pitchFamily="34" charset="0"/>
              </a:rPr>
              <a:t>Abushitsetse</a:t>
            </a:r>
            <a:r>
              <a:rPr lang="en-US" dirty="0" smtClean="0">
                <a:latin typeface="Arial Rounded MT Bold" pitchFamily="34" charset="0"/>
              </a:rPr>
              <a:t>. </a:t>
            </a:r>
            <a:endParaRPr lang="en-US" dirty="0">
              <a:latin typeface="Arial Rounded MT Bold" pitchFamily="34" charset="0"/>
            </a:endParaRPr>
          </a:p>
          <a:p>
            <a:pPr lvl="0"/>
            <a:r>
              <a:rPr lang="en-US" dirty="0">
                <a:latin typeface="Arial Rounded MT Bold" pitchFamily="34" charset="0"/>
              </a:rPr>
              <a:t>One of the </a:t>
            </a:r>
            <a:r>
              <a:rPr lang="en-US" dirty="0" err="1">
                <a:latin typeface="Arial Rounded MT Bold" pitchFamily="34" charset="0"/>
              </a:rPr>
              <a:t>Nabongo</a:t>
            </a:r>
            <a:r>
              <a:rPr lang="en-US" dirty="0">
                <a:latin typeface="Arial Rounded MT Bold" pitchFamily="34" charset="0"/>
              </a:rPr>
              <a:t> was </a:t>
            </a:r>
            <a:r>
              <a:rPr lang="en-US" dirty="0" err="1">
                <a:latin typeface="Arial Rounded MT Bold" pitchFamily="34" charset="0"/>
              </a:rPr>
              <a:t>Nabongo</a:t>
            </a:r>
            <a:r>
              <a:rPr lang="en-US" dirty="0">
                <a:latin typeface="Arial Rounded MT Bold" pitchFamily="34" charset="0"/>
              </a:rPr>
              <a:t> </a:t>
            </a:r>
            <a:r>
              <a:rPr lang="en-US" dirty="0" err="1">
                <a:latin typeface="Arial Rounded MT Bold" pitchFamily="34" charset="0"/>
              </a:rPr>
              <a:t>Mumia</a:t>
            </a:r>
            <a:r>
              <a:rPr lang="en-US" dirty="0">
                <a:latin typeface="Arial Rounded MT Bold" pitchFamily="34" charset="0"/>
              </a:rPr>
              <a:t> who ruled between 1882 – </a:t>
            </a:r>
            <a:r>
              <a:rPr lang="en-US" dirty="0" smtClean="0">
                <a:latin typeface="Arial Rounded MT Bold" pitchFamily="34" charset="0"/>
              </a:rPr>
              <a:t>1949 </a:t>
            </a:r>
            <a:r>
              <a:rPr lang="en-US" dirty="0">
                <a:latin typeface="Arial Rounded MT Bold" pitchFamily="34" charset="0"/>
              </a:rPr>
              <a:t>after the death of his father </a:t>
            </a:r>
            <a:r>
              <a:rPr lang="en-US" dirty="0" err="1">
                <a:latin typeface="Arial Rounded MT Bold" pitchFamily="34" charset="0"/>
              </a:rPr>
              <a:t>Shiundu</a:t>
            </a:r>
            <a:r>
              <a:rPr lang="en-US" dirty="0">
                <a:latin typeface="Arial Rounded MT Bold" pitchFamily="34" charset="0"/>
              </a:rPr>
              <a:t>.</a:t>
            </a:r>
          </a:p>
          <a:p>
            <a:endParaRPr lang="en-US" dirty="0">
              <a:latin typeface="Arial Rounded MT Bold" pitchFamily="34" charset="0"/>
            </a:endParaRPr>
          </a:p>
        </p:txBody>
      </p:sp>
      <p:sp>
        <p:nvSpPr>
          <p:cNvPr id="4" name="Rectangle 3"/>
          <p:cNvSpPr/>
          <p:nvPr/>
        </p:nvSpPr>
        <p:spPr>
          <a:xfrm>
            <a:off x="515425" y="586770"/>
            <a:ext cx="8762999" cy="523220"/>
          </a:xfrm>
          <a:prstGeom prst="rect">
            <a:avLst/>
          </a:prstGeom>
        </p:spPr>
        <p:txBody>
          <a:bodyPr wrap="square">
            <a:spAutoFit/>
          </a:bodyPr>
          <a:lstStyle/>
          <a:p>
            <a:pPr algn="ctr"/>
            <a:r>
              <a:rPr lang="en-US" sz="2800" b="1" dirty="0">
                <a:solidFill>
                  <a:srgbClr val="FF0000"/>
                </a:solidFill>
              </a:rPr>
              <a:t>STD 5 WORK ON POLITICAL </a:t>
            </a:r>
            <a:r>
              <a:rPr lang="en-US" sz="2800" b="1" dirty="0">
                <a:solidFill>
                  <a:srgbClr val="FF0000"/>
                </a:solidFill>
              </a:rPr>
              <a:t>DEVELOPMENT </a:t>
            </a:r>
            <a:r>
              <a:rPr lang="en-US" sz="2800" b="1" dirty="0">
                <a:solidFill>
                  <a:srgbClr val="FF0000"/>
                </a:solidFill>
              </a:rPr>
              <a:t>AND SYSTEMS</a:t>
            </a:r>
          </a:p>
        </p:txBody>
      </p:sp>
    </p:spTree>
    <p:extLst>
      <p:ext uri="{BB962C8B-B14F-4D97-AF65-F5344CB8AC3E}">
        <p14:creationId xmlns:p14="http://schemas.microsoft.com/office/powerpoint/2010/main" val="1504431761"/>
      </p:ext>
    </p:extLst>
  </p:cSld>
  <p:clrMapOvr>
    <a:masterClrMapping/>
  </p:clrMapOvr>
  <p:transition spd="slow" advTm="60000">
    <p:cover/>
  </p:transition>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sz="3200" u="sng" dirty="0">
                <a:solidFill>
                  <a:srgbClr val="FF0000"/>
                </a:solidFill>
                <a:latin typeface="Arial Rounded MT Bold" pitchFamily="34" charset="0"/>
              </a:rPr>
              <a:t>AFRICA RESPONSE TO COLONIAL RULE</a:t>
            </a: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a:lnSpc>
                <a:spcPct val="150000"/>
              </a:lnSpc>
            </a:pPr>
            <a:r>
              <a:rPr lang="en-US" dirty="0" smtClean="0">
                <a:latin typeface="Arial Rounded MT Bold" pitchFamily="34" charset="0"/>
              </a:rPr>
              <a:t>Some </a:t>
            </a:r>
            <a:r>
              <a:rPr lang="en-US" dirty="0">
                <a:latin typeface="Arial Rounded MT Bold" pitchFamily="34" charset="0"/>
              </a:rPr>
              <a:t>Africans communities opposed </a:t>
            </a:r>
            <a:r>
              <a:rPr lang="en-US" dirty="0" smtClean="0">
                <a:latin typeface="Arial Rounded MT Bold" pitchFamily="34" charset="0"/>
              </a:rPr>
              <a:t>to colonial were </a:t>
            </a:r>
            <a:r>
              <a:rPr lang="en-US" b="1" dirty="0" smtClean="0">
                <a:latin typeface="Arial Rounded MT Bold" pitchFamily="34" charset="0"/>
              </a:rPr>
              <a:t>Nandi</a:t>
            </a:r>
            <a:r>
              <a:rPr lang="en-US" dirty="0">
                <a:latin typeface="Arial Rounded MT Bold" pitchFamily="34" charset="0"/>
              </a:rPr>
              <a:t>,</a:t>
            </a:r>
            <a:r>
              <a:rPr lang="en-US" dirty="0" smtClean="0">
                <a:latin typeface="Arial Rounded MT Bold" pitchFamily="34" charset="0"/>
              </a:rPr>
              <a:t> </a:t>
            </a:r>
            <a:r>
              <a:rPr lang="en-US" b="1" dirty="0" err="1" smtClean="0">
                <a:latin typeface="Arial Rounded MT Bold" pitchFamily="34" charset="0"/>
              </a:rPr>
              <a:t>Ababakusu</a:t>
            </a:r>
            <a:r>
              <a:rPr lang="en-US" b="1" dirty="0" smtClean="0">
                <a:latin typeface="Arial Rounded MT Bold" pitchFamily="34" charset="0"/>
              </a:rPr>
              <a:t> the </a:t>
            </a:r>
            <a:r>
              <a:rPr lang="en-US" b="1" dirty="0" err="1" smtClean="0">
                <a:latin typeface="Arial Rounded MT Bold" pitchFamily="34" charset="0"/>
              </a:rPr>
              <a:t>Giriama</a:t>
            </a:r>
            <a:r>
              <a:rPr lang="en-US" b="1" dirty="0" smtClean="0">
                <a:latin typeface="Arial Rounded MT Bold" pitchFamily="34" charset="0"/>
              </a:rPr>
              <a:t> under </a:t>
            </a:r>
            <a:r>
              <a:rPr lang="en-US" b="1" dirty="0" err="1" smtClean="0">
                <a:latin typeface="Arial Rounded MT Bold" pitchFamily="34" charset="0"/>
              </a:rPr>
              <a:t>Mekatilili</a:t>
            </a:r>
            <a:r>
              <a:rPr lang="en-US" b="1" dirty="0" smtClean="0">
                <a:latin typeface="Arial Rounded MT Bold" pitchFamily="34" charset="0"/>
              </a:rPr>
              <a:t>.</a:t>
            </a:r>
            <a:endParaRPr lang="en-US" dirty="0">
              <a:latin typeface="Arial Rounded MT Bold" pitchFamily="34" charset="0"/>
            </a:endParaRPr>
          </a:p>
          <a:p>
            <a:pPr marL="342900" lvl="1" indent="-342900">
              <a:lnSpc>
                <a:spcPct val="150000"/>
              </a:lnSpc>
            </a:pPr>
            <a:r>
              <a:rPr lang="en-US" dirty="0" smtClean="0">
                <a:latin typeface="Arial Rounded MT Bold" pitchFamily="34" charset="0"/>
              </a:rPr>
              <a:t>Others welcomed the Europeans and were friends to them .They were </a:t>
            </a:r>
            <a:r>
              <a:rPr lang="en-US" b="1" dirty="0" smtClean="0">
                <a:latin typeface="Arial Rounded MT Bold" pitchFamily="34" charset="0"/>
              </a:rPr>
              <a:t>collaborators</a:t>
            </a:r>
            <a:r>
              <a:rPr lang="en-US" dirty="0" smtClean="0">
                <a:latin typeface="Arial Rounded MT Bold" pitchFamily="34" charset="0"/>
              </a:rPr>
              <a:t> Examples were </a:t>
            </a:r>
            <a:r>
              <a:rPr lang="en-US" b="1" dirty="0" err="1" smtClean="0">
                <a:latin typeface="Arial Rounded MT Bold" pitchFamily="34" charset="0"/>
              </a:rPr>
              <a:t>Nabongo</a:t>
            </a:r>
            <a:r>
              <a:rPr lang="en-US" b="1" dirty="0" smtClean="0">
                <a:latin typeface="Arial Rounded MT Bold" pitchFamily="34" charset="0"/>
              </a:rPr>
              <a:t> </a:t>
            </a:r>
            <a:r>
              <a:rPr lang="en-US" b="1" dirty="0" err="1" smtClean="0">
                <a:latin typeface="Arial Rounded MT Bold" pitchFamily="34" charset="0"/>
              </a:rPr>
              <a:t>Mumia</a:t>
            </a:r>
            <a:r>
              <a:rPr lang="en-US" b="1" dirty="0" smtClean="0">
                <a:latin typeface="Arial Rounded MT Bold" pitchFamily="34" charset="0"/>
              </a:rPr>
              <a:t> of </a:t>
            </a:r>
            <a:r>
              <a:rPr lang="en-US" b="1" dirty="0" err="1" smtClean="0">
                <a:latin typeface="Arial Rounded MT Bold" pitchFamily="34" charset="0"/>
              </a:rPr>
              <a:t>Wanga</a:t>
            </a:r>
            <a:r>
              <a:rPr lang="en-US" b="1" dirty="0" smtClean="0">
                <a:latin typeface="Arial Rounded MT Bold" pitchFamily="34" charset="0"/>
              </a:rPr>
              <a:t> </a:t>
            </a:r>
            <a:r>
              <a:rPr lang="en-US" dirty="0">
                <a:latin typeface="Arial Rounded MT Bold" pitchFamily="34" charset="0"/>
              </a:rPr>
              <a:t>,</a:t>
            </a:r>
            <a:r>
              <a:rPr lang="en-US" b="1" dirty="0" smtClean="0">
                <a:latin typeface="Arial Rounded MT Bold" pitchFamily="34" charset="0"/>
              </a:rPr>
              <a:t>  </a:t>
            </a:r>
            <a:r>
              <a:rPr lang="en-US" b="1" dirty="0" err="1" smtClean="0">
                <a:latin typeface="Arial Rounded MT Bold" pitchFamily="34" charset="0"/>
              </a:rPr>
              <a:t>Waiyaki</a:t>
            </a:r>
            <a:r>
              <a:rPr lang="en-US" b="1" dirty="0" smtClean="0">
                <a:latin typeface="Arial Rounded MT Bold" pitchFamily="34" charset="0"/>
              </a:rPr>
              <a:t> </a:t>
            </a:r>
            <a:r>
              <a:rPr lang="en-US" b="1" dirty="0" err="1" smtClean="0">
                <a:latin typeface="Arial Rounded MT Bold" pitchFamily="34" charset="0"/>
              </a:rPr>
              <a:t>Wa</a:t>
            </a:r>
            <a:r>
              <a:rPr lang="en-US" b="1" dirty="0" smtClean="0">
                <a:latin typeface="Arial Rounded MT Bold" pitchFamily="34" charset="0"/>
              </a:rPr>
              <a:t> </a:t>
            </a:r>
            <a:r>
              <a:rPr lang="en-US" b="1" dirty="0" err="1" smtClean="0">
                <a:latin typeface="Arial Rounded MT Bold" pitchFamily="34" charset="0"/>
              </a:rPr>
              <a:t>Hinga</a:t>
            </a:r>
            <a:r>
              <a:rPr lang="en-US" b="1" dirty="0" smtClean="0">
                <a:latin typeface="Arial Rounded MT Bold" pitchFamily="34" charset="0"/>
              </a:rPr>
              <a:t> of </a:t>
            </a:r>
            <a:r>
              <a:rPr lang="en-US" b="1" dirty="0" err="1" smtClean="0">
                <a:latin typeface="Arial Rounded MT Bold" pitchFamily="34" charset="0"/>
              </a:rPr>
              <a:t>Agikuyu</a:t>
            </a:r>
            <a:r>
              <a:rPr lang="en-US" b="1" dirty="0" smtClean="0">
                <a:latin typeface="Arial Rounded MT Bold" pitchFamily="34" charset="0"/>
              </a:rPr>
              <a:t> and </a:t>
            </a:r>
            <a:r>
              <a:rPr lang="en-US" b="1" dirty="0" err="1" smtClean="0">
                <a:latin typeface="Arial Rounded MT Bold" pitchFamily="34" charset="0"/>
              </a:rPr>
              <a:t>Lenana</a:t>
            </a:r>
            <a:r>
              <a:rPr lang="en-US" b="1" dirty="0" smtClean="0">
                <a:latin typeface="Arial Rounded MT Bold" pitchFamily="34" charset="0"/>
              </a:rPr>
              <a:t> of the </a:t>
            </a:r>
            <a:r>
              <a:rPr lang="en-US" b="1" dirty="0" err="1" smtClean="0">
                <a:latin typeface="Arial Rounded MT Bold" pitchFamily="34" charset="0"/>
              </a:rPr>
              <a:t>Maasai</a:t>
            </a:r>
            <a:r>
              <a:rPr lang="en-US" b="1" dirty="0" smtClean="0">
                <a:latin typeface="Arial Rounded MT Bold" pitchFamily="34" charset="0"/>
              </a:rPr>
              <a:t>.</a:t>
            </a:r>
            <a:endParaRPr lang="en-US" dirty="0" smtClean="0">
              <a:latin typeface="Arial Rounded MT Bold" pitchFamily="34" charset="0"/>
            </a:endParaRP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2990892625"/>
      </p:ext>
    </p:extLst>
  </p:cSld>
  <p:clrMapOvr>
    <a:masterClrMapping/>
  </p:clrMapOvr>
  <p:transition spd="slow" advTm="60000">
    <p:cover/>
  </p:transition>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8229600" cy="952500"/>
          </a:xfrm>
        </p:spPr>
        <p:txBody>
          <a:bodyPr>
            <a:normAutofit/>
          </a:bodyPr>
          <a:lstStyle/>
          <a:p>
            <a:r>
              <a:rPr lang="en-US" sz="4000" u="sng" dirty="0">
                <a:solidFill>
                  <a:srgbClr val="FF0000"/>
                </a:solidFill>
                <a:latin typeface="Arial Rounded MT Bold" pitchFamily="34" charset="0"/>
              </a:rPr>
              <a:t>NANDI RESISTANCE </a:t>
            </a:r>
            <a:endParaRPr lang="en-US" sz="40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685800"/>
            <a:ext cx="8229600" cy="3771900"/>
          </a:xfrm>
          <a:prstGeom prst="rect">
            <a:avLst/>
          </a:prstGeom>
        </p:spPr>
        <p:txBody>
          <a:bodyPr>
            <a:noAutofit/>
          </a:bodyPr>
          <a:lstStyle/>
          <a:p>
            <a:pPr marL="0" indent="0">
              <a:buNone/>
            </a:pPr>
            <a:r>
              <a:rPr lang="en-US" sz="2000" b="1" u="sng" dirty="0">
                <a:latin typeface="Arial Rounded MT Bold" pitchFamily="34" charset="0"/>
              </a:rPr>
              <a:t>NANDI </a:t>
            </a:r>
            <a:r>
              <a:rPr lang="en-US" sz="2000" b="1" u="sng" dirty="0">
                <a:latin typeface="Arial Rounded MT Bold" pitchFamily="34" charset="0"/>
              </a:rPr>
              <a:t>PEOPLE RESISTED COLONIAL RULE BECAUSE:-</a:t>
            </a:r>
            <a:endParaRPr lang="en-US" sz="2000" dirty="0">
              <a:latin typeface="Arial Rounded MT Bold" pitchFamily="34" charset="0"/>
            </a:endParaRPr>
          </a:p>
          <a:p>
            <a:pPr marL="0" indent="0">
              <a:buNone/>
            </a:pPr>
            <a:r>
              <a:rPr lang="en-US" sz="2000" dirty="0">
                <a:latin typeface="Arial Rounded MT Bold" pitchFamily="34" charset="0"/>
              </a:rPr>
              <a:t>1. They did not like the construction of railway line   </a:t>
            </a:r>
          </a:p>
          <a:p>
            <a:pPr marL="0" indent="0">
              <a:buNone/>
            </a:pPr>
            <a:r>
              <a:rPr lang="en-US" sz="2000" dirty="0">
                <a:latin typeface="Arial Rounded MT Bold" pitchFamily="34" charset="0"/>
              </a:rPr>
              <a:t>  through their land. </a:t>
            </a:r>
          </a:p>
          <a:p>
            <a:pPr marL="0" indent="0">
              <a:buNone/>
            </a:pPr>
            <a:r>
              <a:rPr lang="en-US" sz="2000" dirty="0">
                <a:latin typeface="Arial Rounded MT Bold" pitchFamily="34" charset="0"/>
              </a:rPr>
              <a:t>2.  They feared that they may lose their fertile land.</a:t>
            </a:r>
          </a:p>
          <a:p>
            <a:pPr marL="0" indent="0">
              <a:buNone/>
            </a:pPr>
            <a:r>
              <a:rPr lang="en-US" sz="2000" dirty="0">
                <a:latin typeface="Arial Rounded MT Bold" pitchFamily="34" charset="0"/>
              </a:rPr>
              <a:t>3.  Europeans were against their traditional practice  </a:t>
            </a:r>
          </a:p>
          <a:p>
            <a:pPr marL="0" indent="0">
              <a:buNone/>
            </a:pPr>
            <a:r>
              <a:rPr lang="en-US" sz="2000" dirty="0">
                <a:latin typeface="Arial Rounded MT Bold" pitchFamily="34" charset="0"/>
              </a:rPr>
              <a:t>     Such as cattle raiding.</a:t>
            </a:r>
          </a:p>
          <a:p>
            <a:pPr lvl="1"/>
            <a:r>
              <a:rPr lang="en-US" sz="2000" dirty="0">
                <a:latin typeface="Arial Rounded MT Bold" pitchFamily="34" charset="0"/>
              </a:rPr>
              <a:t>  Prophet </a:t>
            </a:r>
            <a:r>
              <a:rPr lang="en-US" sz="2000" dirty="0" err="1">
                <a:latin typeface="Arial Rounded MT Bold" pitchFamily="34" charset="0"/>
              </a:rPr>
              <a:t>Orkoiyot</a:t>
            </a:r>
            <a:r>
              <a:rPr lang="en-US" sz="2000" dirty="0">
                <a:latin typeface="Arial Rounded MT Bold" pitchFamily="34" charset="0"/>
              </a:rPr>
              <a:t> </a:t>
            </a:r>
            <a:r>
              <a:rPr lang="en-US" sz="2000" dirty="0" err="1">
                <a:latin typeface="Arial Rounded MT Bold" pitchFamily="34" charset="0"/>
              </a:rPr>
              <a:t>Kimnyolei</a:t>
            </a:r>
            <a:r>
              <a:rPr lang="en-US" sz="2000" dirty="0">
                <a:latin typeface="Arial Rounded MT Bold" pitchFamily="34" charset="0"/>
              </a:rPr>
              <a:t> had prophesied about the construction of the railway line in their territory.</a:t>
            </a:r>
          </a:p>
          <a:p>
            <a:pPr marL="0" indent="0">
              <a:buNone/>
            </a:pPr>
            <a:r>
              <a:rPr lang="en-US" sz="2000" dirty="0">
                <a:latin typeface="Arial Rounded MT Bold" pitchFamily="34" charset="0"/>
              </a:rPr>
              <a:t> </a:t>
            </a:r>
            <a:r>
              <a:rPr lang="en-US" sz="2000" dirty="0">
                <a:latin typeface="Arial Rounded MT Bold" pitchFamily="34" charset="0"/>
              </a:rPr>
              <a:t>In 1905 </a:t>
            </a:r>
            <a:r>
              <a:rPr lang="en-US" sz="2000" dirty="0" err="1">
                <a:latin typeface="Arial Rounded MT Bold" pitchFamily="34" charset="0"/>
              </a:rPr>
              <a:t>Orkoiyot</a:t>
            </a:r>
            <a:r>
              <a:rPr lang="en-US" sz="2000" dirty="0">
                <a:latin typeface="Arial Rounded MT Bold" pitchFamily="34" charset="0"/>
              </a:rPr>
              <a:t> </a:t>
            </a:r>
            <a:r>
              <a:rPr lang="en-US" sz="2000" dirty="0" err="1">
                <a:latin typeface="Arial Rounded MT Bold" pitchFamily="34" charset="0"/>
              </a:rPr>
              <a:t>Koitalel</a:t>
            </a:r>
            <a:r>
              <a:rPr lang="en-US" sz="2000" dirty="0">
                <a:latin typeface="Arial Rounded MT Bold" pitchFamily="34" charset="0"/>
              </a:rPr>
              <a:t> </a:t>
            </a:r>
            <a:r>
              <a:rPr lang="en-US" sz="2000" dirty="0" err="1">
                <a:latin typeface="Arial Rounded MT Bold" pitchFamily="34" charset="0"/>
              </a:rPr>
              <a:t>Arap</a:t>
            </a:r>
            <a:r>
              <a:rPr lang="en-US" sz="2000" dirty="0">
                <a:latin typeface="Arial Rounded MT Bold" pitchFamily="34" charset="0"/>
              </a:rPr>
              <a:t> </a:t>
            </a:r>
            <a:r>
              <a:rPr lang="en-US" sz="2000" dirty="0" err="1">
                <a:latin typeface="Arial Rounded MT Bold" pitchFamily="34" charset="0"/>
              </a:rPr>
              <a:t>Samoei</a:t>
            </a:r>
            <a:r>
              <a:rPr lang="en-US" sz="2000" dirty="0">
                <a:latin typeface="Arial Rounded MT Bold" pitchFamily="34" charset="0"/>
              </a:rPr>
              <a:t> was defeated and killed by a British Solder.</a:t>
            </a:r>
            <a:endParaRPr lang="en-US" sz="2000" dirty="0">
              <a:latin typeface="Arial Rounded MT Bold" pitchFamily="34" charset="0"/>
            </a:endParaRPr>
          </a:p>
          <a:p>
            <a:pPr marL="0" indent="0">
              <a:buNone/>
            </a:pPr>
            <a:r>
              <a:rPr lang="en-US" sz="2000" b="1" u="sng" dirty="0">
                <a:latin typeface="Arial Rounded MT Bold" pitchFamily="34" charset="0"/>
              </a:rPr>
              <a:t>THEY RESISTED FOR A LONG TIME BECAUSE.</a:t>
            </a:r>
            <a:endParaRPr lang="en-US" sz="2000" dirty="0">
              <a:latin typeface="Arial Rounded MT Bold" pitchFamily="34" charset="0"/>
            </a:endParaRPr>
          </a:p>
          <a:p>
            <a:pPr marL="457200" indent="-457200">
              <a:buFont typeface="+mj-lt"/>
              <a:buAutoNum type="arabicPeriod"/>
            </a:pPr>
            <a:r>
              <a:rPr lang="en-US" sz="2000" dirty="0">
                <a:latin typeface="Arial Rounded MT Bold" pitchFamily="34" charset="0"/>
              </a:rPr>
              <a:t>They were well united.</a:t>
            </a:r>
          </a:p>
          <a:p>
            <a:pPr marL="457200" indent="-457200">
              <a:buFont typeface="+mj-lt"/>
              <a:buAutoNum type="arabicPeriod"/>
            </a:pPr>
            <a:r>
              <a:rPr lang="en-US" sz="2000" dirty="0">
                <a:latin typeface="Arial Rounded MT Bold" pitchFamily="34" charset="0"/>
              </a:rPr>
              <a:t>They had brave warriors. </a:t>
            </a:r>
          </a:p>
          <a:p>
            <a:pPr marL="457200" indent="-457200">
              <a:buFont typeface="+mj-lt"/>
              <a:buAutoNum type="arabicPeriod"/>
            </a:pPr>
            <a:r>
              <a:rPr lang="en-US" sz="2000" dirty="0">
                <a:latin typeface="Arial Rounded MT Bold" pitchFamily="34" charset="0"/>
              </a:rPr>
              <a:t>They had well trained warriors. </a:t>
            </a:r>
          </a:p>
          <a:p>
            <a:endParaRPr lang="en-US" sz="2000" dirty="0">
              <a:latin typeface="Arial Rounded MT Bold" pitchFamily="34" charset="0"/>
            </a:endParaRPr>
          </a:p>
        </p:txBody>
      </p:sp>
    </p:spTree>
    <p:extLst>
      <p:ext uri="{BB962C8B-B14F-4D97-AF65-F5344CB8AC3E}">
        <p14:creationId xmlns:p14="http://schemas.microsoft.com/office/powerpoint/2010/main" val="3478230121"/>
      </p:ext>
    </p:extLst>
  </p:cSld>
  <p:clrMapOvr>
    <a:masterClrMapping/>
  </p:clrMapOvr>
  <p:transition spd="slow" advTm="60000">
    <p:cover/>
  </p:transition>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952500"/>
          </a:xfrm>
        </p:spPr>
        <p:txBody>
          <a:bodyPr>
            <a:normAutofit/>
          </a:bodyPr>
          <a:lstStyle/>
          <a:p>
            <a:r>
              <a:rPr lang="en-US" sz="4000" u="sng" dirty="0">
                <a:solidFill>
                  <a:srgbClr val="FF0000"/>
                </a:solidFill>
                <a:latin typeface="Arial Rounded MT Bold" pitchFamily="34" charset="0"/>
              </a:rPr>
              <a:t>ABABUKUSU RESISTANCE </a:t>
            </a:r>
            <a:endParaRPr lang="en-US" sz="40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25500"/>
            <a:ext cx="9067800" cy="4279900"/>
          </a:xfrm>
          <a:prstGeom prst="rect">
            <a:avLst/>
          </a:prstGeom>
        </p:spPr>
        <p:txBody>
          <a:bodyPr>
            <a:normAutofit/>
          </a:bodyPr>
          <a:lstStyle/>
          <a:p>
            <a:pPr marL="0" indent="0">
              <a:buNone/>
            </a:pPr>
            <a:r>
              <a:rPr lang="en-US" b="1" dirty="0" err="1" smtClean="0">
                <a:latin typeface="Arial Rounded MT Bold" pitchFamily="34" charset="0"/>
              </a:rPr>
              <a:t>Ababukusu</a:t>
            </a:r>
            <a:r>
              <a:rPr lang="en-US" dirty="0" smtClean="0">
                <a:latin typeface="Arial Rounded MT Bold" pitchFamily="34" charset="0"/>
              </a:rPr>
              <a:t> </a:t>
            </a:r>
            <a:r>
              <a:rPr lang="en-US" dirty="0">
                <a:latin typeface="Arial Rounded MT Bold" pitchFamily="34" charset="0"/>
              </a:rPr>
              <a:t>are sub- community among </a:t>
            </a:r>
            <a:r>
              <a:rPr lang="en-US" dirty="0" err="1">
                <a:latin typeface="Arial Rounded MT Bold" pitchFamily="34" charset="0"/>
              </a:rPr>
              <a:t>Abaluhya</a:t>
            </a:r>
            <a:r>
              <a:rPr lang="en-US" dirty="0">
                <a:latin typeface="Arial Rounded MT Bold" pitchFamily="34" charset="0"/>
              </a:rPr>
              <a:t> communities. </a:t>
            </a:r>
            <a:endParaRPr lang="en-US" dirty="0" smtClean="0">
              <a:latin typeface="Arial Rounded MT Bold" pitchFamily="34" charset="0"/>
            </a:endParaRPr>
          </a:p>
          <a:p>
            <a:pPr marL="0" indent="0">
              <a:buNone/>
            </a:pPr>
            <a:endParaRPr lang="en-US" dirty="0">
              <a:latin typeface="Arial Rounded MT Bold" pitchFamily="34" charset="0"/>
            </a:endParaRPr>
          </a:p>
          <a:p>
            <a:pPr marL="0" indent="0">
              <a:buNone/>
            </a:pPr>
            <a:r>
              <a:rPr lang="en-US" b="1" u="sng" dirty="0">
                <a:latin typeface="Arial Rounded MT Bold" pitchFamily="34" charset="0"/>
              </a:rPr>
              <a:t>THEY RESISTED COLONIAL RULES BECAUSE </a:t>
            </a:r>
            <a:endParaRPr lang="en-US" dirty="0">
              <a:latin typeface="Arial Rounded MT Bold" pitchFamily="34" charset="0"/>
            </a:endParaRPr>
          </a:p>
          <a:p>
            <a:pPr lvl="0"/>
            <a:r>
              <a:rPr lang="en-US" dirty="0">
                <a:latin typeface="Arial Rounded MT Bold" pitchFamily="34" charset="0"/>
              </a:rPr>
              <a:t>British were working together with </a:t>
            </a:r>
            <a:r>
              <a:rPr lang="en-US" dirty="0" err="1">
                <a:latin typeface="Arial Rounded MT Bold" pitchFamily="34" charset="0"/>
              </a:rPr>
              <a:t>Nabongo</a:t>
            </a:r>
            <a:r>
              <a:rPr lang="en-US" dirty="0">
                <a:latin typeface="Arial Rounded MT Bold" pitchFamily="34" charset="0"/>
              </a:rPr>
              <a:t> </a:t>
            </a:r>
            <a:r>
              <a:rPr lang="en-US" dirty="0" err="1">
                <a:latin typeface="Arial Rounded MT Bold" pitchFamily="34" charset="0"/>
              </a:rPr>
              <a:t>Mumias</a:t>
            </a:r>
            <a:r>
              <a:rPr lang="en-US" dirty="0">
                <a:latin typeface="Arial Rounded MT Bold" pitchFamily="34" charset="0"/>
              </a:rPr>
              <a:t> of </a:t>
            </a:r>
            <a:r>
              <a:rPr lang="en-US" dirty="0" err="1">
                <a:latin typeface="Arial Rounded MT Bold" pitchFamily="34" charset="0"/>
              </a:rPr>
              <a:t>Wanga</a:t>
            </a:r>
            <a:r>
              <a:rPr lang="en-US" dirty="0">
                <a:latin typeface="Arial Rounded MT Bold" pitchFamily="34" charset="0"/>
              </a:rPr>
              <a:t> who was their great enemy.</a:t>
            </a:r>
          </a:p>
          <a:p>
            <a:pPr lvl="0"/>
            <a:r>
              <a:rPr lang="en-US" dirty="0">
                <a:latin typeface="Arial Rounded MT Bold" pitchFamily="34" charset="0"/>
              </a:rPr>
              <a:t>They feared that they may lose their fertile land (they wanted to safe guard their land)</a:t>
            </a:r>
          </a:p>
          <a:p>
            <a:pPr lvl="0"/>
            <a:r>
              <a:rPr lang="en-US" dirty="0">
                <a:latin typeface="Arial Rounded MT Bold" pitchFamily="34" charset="0"/>
              </a:rPr>
              <a:t>They feared that they may lose their culture which was undermined. </a:t>
            </a:r>
          </a:p>
          <a:p>
            <a:r>
              <a:rPr lang="en-US" dirty="0">
                <a:latin typeface="Arial Rounded MT Bold" pitchFamily="34" charset="0"/>
              </a:rPr>
              <a:t>- Finally they were defeated and they became under British Rule.</a:t>
            </a:r>
          </a:p>
          <a:p>
            <a:pPr marL="0" indent="0">
              <a:buNone/>
            </a:pPr>
            <a:endParaRPr lang="en-US" dirty="0">
              <a:latin typeface="Arial Rounded MT Bold" pitchFamily="34" charset="0"/>
            </a:endParaRPr>
          </a:p>
        </p:txBody>
      </p:sp>
    </p:spTree>
    <p:extLst>
      <p:ext uri="{BB962C8B-B14F-4D97-AF65-F5344CB8AC3E}">
        <p14:creationId xmlns:p14="http://schemas.microsoft.com/office/powerpoint/2010/main" val="1385149453"/>
      </p:ext>
    </p:extLst>
  </p:cSld>
  <p:clrMapOvr>
    <a:masterClrMapping/>
  </p:clrMapOvr>
  <p:transition spd="slow" advTm="60000">
    <p:cover/>
  </p:transition>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952500"/>
          </a:xfrm>
        </p:spPr>
        <p:txBody>
          <a:bodyPr>
            <a:normAutofit/>
          </a:bodyPr>
          <a:lstStyle/>
          <a:p>
            <a:pPr algn="l"/>
            <a:r>
              <a:rPr lang="en-US" sz="4000" u="sng" dirty="0">
                <a:solidFill>
                  <a:srgbClr val="FF0000"/>
                </a:solidFill>
                <a:latin typeface="Arial Rounded MT Bold" pitchFamily="34" charset="0"/>
              </a:rPr>
              <a:t>COLLABORATORS </a:t>
            </a:r>
            <a:endParaRPr lang="en-US" sz="40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028700"/>
            <a:ext cx="8991600" cy="3771900"/>
          </a:xfrm>
          <a:prstGeom prst="rect">
            <a:avLst/>
          </a:prstGeom>
        </p:spPr>
        <p:txBody>
          <a:bodyPr/>
          <a:lstStyle/>
          <a:p>
            <a:pPr marL="0" indent="0" algn="ctr">
              <a:buNone/>
            </a:pPr>
            <a:r>
              <a:rPr lang="en-US" b="1" u="sng" dirty="0" smtClean="0">
                <a:solidFill>
                  <a:srgbClr val="0070C0"/>
                </a:solidFill>
                <a:latin typeface="Arial Rounded MT Bold" pitchFamily="34" charset="0"/>
              </a:rPr>
              <a:t>NABONGO MUMIA OF WANGA.</a:t>
            </a:r>
            <a:endParaRPr lang="en-US" dirty="0">
              <a:solidFill>
                <a:srgbClr val="0070C0"/>
              </a:solidFill>
              <a:latin typeface="Arial Rounded MT Bold" pitchFamily="34" charset="0"/>
            </a:endParaRPr>
          </a:p>
          <a:p>
            <a:pPr marL="0" indent="0">
              <a:buNone/>
            </a:pPr>
            <a:r>
              <a:rPr lang="en-US" dirty="0">
                <a:latin typeface="Arial Rounded MT Bold" pitchFamily="34" charset="0"/>
              </a:rPr>
              <a:t>He collaborated with British because:-</a:t>
            </a:r>
          </a:p>
          <a:p>
            <a:pPr lvl="1"/>
            <a:r>
              <a:rPr lang="en-US" dirty="0">
                <a:latin typeface="Arial Rounded MT Bold" pitchFamily="34" charset="0"/>
              </a:rPr>
              <a:t> He wanted their support and protection from </a:t>
            </a:r>
            <a:r>
              <a:rPr lang="en-US" dirty="0" smtClean="0">
                <a:latin typeface="Arial Rounded MT Bold" pitchFamily="34" charset="0"/>
              </a:rPr>
              <a:t>the attacked </a:t>
            </a:r>
            <a:r>
              <a:rPr lang="en-US" dirty="0">
                <a:latin typeface="Arial Rounded MT Bold" pitchFamily="34" charset="0"/>
              </a:rPr>
              <a:t>by his enemies who were the </a:t>
            </a:r>
            <a:r>
              <a:rPr lang="en-US" dirty="0" err="1">
                <a:latin typeface="Arial Rounded MT Bold" pitchFamily="34" charset="0"/>
              </a:rPr>
              <a:t>Abakusu</a:t>
            </a:r>
            <a:r>
              <a:rPr lang="en-US" dirty="0">
                <a:latin typeface="Arial Rounded MT Bold" pitchFamily="34" charset="0"/>
              </a:rPr>
              <a:t>. </a:t>
            </a:r>
          </a:p>
          <a:p>
            <a:pPr lvl="1"/>
            <a:r>
              <a:rPr lang="en-US" dirty="0">
                <a:latin typeface="Arial Rounded MT Bold" pitchFamily="34" charset="0"/>
              </a:rPr>
              <a:t>He wanted to control </a:t>
            </a:r>
            <a:r>
              <a:rPr lang="en-US" dirty="0" smtClean="0">
                <a:latin typeface="Arial Rounded MT Bold" pitchFamily="34" charset="0"/>
              </a:rPr>
              <a:t>trade. </a:t>
            </a:r>
            <a:endParaRPr lang="en-US" dirty="0">
              <a:latin typeface="Arial Rounded MT Bold" pitchFamily="34" charset="0"/>
            </a:endParaRPr>
          </a:p>
          <a:p>
            <a:r>
              <a:rPr lang="en-US" dirty="0">
                <a:latin typeface="Arial Rounded MT Bold" pitchFamily="34" charset="0"/>
              </a:rPr>
              <a:t>In 1909 he became a </a:t>
            </a:r>
            <a:r>
              <a:rPr lang="en-US" b="1" dirty="0">
                <a:latin typeface="Arial Rounded MT Bold" pitchFamily="34" charset="0"/>
              </a:rPr>
              <a:t>Paramount Chief</a:t>
            </a:r>
            <a:r>
              <a:rPr lang="en-US" dirty="0">
                <a:latin typeface="Arial Rounded MT Bold" pitchFamily="34" charset="0"/>
              </a:rPr>
              <a:t>.</a:t>
            </a:r>
          </a:p>
          <a:p>
            <a:endParaRPr lang="en-US" dirty="0">
              <a:latin typeface="Arial Rounded MT Bold" pitchFamily="34" charset="0"/>
            </a:endParaRPr>
          </a:p>
        </p:txBody>
      </p:sp>
    </p:spTree>
    <p:extLst>
      <p:ext uri="{BB962C8B-B14F-4D97-AF65-F5344CB8AC3E}">
        <p14:creationId xmlns:p14="http://schemas.microsoft.com/office/powerpoint/2010/main" val="4170225742"/>
      </p:ext>
    </p:extLst>
  </p:cSld>
  <p:clrMapOvr>
    <a:masterClrMapping/>
  </p:clrMapOvr>
  <p:transition spd="slow" advTm="60000">
    <p:cover/>
  </p:transition>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457200"/>
          </a:xfrm>
        </p:spPr>
        <p:txBody>
          <a:bodyPr>
            <a:noAutofit/>
          </a:bodyPr>
          <a:lstStyle/>
          <a:p>
            <a:r>
              <a:rPr lang="en-US" sz="3600" u="sng" dirty="0">
                <a:solidFill>
                  <a:srgbClr val="0070C0"/>
                </a:solidFill>
                <a:latin typeface="Arial Rounded MT Bold" pitchFamily="34" charset="0"/>
              </a:rPr>
              <a:t>CHIEF WAIYAKI WA HINGA </a:t>
            </a:r>
            <a:endParaRPr lang="en-US" sz="3600" dirty="0">
              <a:solidFill>
                <a:srgbClr val="0070C0"/>
              </a:solidFill>
              <a:latin typeface="Arial Rounded MT Bold" pitchFamily="34" charset="0"/>
            </a:endParaRPr>
          </a:p>
        </p:txBody>
      </p:sp>
      <p:sp>
        <p:nvSpPr>
          <p:cNvPr id="3" name="Content Placeholder 2"/>
          <p:cNvSpPr>
            <a:spLocks noGrp="1"/>
          </p:cNvSpPr>
          <p:nvPr>
            <p:ph idx="4294967295"/>
          </p:nvPr>
        </p:nvSpPr>
        <p:spPr>
          <a:xfrm>
            <a:off x="508000" y="825500"/>
            <a:ext cx="9067800" cy="3403600"/>
          </a:xfrm>
          <a:prstGeom prst="rect">
            <a:avLst/>
          </a:prstGeom>
        </p:spPr>
        <p:txBody>
          <a:bodyPr>
            <a:noAutofit/>
          </a:bodyPr>
          <a:lstStyle/>
          <a:p>
            <a:r>
              <a:rPr lang="en-US" sz="2400" b="1" dirty="0">
                <a:latin typeface="Arial Rounded MT Bold" pitchFamily="34" charset="0"/>
              </a:rPr>
              <a:t> </a:t>
            </a:r>
            <a:r>
              <a:rPr lang="en-US" sz="2400" dirty="0">
                <a:latin typeface="Arial Rounded MT Bold" pitchFamily="34" charset="0"/>
              </a:rPr>
              <a:t>He </a:t>
            </a:r>
            <a:r>
              <a:rPr lang="en-US" sz="2400" dirty="0">
                <a:latin typeface="Arial Rounded MT Bold" pitchFamily="34" charset="0"/>
              </a:rPr>
              <a:t>was a brave chief of </a:t>
            </a:r>
            <a:r>
              <a:rPr lang="en-US" sz="2400" dirty="0" err="1">
                <a:latin typeface="Arial Rounded MT Bold" pitchFamily="34" charset="0"/>
              </a:rPr>
              <a:t>Agikuyu</a:t>
            </a:r>
            <a:r>
              <a:rPr lang="en-US" sz="2400" dirty="0">
                <a:latin typeface="Arial Rounded MT Bold" pitchFamily="34" charset="0"/>
              </a:rPr>
              <a:t> from </a:t>
            </a:r>
            <a:r>
              <a:rPr lang="en-US" sz="2400" dirty="0" err="1">
                <a:latin typeface="Arial Rounded MT Bold" pitchFamily="34" charset="0"/>
              </a:rPr>
              <a:t>Dagoretti</a:t>
            </a:r>
            <a:r>
              <a:rPr lang="en-US" sz="2400" dirty="0">
                <a:latin typeface="Arial Rounded MT Bold" pitchFamily="34" charset="0"/>
              </a:rPr>
              <a:t> area. </a:t>
            </a:r>
          </a:p>
          <a:p>
            <a:pPr lvl="0"/>
            <a:r>
              <a:rPr lang="en-US" sz="2400" dirty="0">
                <a:latin typeface="Arial Rounded MT Bold" pitchFamily="34" charset="0"/>
              </a:rPr>
              <a:t>He signed agreement with Fredrick </a:t>
            </a:r>
            <a:r>
              <a:rPr lang="en-US" sz="2400" dirty="0" err="1">
                <a:latin typeface="Arial Rounded MT Bold" pitchFamily="34" charset="0"/>
              </a:rPr>
              <a:t>Lugard</a:t>
            </a:r>
            <a:r>
              <a:rPr lang="en-US" sz="2400" dirty="0">
                <a:latin typeface="Arial Rounded MT Bold" pitchFamily="34" charset="0"/>
              </a:rPr>
              <a:t> in 1890 that:- </a:t>
            </a:r>
          </a:p>
          <a:p>
            <a:r>
              <a:rPr lang="en-US" sz="2400" dirty="0">
                <a:latin typeface="Arial Rounded MT Bold" pitchFamily="34" charset="0"/>
              </a:rPr>
              <a:t>- Allow </a:t>
            </a:r>
            <a:r>
              <a:rPr lang="en-US" sz="2400" dirty="0">
                <a:latin typeface="Arial Rounded MT Bold" pitchFamily="34" charset="0"/>
              </a:rPr>
              <a:t>them </a:t>
            </a:r>
            <a:r>
              <a:rPr lang="en-US" sz="2400" dirty="0">
                <a:latin typeface="Arial Rounded MT Bold" pitchFamily="34" charset="0"/>
              </a:rPr>
              <a:t>to take fertile lands to grow cash crops. </a:t>
            </a:r>
          </a:p>
          <a:p>
            <a:r>
              <a:rPr lang="en-US" sz="2400" dirty="0">
                <a:latin typeface="Arial Rounded MT Bold" pitchFamily="34" charset="0"/>
              </a:rPr>
              <a:t>- Allow </a:t>
            </a:r>
            <a:r>
              <a:rPr lang="en-US" sz="2400" dirty="0">
                <a:latin typeface="Arial Rounded MT Bold" pitchFamily="34" charset="0"/>
              </a:rPr>
              <a:t>them </a:t>
            </a:r>
            <a:r>
              <a:rPr lang="en-US" sz="2400" dirty="0">
                <a:latin typeface="Arial Rounded MT Bold" pitchFamily="34" charset="0"/>
              </a:rPr>
              <a:t>to build a Fort at </a:t>
            </a:r>
            <a:r>
              <a:rPr lang="en-US" sz="2400" dirty="0" err="1">
                <a:latin typeface="Arial Rounded MT Bold" pitchFamily="34" charset="0"/>
              </a:rPr>
              <a:t>Dagoretti</a:t>
            </a:r>
            <a:r>
              <a:rPr lang="en-US" sz="2400" dirty="0">
                <a:latin typeface="Arial Rounded MT Bold" pitchFamily="34" charset="0"/>
              </a:rPr>
              <a:t>. </a:t>
            </a:r>
          </a:p>
          <a:p>
            <a:r>
              <a:rPr lang="en-US" sz="2400" dirty="0">
                <a:latin typeface="Arial Rounded MT Bold" pitchFamily="34" charset="0"/>
              </a:rPr>
              <a:t>- Kikuyu people to be friendly to Europeans. </a:t>
            </a:r>
          </a:p>
          <a:p>
            <a:r>
              <a:rPr lang="en-US" sz="2400" dirty="0">
                <a:latin typeface="Arial Rounded MT Bold" pitchFamily="34" charset="0"/>
              </a:rPr>
              <a:t>- </a:t>
            </a:r>
            <a:r>
              <a:rPr lang="en-US" sz="2400" dirty="0">
                <a:latin typeface="Arial Rounded MT Bold" pitchFamily="34" charset="0"/>
              </a:rPr>
              <a:t>Kikuyu to </a:t>
            </a:r>
            <a:r>
              <a:rPr lang="en-US" sz="2400" dirty="0">
                <a:latin typeface="Arial Rounded MT Bold" pitchFamily="34" charset="0"/>
              </a:rPr>
              <a:t>supply the Fort with water and food. </a:t>
            </a:r>
          </a:p>
          <a:p>
            <a:pPr lvl="0"/>
            <a:r>
              <a:rPr lang="en-US" sz="2400" dirty="0" err="1">
                <a:latin typeface="Arial Rounded MT Bold" pitchFamily="34" charset="0"/>
              </a:rPr>
              <a:t>Agikuyu</a:t>
            </a:r>
            <a:r>
              <a:rPr lang="en-US" sz="2400" dirty="0">
                <a:latin typeface="Arial Rounded MT Bold" pitchFamily="34" charset="0"/>
              </a:rPr>
              <a:t> women and girls were harassed by European and </a:t>
            </a:r>
            <a:r>
              <a:rPr lang="en-US" sz="2400" dirty="0" err="1">
                <a:latin typeface="Arial Rounded MT Bold" pitchFamily="34" charset="0"/>
              </a:rPr>
              <a:t>Waiyaki</a:t>
            </a:r>
            <a:r>
              <a:rPr lang="en-US" sz="2400" dirty="0">
                <a:latin typeface="Arial Rounded MT Bold" pitchFamily="34" charset="0"/>
              </a:rPr>
              <a:t> instructed his warriors to burn the Fort.</a:t>
            </a:r>
          </a:p>
          <a:p>
            <a:pPr lvl="0"/>
            <a:r>
              <a:rPr lang="en-US" sz="2400" dirty="0">
                <a:latin typeface="Arial Rounded MT Bold" pitchFamily="34" charset="0"/>
              </a:rPr>
              <a:t>He was arrested and died at </a:t>
            </a:r>
            <a:r>
              <a:rPr lang="en-US" sz="2400" dirty="0" err="1">
                <a:latin typeface="Arial Rounded MT Bold" pitchFamily="34" charset="0"/>
              </a:rPr>
              <a:t>Kibwezi</a:t>
            </a:r>
            <a:r>
              <a:rPr lang="en-US" sz="2400" dirty="0">
                <a:latin typeface="Arial Rounded MT Bold" pitchFamily="34" charset="0"/>
              </a:rPr>
              <a:t> area as he was taken to be tried in Mombasa</a:t>
            </a:r>
            <a:r>
              <a:rPr lang="en-US" sz="2400" dirty="0">
                <a:latin typeface="Arial Rounded MT Bold" pitchFamily="34" charset="0"/>
              </a:rPr>
              <a:t>.</a:t>
            </a:r>
            <a:endParaRPr lang="en-US" sz="2400" dirty="0">
              <a:latin typeface="Arial Rounded MT Bold" pitchFamily="34" charset="0"/>
            </a:endParaRPr>
          </a:p>
        </p:txBody>
      </p:sp>
    </p:spTree>
    <p:extLst>
      <p:ext uri="{BB962C8B-B14F-4D97-AF65-F5344CB8AC3E}">
        <p14:creationId xmlns:p14="http://schemas.microsoft.com/office/powerpoint/2010/main" val="1990001861"/>
      </p:ext>
    </p:extLst>
  </p:cSld>
  <p:clrMapOvr>
    <a:masterClrMapping/>
  </p:clrMapOvr>
  <p:transition spd="slow" advTm="60000">
    <p:cove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0"/>
            <a:ext cx="9144000" cy="952500"/>
          </a:xfrm>
        </p:spPr>
        <p:txBody>
          <a:bodyPr>
            <a:noAutofit/>
          </a:bodyPr>
          <a:lstStyle/>
          <a:p>
            <a:r>
              <a:rPr lang="en-US" sz="3200" u="sng" dirty="0">
                <a:solidFill>
                  <a:srgbClr val="FF0000"/>
                </a:solidFill>
                <a:latin typeface="Arial Rounded MT Bold" pitchFamily="34" charset="0"/>
              </a:rPr>
              <a:t>CLIMATIC REGIONS OF EASTERN AFRICA </a:t>
            </a:r>
            <a:r>
              <a:rPr lang="en-US" sz="3200" dirty="0">
                <a:solidFill>
                  <a:srgbClr val="FF0000"/>
                </a:solidFill>
                <a:latin typeface="Arial Rounded MT Bold" pitchFamily="34" charset="0"/>
              </a:rPr>
              <a:t/>
            </a:r>
            <a:br>
              <a:rPr lang="en-US" sz="3200" dirty="0">
                <a:solidFill>
                  <a:srgbClr val="FF0000"/>
                </a:solidFill>
                <a:latin typeface="Arial Rounded MT Bold" pitchFamily="34" charset="0"/>
              </a:rPr>
            </a:br>
            <a:r>
              <a:rPr lang="en-US" sz="3200" u="sng" dirty="0">
                <a:latin typeface="Arial Rounded MT Bold" pitchFamily="34" charset="0"/>
              </a:rPr>
              <a:t>Equatorial</a:t>
            </a:r>
            <a:r>
              <a:rPr lang="en-US" sz="3200" u="sng" dirty="0">
                <a:effectLst>
                  <a:outerShdw blurRad="38100" dist="38100" dir="2700000" algn="tl">
                    <a:srgbClr val="000000">
                      <a:alpha val="43137"/>
                    </a:srgbClr>
                  </a:outerShdw>
                </a:effectLst>
                <a:latin typeface="Arial Rounded MT Bold" pitchFamily="34" charset="0"/>
              </a:rPr>
              <a:t> </a:t>
            </a:r>
            <a:r>
              <a:rPr lang="en-US" sz="3200" u="sng" dirty="0">
                <a:latin typeface="Arial Rounded MT Bold" pitchFamily="34" charset="0"/>
              </a:rPr>
              <a:t>climatic</a:t>
            </a:r>
            <a:r>
              <a:rPr lang="en-US" sz="3200" u="sng" dirty="0">
                <a:effectLst>
                  <a:outerShdw blurRad="38100" dist="38100" dir="2700000" algn="tl">
                    <a:srgbClr val="000000">
                      <a:alpha val="43137"/>
                    </a:srgbClr>
                  </a:outerShdw>
                </a:effectLst>
                <a:latin typeface="Arial Rounded MT Bold" pitchFamily="34" charset="0"/>
              </a:rPr>
              <a:t> </a:t>
            </a:r>
            <a:r>
              <a:rPr lang="en-US" sz="3200" u="sng" dirty="0">
                <a:latin typeface="Arial Rounded MT Bold" pitchFamily="34" charset="0"/>
              </a:rPr>
              <a:t>region</a:t>
            </a:r>
            <a:r>
              <a:rPr lang="en-US" sz="3200" dirty="0">
                <a:effectLst>
                  <a:outerShdw blurRad="38100" dist="38100" dir="2700000" algn="tl">
                    <a:srgbClr val="000000">
                      <a:alpha val="43137"/>
                    </a:srgbClr>
                  </a:outerShdw>
                </a:effectLst>
                <a:latin typeface="Arial Rounded MT Bold" pitchFamily="34" charset="0"/>
              </a:rPr>
              <a:t/>
            </a:r>
            <a:br>
              <a:rPr lang="en-US" sz="3200" dirty="0">
                <a:effectLst>
                  <a:outerShdw blurRad="38100" dist="38100" dir="2700000" algn="tl">
                    <a:srgbClr val="000000">
                      <a:alpha val="43137"/>
                    </a:srgbClr>
                  </a:outerShdw>
                </a:effectLst>
                <a:latin typeface="Arial Rounded MT Bold" pitchFamily="34" charset="0"/>
              </a:rPr>
            </a:br>
            <a:endParaRPr lang="en-US" sz="3200" dirty="0">
              <a:effectLst>
                <a:outerShdw blurRad="38100" dist="38100" dir="2700000" algn="tl">
                  <a:srgbClr val="000000">
                    <a:alpha val="43137"/>
                  </a:srgbClr>
                </a:outerShdw>
              </a:effectLst>
              <a:latin typeface="Arial Rounded MT Bold" pitchFamily="34" charset="0"/>
            </a:endParaRPr>
          </a:p>
        </p:txBody>
      </p:sp>
      <p:sp>
        <p:nvSpPr>
          <p:cNvPr id="3" name="Content Placeholder 2"/>
          <p:cNvSpPr>
            <a:spLocks noGrp="1"/>
          </p:cNvSpPr>
          <p:nvPr>
            <p:ph idx="4294967295"/>
          </p:nvPr>
        </p:nvSpPr>
        <p:spPr>
          <a:xfrm>
            <a:off x="508000" y="1638300"/>
            <a:ext cx="8991600" cy="3962400"/>
          </a:xfrm>
          <a:prstGeom prst="rect">
            <a:avLst/>
          </a:prstGeom>
        </p:spPr>
        <p:txBody>
          <a:bodyPr>
            <a:normAutofit/>
          </a:bodyPr>
          <a:lstStyle/>
          <a:p>
            <a:pPr lvl="0">
              <a:buFont typeface="Wingdings" panose="05000000000000000000" pitchFamily="2" charset="2"/>
              <a:buChar char="§"/>
            </a:pPr>
            <a:r>
              <a:rPr lang="en-US" dirty="0">
                <a:latin typeface="Arial Rounded MT Bold" pitchFamily="34" charset="0"/>
              </a:rPr>
              <a:t>It is experienced in Ethiopian highland, S.W. Uganda, and along the lake regions in Kenya.</a:t>
            </a:r>
          </a:p>
          <a:p>
            <a:pPr lvl="0">
              <a:buFont typeface="Wingdings" panose="05000000000000000000" pitchFamily="2" charset="2"/>
              <a:buChar char="§"/>
            </a:pPr>
            <a:r>
              <a:rPr lang="en-US" dirty="0">
                <a:latin typeface="Arial Rounded MT Bold" pitchFamily="34" charset="0"/>
              </a:rPr>
              <a:t>Its annual temperature is 26</a:t>
            </a:r>
            <a:r>
              <a:rPr lang="en-US" baseline="30000" dirty="0">
                <a:latin typeface="Arial Rounded MT Bold" pitchFamily="34" charset="0"/>
              </a:rPr>
              <a:t>0</a:t>
            </a:r>
            <a:r>
              <a:rPr lang="en-US" dirty="0">
                <a:latin typeface="Arial Rounded MT Bold" pitchFamily="34" charset="0"/>
              </a:rPr>
              <a:t>C.</a:t>
            </a:r>
          </a:p>
          <a:p>
            <a:pPr lvl="0">
              <a:buFont typeface="Wingdings" panose="05000000000000000000" pitchFamily="2" charset="2"/>
              <a:buChar char="§"/>
            </a:pPr>
            <a:r>
              <a:rPr lang="en-US" dirty="0">
                <a:latin typeface="Arial Rounded MT Bold" pitchFamily="34" charset="0"/>
              </a:rPr>
              <a:t>It has no dry season.</a:t>
            </a:r>
          </a:p>
          <a:p>
            <a:pPr lvl="0">
              <a:buFont typeface="Wingdings" panose="05000000000000000000" pitchFamily="2" charset="2"/>
              <a:buChar char="§"/>
            </a:pPr>
            <a:r>
              <a:rPr lang="en-US" dirty="0">
                <a:latin typeface="Arial Rounded MT Bold" pitchFamily="34" charset="0"/>
              </a:rPr>
              <a:t>It has high rainfall of over 1700mm per year.</a:t>
            </a:r>
          </a:p>
          <a:p>
            <a:pPr lvl="0">
              <a:buFont typeface="Wingdings" panose="05000000000000000000" pitchFamily="2" charset="2"/>
              <a:buChar char="§"/>
            </a:pPr>
            <a:r>
              <a:rPr lang="en-US" dirty="0">
                <a:latin typeface="Arial Rounded MT Bold" pitchFamily="34" charset="0"/>
              </a:rPr>
              <a:t>Has two main seasons, long and short rain seasons. </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2680290466"/>
      </p:ext>
    </p:extLst>
  </p:cSld>
  <p:clrMapOvr>
    <a:masterClrMapping/>
  </p:clrMapOvr>
  <p:transition spd="slow" advTm="60000">
    <p:cover/>
  </p:transition>
  <p:timing>
    <p:tnLst>
      <p:par>
        <p:cTn id="1" dur="indefinite" restart="never" nodeType="tmRoot"/>
      </p:par>
    </p:tn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8229600" cy="952500"/>
          </a:xfrm>
        </p:spPr>
        <p:txBody>
          <a:bodyPr>
            <a:normAutofit/>
          </a:bodyPr>
          <a:lstStyle/>
          <a:p>
            <a:r>
              <a:rPr lang="en-US" b="1" u="sng" dirty="0" smtClean="0">
                <a:solidFill>
                  <a:srgbClr val="FF0000"/>
                </a:solidFill>
                <a:latin typeface="Arial Rounded MT Bold" pitchFamily="34" charset="0"/>
              </a:rPr>
              <a:t>KAU Wanted the Following issues:-</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181100"/>
            <a:ext cx="8991600" cy="3771900"/>
          </a:xfrm>
          <a:prstGeom prst="rect">
            <a:avLst/>
          </a:prstGeom>
        </p:spPr>
        <p:txBody>
          <a:bodyPr>
            <a:noAutofit/>
          </a:bodyPr>
          <a:lstStyle/>
          <a:p>
            <a:pPr lvl="1"/>
            <a:r>
              <a:rPr lang="en-US" dirty="0" smtClean="0">
                <a:latin typeface="Arial Rounded MT Bold" pitchFamily="34" charset="0"/>
              </a:rPr>
              <a:t>Their </a:t>
            </a:r>
            <a:r>
              <a:rPr lang="en-US" dirty="0">
                <a:latin typeface="Arial Rounded MT Bold" pitchFamily="34" charset="0"/>
              </a:rPr>
              <a:t>stolen land to be returned. </a:t>
            </a:r>
          </a:p>
          <a:p>
            <a:pPr lvl="1"/>
            <a:r>
              <a:rPr lang="en-US" dirty="0">
                <a:latin typeface="Arial Rounded MT Bold" pitchFamily="34" charset="0"/>
              </a:rPr>
              <a:t>Their African culture not to be interfered with.</a:t>
            </a:r>
          </a:p>
          <a:p>
            <a:pPr lvl="1"/>
            <a:r>
              <a:rPr lang="en-US" dirty="0">
                <a:latin typeface="Arial Rounded MT Bold" pitchFamily="34" charset="0"/>
              </a:rPr>
              <a:t>Land policy such as the issue of title deed to be changed. </a:t>
            </a:r>
          </a:p>
          <a:p>
            <a:pPr lvl="1"/>
            <a:r>
              <a:rPr lang="en-US" dirty="0">
                <a:latin typeface="Arial Rounded MT Bold" pitchFamily="34" charset="0"/>
              </a:rPr>
              <a:t>Fighting for better wages for African workers.</a:t>
            </a:r>
          </a:p>
          <a:p>
            <a:pPr lvl="1"/>
            <a:r>
              <a:rPr lang="en-US" dirty="0">
                <a:latin typeface="Arial Rounded MT Bold" pitchFamily="34" charset="0"/>
              </a:rPr>
              <a:t>Free education to be given to its members.</a:t>
            </a:r>
          </a:p>
          <a:p>
            <a:pPr lvl="1"/>
            <a:r>
              <a:rPr lang="en-US" dirty="0">
                <a:latin typeface="Arial Rounded MT Bold" pitchFamily="34" charset="0"/>
              </a:rPr>
              <a:t>African allowed growing cash crops.</a:t>
            </a:r>
          </a:p>
          <a:p>
            <a:pPr lvl="1"/>
            <a:r>
              <a:rPr lang="en-US" dirty="0">
                <a:latin typeface="Arial Rounded MT Bold" pitchFamily="34" charset="0"/>
              </a:rPr>
              <a:t>Africans to be allowed to elect their LEGCO members. </a:t>
            </a:r>
          </a:p>
          <a:p>
            <a:endParaRPr lang="en-US" sz="2800" dirty="0">
              <a:latin typeface="Arial Rounded MT Bold" pitchFamily="34" charset="0"/>
            </a:endParaRPr>
          </a:p>
        </p:txBody>
      </p:sp>
    </p:spTree>
    <p:extLst>
      <p:ext uri="{BB962C8B-B14F-4D97-AF65-F5344CB8AC3E}">
        <p14:creationId xmlns:p14="http://schemas.microsoft.com/office/powerpoint/2010/main" val="3443919342"/>
      </p:ext>
    </p:extLst>
  </p:cSld>
  <p:clrMapOvr>
    <a:masterClrMapping/>
  </p:clrMapOvr>
  <p:transition spd="slow" advTm="60000">
    <p:cover/>
  </p:transition>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0638"/>
            <a:ext cx="8229600" cy="952500"/>
          </a:xfrm>
        </p:spPr>
        <p:txBody>
          <a:bodyPr/>
          <a:lstStyle/>
          <a:p>
            <a:r>
              <a:rPr lang="en-US" b="1" u="sng" dirty="0" smtClean="0">
                <a:solidFill>
                  <a:srgbClr val="FF0000"/>
                </a:solidFill>
              </a:rPr>
              <a:t>Political development </a:t>
            </a:r>
            <a:r>
              <a:rPr lang="en-US" b="1" u="sng" dirty="0" err="1" smtClean="0">
                <a:solidFill>
                  <a:srgbClr val="FF0000"/>
                </a:solidFill>
              </a:rPr>
              <a:t>cont</a:t>
            </a:r>
            <a:r>
              <a:rPr lang="en-US" b="1" u="sng" dirty="0" smtClean="0">
                <a:solidFill>
                  <a:srgbClr val="FF0000"/>
                </a:solidFill>
              </a:rPr>
              <a:t>….</a:t>
            </a:r>
            <a:endParaRPr lang="en-US" b="1" u="sng" dirty="0">
              <a:solidFill>
                <a:srgbClr val="FF0000"/>
              </a:solidFill>
            </a:endParaRPr>
          </a:p>
        </p:txBody>
      </p:sp>
      <p:sp>
        <p:nvSpPr>
          <p:cNvPr id="3" name="Content Placeholder 2"/>
          <p:cNvSpPr>
            <a:spLocks noGrp="1"/>
          </p:cNvSpPr>
          <p:nvPr>
            <p:ph idx="4294967295"/>
          </p:nvPr>
        </p:nvSpPr>
        <p:spPr>
          <a:xfrm>
            <a:off x="508000" y="1181100"/>
            <a:ext cx="9144000" cy="4343400"/>
          </a:xfrm>
          <a:prstGeom prst="rect">
            <a:avLst/>
          </a:prstGeom>
        </p:spPr>
        <p:txBody>
          <a:bodyPr>
            <a:normAutofit/>
          </a:bodyPr>
          <a:lstStyle/>
          <a:p>
            <a:pPr lvl="0"/>
            <a:r>
              <a:rPr lang="en-US" dirty="0">
                <a:latin typeface="Arial Rounded MT Bold" pitchFamily="34" charset="0"/>
              </a:rPr>
              <a:t>In 1952 British Governor by then Sir Evelyn Barring declared a state of emergency </a:t>
            </a:r>
            <a:r>
              <a:rPr lang="en-US" dirty="0" smtClean="0">
                <a:latin typeface="Arial Rounded MT Bold" pitchFamily="34" charset="0"/>
              </a:rPr>
              <a:t>and arrested African political leaders among them were </a:t>
            </a:r>
            <a:r>
              <a:rPr lang="en-US" b="1" dirty="0" err="1" smtClean="0">
                <a:latin typeface="Arial Rounded MT Bold" pitchFamily="34" charset="0"/>
              </a:rPr>
              <a:t>Kungu</a:t>
            </a:r>
            <a:r>
              <a:rPr lang="en-US" b="1" dirty="0" smtClean="0">
                <a:latin typeface="Arial Rounded MT Bold" pitchFamily="34" charset="0"/>
              </a:rPr>
              <a:t> </a:t>
            </a:r>
            <a:r>
              <a:rPr lang="en-US" b="1" dirty="0" err="1" smtClean="0">
                <a:latin typeface="Arial Rounded MT Bold" pitchFamily="34" charset="0"/>
              </a:rPr>
              <a:t>Karumba</a:t>
            </a:r>
            <a:r>
              <a:rPr lang="en-US" b="1" dirty="0" smtClean="0">
                <a:latin typeface="Arial Rounded MT Bold" pitchFamily="34" charset="0"/>
              </a:rPr>
              <a:t>, </a:t>
            </a:r>
            <a:r>
              <a:rPr lang="en-US" b="1" dirty="0" err="1">
                <a:latin typeface="Arial Rounded MT Bold" pitchFamily="34" charset="0"/>
              </a:rPr>
              <a:t>Jomo</a:t>
            </a:r>
            <a:r>
              <a:rPr lang="en-US" b="1" dirty="0">
                <a:latin typeface="Arial Rounded MT Bold" pitchFamily="34" charset="0"/>
              </a:rPr>
              <a:t> Kenyatta, </a:t>
            </a:r>
            <a:r>
              <a:rPr lang="en-US" b="1" dirty="0" err="1">
                <a:latin typeface="Arial Rounded MT Bold" pitchFamily="34" charset="0"/>
              </a:rPr>
              <a:t>Achieng</a:t>
            </a:r>
            <a:r>
              <a:rPr lang="en-US" b="1" dirty="0">
                <a:latin typeface="Arial Rounded MT Bold" pitchFamily="34" charset="0"/>
              </a:rPr>
              <a:t> </a:t>
            </a:r>
            <a:r>
              <a:rPr lang="en-US" b="1" dirty="0" err="1">
                <a:latin typeface="Arial Rounded MT Bold" pitchFamily="34" charset="0"/>
              </a:rPr>
              <a:t>Oneko</a:t>
            </a:r>
            <a:r>
              <a:rPr lang="en-US" b="1" dirty="0">
                <a:latin typeface="Arial Rounded MT Bold" pitchFamily="34" charset="0"/>
              </a:rPr>
              <a:t>, Paul </a:t>
            </a:r>
            <a:r>
              <a:rPr lang="en-US" b="1" dirty="0" err="1">
                <a:latin typeface="Arial Rounded MT Bold" pitchFamily="34" charset="0"/>
              </a:rPr>
              <a:t>Ngei</a:t>
            </a:r>
            <a:r>
              <a:rPr lang="en-US" b="1" dirty="0">
                <a:latin typeface="Arial Rounded MT Bold" pitchFamily="34" charset="0"/>
              </a:rPr>
              <a:t>, Fred </a:t>
            </a:r>
            <a:r>
              <a:rPr lang="en-US" b="1" dirty="0" err="1" smtClean="0">
                <a:latin typeface="Arial Rounded MT Bold" pitchFamily="34" charset="0"/>
              </a:rPr>
              <a:t>Kubai</a:t>
            </a:r>
            <a:r>
              <a:rPr lang="en-US" b="1" dirty="0" smtClean="0">
                <a:latin typeface="Arial Rounded MT Bold" pitchFamily="34" charset="0"/>
              </a:rPr>
              <a:t>, </a:t>
            </a:r>
            <a:r>
              <a:rPr lang="en-US" b="1" dirty="0">
                <a:latin typeface="Arial Rounded MT Bold" pitchFamily="34" charset="0"/>
              </a:rPr>
              <a:t>and </a:t>
            </a:r>
            <a:r>
              <a:rPr lang="en-US" b="1" dirty="0" err="1">
                <a:latin typeface="Arial Rounded MT Bold" pitchFamily="34" charset="0"/>
              </a:rPr>
              <a:t>Bildad</a:t>
            </a:r>
            <a:r>
              <a:rPr lang="en-US" b="1" dirty="0">
                <a:latin typeface="Arial Rounded MT Bold" pitchFamily="34" charset="0"/>
              </a:rPr>
              <a:t> </a:t>
            </a:r>
            <a:r>
              <a:rPr lang="en-US" b="1" dirty="0" err="1">
                <a:latin typeface="Arial Rounded MT Bold" pitchFamily="34" charset="0"/>
              </a:rPr>
              <a:t>Kaggia</a:t>
            </a:r>
            <a:r>
              <a:rPr lang="en-US" b="1" dirty="0">
                <a:latin typeface="Arial Rounded MT Bold" pitchFamily="34" charset="0"/>
              </a:rPr>
              <a:t>.</a:t>
            </a:r>
          </a:p>
          <a:p>
            <a:pPr lvl="0"/>
            <a:r>
              <a:rPr lang="en-US" dirty="0">
                <a:latin typeface="Arial Rounded MT Bold" pitchFamily="34" charset="0"/>
              </a:rPr>
              <a:t>They were sentenced for seven </a:t>
            </a:r>
            <a:r>
              <a:rPr lang="en-US" dirty="0" smtClean="0">
                <a:latin typeface="Arial Rounded MT Bold" pitchFamily="34" charset="0"/>
              </a:rPr>
              <a:t>years. </a:t>
            </a:r>
            <a:endParaRPr lang="en-US" dirty="0">
              <a:latin typeface="Arial Rounded MT Bold" pitchFamily="34" charset="0"/>
            </a:endParaRPr>
          </a:p>
          <a:p>
            <a:pPr marL="0" indent="0">
              <a:buNone/>
            </a:pPr>
            <a:r>
              <a:rPr lang="en-US" b="1" dirty="0" smtClean="0">
                <a:latin typeface="Arial Rounded MT Bold" pitchFamily="34" charset="0"/>
              </a:rPr>
              <a:t>                   </a:t>
            </a:r>
            <a:endParaRPr lang="en-US" b="1" dirty="0">
              <a:latin typeface="Arial Rounded MT Bold" pitchFamily="34" charset="0"/>
            </a:endParaRPr>
          </a:p>
          <a:p>
            <a:endParaRPr lang="en-US" dirty="0">
              <a:latin typeface="Arial Rounded MT Bold" pitchFamily="34" charset="0"/>
            </a:endParaRPr>
          </a:p>
        </p:txBody>
      </p:sp>
    </p:spTree>
    <p:extLst>
      <p:ext uri="{BB962C8B-B14F-4D97-AF65-F5344CB8AC3E}">
        <p14:creationId xmlns:p14="http://schemas.microsoft.com/office/powerpoint/2010/main" val="3443316848"/>
      </p:ext>
    </p:extLst>
  </p:cSld>
  <p:clrMapOvr>
    <a:masterClrMapping/>
  </p:clrMapOvr>
  <p:transition spd="slow" advTm="60000">
    <p:cover/>
  </p:transition>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6300" y="393688"/>
            <a:ext cx="5257800" cy="646331"/>
          </a:xfrm>
          <a:prstGeom prst="rect">
            <a:avLst/>
          </a:prstGeom>
          <a:noFill/>
        </p:spPr>
        <p:txBody>
          <a:bodyPr wrap="square" rtlCol="0">
            <a:spAutoFit/>
          </a:bodyPr>
          <a:lstStyle/>
          <a:p>
            <a:pPr algn="ctr"/>
            <a:r>
              <a:rPr lang="en-US" sz="3600" b="1" dirty="0"/>
              <a:t>KAPENGURIA 6</a:t>
            </a:r>
            <a:endParaRPr lang="en-US" sz="3600" b="1" dirty="0"/>
          </a:p>
        </p:txBody>
      </p:sp>
    </p:spTree>
    <p:extLst>
      <p:ext uri="{BB962C8B-B14F-4D97-AF65-F5344CB8AC3E}">
        <p14:creationId xmlns:p14="http://schemas.microsoft.com/office/powerpoint/2010/main" val="582822170"/>
      </p:ext>
    </p:extLst>
  </p:cSld>
  <p:clrMapOvr>
    <a:masterClrMapping/>
  </p:clrMapOvr>
  <p:transition spd="slow">
    <p:cover/>
  </p:transition>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42901"/>
            <a:ext cx="8839200" cy="4401205"/>
          </a:xfrm>
          <a:prstGeom prst="rect">
            <a:avLst/>
          </a:prstGeom>
        </p:spPr>
        <p:txBody>
          <a:bodyPr wrap="square">
            <a:spAutoFit/>
          </a:bodyPr>
          <a:lstStyle/>
          <a:p>
            <a:r>
              <a:rPr lang="en-US" sz="2800" b="1" dirty="0"/>
              <a:t>In 1957 elections were held and the following people were elected:      		</a:t>
            </a:r>
          </a:p>
          <a:p>
            <a:r>
              <a:rPr lang="en-US" sz="2800" b="1" dirty="0"/>
              <a:t>	          </a:t>
            </a:r>
            <a:r>
              <a:rPr lang="en-US" sz="2800" b="1" dirty="0"/>
              <a:t>Ronald </a:t>
            </a:r>
            <a:r>
              <a:rPr lang="en-US" sz="2800" b="1" dirty="0" err="1"/>
              <a:t>Ngala</a:t>
            </a:r>
            <a:r>
              <a:rPr lang="en-US" sz="2800" b="1" dirty="0"/>
              <a:t>    – Coast</a:t>
            </a:r>
          </a:p>
          <a:p>
            <a:r>
              <a:rPr lang="en-US" sz="2800" b="1" dirty="0"/>
              <a:t>                     </a:t>
            </a:r>
            <a:r>
              <a:rPr lang="en-US" sz="2800" b="1" dirty="0"/>
              <a:t>Tom </a:t>
            </a:r>
            <a:r>
              <a:rPr lang="en-US" sz="2800" b="1" dirty="0" err="1"/>
              <a:t>Mboya</a:t>
            </a:r>
            <a:r>
              <a:rPr lang="en-US" sz="2800" b="1" dirty="0"/>
              <a:t>           -  Nairobi</a:t>
            </a:r>
          </a:p>
          <a:p>
            <a:r>
              <a:rPr lang="en-US" sz="2800" b="1" dirty="0"/>
              <a:t>	 </a:t>
            </a:r>
            <a:r>
              <a:rPr lang="en-US" sz="2800" b="1" dirty="0"/>
              <a:t>         Daniel  </a:t>
            </a:r>
            <a:r>
              <a:rPr lang="en-US" sz="2800" b="1" dirty="0" err="1"/>
              <a:t>Moi</a:t>
            </a:r>
            <a:r>
              <a:rPr lang="en-US" sz="2800" b="1" dirty="0"/>
              <a:t>           -   Rift Valley</a:t>
            </a:r>
          </a:p>
          <a:p>
            <a:r>
              <a:rPr lang="en-US" sz="2800" b="1" dirty="0"/>
              <a:t>                      </a:t>
            </a:r>
            <a:r>
              <a:rPr lang="en-US" sz="2800" b="1" dirty="0" err="1"/>
              <a:t>Oginga</a:t>
            </a:r>
            <a:r>
              <a:rPr lang="en-US" sz="2800" b="1" dirty="0"/>
              <a:t> </a:t>
            </a:r>
            <a:r>
              <a:rPr lang="en-US" sz="2800" b="1" dirty="0" err="1"/>
              <a:t>Odinga</a:t>
            </a:r>
            <a:r>
              <a:rPr lang="en-US" sz="2800" b="1" dirty="0"/>
              <a:t>     – Central Nyanza</a:t>
            </a:r>
          </a:p>
          <a:p>
            <a:r>
              <a:rPr lang="en-US" sz="2800" b="1" dirty="0"/>
              <a:t>                      </a:t>
            </a:r>
            <a:r>
              <a:rPr lang="en-US" sz="2800" b="1" dirty="0" err="1"/>
              <a:t>Masinde</a:t>
            </a:r>
            <a:r>
              <a:rPr lang="en-US" sz="2800" b="1" dirty="0"/>
              <a:t> </a:t>
            </a:r>
            <a:r>
              <a:rPr lang="en-US" sz="2800" b="1" dirty="0" err="1"/>
              <a:t>Muliro</a:t>
            </a:r>
            <a:r>
              <a:rPr lang="en-US" sz="2800" b="1" dirty="0"/>
              <a:t>      – North Nyanza</a:t>
            </a:r>
          </a:p>
          <a:p>
            <a:r>
              <a:rPr lang="en-US" sz="2800" b="1" dirty="0"/>
              <a:t>                      </a:t>
            </a:r>
            <a:r>
              <a:rPr lang="en-US" sz="2800" b="1" dirty="0"/>
              <a:t>James </a:t>
            </a:r>
            <a:r>
              <a:rPr lang="en-US" sz="2800" b="1" dirty="0" err="1"/>
              <a:t>Muimi</a:t>
            </a:r>
            <a:r>
              <a:rPr lang="en-US" sz="2800" b="1" dirty="0"/>
              <a:t>        -  </a:t>
            </a:r>
            <a:r>
              <a:rPr lang="en-US" sz="2800" b="1" dirty="0" err="1"/>
              <a:t>Ukambani</a:t>
            </a:r>
            <a:endParaRPr lang="en-US" sz="2800" b="1" dirty="0"/>
          </a:p>
          <a:p>
            <a:r>
              <a:rPr lang="en-US" sz="2800" b="1" dirty="0"/>
              <a:t>                      </a:t>
            </a:r>
            <a:r>
              <a:rPr lang="en-US" sz="2800" b="1" dirty="0"/>
              <a:t>Bernard </a:t>
            </a:r>
            <a:r>
              <a:rPr lang="en-US" sz="2800" b="1" dirty="0"/>
              <a:t>Mate       – Central </a:t>
            </a:r>
          </a:p>
          <a:p>
            <a:r>
              <a:rPr lang="en-US" sz="2800" b="1" dirty="0"/>
              <a:t>                      </a:t>
            </a:r>
            <a:r>
              <a:rPr lang="en-US" sz="2800" b="1" dirty="0"/>
              <a:t>Laurence </a:t>
            </a:r>
            <a:r>
              <a:rPr lang="en-US" sz="2800" b="1" dirty="0" err="1"/>
              <a:t>Oguda</a:t>
            </a:r>
            <a:r>
              <a:rPr lang="en-US" sz="2800" b="1" dirty="0"/>
              <a:t>   – South Nyanza.</a:t>
            </a:r>
          </a:p>
        </p:txBody>
      </p:sp>
    </p:spTree>
    <p:extLst>
      <p:ext uri="{BB962C8B-B14F-4D97-AF65-F5344CB8AC3E}">
        <p14:creationId xmlns:p14="http://schemas.microsoft.com/office/powerpoint/2010/main" val="3681653851"/>
      </p:ext>
    </p:extLst>
  </p:cSld>
  <p:clrMapOvr>
    <a:masterClrMapping/>
  </p:clrMapOvr>
  <p:transition spd="slow">
    <p:cover/>
  </p:transition>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9200" y="952501"/>
            <a:ext cx="5257800" cy="584775"/>
          </a:xfrm>
          <a:prstGeom prst="rect">
            <a:avLst/>
          </a:prstGeom>
          <a:noFill/>
        </p:spPr>
        <p:txBody>
          <a:bodyPr wrap="square" rtlCol="0">
            <a:spAutoFit/>
          </a:bodyPr>
          <a:lstStyle/>
          <a:p>
            <a:pPr algn="ctr"/>
            <a:r>
              <a:rPr lang="en-US" sz="3200" b="1" dirty="0"/>
              <a:t>LEGCO MEMBERS OF 1957</a:t>
            </a:r>
            <a:endParaRPr lang="en-US" sz="3200" b="1" dirty="0"/>
          </a:p>
        </p:txBody>
      </p:sp>
    </p:spTree>
    <p:extLst>
      <p:ext uri="{BB962C8B-B14F-4D97-AF65-F5344CB8AC3E}">
        <p14:creationId xmlns:p14="http://schemas.microsoft.com/office/powerpoint/2010/main" val="1712733523"/>
      </p:ext>
    </p:extLst>
  </p:cSld>
  <p:clrMapOvr>
    <a:masterClrMapping/>
  </p:clrMapOvr>
  <p:transition spd="slow" advTm="31000">
    <p:cover/>
  </p:transition>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609600"/>
          </a:xfrm>
        </p:spPr>
        <p:txBody>
          <a:bodyPr>
            <a:normAutofit/>
          </a:bodyPr>
          <a:lstStyle/>
          <a:p>
            <a:r>
              <a:rPr lang="en-US" sz="3600" u="sng" dirty="0">
                <a:solidFill>
                  <a:srgbClr val="FF0000"/>
                </a:solidFill>
              </a:rPr>
              <a:t>The Lancaster House Conference</a:t>
            </a:r>
            <a:endParaRPr lang="en-US" sz="3600" u="sng" dirty="0">
              <a:solidFill>
                <a:srgbClr val="FF0000"/>
              </a:solidFill>
            </a:endParaRPr>
          </a:p>
        </p:txBody>
      </p:sp>
      <p:sp>
        <p:nvSpPr>
          <p:cNvPr id="3" name="Content Placeholder 2"/>
          <p:cNvSpPr>
            <a:spLocks noGrp="1"/>
          </p:cNvSpPr>
          <p:nvPr>
            <p:ph idx="4294967295"/>
          </p:nvPr>
        </p:nvSpPr>
        <p:spPr>
          <a:xfrm>
            <a:off x="508000" y="609600"/>
            <a:ext cx="9144000" cy="3771900"/>
          </a:xfrm>
          <a:prstGeom prst="rect">
            <a:avLst/>
          </a:prstGeom>
        </p:spPr>
        <p:txBody>
          <a:bodyPr>
            <a:noAutofit/>
          </a:bodyPr>
          <a:lstStyle/>
          <a:p>
            <a:r>
              <a:rPr lang="en-US" sz="2400" dirty="0">
                <a:latin typeface="Arial Rounded MT Bold" pitchFamily="34" charset="0"/>
              </a:rPr>
              <a:t>In 1960 the first Lancaster house conference was held in London.</a:t>
            </a:r>
          </a:p>
          <a:p>
            <a:r>
              <a:rPr lang="en-US" sz="2400" dirty="0">
                <a:latin typeface="Arial Rounded MT Bold" pitchFamily="34" charset="0"/>
              </a:rPr>
              <a:t>Leaders from KANU and KADU and the African members in the LEGCO agreed to travel to London.</a:t>
            </a:r>
          </a:p>
          <a:p>
            <a:r>
              <a:rPr lang="en-US" sz="2400" dirty="0">
                <a:latin typeface="Arial Rounded MT Bold" pitchFamily="34" charset="0"/>
              </a:rPr>
              <a:t>During the conference African leaders presented their demands. These were :  </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1</a:t>
            </a:r>
            <a:r>
              <a:rPr lang="en-US" sz="2400" b="1" dirty="0">
                <a:latin typeface="Arial Rounded MT Bold" pitchFamily="34" charset="0"/>
              </a:rPr>
              <a:t>. The need to hold free and fair elections under a new constitution where African interest were to be addressed.</a:t>
            </a:r>
            <a:endParaRPr lang="en-US" sz="2400" dirty="0">
              <a:latin typeface="Arial Rounded MT Bold" pitchFamily="34" charset="0"/>
            </a:endParaRPr>
          </a:p>
          <a:p>
            <a:pPr marL="0" indent="0">
              <a:buNone/>
            </a:pPr>
            <a:endParaRPr lang="en-US" sz="2400" b="1" dirty="0">
              <a:latin typeface="Arial Rounded MT Bold" pitchFamily="34" charset="0"/>
            </a:endParaRPr>
          </a:p>
          <a:p>
            <a:pPr marL="0" indent="0">
              <a:buNone/>
            </a:pPr>
            <a:r>
              <a:rPr lang="en-US" sz="2400" b="1" dirty="0">
                <a:latin typeface="Arial Rounded MT Bold" pitchFamily="34" charset="0"/>
              </a:rPr>
              <a:t>2.  They demanded that Africans be allowed to form the government.  				    </a:t>
            </a:r>
            <a:endParaRPr lang="en-US" sz="2400" b="1" dirty="0">
              <a:latin typeface="Arial Rounded MT Bold" pitchFamily="34" charset="0"/>
            </a:endParaRPr>
          </a:p>
        </p:txBody>
      </p:sp>
    </p:spTree>
    <p:extLst>
      <p:ext uri="{BB962C8B-B14F-4D97-AF65-F5344CB8AC3E}">
        <p14:creationId xmlns:p14="http://schemas.microsoft.com/office/powerpoint/2010/main" val="2345993580"/>
      </p:ext>
    </p:extLst>
  </p:cSld>
  <p:clrMapOvr>
    <a:masterClrMapping/>
  </p:clrMapOvr>
  <p:transition spd="slow" advTm="60000">
    <p:cover/>
  </p:transition>
  <p:timing>
    <p:tnLst>
      <p:par>
        <p:cT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9525"/>
            <a:ext cx="9144000" cy="533400"/>
          </a:xfrm>
        </p:spPr>
        <p:txBody>
          <a:bodyPr>
            <a:normAutofit/>
          </a:bodyPr>
          <a:lstStyle/>
          <a:p>
            <a:r>
              <a:rPr lang="en-US" b="1" dirty="0" smtClean="0">
                <a:solidFill>
                  <a:srgbClr val="FF0000"/>
                </a:solidFill>
              </a:rPr>
              <a:t>Political developments </a:t>
            </a:r>
            <a:r>
              <a:rPr lang="en-US" b="1" dirty="0" err="1" smtClean="0">
                <a:solidFill>
                  <a:srgbClr val="FF0000"/>
                </a:solidFill>
              </a:rPr>
              <a:t>conti</a:t>
            </a:r>
            <a:r>
              <a:rPr lang="en-US" b="1" dirty="0" smtClean="0">
                <a:solidFill>
                  <a:srgbClr val="FF0000"/>
                </a:solidFill>
              </a:rPr>
              <a:t>…..</a:t>
            </a:r>
            <a:endParaRPr lang="en-US" b="1" dirty="0">
              <a:solidFill>
                <a:srgbClr val="FF0000"/>
              </a:solidFill>
            </a:endParaRPr>
          </a:p>
        </p:txBody>
      </p:sp>
      <p:sp>
        <p:nvSpPr>
          <p:cNvPr id="3" name="Content Placeholder 2"/>
          <p:cNvSpPr>
            <a:spLocks noGrp="1"/>
          </p:cNvSpPr>
          <p:nvPr>
            <p:ph idx="4294967295"/>
          </p:nvPr>
        </p:nvSpPr>
        <p:spPr>
          <a:xfrm>
            <a:off x="508000" y="952500"/>
            <a:ext cx="9144000" cy="3771900"/>
          </a:xfrm>
          <a:prstGeom prst="rect">
            <a:avLst/>
          </a:prstGeom>
        </p:spPr>
        <p:txBody>
          <a:bodyPr>
            <a:noAutofit/>
          </a:bodyPr>
          <a:lstStyle/>
          <a:p>
            <a:pPr lvl="2"/>
            <a:r>
              <a:rPr lang="en-US" sz="2800" dirty="0"/>
              <a:t>KANU leaders were for a </a:t>
            </a:r>
            <a:r>
              <a:rPr lang="en-US" sz="2800" b="1" dirty="0"/>
              <a:t>unitary </a:t>
            </a:r>
            <a:r>
              <a:rPr lang="en-US" sz="2800" dirty="0"/>
              <a:t>government while those for KADU were for a </a:t>
            </a:r>
            <a:r>
              <a:rPr lang="en-US" sz="2800" b="1" dirty="0"/>
              <a:t>regional</a:t>
            </a:r>
            <a:r>
              <a:rPr lang="en-US" sz="2800" dirty="0"/>
              <a:t>   [ </a:t>
            </a:r>
            <a:r>
              <a:rPr lang="en-US" sz="2800" dirty="0" err="1"/>
              <a:t>majimbo</a:t>
            </a:r>
            <a:r>
              <a:rPr lang="en-US" sz="2800" dirty="0"/>
              <a:t>] government.</a:t>
            </a:r>
          </a:p>
          <a:p>
            <a:pPr lvl="2"/>
            <a:r>
              <a:rPr lang="en-US" sz="2800" dirty="0"/>
              <a:t>Elections were held in 1961, which KANU won but refused to form the government demanding for the release of </a:t>
            </a:r>
            <a:r>
              <a:rPr lang="en-US" sz="2800" dirty="0" err="1"/>
              <a:t>Jomo</a:t>
            </a:r>
            <a:r>
              <a:rPr lang="en-US" sz="2800" dirty="0"/>
              <a:t> Kenyatta and other leaders.</a:t>
            </a:r>
          </a:p>
          <a:p>
            <a:pPr lvl="2"/>
            <a:r>
              <a:rPr lang="en-US" sz="2800" dirty="0"/>
              <a:t>KADU was asked to form the government but lacked KANU’ s support forcing the colonial office to call for the second Lancaster House conference.</a:t>
            </a:r>
            <a:endParaRPr lang="en-US" sz="2800" dirty="0"/>
          </a:p>
        </p:txBody>
      </p:sp>
      <p:sp>
        <p:nvSpPr>
          <p:cNvPr id="4" name="Rectangle 3"/>
          <p:cNvSpPr/>
          <p:nvPr/>
        </p:nvSpPr>
        <p:spPr>
          <a:xfrm>
            <a:off x="2794000" y="1434035"/>
            <a:ext cx="4572000" cy="646331"/>
          </a:xfrm>
          <a:prstGeom prst="rect">
            <a:avLst/>
          </a:prstGeom>
        </p:spPr>
        <p:txBody>
          <a:bodyPr>
            <a:spAutoFit/>
          </a:bodyPr>
          <a:lstStyle/>
          <a:p>
            <a:pPr lvl="0"/>
            <a:r>
              <a:rPr lang="en-US" dirty="0">
                <a:latin typeface="Arial Rounded MT Bold" pitchFamily="34" charset="0"/>
              </a:rPr>
              <a:t> </a:t>
            </a:r>
            <a:endParaRPr lang="en-US" dirty="0">
              <a:latin typeface="Arial Rounded MT Bold" pitchFamily="34" charset="0"/>
            </a:endParaRPr>
          </a:p>
          <a:p>
            <a:endParaRPr lang="en-US" dirty="0">
              <a:latin typeface="Arial Rounded MT Bold" pitchFamily="34" charset="0"/>
            </a:endParaRPr>
          </a:p>
        </p:txBody>
      </p:sp>
    </p:spTree>
    <p:extLst>
      <p:ext uri="{BB962C8B-B14F-4D97-AF65-F5344CB8AC3E}">
        <p14:creationId xmlns:p14="http://schemas.microsoft.com/office/powerpoint/2010/main" val="204092779"/>
      </p:ext>
    </p:extLst>
  </p:cSld>
  <p:clrMapOvr>
    <a:masterClrMapping/>
  </p:clrMapOvr>
  <p:transition spd="slow" advTm="60000">
    <p:cover/>
  </p:transition>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9144000" cy="495300"/>
          </a:xfrm>
        </p:spPr>
        <p:txBody>
          <a:bodyPr>
            <a:noAutofit/>
          </a:bodyPr>
          <a:lstStyle/>
          <a:p>
            <a:r>
              <a:rPr lang="en-US" sz="3200" u="sng" dirty="0">
                <a:solidFill>
                  <a:srgbClr val="FF0000"/>
                </a:solidFill>
                <a:latin typeface="Arial Rounded MT Bold" pitchFamily="34" charset="0"/>
              </a:rPr>
              <a:t>Results of  the First Lancaster House (1960)</a:t>
            </a: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977900"/>
            <a:ext cx="9144000" cy="3556000"/>
          </a:xfrm>
          <a:prstGeom prst="rect">
            <a:avLst/>
          </a:prstGeom>
        </p:spPr>
        <p:txBody>
          <a:bodyPr>
            <a:noAutofit/>
          </a:bodyPr>
          <a:lstStyle/>
          <a:p>
            <a:pPr lvl="0"/>
            <a:r>
              <a:rPr lang="en-US" sz="2000" dirty="0">
                <a:latin typeface="Arial Rounded MT Bold" pitchFamily="34" charset="0"/>
              </a:rPr>
              <a:t>New </a:t>
            </a:r>
            <a:r>
              <a:rPr lang="en-US" sz="2000" dirty="0">
                <a:latin typeface="Arial Rounded MT Bold" pitchFamily="34" charset="0"/>
              </a:rPr>
              <a:t>constitution was drafted. </a:t>
            </a:r>
          </a:p>
          <a:p>
            <a:pPr lvl="0"/>
            <a:r>
              <a:rPr lang="en-US" sz="2000" dirty="0">
                <a:latin typeface="Arial Rounded MT Bold" pitchFamily="34" charset="0"/>
              </a:rPr>
              <a:t>African were allowed to participate in General election (1961)</a:t>
            </a:r>
          </a:p>
          <a:p>
            <a:pPr lvl="0"/>
            <a:r>
              <a:rPr lang="en-US" sz="2000" dirty="0">
                <a:latin typeface="Arial Rounded MT Bold" pitchFamily="34" charset="0"/>
              </a:rPr>
              <a:t>Number of Africans in the LEGCO was increased and African got the majority. </a:t>
            </a:r>
          </a:p>
          <a:p>
            <a:pPr lvl="0"/>
            <a:r>
              <a:rPr lang="en-US" sz="2000" dirty="0">
                <a:latin typeface="Arial Rounded MT Bold" pitchFamily="34" charset="0"/>
              </a:rPr>
              <a:t>Election were to be held the following year (1961) </a:t>
            </a:r>
          </a:p>
          <a:p>
            <a:pPr lvl="0"/>
            <a:r>
              <a:rPr lang="en-US" sz="2000" dirty="0">
                <a:latin typeface="Arial Rounded MT Bold" pitchFamily="34" charset="0"/>
              </a:rPr>
              <a:t>In 1961 the first </a:t>
            </a:r>
            <a:r>
              <a:rPr lang="en-US" sz="2000" dirty="0">
                <a:latin typeface="Arial Rounded MT Bold" pitchFamily="34" charset="0"/>
              </a:rPr>
              <a:t>elections were conducted in which </a:t>
            </a:r>
            <a:r>
              <a:rPr lang="en-US" sz="2000" dirty="0">
                <a:latin typeface="Arial Rounded MT Bold" pitchFamily="34" charset="0"/>
              </a:rPr>
              <a:t>KANU won.</a:t>
            </a:r>
          </a:p>
          <a:p>
            <a:pPr lvl="0"/>
            <a:r>
              <a:rPr lang="en-US" sz="2000" dirty="0">
                <a:latin typeface="Arial Rounded MT Bold" pitchFamily="34" charset="0"/>
              </a:rPr>
              <a:t>In 1961 KAU members were released and Kenyatta became the president of KANU. </a:t>
            </a:r>
          </a:p>
          <a:p>
            <a:pPr lvl="0"/>
            <a:r>
              <a:rPr lang="en-US" sz="2000" dirty="0">
                <a:latin typeface="Arial Rounded MT Bold" pitchFamily="34" charset="0"/>
              </a:rPr>
              <a:t>1962 second Lancaster house conference was held.</a:t>
            </a:r>
          </a:p>
          <a:p>
            <a:pPr lvl="0"/>
            <a:r>
              <a:rPr lang="en-US" sz="2000" dirty="0">
                <a:latin typeface="Arial Rounded MT Bold" pitchFamily="34" charset="0"/>
              </a:rPr>
              <a:t>In 1962 Paul </a:t>
            </a:r>
            <a:r>
              <a:rPr lang="en-US" sz="2000" dirty="0" err="1">
                <a:latin typeface="Arial Rounded MT Bold" pitchFamily="34" charset="0"/>
              </a:rPr>
              <a:t>Ngei</a:t>
            </a:r>
            <a:r>
              <a:rPr lang="en-US" sz="2000" dirty="0">
                <a:latin typeface="Arial Rounded MT Bold" pitchFamily="34" charset="0"/>
              </a:rPr>
              <a:t> formed African People Party (APP) but later joined KANU.</a:t>
            </a:r>
          </a:p>
          <a:p>
            <a:endParaRPr lang="en-US" sz="2000" dirty="0">
              <a:latin typeface="Arial Rounded MT Bold" pitchFamily="34" charset="0"/>
            </a:endParaRPr>
          </a:p>
        </p:txBody>
      </p:sp>
    </p:spTree>
    <p:extLst>
      <p:ext uri="{BB962C8B-B14F-4D97-AF65-F5344CB8AC3E}">
        <p14:creationId xmlns:p14="http://schemas.microsoft.com/office/powerpoint/2010/main" val="485407325"/>
      </p:ext>
    </p:extLst>
  </p:cSld>
  <p:clrMapOvr>
    <a:masterClrMapping/>
  </p:clrMapOvr>
  <p:transition spd="slow" advTm="60000">
    <p:cover/>
  </p:transition>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144000" cy="952500"/>
          </a:xfrm>
        </p:spPr>
        <p:txBody>
          <a:bodyPr>
            <a:noAutofit/>
          </a:bodyPr>
          <a:lstStyle/>
          <a:p>
            <a:r>
              <a:rPr lang="en-US" sz="2800" u="sng" dirty="0">
                <a:solidFill>
                  <a:srgbClr val="FF0000"/>
                </a:solidFill>
                <a:latin typeface="Arial Rounded MT Bold" pitchFamily="34" charset="0"/>
              </a:rPr>
              <a:t>Second Lancaster House Conference (1962).</a:t>
            </a:r>
            <a:r>
              <a:rPr lang="en-US" sz="2800" dirty="0">
                <a:solidFill>
                  <a:srgbClr val="FF0000"/>
                </a:solidFill>
                <a:latin typeface="Arial Rounded MT Bold" pitchFamily="34" charset="0"/>
              </a:rPr>
              <a:t/>
            </a:r>
            <a:br>
              <a:rPr lang="en-US" sz="2800" dirty="0">
                <a:solidFill>
                  <a:srgbClr val="FF0000"/>
                </a:solidFill>
                <a:latin typeface="Arial Rounded MT Bold" pitchFamily="34" charset="0"/>
              </a:rPr>
            </a:b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915400" cy="3771900"/>
          </a:xfrm>
          <a:prstGeom prst="rect">
            <a:avLst/>
          </a:prstGeom>
        </p:spPr>
        <p:txBody>
          <a:bodyPr>
            <a:normAutofit/>
          </a:bodyPr>
          <a:lstStyle/>
          <a:p>
            <a:pPr marL="0" indent="0">
              <a:buNone/>
            </a:pPr>
            <a:r>
              <a:rPr lang="en-US" b="1" u="sng" dirty="0" smtClean="0">
                <a:latin typeface="Arial Rounded MT Bold" pitchFamily="34" charset="0"/>
              </a:rPr>
              <a:t>Its </a:t>
            </a:r>
            <a:r>
              <a:rPr lang="en-US" b="1" u="sng" dirty="0">
                <a:latin typeface="Arial Rounded MT Bold" pitchFamily="34" charset="0"/>
              </a:rPr>
              <a:t>result was:</a:t>
            </a:r>
            <a:endParaRPr lang="en-US" dirty="0">
              <a:latin typeface="Arial Rounded MT Bold" pitchFamily="34" charset="0"/>
            </a:endParaRPr>
          </a:p>
          <a:p>
            <a:pPr lvl="0"/>
            <a:r>
              <a:rPr lang="en-US" dirty="0">
                <a:latin typeface="Arial Rounded MT Bold" pitchFamily="34" charset="0"/>
              </a:rPr>
              <a:t>Set a coalition government. </a:t>
            </a:r>
          </a:p>
          <a:p>
            <a:pPr lvl="0"/>
            <a:r>
              <a:rPr lang="en-US" dirty="0">
                <a:latin typeface="Arial Rounded MT Bold" pitchFamily="34" charset="0"/>
              </a:rPr>
              <a:t>Kenya to have a central government led by prime minister. </a:t>
            </a:r>
          </a:p>
          <a:p>
            <a:pPr lvl="0"/>
            <a:r>
              <a:rPr lang="en-US" dirty="0" err="1">
                <a:latin typeface="Arial Rounded MT Bold" pitchFamily="34" charset="0"/>
              </a:rPr>
              <a:t>Majimbo</a:t>
            </a:r>
            <a:r>
              <a:rPr lang="en-US" dirty="0">
                <a:latin typeface="Arial Rounded MT Bold" pitchFamily="34" charset="0"/>
              </a:rPr>
              <a:t> was introduced. </a:t>
            </a:r>
          </a:p>
          <a:p>
            <a:pPr lvl="0"/>
            <a:r>
              <a:rPr lang="en-US" dirty="0">
                <a:latin typeface="Arial Rounded MT Bold" pitchFamily="34" charset="0"/>
              </a:rPr>
              <a:t>LEGCO was replaced by parliament with two houses </a:t>
            </a:r>
          </a:p>
          <a:p>
            <a:endParaRPr lang="en-US" dirty="0">
              <a:latin typeface="Arial Rounded MT Bold" pitchFamily="34" charset="0"/>
            </a:endParaRPr>
          </a:p>
        </p:txBody>
      </p:sp>
    </p:spTree>
    <p:extLst>
      <p:ext uri="{BB962C8B-B14F-4D97-AF65-F5344CB8AC3E}">
        <p14:creationId xmlns:p14="http://schemas.microsoft.com/office/powerpoint/2010/main" val="1218855914"/>
      </p:ext>
    </p:extLst>
  </p:cSld>
  <p:clrMapOvr>
    <a:masterClrMapping/>
  </p:clrMapOvr>
  <p:transition spd="slow" advTm="60000">
    <p:cover/>
  </p:transition>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77800"/>
            <a:ext cx="9144000" cy="3975100"/>
          </a:xfrm>
          <a:prstGeom prst="rect">
            <a:avLst/>
          </a:prstGeom>
        </p:spPr>
        <p:txBody>
          <a:bodyPr>
            <a:noAutofit/>
          </a:bodyPr>
          <a:lstStyle/>
          <a:p>
            <a:pPr lvl="1"/>
            <a:r>
              <a:rPr lang="en-US" sz="1600" dirty="0">
                <a:latin typeface="Arial Rounded MT Bold" pitchFamily="34" charset="0"/>
              </a:rPr>
              <a:t>Lower house – </a:t>
            </a:r>
            <a:r>
              <a:rPr lang="en-US" sz="1600" b="1" dirty="0">
                <a:latin typeface="Arial Rounded MT Bold" pitchFamily="34" charset="0"/>
              </a:rPr>
              <a:t>House </a:t>
            </a:r>
            <a:r>
              <a:rPr lang="en-US" sz="1600" b="1" dirty="0">
                <a:latin typeface="Arial Rounded MT Bold" pitchFamily="34" charset="0"/>
              </a:rPr>
              <a:t>Representative</a:t>
            </a:r>
            <a:r>
              <a:rPr lang="en-US" sz="1600" dirty="0">
                <a:latin typeface="Arial Rounded MT Bold" pitchFamily="34" charset="0"/>
              </a:rPr>
              <a:t> </a:t>
            </a:r>
            <a:endParaRPr lang="en-US" sz="1600" dirty="0">
              <a:latin typeface="Arial Rounded MT Bold" pitchFamily="34" charset="0"/>
            </a:endParaRPr>
          </a:p>
          <a:p>
            <a:pPr lvl="1"/>
            <a:r>
              <a:rPr lang="en-US" sz="1600" dirty="0">
                <a:latin typeface="Arial Rounded MT Bold" pitchFamily="34" charset="0"/>
              </a:rPr>
              <a:t>Upper house - </a:t>
            </a:r>
            <a:r>
              <a:rPr lang="en-US" sz="1600" b="1" dirty="0">
                <a:latin typeface="Arial Rounded MT Bold" pitchFamily="34" charset="0"/>
              </a:rPr>
              <a:t>Senate</a:t>
            </a:r>
            <a:r>
              <a:rPr lang="en-US" sz="1600" dirty="0">
                <a:latin typeface="Arial Rounded MT Bold" pitchFamily="34" charset="0"/>
              </a:rPr>
              <a:t> </a:t>
            </a:r>
          </a:p>
          <a:p>
            <a:pPr lvl="1"/>
            <a:r>
              <a:rPr lang="en-US" sz="1600" dirty="0">
                <a:latin typeface="Arial Rounded MT Bold" pitchFamily="34" charset="0"/>
              </a:rPr>
              <a:t>1</a:t>
            </a:r>
            <a:r>
              <a:rPr lang="en-US" sz="1600" baseline="30000" dirty="0">
                <a:latin typeface="Arial Rounded MT Bold" pitchFamily="34" charset="0"/>
              </a:rPr>
              <a:t>st</a:t>
            </a:r>
            <a:r>
              <a:rPr lang="en-US" sz="1600" dirty="0">
                <a:latin typeface="Arial Rounded MT Bold" pitchFamily="34" charset="0"/>
              </a:rPr>
              <a:t> June 1963 Kenya got internal self government with </a:t>
            </a:r>
            <a:r>
              <a:rPr lang="en-US" sz="1600" dirty="0" err="1">
                <a:latin typeface="Arial Rounded MT Bold" pitchFamily="34" charset="0"/>
              </a:rPr>
              <a:t>Jomo</a:t>
            </a:r>
            <a:r>
              <a:rPr lang="en-US" sz="1600" dirty="0">
                <a:latin typeface="Arial Rounded MT Bold" pitchFamily="34" charset="0"/>
              </a:rPr>
              <a:t> Kenyatta as the first prime minister </a:t>
            </a:r>
          </a:p>
          <a:p>
            <a:pPr lvl="1"/>
            <a:r>
              <a:rPr lang="en-US" sz="1600" dirty="0">
                <a:latin typeface="Arial Rounded MT Bold" pitchFamily="34" charset="0"/>
              </a:rPr>
              <a:t>On 1</a:t>
            </a:r>
            <a:r>
              <a:rPr lang="en-US" sz="1600" baseline="30000" dirty="0">
                <a:latin typeface="Arial Rounded MT Bold" pitchFamily="34" charset="0"/>
              </a:rPr>
              <a:t>st </a:t>
            </a:r>
            <a:r>
              <a:rPr lang="en-US" sz="1600" dirty="0">
                <a:latin typeface="Arial Rounded MT Bold" pitchFamily="34" charset="0"/>
              </a:rPr>
              <a:t>June every year we celebrates </a:t>
            </a:r>
            <a:r>
              <a:rPr lang="en-US" sz="1600" dirty="0" err="1">
                <a:latin typeface="Arial Rounded MT Bold" pitchFamily="34" charset="0"/>
              </a:rPr>
              <a:t>Madaraka</a:t>
            </a:r>
            <a:r>
              <a:rPr lang="en-US" sz="1600" dirty="0">
                <a:latin typeface="Arial Rounded MT Bold" pitchFamily="34" charset="0"/>
              </a:rPr>
              <a:t> day. </a:t>
            </a:r>
          </a:p>
          <a:p>
            <a:pPr lvl="1"/>
            <a:r>
              <a:rPr lang="en-US" sz="1600" dirty="0">
                <a:latin typeface="Arial Rounded MT Bold" pitchFamily="34" charset="0"/>
              </a:rPr>
              <a:t>On 12</a:t>
            </a:r>
            <a:r>
              <a:rPr lang="en-US" sz="1600" baseline="30000" dirty="0">
                <a:latin typeface="Arial Rounded MT Bold" pitchFamily="34" charset="0"/>
              </a:rPr>
              <a:t>th</a:t>
            </a:r>
            <a:r>
              <a:rPr lang="en-US" sz="1600" dirty="0">
                <a:latin typeface="Arial Rounded MT Bold" pitchFamily="34" charset="0"/>
              </a:rPr>
              <a:t> December we celebrates </a:t>
            </a:r>
            <a:r>
              <a:rPr lang="en-US" sz="1600" dirty="0" err="1">
                <a:latin typeface="Arial Rounded MT Bold" pitchFamily="34" charset="0"/>
              </a:rPr>
              <a:t>Jamhuri</a:t>
            </a:r>
            <a:r>
              <a:rPr lang="en-US" sz="1600" dirty="0">
                <a:latin typeface="Arial Rounded MT Bold" pitchFamily="34" charset="0"/>
              </a:rPr>
              <a:t> day every year </a:t>
            </a:r>
          </a:p>
          <a:p>
            <a:pPr lvl="1"/>
            <a:r>
              <a:rPr lang="en-US" sz="1600" dirty="0" err="1">
                <a:latin typeface="Arial Rounded MT Bold" pitchFamily="34" charset="0"/>
              </a:rPr>
              <a:t>Oginga</a:t>
            </a:r>
            <a:r>
              <a:rPr lang="en-US" sz="1600" dirty="0">
                <a:latin typeface="Arial Rounded MT Bold" pitchFamily="34" charset="0"/>
              </a:rPr>
              <a:t> </a:t>
            </a:r>
            <a:r>
              <a:rPr lang="en-US" sz="1600" dirty="0" err="1">
                <a:latin typeface="Arial Rounded MT Bold" pitchFamily="34" charset="0"/>
              </a:rPr>
              <a:t>Odinga</a:t>
            </a:r>
            <a:r>
              <a:rPr lang="en-US" sz="1600" dirty="0">
                <a:latin typeface="Arial Rounded MT Bold" pitchFamily="34" charset="0"/>
              </a:rPr>
              <a:t> was the first vice president of Kenya. </a:t>
            </a:r>
          </a:p>
          <a:p>
            <a:pPr lvl="1"/>
            <a:r>
              <a:rPr lang="en-US" sz="1600" dirty="0">
                <a:latin typeface="Arial Rounded MT Bold" pitchFamily="34" charset="0"/>
              </a:rPr>
              <a:t>Kenya became independent as a multi – party state but in 1964 all the other parties joined KANU and Kenya become a one party state. </a:t>
            </a:r>
          </a:p>
          <a:p>
            <a:pPr lvl="1"/>
            <a:r>
              <a:rPr lang="en-US" sz="1600" dirty="0">
                <a:latin typeface="Arial Rounded MT Bold" pitchFamily="34" charset="0"/>
              </a:rPr>
              <a:t>1974 voting age was reduced from 21 to 18 and also Kiswahili became the official language in  parliament.</a:t>
            </a:r>
          </a:p>
          <a:p>
            <a:pPr lvl="1"/>
            <a:r>
              <a:rPr lang="en-US" sz="1600" dirty="0">
                <a:latin typeface="Arial Rounded MT Bold" pitchFamily="34" charset="0"/>
              </a:rPr>
              <a:t>1978 </a:t>
            </a:r>
            <a:r>
              <a:rPr lang="en-US" sz="1600" dirty="0" err="1">
                <a:latin typeface="Arial Rounded MT Bold" pitchFamily="34" charset="0"/>
              </a:rPr>
              <a:t>Mzee</a:t>
            </a:r>
            <a:r>
              <a:rPr lang="en-US" sz="1600" dirty="0">
                <a:latin typeface="Arial Rounded MT Bold" pitchFamily="34" charset="0"/>
              </a:rPr>
              <a:t> </a:t>
            </a:r>
            <a:r>
              <a:rPr lang="en-US" sz="1600" dirty="0" err="1">
                <a:latin typeface="Arial Rounded MT Bold" pitchFamily="34" charset="0"/>
              </a:rPr>
              <a:t>Jomo</a:t>
            </a:r>
            <a:r>
              <a:rPr lang="en-US" sz="1600" dirty="0">
                <a:latin typeface="Arial Rounded MT Bold" pitchFamily="34" charset="0"/>
              </a:rPr>
              <a:t> Kenyatta died and Daniel </a:t>
            </a:r>
            <a:r>
              <a:rPr lang="en-US" sz="1600" dirty="0" err="1">
                <a:latin typeface="Arial Rounded MT Bold" pitchFamily="34" charset="0"/>
              </a:rPr>
              <a:t>Arap</a:t>
            </a:r>
            <a:r>
              <a:rPr lang="en-US" sz="1600" dirty="0">
                <a:latin typeface="Arial Rounded MT Bold" pitchFamily="34" charset="0"/>
              </a:rPr>
              <a:t> </a:t>
            </a:r>
            <a:r>
              <a:rPr lang="en-US" sz="1600" dirty="0" err="1">
                <a:latin typeface="Arial Rounded MT Bold" pitchFamily="34" charset="0"/>
              </a:rPr>
              <a:t>Moi</a:t>
            </a:r>
            <a:r>
              <a:rPr lang="en-US" sz="1600" dirty="0">
                <a:latin typeface="Arial Rounded MT Bold" pitchFamily="34" charset="0"/>
              </a:rPr>
              <a:t> became the president. </a:t>
            </a:r>
          </a:p>
          <a:p>
            <a:pPr lvl="1"/>
            <a:r>
              <a:rPr lang="en-US" sz="1600" dirty="0">
                <a:latin typeface="Arial Rounded MT Bold" pitchFamily="34" charset="0"/>
              </a:rPr>
              <a:t>In 1988 number of seats for elected Member of Parliament increased to 188 and also queue voting system was introduced.</a:t>
            </a:r>
          </a:p>
          <a:p>
            <a:pPr lvl="1"/>
            <a:r>
              <a:rPr lang="en-US" sz="1600" dirty="0">
                <a:latin typeface="Arial Rounded MT Bold" pitchFamily="34" charset="0"/>
              </a:rPr>
              <a:t>1991 Kenya again became a multiparty state.</a:t>
            </a:r>
          </a:p>
          <a:p>
            <a:pPr lvl="1"/>
            <a:r>
              <a:rPr lang="en-US" sz="1600" dirty="0">
                <a:latin typeface="Arial Rounded MT Bold" pitchFamily="34" charset="0"/>
              </a:rPr>
              <a:t>2002 </a:t>
            </a:r>
            <a:r>
              <a:rPr lang="en-US" sz="1600" dirty="0" err="1">
                <a:latin typeface="Arial Rounded MT Bold" pitchFamily="34" charset="0"/>
              </a:rPr>
              <a:t>Mwai</a:t>
            </a:r>
            <a:r>
              <a:rPr lang="en-US" sz="1600" dirty="0">
                <a:latin typeface="Arial Rounded MT Bold" pitchFamily="34" charset="0"/>
              </a:rPr>
              <a:t> </a:t>
            </a:r>
            <a:r>
              <a:rPr lang="en-US" sz="1600" dirty="0" err="1">
                <a:latin typeface="Arial Rounded MT Bold" pitchFamily="34" charset="0"/>
              </a:rPr>
              <a:t>Kibaki</a:t>
            </a:r>
            <a:r>
              <a:rPr lang="en-US" sz="1600" dirty="0">
                <a:latin typeface="Arial Rounded MT Bold" pitchFamily="34" charset="0"/>
              </a:rPr>
              <a:t> of NARC was elected as the third president of Kenya. </a:t>
            </a:r>
          </a:p>
          <a:p>
            <a:pPr lvl="1"/>
            <a:r>
              <a:rPr lang="en-US" sz="1600" dirty="0">
                <a:latin typeface="Arial Rounded MT Bold" pitchFamily="34" charset="0"/>
              </a:rPr>
              <a:t>2008 constitution was amended to create post of prime minister.</a:t>
            </a:r>
          </a:p>
          <a:p>
            <a:pPr lvl="1"/>
            <a:r>
              <a:rPr lang="en-US" sz="1600" dirty="0" err="1">
                <a:latin typeface="Arial Rounded MT Bold" pitchFamily="34" charset="0"/>
              </a:rPr>
              <a:t>Raila</a:t>
            </a:r>
            <a:r>
              <a:rPr lang="en-US" sz="1600" dirty="0">
                <a:latin typeface="Arial Rounded MT Bold" pitchFamily="34" charset="0"/>
              </a:rPr>
              <a:t> </a:t>
            </a:r>
            <a:r>
              <a:rPr lang="en-US" sz="1600" dirty="0" err="1">
                <a:latin typeface="Arial Rounded MT Bold" pitchFamily="34" charset="0"/>
              </a:rPr>
              <a:t>Odinga</a:t>
            </a:r>
            <a:r>
              <a:rPr lang="en-US" sz="1600" dirty="0">
                <a:latin typeface="Arial Rounded MT Bold" pitchFamily="34" charset="0"/>
              </a:rPr>
              <a:t> became the second prime minister of </a:t>
            </a:r>
            <a:r>
              <a:rPr lang="en-US" sz="1600" dirty="0">
                <a:latin typeface="Arial Rounded MT Bold" pitchFamily="34" charset="0"/>
              </a:rPr>
              <a:t>Kenya.</a:t>
            </a:r>
          </a:p>
          <a:p>
            <a:pPr marL="457200" lvl="1" indent="0">
              <a:buNone/>
            </a:pPr>
            <a:endParaRPr lang="en-US" sz="1600" dirty="0">
              <a:latin typeface="Arial Rounded MT Bold" pitchFamily="34" charset="0"/>
            </a:endParaRPr>
          </a:p>
        </p:txBody>
      </p:sp>
    </p:spTree>
    <p:extLst>
      <p:ext uri="{BB962C8B-B14F-4D97-AF65-F5344CB8AC3E}">
        <p14:creationId xmlns:p14="http://schemas.microsoft.com/office/powerpoint/2010/main" val="2671310115"/>
      </p:ext>
    </p:extLst>
  </p:cSld>
  <p:clrMapOvr>
    <a:masterClrMapping/>
  </p:clrMapOvr>
  <p:transition spd="slow" advTm="60000">
    <p:cove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lstStyle/>
          <a:p>
            <a:r>
              <a:rPr lang="en-US" b="1" u="sng" dirty="0">
                <a:solidFill>
                  <a:srgbClr val="FF0000"/>
                </a:solidFill>
                <a:latin typeface="Arial Rounded MT Bold" pitchFamily="34" charset="0"/>
              </a:rPr>
              <a:t>Equatorial climatic </a:t>
            </a:r>
            <a:r>
              <a:rPr lang="en-US" b="1" u="sng" dirty="0" smtClean="0">
                <a:solidFill>
                  <a:srgbClr val="FF0000"/>
                </a:solidFill>
                <a:latin typeface="Arial Rounded MT Bold" pitchFamily="34" charset="0"/>
              </a:rPr>
              <a:t>region…</a:t>
            </a:r>
            <a:endParaRPr lang="en-US" dirty="0"/>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lvl="0">
              <a:buFont typeface="Wingdings" panose="05000000000000000000" pitchFamily="2" charset="2"/>
              <a:buChar char="§"/>
            </a:pPr>
            <a:r>
              <a:rPr lang="en-US" dirty="0">
                <a:latin typeface="Arial Rounded MT Bold" pitchFamily="34" charset="0"/>
              </a:rPr>
              <a:t>Long rain is between April and May.</a:t>
            </a:r>
          </a:p>
          <a:p>
            <a:pPr lvl="0">
              <a:buFont typeface="Wingdings" panose="05000000000000000000" pitchFamily="2" charset="2"/>
              <a:buChar char="§"/>
            </a:pPr>
            <a:r>
              <a:rPr lang="en-US" dirty="0">
                <a:latin typeface="Arial Rounded MT Bold" pitchFamily="34" charset="0"/>
              </a:rPr>
              <a:t>Short rain is between November and December.</a:t>
            </a:r>
          </a:p>
          <a:p>
            <a:pPr lvl="0">
              <a:buFont typeface="Wingdings" panose="05000000000000000000" pitchFamily="2" charset="2"/>
              <a:buChar char="§"/>
            </a:pPr>
            <a:r>
              <a:rPr lang="en-US" dirty="0">
                <a:latin typeface="Arial Rounded MT Bold" pitchFamily="34" charset="0"/>
              </a:rPr>
              <a:t>Climate is warm and wet.</a:t>
            </a:r>
          </a:p>
          <a:p>
            <a:pPr lvl="0">
              <a:buFont typeface="Wingdings" panose="05000000000000000000" pitchFamily="2" charset="2"/>
              <a:buChar char="§"/>
            </a:pPr>
            <a:r>
              <a:rPr lang="en-US" dirty="0">
                <a:latin typeface="Arial Rounded MT Bold" pitchFamily="34" charset="0"/>
              </a:rPr>
              <a:t>Equatorial climate region </a:t>
            </a:r>
            <a:r>
              <a:rPr lang="en-US" dirty="0" smtClean="0">
                <a:latin typeface="Arial Rounded MT Bold" pitchFamily="34" charset="0"/>
              </a:rPr>
              <a:t>is found within latitudes </a:t>
            </a:r>
            <a:r>
              <a:rPr lang="en-US" dirty="0">
                <a:latin typeface="Arial Rounded MT Bold" pitchFamily="34" charset="0"/>
              </a:rPr>
              <a:t>5</a:t>
            </a:r>
            <a:r>
              <a:rPr lang="en-US" baseline="30000" dirty="0">
                <a:latin typeface="Arial Rounded MT Bold" pitchFamily="34" charset="0"/>
              </a:rPr>
              <a:t>0</a:t>
            </a:r>
            <a:r>
              <a:rPr lang="en-US" dirty="0">
                <a:latin typeface="Arial Rounded MT Bold" pitchFamily="34" charset="0"/>
              </a:rPr>
              <a:t>N and </a:t>
            </a:r>
            <a:r>
              <a:rPr lang="en-US" dirty="0" smtClean="0">
                <a:latin typeface="Arial Rounded MT Bold" pitchFamily="34" charset="0"/>
              </a:rPr>
              <a:t>5</a:t>
            </a:r>
            <a:r>
              <a:rPr lang="en-US" baseline="30000" dirty="0" smtClean="0">
                <a:latin typeface="Arial Rounded MT Bold" pitchFamily="34" charset="0"/>
              </a:rPr>
              <a:t>0</a:t>
            </a:r>
            <a:r>
              <a:rPr lang="en-US" dirty="0" smtClean="0">
                <a:latin typeface="Arial Rounded MT Bold" pitchFamily="34" charset="0"/>
              </a:rPr>
              <a:t>S.</a:t>
            </a:r>
            <a:endParaRPr lang="en-US" dirty="0">
              <a:latin typeface="Arial Rounded MT Bold" pitchFamily="34" charset="0"/>
            </a:endParaRPr>
          </a:p>
          <a:p>
            <a:pPr lvl="0">
              <a:buFont typeface="Wingdings" panose="05000000000000000000" pitchFamily="2" charset="2"/>
              <a:buChar char="§"/>
            </a:pPr>
            <a:r>
              <a:rPr lang="en-US" dirty="0">
                <a:latin typeface="Arial Rounded MT Bold" pitchFamily="34" charset="0"/>
              </a:rPr>
              <a:t>Rainfall is well distributed throughout the year which is convectional rain but relief rainfall is experienced on highlands.</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1847039541"/>
      </p:ext>
    </p:extLst>
  </p:cSld>
  <p:clrMapOvr>
    <a:masterClrMapping/>
  </p:clrMapOvr>
  <p:transition spd="slow" advTm="60000">
    <p:cover/>
  </p:transition>
  <p:timing>
    <p:tnLst>
      <p:par>
        <p:cTn id="1" dur="indefinite" restart="never" nodeType="tmRoot"/>
      </p:par>
    </p:tn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6800" y="571500"/>
            <a:ext cx="6477000" cy="523220"/>
          </a:xfrm>
          <a:prstGeom prst="rect">
            <a:avLst/>
          </a:prstGeom>
          <a:noFill/>
        </p:spPr>
        <p:txBody>
          <a:bodyPr wrap="square" rtlCol="0">
            <a:spAutoFit/>
          </a:bodyPr>
          <a:lstStyle/>
          <a:p>
            <a:r>
              <a:rPr lang="en-US" sz="2800" b="1" dirty="0"/>
              <a:t>VICE PRESIDENTS AFTER INDEPENDENCE</a:t>
            </a:r>
            <a:endParaRPr lang="en-US" sz="2800" b="1" dirty="0"/>
          </a:p>
        </p:txBody>
      </p:sp>
      <p:pic>
        <p:nvPicPr>
          <p:cNvPr id="3" name="Voice 009.m4a">
            <a:hlinkClick r:id="" action="ppaction://media"/>
          </p:cNvPr>
          <p:cNvPicPr>
            <a:picLocks noChangeAspect="1"/>
          </p:cNvPicPr>
          <p:nvPr>
            <a:audioFile r:link="rId1"/>
            <p:extLst>
              <p:ext uri="{DAA4B4D4-6D71-4841-9C94-3DE7FCFB9230}">
                <p14:media xmlns:p14="http://schemas.microsoft.com/office/powerpoint/2010/main" r:embed="rId2">
                  <p14:trim st="404000" end="254908"/>
                </p14:media>
              </p:ext>
            </p:extLst>
          </p:nvPr>
        </p:nvPicPr>
        <p:blipFill>
          <a:blip r:embed="rId4"/>
          <a:stretch>
            <a:fillRect/>
          </a:stretch>
        </p:blipFill>
        <p:spPr>
          <a:xfrm>
            <a:off x="4775200" y="2603500"/>
            <a:ext cx="609600" cy="508000"/>
          </a:xfrm>
          <a:prstGeom prst="rect">
            <a:avLst/>
          </a:prstGeom>
        </p:spPr>
      </p:pic>
    </p:spTree>
    <p:extLst>
      <p:ext uri="{BB962C8B-B14F-4D97-AF65-F5344CB8AC3E}">
        <p14:creationId xmlns:p14="http://schemas.microsoft.com/office/powerpoint/2010/main" val="1178572524"/>
      </p:ext>
    </p:extLst>
  </p:cSld>
  <p:clrMapOvr>
    <a:masterClrMapping/>
  </p:clrMapOvr>
  <p:transition spd="slow" advTm="24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342900"/>
          </a:xfrm>
        </p:spPr>
        <p:txBody>
          <a:bodyPr>
            <a:noAutofit/>
          </a:bodyPr>
          <a:lstStyle/>
          <a:p>
            <a:r>
              <a:rPr lang="en-US" sz="3200" u="sng" dirty="0">
                <a:solidFill>
                  <a:srgbClr val="FF0000"/>
                </a:solidFill>
                <a:latin typeface="Arial Rounded MT Bold" pitchFamily="34" charset="0"/>
              </a:rPr>
              <a:t>EXERCISE </a:t>
            </a:r>
            <a:r>
              <a:rPr lang="en-US" sz="3200" u="sng" dirty="0">
                <a:solidFill>
                  <a:srgbClr val="FF0000"/>
                </a:solidFill>
                <a:latin typeface="Arial Rounded MT Bold" pitchFamily="34" charset="0"/>
              </a:rPr>
              <a:t>20</a:t>
            </a:r>
            <a:endParaRPr lang="en-US" sz="3200" dirty="0">
              <a:solidFill>
                <a:srgbClr val="FF0000"/>
              </a:solidFill>
            </a:endParaRPr>
          </a:p>
        </p:txBody>
      </p:sp>
      <p:sp>
        <p:nvSpPr>
          <p:cNvPr id="3" name="Content Placeholder 2"/>
          <p:cNvSpPr>
            <a:spLocks noGrp="1"/>
          </p:cNvSpPr>
          <p:nvPr>
            <p:ph idx="4294967295"/>
          </p:nvPr>
        </p:nvSpPr>
        <p:spPr>
          <a:xfrm>
            <a:off x="508000" y="495300"/>
            <a:ext cx="9144000" cy="2209800"/>
          </a:xfrm>
          <a:prstGeom prst="rect">
            <a:avLst/>
          </a:prstGeom>
        </p:spPr>
        <p:txBody>
          <a:bodyPr>
            <a:normAutofit/>
          </a:bodyPr>
          <a:lstStyle/>
          <a:p>
            <a:pPr marL="0" indent="0">
              <a:buNone/>
            </a:pPr>
            <a:r>
              <a:rPr lang="en-US" sz="2000" dirty="0">
                <a:latin typeface="Arial Rounded MT Bold" pitchFamily="34" charset="0"/>
              </a:rPr>
              <a:t>1.Three </a:t>
            </a:r>
            <a:r>
              <a:rPr lang="en-US" sz="2000" dirty="0">
                <a:latin typeface="Arial Rounded MT Bold" pitchFamily="34" charset="0"/>
              </a:rPr>
              <a:t>of the following are result of the </a:t>
            </a:r>
            <a:r>
              <a:rPr lang="en-US" sz="2000" dirty="0">
                <a:latin typeface="Arial Rounded MT Bold" pitchFamily="34" charset="0"/>
              </a:rPr>
              <a:t>second   Lancaster </a:t>
            </a:r>
            <a:r>
              <a:rPr lang="en-US" sz="2000" dirty="0">
                <a:latin typeface="Arial Rounded MT Bold" pitchFamily="34" charset="0"/>
              </a:rPr>
              <a:t>house </a:t>
            </a:r>
            <a:r>
              <a:rPr lang="en-US" sz="2000" b="1" dirty="0">
                <a:latin typeface="Arial Rounded MT Bold" pitchFamily="34" charset="0"/>
              </a:rPr>
              <a:t>EXCEPT</a:t>
            </a:r>
            <a:r>
              <a:rPr lang="en-US" sz="2000" dirty="0">
                <a:latin typeface="Arial Rounded MT Bold" pitchFamily="34" charset="0"/>
              </a:rPr>
              <a:t> </a:t>
            </a:r>
            <a:r>
              <a:rPr lang="en-US" sz="2000" dirty="0">
                <a:latin typeface="Arial Rounded MT Bold" pitchFamily="34" charset="0"/>
              </a:rPr>
              <a:t>one, which </a:t>
            </a:r>
            <a:r>
              <a:rPr lang="en-US" sz="2000" dirty="0">
                <a:latin typeface="Arial Rounded MT Bold" pitchFamily="34" charset="0"/>
              </a:rPr>
              <a:t>one?</a:t>
            </a:r>
          </a:p>
          <a:p>
            <a:pPr marL="0" indent="0">
              <a:buNone/>
            </a:pPr>
            <a:r>
              <a:rPr lang="en-US" sz="2000" b="1" dirty="0">
                <a:latin typeface="Arial Rounded MT Bold" pitchFamily="34" charset="0"/>
              </a:rPr>
              <a:t>A. </a:t>
            </a:r>
            <a:r>
              <a:rPr lang="en-US" sz="2000" dirty="0">
                <a:latin typeface="Arial Rounded MT Bold" pitchFamily="34" charset="0"/>
              </a:rPr>
              <a:t>Setting </a:t>
            </a:r>
            <a:r>
              <a:rPr lang="en-US" sz="2000" dirty="0">
                <a:latin typeface="Arial Rounded MT Bold" pitchFamily="34" charset="0"/>
              </a:rPr>
              <a:t>up of two houses of </a:t>
            </a:r>
            <a:r>
              <a:rPr lang="en-US" sz="2000" dirty="0">
                <a:latin typeface="Arial Rounded MT Bold" pitchFamily="34" charset="0"/>
              </a:rPr>
              <a:t>National Assembly</a:t>
            </a:r>
            <a:r>
              <a:rPr lang="en-US" sz="2000" dirty="0">
                <a:latin typeface="Arial Rounded MT Bold" pitchFamily="34" charset="0"/>
              </a:rPr>
              <a:t>. </a:t>
            </a:r>
          </a:p>
          <a:p>
            <a:pPr marL="0" indent="0">
              <a:buNone/>
            </a:pPr>
            <a:r>
              <a:rPr lang="en-US" sz="2000" b="1" dirty="0">
                <a:latin typeface="Arial Rounded MT Bold" pitchFamily="34" charset="0"/>
              </a:rPr>
              <a:t>B. </a:t>
            </a:r>
            <a:r>
              <a:rPr lang="en-US" sz="2000" dirty="0">
                <a:latin typeface="Arial Rounded MT Bold" pitchFamily="34" charset="0"/>
              </a:rPr>
              <a:t>Setting </a:t>
            </a:r>
            <a:r>
              <a:rPr lang="en-US" sz="2000" dirty="0">
                <a:latin typeface="Arial Rounded MT Bold" pitchFamily="34" charset="0"/>
              </a:rPr>
              <a:t>up of central government </a:t>
            </a:r>
            <a:r>
              <a:rPr lang="en-US" sz="2000" dirty="0">
                <a:latin typeface="Arial Rounded MT Bold" pitchFamily="34" charset="0"/>
              </a:rPr>
              <a:t>led by prime </a:t>
            </a:r>
            <a:r>
              <a:rPr lang="en-US" sz="2000" dirty="0">
                <a:latin typeface="Arial Rounded MT Bold" pitchFamily="34" charset="0"/>
              </a:rPr>
              <a:t>minister. </a:t>
            </a:r>
          </a:p>
          <a:p>
            <a:pPr marL="0" indent="0">
              <a:buNone/>
            </a:pPr>
            <a:r>
              <a:rPr lang="en-US" sz="2000" b="1" dirty="0">
                <a:latin typeface="Arial Rounded MT Bold" pitchFamily="34" charset="0"/>
              </a:rPr>
              <a:t>C. T</a:t>
            </a:r>
            <a:r>
              <a:rPr lang="en-US" sz="2000" dirty="0">
                <a:latin typeface="Arial Rounded MT Bold" pitchFamily="34" charset="0"/>
              </a:rPr>
              <a:t>hat </a:t>
            </a:r>
            <a:r>
              <a:rPr lang="en-US" sz="2000" dirty="0">
                <a:latin typeface="Arial Rounded MT Bold" pitchFamily="34" charset="0"/>
              </a:rPr>
              <a:t>African members to be </a:t>
            </a:r>
            <a:r>
              <a:rPr lang="en-US" sz="2000" dirty="0">
                <a:latin typeface="Arial Rounded MT Bold" pitchFamily="34" charset="0"/>
              </a:rPr>
              <a:t>majority  in </a:t>
            </a:r>
            <a:r>
              <a:rPr lang="en-US" sz="2000" dirty="0">
                <a:latin typeface="Arial Rounded MT Bold" pitchFamily="34" charset="0"/>
              </a:rPr>
              <a:t>the LEGCO</a:t>
            </a:r>
            <a:r>
              <a:rPr lang="en-US" sz="2000" dirty="0">
                <a:latin typeface="Arial Rounded MT Bold" pitchFamily="34" charset="0"/>
              </a:rPr>
              <a:t>.</a:t>
            </a:r>
          </a:p>
          <a:p>
            <a:pPr marL="0" indent="0">
              <a:buNone/>
            </a:pPr>
            <a:r>
              <a:rPr lang="en-US" sz="2000" dirty="0">
                <a:latin typeface="Arial Rounded MT Bold" pitchFamily="34" charset="0"/>
              </a:rPr>
              <a:t>D. To form regional government.</a:t>
            </a:r>
            <a:endParaRPr lang="en-US" sz="2000" dirty="0">
              <a:latin typeface="Arial Rounded MT Bold" pitchFamily="34" charset="0"/>
            </a:endParaRPr>
          </a:p>
        </p:txBody>
      </p:sp>
      <p:sp>
        <p:nvSpPr>
          <p:cNvPr id="5" name="Content Placeholder 2"/>
          <p:cNvSpPr txBox="1">
            <a:spLocks/>
          </p:cNvSpPr>
          <p:nvPr/>
        </p:nvSpPr>
        <p:spPr>
          <a:xfrm>
            <a:off x="508000" y="3029082"/>
            <a:ext cx="9144000" cy="18858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Arial Rounded MT Bold" pitchFamily="34" charset="0"/>
              </a:rPr>
              <a:t>2.Which one of the following is </a:t>
            </a:r>
            <a:r>
              <a:rPr lang="en-US" sz="2000" b="1" dirty="0">
                <a:latin typeface="Arial Rounded MT Bold" pitchFamily="34" charset="0"/>
              </a:rPr>
              <a:t>NOT TRUE</a:t>
            </a:r>
            <a:r>
              <a:rPr lang="en-US" sz="2000" dirty="0">
                <a:latin typeface="Arial Rounded MT Bold" pitchFamily="34" charset="0"/>
              </a:rPr>
              <a:t>  about the first Lancaster house conference?</a:t>
            </a:r>
          </a:p>
          <a:p>
            <a:pPr marL="0" indent="0">
              <a:buNone/>
            </a:pPr>
            <a:r>
              <a:rPr lang="en-US" sz="2000" b="1" dirty="0">
                <a:latin typeface="Arial Rounded MT Bold" pitchFamily="34" charset="0"/>
              </a:rPr>
              <a:t>A. </a:t>
            </a:r>
            <a:r>
              <a:rPr lang="en-US" sz="2000" dirty="0">
                <a:latin typeface="Arial Rounded MT Bold" pitchFamily="34" charset="0"/>
              </a:rPr>
              <a:t>A constitution was drafted. </a:t>
            </a:r>
          </a:p>
          <a:p>
            <a:pPr marL="0" indent="0">
              <a:buNone/>
            </a:pPr>
            <a:r>
              <a:rPr lang="en-US" sz="2000" b="1" dirty="0">
                <a:latin typeface="Arial Rounded MT Bold" pitchFamily="34" charset="0"/>
              </a:rPr>
              <a:t>B. </a:t>
            </a:r>
            <a:r>
              <a:rPr lang="en-US" sz="2000" dirty="0">
                <a:latin typeface="Arial Rounded MT Bold" pitchFamily="34" charset="0"/>
              </a:rPr>
              <a:t>Election was to be held the following year. </a:t>
            </a:r>
          </a:p>
          <a:p>
            <a:pPr marL="0" indent="0">
              <a:buNone/>
            </a:pPr>
            <a:r>
              <a:rPr lang="en-US" sz="2000" b="1" dirty="0">
                <a:latin typeface="Arial Rounded MT Bold" pitchFamily="34" charset="0"/>
              </a:rPr>
              <a:t>C. </a:t>
            </a:r>
            <a:r>
              <a:rPr lang="en-US" sz="2000" dirty="0">
                <a:latin typeface="Arial Rounded MT Bold" pitchFamily="34" charset="0"/>
              </a:rPr>
              <a:t>African could participate in general election.</a:t>
            </a:r>
          </a:p>
          <a:p>
            <a:pPr marL="0" indent="0">
              <a:buNone/>
            </a:pPr>
            <a:r>
              <a:rPr lang="en-US" sz="2000" b="1" dirty="0">
                <a:latin typeface="Arial Rounded MT Bold" pitchFamily="34" charset="0"/>
              </a:rPr>
              <a:t>D. </a:t>
            </a:r>
            <a:r>
              <a:rPr lang="en-US" sz="2000" dirty="0">
                <a:latin typeface="Arial Rounded MT Bold" pitchFamily="34" charset="0"/>
              </a:rPr>
              <a:t>Kenya got internal self government.</a:t>
            </a:r>
          </a:p>
          <a:p>
            <a:endParaRPr lang="en-US" sz="2000" dirty="0">
              <a:latin typeface="Arial Rounded MT Bold" pitchFamily="34" charset="0"/>
            </a:endParaRPr>
          </a:p>
        </p:txBody>
      </p:sp>
    </p:spTree>
    <p:extLst>
      <p:ext uri="{BB962C8B-B14F-4D97-AF65-F5344CB8AC3E}">
        <p14:creationId xmlns:p14="http://schemas.microsoft.com/office/powerpoint/2010/main" val="126940788"/>
      </p:ext>
    </p:extLst>
  </p:cSld>
  <p:clrMapOvr>
    <a:masterClrMapping/>
  </p:clrMapOvr>
  <p:transition spd="slow" advTm="60000">
    <p:cover/>
  </p:transition>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76200"/>
            <a:ext cx="9144000" cy="2324100"/>
          </a:xfrm>
          <a:prstGeom prst="rect">
            <a:avLst/>
          </a:prstGeom>
        </p:spPr>
        <p:txBody>
          <a:bodyPr>
            <a:normAutofit/>
          </a:bodyPr>
          <a:lstStyle/>
          <a:p>
            <a:pPr marL="0" indent="0">
              <a:buNone/>
            </a:pPr>
            <a:r>
              <a:rPr lang="en-US" sz="2000" dirty="0">
                <a:latin typeface="Arial Rounded MT Bold" pitchFamily="34" charset="0"/>
              </a:rPr>
              <a:t>3.The </a:t>
            </a:r>
            <a:r>
              <a:rPr lang="en-US" sz="2000" dirty="0">
                <a:latin typeface="Arial Rounded MT Bold" pitchFamily="34" charset="0"/>
              </a:rPr>
              <a:t>following African leaders collaborated with  </a:t>
            </a:r>
            <a:r>
              <a:rPr lang="en-US" sz="2000" dirty="0">
                <a:latin typeface="Arial Rounded MT Bold" pitchFamily="34" charset="0"/>
              </a:rPr>
              <a:t>the </a:t>
            </a:r>
            <a:r>
              <a:rPr lang="en-US" sz="2000" dirty="0">
                <a:latin typeface="Arial Rounded MT Bold" pitchFamily="34" charset="0"/>
              </a:rPr>
              <a:t>British</a:t>
            </a:r>
            <a:r>
              <a:rPr lang="en-US" sz="2000" b="1" dirty="0">
                <a:latin typeface="Arial Rounded MT Bold" pitchFamily="34" charset="0"/>
              </a:rPr>
              <a:t> EXCEPT</a:t>
            </a:r>
            <a:r>
              <a:rPr lang="en-US" sz="2000" dirty="0">
                <a:latin typeface="Arial Rounded MT Bold" pitchFamily="34" charset="0"/>
              </a:rPr>
              <a:t> one. Which one?</a:t>
            </a:r>
          </a:p>
          <a:p>
            <a:pPr marL="0" indent="0">
              <a:buNone/>
            </a:pPr>
            <a:r>
              <a:rPr lang="en-US" sz="2000" dirty="0">
                <a:latin typeface="Arial Rounded MT Bold" pitchFamily="34" charset="0"/>
              </a:rPr>
              <a:t>	A. </a:t>
            </a:r>
            <a:r>
              <a:rPr lang="en-US" sz="2000" dirty="0" err="1">
                <a:latin typeface="Arial Rounded MT Bold" pitchFamily="34" charset="0"/>
              </a:rPr>
              <a:t>Nabongo</a:t>
            </a:r>
            <a:r>
              <a:rPr lang="en-US" sz="2000" dirty="0">
                <a:latin typeface="Arial Rounded MT Bold" pitchFamily="34" charset="0"/>
              </a:rPr>
              <a:t> </a:t>
            </a:r>
            <a:r>
              <a:rPr lang="en-US" sz="2000" dirty="0" err="1">
                <a:latin typeface="Arial Rounded MT Bold" pitchFamily="34" charset="0"/>
              </a:rPr>
              <a:t>Mumia</a:t>
            </a:r>
            <a:r>
              <a:rPr lang="en-US" sz="2000" dirty="0">
                <a:latin typeface="Arial Rounded MT Bold" pitchFamily="34" charset="0"/>
              </a:rPr>
              <a:t> of </a:t>
            </a:r>
            <a:r>
              <a:rPr lang="en-US" sz="2000" dirty="0" err="1">
                <a:latin typeface="Arial Rounded MT Bold" pitchFamily="34" charset="0"/>
              </a:rPr>
              <a:t>Wanga</a:t>
            </a:r>
            <a:r>
              <a:rPr lang="en-US" sz="2000" dirty="0">
                <a:latin typeface="Arial Rounded MT Bold" pitchFamily="34" charset="0"/>
              </a:rPr>
              <a:t>. </a:t>
            </a:r>
          </a:p>
          <a:p>
            <a:pPr marL="0" indent="0">
              <a:buNone/>
            </a:pPr>
            <a:r>
              <a:rPr lang="en-US" sz="2000" dirty="0">
                <a:latin typeface="Arial Rounded MT Bold" pitchFamily="34" charset="0"/>
              </a:rPr>
              <a:t>	B. </a:t>
            </a:r>
            <a:r>
              <a:rPr lang="en-US" sz="2000" dirty="0" err="1">
                <a:latin typeface="Arial Rounded MT Bold" pitchFamily="34" charset="0"/>
              </a:rPr>
              <a:t>Waiyaki</a:t>
            </a:r>
            <a:r>
              <a:rPr lang="en-US" sz="2000" dirty="0">
                <a:latin typeface="Arial Rounded MT Bold" pitchFamily="34" charset="0"/>
              </a:rPr>
              <a:t> </a:t>
            </a:r>
            <a:r>
              <a:rPr lang="en-US" sz="2000" dirty="0" err="1">
                <a:latin typeface="Arial Rounded MT Bold" pitchFamily="34" charset="0"/>
              </a:rPr>
              <a:t>Wa</a:t>
            </a:r>
            <a:r>
              <a:rPr lang="en-US" sz="2000" dirty="0">
                <a:latin typeface="Arial Rounded MT Bold" pitchFamily="34" charset="0"/>
              </a:rPr>
              <a:t> </a:t>
            </a:r>
            <a:r>
              <a:rPr lang="en-US" sz="2000" dirty="0" err="1">
                <a:latin typeface="Arial Rounded MT Bold" pitchFamily="34" charset="0"/>
              </a:rPr>
              <a:t>Hinga</a:t>
            </a:r>
            <a:r>
              <a:rPr lang="en-US" sz="2000" dirty="0">
                <a:latin typeface="Arial Rounded MT Bold" pitchFamily="34" charset="0"/>
              </a:rPr>
              <a:t>. </a:t>
            </a:r>
          </a:p>
          <a:p>
            <a:pPr marL="0" indent="0">
              <a:buNone/>
            </a:pPr>
            <a:r>
              <a:rPr lang="en-US" sz="2000" dirty="0">
                <a:latin typeface="Arial Rounded MT Bold" pitchFamily="34" charset="0"/>
              </a:rPr>
              <a:t>	C. </a:t>
            </a:r>
            <a:r>
              <a:rPr lang="en-US" sz="2000" dirty="0" err="1">
                <a:latin typeface="Arial Rounded MT Bold" pitchFamily="34" charset="0"/>
              </a:rPr>
              <a:t>Lenana</a:t>
            </a:r>
            <a:r>
              <a:rPr lang="en-US" sz="2000" dirty="0">
                <a:latin typeface="Arial Rounded MT Bold" pitchFamily="34" charset="0"/>
              </a:rPr>
              <a:t>.</a:t>
            </a:r>
            <a:endParaRPr lang="en-US" sz="2000" dirty="0">
              <a:latin typeface="Arial Rounded MT Bold" pitchFamily="34" charset="0"/>
            </a:endParaRPr>
          </a:p>
          <a:p>
            <a:pPr marL="0" indent="0">
              <a:buNone/>
            </a:pPr>
            <a:r>
              <a:rPr lang="en-US" sz="2000" dirty="0">
                <a:latin typeface="Arial Rounded MT Bold" pitchFamily="34" charset="0"/>
              </a:rPr>
              <a:t>	D. </a:t>
            </a:r>
            <a:r>
              <a:rPr lang="en-US" sz="2000" dirty="0" err="1">
                <a:latin typeface="Arial Rounded MT Bold" pitchFamily="34" charset="0"/>
              </a:rPr>
              <a:t>Koitalel</a:t>
            </a:r>
            <a:r>
              <a:rPr lang="en-US" sz="2000" dirty="0">
                <a:latin typeface="Arial Rounded MT Bold" pitchFamily="34" charset="0"/>
              </a:rPr>
              <a:t> </a:t>
            </a:r>
            <a:r>
              <a:rPr lang="en-US" sz="2000" dirty="0" err="1">
                <a:latin typeface="Arial Rounded MT Bold" pitchFamily="34" charset="0"/>
              </a:rPr>
              <a:t>Arap</a:t>
            </a:r>
            <a:r>
              <a:rPr lang="en-US" sz="2000" dirty="0">
                <a:latin typeface="Arial Rounded MT Bold" pitchFamily="34" charset="0"/>
              </a:rPr>
              <a:t> </a:t>
            </a:r>
            <a:r>
              <a:rPr lang="en-US" sz="2000" dirty="0" err="1">
                <a:latin typeface="Arial Rounded MT Bold" pitchFamily="34" charset="0"/>
              </a:rPr>
              <a:t>Samoei</a:t>
            </a:r>
            <a:r>
              <a:rPr lang="en-US" sz="2000" dirty="0">
                <a:latin typeface="Arial Rounded MT Bold" pitchFamily="34" charset="0"/>
              </a:rPr>
              <a:t>. </a:t>
            </a:r>
          </a:p>
          <a:p>
            <a:pPr marL="0" indent="0">
              <a:buNone/>
            </a:pPr>
            <a:endParaRPr lang="en-US" sz="2000" dirty="0">
              <a:latin typeface="Arial Rounded MT Bold" pitchFamily="34" charset="0"/>
            </a:endParaRPr>
          </a:p>
        </p:txBody>
      </p:sp>
      <p:sp>
        <p:nvSpPr>
          <p:cNvPr id="4" name="Content Placeholder 2"/>
          <p:cNvSpPr txBox="1">
            <a:spLocks/>
          </p:cNvSpPr>
          <p:nvPr/>
        </p:nvSpPr>
        <p:spPr>
          <a:xfrm>
            <a:off x="508000" y="2400300"/>
            <a:ext cx="8991600" cy="3048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000" dirty="0">
                <a:latin typeface="Arial Rounded MT Bold" pitchFamily="34" charset="0"/>
              </a:rPr>
              <a:t>4.The </a:t>
            </a:r>
            <a:r>
              <a:rPr lang="en-US" sz="2000" b="1" dirty="0">
                <a:latin typeface="Arial Rounded MT Bold" pitchFamily="34" charset="0"/>
              </a:rPr>
              <a:t>MAIN</a:t>
            </a:r>
            <a:r>
              <a:rPr lang="en-US" sz="2000" dirty="0">
                <a:latin typeface="Arial Rounded MT Bold" pitchFamily="34" charset="0"/>
              </a:rPr>
              <a:t> reason why the Nandi were defeated by  the British was___</a:t>
            </a:r>
          </a:p>
          <a:p>
            <a:pPr marL="0" indent="0">
              <a:lnSpc>
                <a:spcPct val="150000"/>
              </a:lnSpc>
              <a:buNone/>
            </a:pPr>
            <a:r>
              <a:rPr lang="en-US" sz="2000" b="1" dirty="0">
                <a:latin typeface="Arial Rounded MT Bold" pitchFamily="34" charset="0"/>
              </a:rPr>
              <a:t>	A. </a:t>
            </a:r>
            <a:r>
              <a:rPr lang="en-US" sz="2000" dirty="0">
                <a:latin typeface="Arial Rounded MT Bold" pitchFamily="34" charset="0"/>
              </a:rPr>
              <a:t>Poorly trained warriors </a:t>
            </a:r>
          </a:p>
          <a:p>
            <a:pPr marL="0" indent="0">
              <a:lnSpc>
                <a:spcPct val="150000"/>
              </a:lnSpc>
              <a:buNone/>
            </a:pPr>
            <a:r>
              <a:rPr lang="en-US" sz="2000" b="1" dirty="0">
                <a:latin typeface="Arial Rounded MT Bold" pitchFamily="34" charset="0"/>
              </a:rPr>
              <a:t>	B. </a:t>
            </a:r>
            <a:r>
              <a:rPr lang="en-US" sz="2000" dirty="0">
                <a:latin typeface="Arial Rounded MT Bold" pitchFamily="34" charset="0"/>
              </a:rPr>
              <a:t>Nandi had inferior weapons </a:t>
            </a:r>
          </a:p>
          <a:p>
            <a:pPr marL="0" indent="0">
              <a:lnSpc>
                <a:spcPct val="150000"/>
              </a:lnSpc>
              <a:buNone/>
            </a:pPr>
            <a:r>
              <a:rPr lang="en-US" sz="2000" b="1" dirty="0">
                <a:latin typeface="Arial Rounded MT Bold" pitchFamily="34" charset="0"/>
              </a:rPr>
              <a:t>	C. </a:t>
            </a:r>
            <a:r>
              <a:rPr lang="en-US" sz="2000" dirty="0">
                <a:latin typeface="Arial Rounded MT Bold" pitchFamily="34" charset="0"/>
              </a:rPr>
              <a:t>were cheated by British </a:t>
            </a:r>
          </a:p>
          <a:p>
            <a:pPr marL="0" indent="0">
              <a:lnSpc>
                <a:spcPct val="150000"/>
              </a:lnSpc>
              <a:buNone/>
            </a:pPr>
            <a:r>
              <a:rPr lang="en-US" sz="2000" b="1" dirty="0">
                <a:latin typeface="Arial Rounded MT Bold" pitchFamily="34" charset="0"/>
              </a:rPr>
              <a:t>	</a:t>
            </a:r>
            <a:r>
              <a:rPr lang="en-US" sz="2000" b="1" dirty="0" err="1">
                <a:latin typeface="Arial Rounded MT Bold" pitchFamily="34" charset="0"/>
              </a:rPr>
              <a:t>D.</a:t>
            </a:r>
            <a:r>
              <a:rPr lang="en-US" sz="2000" dirty="0" err="1">
                <a:latin typeface="Arial Rounded MT Bold" pitchFamily="34" charset="0"/>
              </a:rPr>
              <a:t>Nandi</a:t>
            </a:r>
            <a:r>
              <a:rPr lang="en-US" sz="2000" dirty="0">
                <a:latin typeface="Arial Rounded MT Bold" pitchFamily="34" charset="0"/>
              </a:rPr>
              <a:t> assisted the British.</a:t>
            </a:r>
          </a:p>
          <a:p>
            <a:pPr>
              <a:lnSpc>
                <a:spcPct val="150000"/>
              </a:lnSpc>
            </a:pPr>
            <a:endParaRPr lang="en-US" sz="2000" dirty="0">
              <a:latin typeface="Arial Rounded MT Bold" pitchFamily="34" charset="0"/>
            </a:endParaRPr>
          </a:p>
        </p:txBody>
      </p:sp>
    </p:spTree>
    <p:extLst>
      <p:ext uri="{BB962C8B-B14F-4D97-AF65-F5344CB8AC3E}">
        <p14:creationId xmlns:p14="http://schemas.microsoft.com/office/powerpoint/2010/main" val="2382049723"/>
      </p:ext>
    </p:extLst>
  </p:cSld>
  <p:clrMapOvr>
    <a:masterClrMapping/>
  </p:clrMapOvr>
  <p:transition spd="slow" advTm="60000">
    <p:cover/>
  </p:transition>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84200" y="114300"/>
            <a:ext cx="9067800" cy="2667000"/>
          </a:xfrm>
          <a:prstGeom prst="rect">
            <a:avLst/>
          </a:prstGeom>
        </p:spPr>
        <p:txBody>
          <a:bodyPr>
            <a:normAutofit/>
          </a:bodyPr>
          <a:lstStyle/>
          <a:p>
            <a:pPr marL="0" indent="0">
              <a:buNone/>
            </a:pPr>
            <a:r>
              <a:rPr lang="en-US" sz="2400" dirty="0">
                <a:latin typeface="Arial Rounded MT Bold" pitchFamily="34" charset="0"/>
              </a:rPr>
              <a:t>5. Which </a:t>
            </a:r>
            <a:r>
              <a:rPr lang="en-US" sz="2400" dirty="0">
                <a:latin typeface="Arial Rounded MT Bold" pitchFamily="34" charset="0"/>
              </a:rPr>
              <a:t>one of the following was </a:t>
            </a:r>
            <a:r>
              <a:rPr lang="en-US" sz="2400" b="1" dirty="0">
                <a:latin typeface="Arial Rounded MT Bold" pitchFamily="34" charset="0"/>
              </a:rPr>
              <a:t>NOT</a:t>
            </a:r>
            <a:r>
              <a:rPr lang="en-US" sz="2400" dirty="0">
                <a:latin typeface="Arial Rounded MT Bold" pitchFamily="34" charset="0"/>
              </a:rPr>
              <a:t> </a:t>
            </a:r>
            <a:r>
              <a:rPr lang="en-US" sz="2400" dirty="0">
                <a:latin typeface="Arial Rounded MT Bold" pitchFamily="34" charset="0"/>
              </a:rPr>
              <a:t>a cause of </a:t>
            </a:r>
            <a:r>
              <a:rPr lang="en-US" sz="2400" dirty="0" err="1">
                <a:latin typeface="Arial Rounded MT Bold" pitchFamily="34" charset="0"/>
              </a:rPr>
              <a:t>Ababukusu</a:t>
            </a:r>
            <a:r>
              <a:rPr lang="en-US" sz="2400" dirty="0">
                <a:latin typeface="Arial Rounded MT Bold" pitchFamily="34" charset="0"/>
              </a:rPr>
              <a:t> resistance?</a:t>
            </a:r>
          </a:p>
          <a:p>
            <a:pPr marL="514350" indent="-514350">
              <a:buAutoNum type="alphaUcPeriod"/>
            </a:pPr>
            <a:r>
              <a:rPr lang="en-US" sz="2400" dirty="0">
                <a:latin typeface="Arial Rounded MT Bold" pitchFamily="34" charset="0"/>
              </a:rPr>
              <a:t>Introduction </a:t>
            </a:r>
            <a:r>
              <a:rPr lang="en-US" sz="2400" dirty="0">
                <a:latin typeface="Arial Rounded MT Bold" pitchFamily="34" charset="0"/>
              </a:rPr>
              <a:t>of Christianity in </a:t>
            </a:r>
            <a:r>
              <a:rPr lang="en-US" sz="2400" dirty="0">
                <a:latin typeface="Arial Rounded MT Bold" pitchFamily="34" charset="0"/>
              </a:rPr>
              <a:t>their territory.</a:t>
            </a:r>
          </a:p>
          <a:p>
            <a:pPr marL="0" indent="0">
              <a:buNone/>
            </a:pPr>
            <a:r>
              <a:rPr lang="en-US" sz="2400" b="1" dirty="0">
                <a:latin typeface="Arial Rounded MT Bold" pitchFamily="34" charset="0"/>
              </a:rPr>
              <a:t>B. </a:t>
            </a:r>
            <a:r>
              <a:rPr lang="en-US" sz="2400" dirty="0">
                <a:latin typeface="Arial Rounded MT Bold" pitchFamily="34" charset="0"/>
              </a:rPr>
              <a:t>They </a:t>
            </a:r>
            <a:r>
              <a:rPr lang="en-US" sz="2400" dirty="0">
                <a:latin typeface="Arial Rounded MT Bold" pitchFamily="34" charset="0"/>
              </a:rPr>
              <a:t>did not </a:t>
            </a:r>
            <a:r>
              <a:rPr lang="en-US" sz="2400" dirty="0">
                <a:latin typeface="Arial Rounded MT Bold" pitchFamily="34" charset="0"/>
              </a:rPr>
              <a:t>want their </a:t>
            </a:r>
            <a:r>
              <a:rPr lang="en-US" sz="2400" dirty="0">
                <a:latin typeface="Arial Rounded MT Bold" pitchFamily="34" charset="0"/>
              </a:rPr>
              <a:t>culture to be </a:t>
            </a:r>
            <a:r>
              <a:rPr lang="en-US" sz="2400" dirty="0">
                <a:latin typeface="Arial Rounded MT Bold" pitchFamily="34" charset="0"/>
              </a:rPr>
              <a:t>undermined</a:t>
            </a:r>
            <a:r>
              <a:rPr lang="en-US" sz="2400" dirty="0">
                <a:latin typeface="Arial Rounded MT Bold" pitchFamily="34" charset="0"/>
              </a:rPr>
              <a:t>. </a:t>
            </a:r>
            <a:endParaRPr lang="en-US" sz="2400" dirty="0">
              <a:latin typeface="Arial Rounded MT Bold" pitchFamily="34" charset="0"/>
            </a:endParaRPr>
          </a:p>
          <a:p>
            <a:pPr marL="0" indent="0">
              <a:buNone/>
            </a:pPr>
            <a:r>
              <a:rPr lang="en-US" sz="2400" b="1" dirty="0">
                <a:latin typeface="Arial Rounded MT Bold" pitchFamily="34" charset="0"/>
              </a:rPr>
              <a:t>C. </a:t>
            </a:r>
            <a:r>
              <a:rPr lang="en-US" sz="2400" dirty="0">
                <a:latin typeface="Arial Rounded MT Bold" pitchFamily="34" charset="0"/>
              </a:rPr>
              <a:t>They </a:t>
            </a:r>
            <a:r>
              <a:rPr lang="en-US" sz="2400" dirty="0">
                <a:latin typeface="Arial Rounded MT Bold" pitchFamily="34" charset="0"/>
              </a:rPr>
              <a:t>wanted to safeguard their </a:t>
            </a:r>
            <a:r>
              <a:rPr lang="en-US" sz="2400" dirty="0">
                <a:latin typeface="Arial Rounded MT Bold" pitchFamily="34" charset="0"/>
              </a:rPr>
              <a:t>fertile land</a:t>
            </a:r>
            <a:r>
              <a:rPr lang="en-US" sz="2400" dirty="0">
                <a:latin typeface="Arial Rounded MT Bold" pitchFamily="34" charset="0"/>
              </a:rPr>
              <a:t>. </a:t>
            </a:r>
            <a:endParaRPr lang="en-US" sz="2400" dirty="0">
              <a:latin typeface="Arial Rounded MT Bold" pitchFamily="34" charset="0"/>
            </a:endParaRPr>
          </a:p>
          <a:p>
            <a:pPr marL="0" indent="0">
              <a:buNone/>
            </a:pPr>
            <a:r>
              <a:rPr lang="en-US" sz="2400" b="1" dirty="0">
                <a:latin typeface="Arial Rounded MT Bold" pitchFamily="34" charset="0"/>
              </a:rPr>
              <a:t>D. </a:t>
            </a:r>
            <a:r>
              <a:rPr lang="en-US" sz="2400" dirty="0">
                <a:latin typeface="Arial Rounded MT Bold" pitchFamily="34" charset="0"/>
              </a:rPr>
              <a:t>They </a:t>
            </a:r>
            <a:r>
              <a:rPr lang="en-US" sz="2400" dirty="0">
                <a:latin typeface="Arial Rounded MT Bold" pitchFamily="34" charset="0"/>
              </a:rPr>
              <a:t>had a well organized strong </a:t>
            </a:r>
            <a:r>
              <a:rPr lang="en-US" sz="2400" dirty="0">
                <a:latin typeface="Arial Rounded MT Bold" pitchFamily="34" charset="0"/>
              </a:rPr>
              <a:t>army</a:t>
            </a:r>
            <a:r>
              <a:rPr lang="en-US" sz="2400" dirty="0">
                <a:latin typeface="Arial Rounded MT Bold" pitchFamily="34" charset="0"/>
              </a:rPr>
              <a:t>.</a:t>
            </a:r>
          </a:p>
          <a:p>
            <a:endParaRPr lang="en-US" sz="2400" dirty="0">
              <a:latin typeface="Arial Rounded MT Bold" pitchFamily="34" charset="0"/>
            </a:endParaRPr>
          </a:p>
        </p:txBody>
      </p:sp>
      <p:sp>
        <p:nvSpPr>
          <p:cNvPr id="4" name="Content Placeholder 2"/>
          <p:cNvSpPr txBox="1">
            <a:spLocks/>
          </p:cNvSpPr>
          <p:nvPr/>
        </p:nvSpPr>
        <p:spPr>
          <a:xfrm>
            <a:off x="518886" y="2972064"/>
            <a:ext cx="9144000" cy="26286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Arial Rounded MT Bold" pitchFamily="34" charset="0"/>
              </a:rPr>
              <a:t>6.Which one of the following political association in  colonial Kenya is CORRECTLY matched with its  founder? </a:t>
            </a:r>
          </a:p>
          <a:p>
            <a:pPr marL="0" indent="0">
              <a:buNone/>
            </a:pPr>
            <a:r>
              <a:rPr lang="en-US" sz="2400" dirty="0">
                <a:latin typeface="Arial Rounded MT Bold" pitchFamily="34" charset="0"/>
              </a:rPr>
              <a:t>	A. African People’s Party – Paul </a:t>
            </a:r>
            <a:r>
              <a:rPr lang="en-US" sz="2400" dirty="0" err="1">
                <a:latin typeface="Arial Rounded MT Bold" pitchFamily="34" charset="0"/>
              </a:rPr>
              <a:t>Ngei</a:t>
            </a:r>
            <a:r>
              <a:rPr lang="en-US" sz="2400" dirty="0">
                <a:latin typeface="Arial Rounded MT Bold" pitchFamily="34" charset="0"/>
              </a:rPr>
              <a:t> </a:t>
            </a:r>
          </a:p>
          <a:p>
            <a:pPr marL="0" indent="0">
              <a:buNone/>
            </a:pPr>
            <a:r>
              <a:rPr lang="en-US" sz="2400" dirty="0">
                <a:latin typeface="Arial Rounded MT Bold" pitchFamily="34" charset="0"/>
              </a:rPr>
              <a:t>	B. Kenya African Union – Harry </a:t>
            </a:r>
            <a:r>
              <a:rPr lang="en-US" sz="2400" dirty="0" err="1">
                <a:latin typeface="Arial Rounded MT Bold" pitchFamily="34" charset="0"/>
              </a:rPr>
              <a:t>Thuku</a:t>
            </a:r>
            <a:r>
              <a:rPr lang="en-US" sz="2400" dirty="0">
                <a:latin typeface="Arial Rounded MT Bold" pitchFamily="34" charset="0"/>
              </a:rPr>
              <a:t> </a:t>
            </a:r>
          </a:p>
          <a:p>
            <a:pPr marL="0" indent="0">
              <a:buNone/>
            </a:pPr>
            <a:r>
              <a:rPr lang="en-US" sz="2400" dirty="0">
                <a:latin typeface="Arial Rounded MT Bold" pitchFamily="34" charset="0"/>
              </a:rPr>
              <a:t>	C. Kenya African Study Union – James </a:t>
            </a:r>
            <a:r>
              <a:rPr lang="en-US" sz="2400" dirty="0" err="1">
                <a:latin typeface="Arial Rounded MT Bold" pitchFamily="34" charset="0"/>
              </a:rPr>
              <a:t>Gichuru</a:t>
            </a:r>
            <a:r>
              <a:rPr lang="en-US" sz="2400" dirty="0">
                <a:latin typeface="Arial Rounded MT Bold" pitchFamily="34" charset="0"/>
              </a:rPr>
              <a:t> </a:t>
            </a:r>
          </a:p>
          <a:p>
            <a:pPr marL="0" indent="0">
              <a:buNone/>
            </a:pPr>
            <a:r>
              <a:rPr lang="en-US" sz="2400" dirty="0">
                <a:latin typeface="Arial Rounded MT Bold" pitchFamily="34" charset="0"/>
              </a:rPr>
              <a:t>	D. Kenya African National Union – </a:t>
            </a:r>
            <a:r>
              <a:rPr lang="en-US" sz="2400" dirty="0" err="1">
                <a:latin typeface="Arial Rounded MT Bold" pitchFamily="34" charset="0"/>
              </a:rPr>
              <a:t>Eliud</a:t>
            </a:r>
            <a:r>
              <a:rPr lang="en-US" sz="2400" dirty="0">
                <a:latin typeface="Arial Rounded MT Bold" pitchFamily="34" charset="0"/>
              </a:rPr>
              <a:t> </a:t>
            </a:r>
            <a:r>
              <a:rPr lang="en-US" sz="2400" dirty="0" err="1">
                <a:latin typeface="Arial Rounded MT Bold" pitchFamily="34" charset="0"/>
              </a:rPr>
              <a:t>Mathu</a:t>
            </a:r>
            <a:r>
              <a:rPr lang="en-US" sz="2400" dirty="0">
                <a:latin typeface="Arial Rounded MT Bold" pitchFamily="34" charset="0"/>
              </a:rPr>
              <a:t> </a:t>
            </a:r>
          </a:p>
          <a:p>
            <a:pPr marL="0" indent="0">
              <a:buNone/>
            </a:pPr>
            <a:r>
              <a:rPr lang="en-US" sz="2400" dirty="0">
                <a:latin typeface="Arial Rounded MT Bold" pitchFamily="34" charset="0"/>
              </a:rPr>
              <a:t> </a:t>
            </a:r>
          </a:p>
          <a:p>
            <a:endParaRPr lang="en-US" sz="2400" dirty="0">
              <a:latin typeface="Arial Rounded MT Bold" pitchFamily="34" charset="0"/>
            </a:endParaRPr>
          </a:p>
        </p:txBody>
      </p:sp>
    </p:spTree>
    <p:extLst>
      <p:ext uri="{BB962C8B-B14F-4D97-AF65-F5344CB8AC3E}">
        <p14:creationId xmlns:p14="http://schemas.microsoft.com/office/powerpoint/2010/main" val="3488281438"/>
      </p:ext>
    </p:extLst>
  </p:cSld>
  <p:clrMapOvr>
    <a:masterClrMapping/>
  </p:clrMapOvr>
  <p:transition spd="slow" advTm="60000">
    <p:cover/>
  </p:transition>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067800" cy="2743200"/>
          </a:xfrm>
          <a:prstGeom prst="rect">
            <a:avLst/>
          </a:prstGeom>
        </p:spPr>
        <p:txBody>
          <a:bodyPr>
            <a:normAutofit/>
          </a:bodyPr>
          <a:lstStyle/>
          <a:p>
            <a:pPr marL="0" indent="0">
              <a:buNone/>
            </a:pPr>
            <a:r>
              <a:rPr lang="en-US" sz="2000" b="1" dirty="0">
                <a:latin typeface="Arial Rounded MT Bold" pitchFamily="34" charset="0"/>
              </a:rPr>
              <a:t>7</a:t>
            </a:r>
            <a:r>
              <a:rPr lang="en-US" sz="2000" b="1" dirty="0">
                <a:latin typeface="Arial Rounded MT Bold" pitchFamily="34" charset="0"/>
              </a:rPr>
              <a:t>. </a:t>
            </a:r>
            <a:r>
              <a:rPr lang="en-US" sz="2000" dirty="0">
                <a:latin typeface="Arial Rounded MT Bold" pitchFamily="34" charset="0"/>
              </a:rPr>
              <a:t>Which </a:t>
            </a:r>
            <a:r>
              <a:rPr lang="en-US" sz="2000" dirty="0">
                <a:latin typeface="Arial Rounded MT Bold" pitchFamily="34" charset="0"/>
              </a:rPr>
              <a:t>one of the following was </a:t>
            </a:r>
            <a:r>
              <a:rPr lang="en-US" sz="2000" b="1" dirty="0">
                <a:latin typeface="Arial Rounded MT Bold" pitchFamily="34" charset="0"/>
              </a:rPr>
              <a:t>NOT </a:t>
            </a:r>
            <a:r>
              <a:rPr lang="en-US" sz="2000" dirty="0">
                <a:latin typeface="Arial Rounded MT Bold" pitchFamily="34" charset="0"/>
              </a:rPr>
              <a:t>a cause </a:t>
            </a:r>
            <a:r>
              <a:rPr lang="en-US" sz="2000" dirty="0">
                <a:latin typeface="Arial Rounded MT Bold" pitchFamily="34" charset="0"/>
              </a:rPr>
              <a:t>of </a:t>
            </a:r>
            <a:r>
              <a:rPr lang="en-US" sz="2000" dirty="0">
                <a:latin typeface="Arial Rounded MT Bold" pitchFamily="34" charset="0"/>
              </a:rPr>
              <a:t>the </a:t>
            </a:r>
            <a:r>
              <a:rPr lang="en-US" sz="2000" dirty="0" err="1">
                <a:latin typeface="Arial Rounded MT Bold" pitchFamily="34" charset="0"/>
              </a:rPr>
              <a:t>Giriama</a:t>
            </a:r>
            <a:r>
              <a:rPr lang="en-US" sz="2000" dirty="0">
                <a:latin typeface="Arial Rounded MT Bold" pitchFamily="34" charset="0"/>
              </a:rPr>
              <a:t> resistance?</a:t>
            </a:r>
          </a:p>
          <a:p>
            <a:pPr marL="0" indent="0">
              <a:buNone/>
            </a:pPr>
            <a:r>
              <a:rPr lang="en-US" sz="2000" b="1" dirty="0">
                <a:latin typeface="Arial Rounded MT Bold" pitchFamily="34" charset="0"/>
              </a:rPr>
              <a:t>A. </a:t>
            </a:r>
            <a:r>
              <a:rPr lang="en-US" sz="2000" dirty="0">
                <a:latin typeface="Arial Rounded MT Bold" pitchFamily="34" charset="0"/>
              </a:rPr>
              <a:t>They </a:t>
            </a:r>
            <a:r>
              <a:rPr lang="en-US" sz="2000" dirty="0">
                <a:latin typeface="Arial Rounded MT Bold" pitchFamily="34" charset="0"/>
              </a:rPr>
              <a:t>hated </a:t>
            </a:r>
            <a:r>
              <a:rPr lang="en-US" sz="2000" dirty="0">
                <a:latin typeface="Arial Rounded MT Bold" pitchFamily="34" charset="0"/>
              </a:rPr>
              <a:t>forced </a:t>
            </a:r>
            <a:r>
              <a:rPr lang="en-US" sz="2000" dirty="0" err="1">
                <a:latin typeface="Arial Rounded MT Bold" pitchFamily="34" charset="0"/>
              </a:rPr>
              <a:t>labour</a:t>
            </a:r>
            <a:r>
              <a:rPr lang="en-US" sz="2000" dirty="0">
                <a:latin typeface="Arial Rounded MT Bold" pitchFamily="34" charset="0"/>
              </a:rPr>
              <a:t>. </a:t>
            </a:r>
          </a:p>
          <a:p>
            <a:pPr marL="0" indent="0">
              <a:buNone/>
            </a:pPr>
            <a:r>
              <a:rPr lang="en-US" sz="2000" b="1" dirty="0">
                <a:latin typeface="Arial Rounded MT Bold" pitchFamily="34" charset="0"/>
              </a:rPr>
              <a:t>B. </a:t>
            </a:r>
            <a:r>
              <a:rPr lang="en-US" sz="2000" dirty="0">
                <a:latin typeface="Arial Rounded MT Bold" pitchFamily="34" charset="0"/>
              </a:rPr>
              <a:t>British </a:t>
            </a:r>
            <a:r>
              <a:rPr lang="en-US" sz="2000" dirty="0">
                <a:latin typeface="Arial Rounded MT Bold" pitchFamily="34" charset="0"/>
              </a:rPr>
              <a:t>interfered and undermined their </a:t>
            </a:r>
            <a:r>
              <a:rPr lang="en-US" sz="2000" dirty="0">
                <a:latin typeface="Arial Rounded MT Bold" pitchFamily="34" charset="0"/>
              </a:rPr>
              <a:t>sacred </a:t>
            </a:r>
            <a:r>
              <a:rPr lang="en-US" sz="2000" dirty="0">
                <a:latin typeface="Arial Rounded MT Bold" pitchFamily="34" charset="0"/>
              </a:rPr>
              <a:t>places.</a:t>
            </a:r>
          </a:p>
          <a:p>
            <a:pPr marL="0" indent="0">
              <a:buNone/>
            </a:pPr>
            <a:r>
              <a:rPr lang="en-US" sz="2000" b="1" dirty="0">
                <a:latin typeface="Arial Rounded MT Bold" pitchFamily="34" charset="0"/>
              </a:rPr>
              <a:t>C. </a:t>
            </a:r>
            <a:r>
              <a:rPr lang="en-US" sz="2000" dirty="0">
                <a:latin typeface="Arial Rounded MT Bold" pitchFamily="34" charset="0"/>
              </a:rPr>
              <a:t>Their </a:t>
            </a:r>
            <a:r>
              <a:rPr lang="en-US" sz="2000" dirty="0">
                <a:latin typeface="Arial Rounded MT Bold" pitchFamily="34" charset="0"/>
              </a:rPr>
              <a:t>traditional leaders were </a:t>
            </a:r>
            <a:r>
              <a:rPr lang="en-US" sz="2000" dirty="0">
                <a:latin typeface="Arial Rounded MT Bold" pitchFamily="34" charset="0"/>
              </a:rPr>
              <a:t>not recognized</a:t>
            </a:r>
            <a:r>
              <a:rPr lang="en-US" sz="2000" dirty="0">
                <a:latin typeface="Arial Rounded MT Bold" pitchFamily="34" charset="0"/>
              </a:rPr>
              <a:t>. </a:t>
            </a:r>
          </a:p>
          <a:p>
            <a:pPr marL="0" indent="0">
              <a:buNone/>
            </a:pPr>
            <a:r>
              <a:rPr lang="en-US" sz="2000" b="1" dirty="0">
                <a:latin typeface="Arial Rounded MT Bold" pitchFamily="34" charset="0"/>
              </a:rPr>
              <a:t>D. </a:t>
            </a:r>
            <a:r>
              <a:rPr lang="en-US" sz="2000" dirty="0">
                <a:latin typeface="Arial Rounded MT Bold" pitchFamily="34" charset="0"/>
              </a:rPr>
              <a:t>They </a:t>
            </a:r>
            <a:r>
              <a:rPr lang="en-US" sz="2000" dirty="0">
                <a:latin typeface="Arial Rounded MT Bold" pitchFamily="34" charset="0"/>
              </a:rPr>
              <a:t>were forced to take their </a:t>
            </a:r>
            <a:r>
              <a:rPr lang="en-US" sz="2000" dirty="0">
                <a:latin typeface="Arial Rounded MT Bold" pitchFamily="34" charset="0"/>
              </a:rPr>
              <a:t>children to school</a:t>
            </a:r>
            <a:r>
              <a:rPr lang="en-US" sz="2000" dirty="0">
                <a:latin typeface="Arial Rounded MT Bold" pitchFamily="34" charset="0"/>
              </a:rPr>
              <a:t>.</a:t>
            </a:r>
          </a:p>
          <a:p>
            <a:endParaRPr lang="en-US" sz="2000" dirty="0">
              <a:latin typeface="Arial Rounded MT Bold" pitchFamily="34" charset="0"/>
            </a:endParaRPr>
          </a:p>
        </p:txBody>
      </p:sp>
      <p:sp>
        <p:nvSpPr>
          <p:cNvPr id="4" name="Content Placeholder 2"/>
          <p:cNvSpPr txBox="1">
            <a:spLocks/>
          </p:cNvSpPr>
          <p:nvPr/>
        </p:nvSpPr>
        <p:spPr>
          <a:xfrm>
            <a:off x="508000" y="2286264"/>
            <a:ext cx="9144000" cy="34287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latin typeface="Arial Rounded MT Bold" pitchFamily="34" charset="0"/>
              </a:rPr>
              <a:t>8</a:t>
            </a:r>
            <a:r>
              <a:rPr lang="en-US" sz="2000" dirty="0">
                <a:latin typeface="Arial Rounded MT Bold" pitchFamily="34" charset="0"/>
              </a:rPr>
              <a:t>.The following were some of the events that took place in Kenya between 1945 to 1963:-</a:t>
            </a:r>
          </a:p>
          <a:p>
            <a:pPr marL="0" indent="0">
              <a:buNone/>
            </a:pPr>
            <a:r>
              <a:rPr lang="en-US" sz="2000" b="1" dirty="0">
                <a:latin typeface="Arial Rounded MT Bold" pitchFamily="34" charset="0"/>
              </a:rPr>
              <a:t>i. </a:t>
            </a:r>
            <a:r>
              <a:rPr lang="en-US" sz="2000" dirty="0">
                <a:latin typeface="Arial Rounded MT Bold" pitchFamily="34" charset="0"/>
              </a:rPr>
              <a:t>Kenya becoming a republic</a:t>
            </a:r>
          </a:p>
          <a:p>
            <a:pPr marL="0" indent="0">
              <a:buNone/>
            </a:pPr>
            <a:r>
              <a:rPr lang="en-US" sz="2000" b="1" dirty="0">
                <a:latin typeface="Arial Rounded MT Bold" pitchFamily="34" charset="0"/>
              </a:rPr>
              <a:t>ii. </a:t>
            </a:r>
            <a:r>
              <a:rPr lang="en-US" sz="2000" dirty="0">
                <a:latin typeface="Arial Rounded MT Bold" pitchFamily="34" charset="0"/>
              </a:rPr>
              <a:t>Formation of KANU </a:t>
            </a:r>
          </a:p>
          <a:p>
            <a:pPr marL="0" indent="0">
              <a:buNone/>
            </a:pPr>
            <a:r>
              <a:rPr lang="en-US" sz="2000" b="1" dirty="0">
                <a:latin typeface="Arial Rounded MT Bold" pitchFamily="34" charset="0"/>
              </a:rPr>
              <a:t>iii. </a:t>
            </a:r>
            <a:r>
              <a:rPr lang="en-US" sz="2000" dirty="0" err="1">
                <a:latin typeface="Arial Rounded MT Bold" pitchFamily="34" charset="0"/>
              </a:rPr>
              <a:t>Eliud</a:t>
            </a:r>
            <a:r>
              <a:rPr lang="en-US" sz="2000" dirty="0">
                <a:latin typeface="Arial Rounded MT Bold" pitchFamily="34" charset="0"/>
              </a:rPr>
              <a:t> </a:t>
            </a:r>
            <a:r>
              <a:rPr lang="en-US" sz="2000" dirty="0" err="1">
                <a:latin typeface="Arial Rounded MT Bold" pitchFamily="34" charset="0"/>
              </a:rPr>
              <a:t>Mathu</a:t>
            </a:r>
            <a:r>
              <a:rPr lang="en-US" sz="2000" dirty="0">
                <a:latin typeface="Arial Rounded MT Bold" pitchFamily="34" charset="0"/>
              </a:rPr>
              <a:t> appointed to the LEGCO. </a:t>
            </a:r>
          </a:p>
          <a:p>
            <a:pPr marL="0" indent="0">
              <a:buNone/>
            </a:pPr>
            <a:r>
              <a:rPr lang="en-US" sz="2000" b="1" dirty="0">
                <a:latin typeface="Arial Rounded MT Bold" pitchFamily="34" charset="0"/>
              </a:rPr>
              <a:t>iv. </a:t>
            </a:r>
            <a:r>
              <a:rPr lang="en-US" sz="2000" dirty="0" err="1">
                <a:latin typeface="Arial Rounded MT Bold" pitchFamily="34" charset="0"/>
              </a:rPr>
              <a:t>Jomo</a:t>
            </a:r>
            <a:r>
              <a:rPr lang="en-US" sz="2000" dirty="0">
                <a:latin typeface="Arial Rounded MT Bold" pitchFamily="34" charset="0"/>
              </a:rPr>
              <a:t> Kenyatta being arrested. </a:t>
            </a:r>
          </a:p>
          <a:p>
            <a:pPr marL="0" indent="0">
              <a:buNone/>
            </a:pPr>
            <a:r>
              <a:rPr lang="en-US" sz="2000" dirty="0">
                <a:latin typeface="Arial Rounded MT Bold" pitchFamily="34" charset="0"/>
              </a:rPr>
              <a:t>Which of the following is the correct order in which the events take place? </a:t>
            </a:r>
          </a:p>
          <a:p>
            <a:pPr marL="0" indent="0">
              <a:buNone/>
            </a:pPr>
            <a:r>
              <a:rPr lang="en-US" sz="2000" b="1" dirty="0">
                <a:latin typeface="Arial Rounded MT Bold" pitchFamily="34" charset="0"/>
              </a:rPr>
              <a:t>A. </a:t>
            </a:r>
            <a:r>
              <a:rPr lang="en-US" sz="2000" dirty="0">
                <a:latin typeface="Arial Rounded MT Bold" pitchFamily="34" charset="0"/>
              </a:rPr>
              <a:t>iii, iv, ii, i               </a:t>
            </a:r>
            <a:r>
              <a:rPr lang="en-US" sz="2000" b="1" dirty="0">
                <a:latin typeface="Arial Rounded MT Bold" pitchFamily="34" charset="0"/>
              </a:rPr>
              <a:t>B. </a:t>
            </a:r>
            <a:r>
              <a:rPr lang="en-US" sz="2000" dirty="0">
                <a:latin typeface="Arial Rounded MT Bold" pitchFamily="34" charset="0"/>
              </a:rPr>
              <a:t>i, ii, ii, iv		</a:t>
            </a:r>
            <a:r>
              <a:rPr lang="en-US" sz="2000" b="1" dirty="0">
                <a:latin typeface="Arial Rounded MT Bold" pitchFamily="34" charset="0"/>
              </a:rPr>
              <a:t>C. </a:t>
            </a:r>
            <a:r>
              <a:rPr lang="en-US" sz="2000" dirty="0">
                <a:latin typeface="Arial Rounded MT Bold" pitchFamily="34" charset="0"/>
              </a:rPr>
              <a:t>ii, ii, iv, i                </a:t>
            </a:r>
            <a:r>
              <a:rPr lang="en-US" sz="2000" b="1" dirty="0">
                <a:latin typeface="Arial Rounded MT Bold" pitchFamily="34" charset="0"/>
              </a:rPr>
              <a:t>D. </a:t>
            </a:r>
            <a:r>
              <a:rPr lang="en-US" sz="2000" dirty="0">
                <a:latin typeface="Arial Rounded MT Bold" pitchFamily="34" charset="0"/>
              </a:rPr>
              <a:t>iv, ii, i, iii</a:t>
            </a:r>
          </a:p>
          <a:p>
            <a:pPr marL="0" indent="0">
              <a:buNone/>
            </a:pPr>
            <a:endParaRPr lang="en-US" sz="2000" dirty="0">
              <a:latin typeface="Arial Rounded MT Bold" pitchFamily="34" charset="0"/>
            </a:endParaRPr>
          </a:p>
        </p:txBody>
      </p:sp>
    </p:spTree>
    <p:extLst>
      <p:ext uri="{BB962C8B-B14F-4D97-AF65-F5344CB8AC3E}">
        <p14:creationId xmlns:p14="http://schemas.microsoft.com/office/powerpoint/2010/main" val="1151680749"/>
      </p:ext>
    </p:extLst>
  </p:cSld>
  <p:clrMapOvr>
    <a:masterClrMapping/>
  </p:clrMapOvr>
  <p:transition spd="slow" advTm="60000">
    <p:cover/>
  </p:transition>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0"/>
            <a:ext cx="9067800" cy="2895600"/>
          </a:xfrm>
          <a:prstGeom prst="rect">
            <a:avLst/>
          </a:prstGeom>
        </p:spPr>
        <p:txBody>
          <a:bodyPr>
            <a:normAutofit/>
          </a:bodyPr>
          <a:lstStyle/>
          <a:p>
            <a:pPr marL="0" indent="0">
              <a:buNone/>
            </a:pPr>
            <a:r>
              <a:rPr lang="en-US" sz="2000" b="1" dirty="0">
                <a:latin typeface="Arial Rounded MT Bold" pitchFamily="34" charset="0"/>
              </a:rPr>
              <a:t>9</a:t>
            </a:r>
            <a:r>
              <a:rPr lang="en-US" sz="2000" dirty="0">
                <a:latin typeface="Arial Rounded MT Bold" pitchFamily="34" charset="0"/>
              </a:rPr>
              <a:t>. In </a:t>
            </a:r>
            <a:r>
              <a:rPr lang="en-US" sz="2000" dirty="0">
                <a:latin typeface="Arial Rounded MT Bold" pitchFamily="34" charset="0"/>
              </a:rPr>
              <a:t>which year was KAU banned?</a:t>
            </a:r>
          </a:p>
          <a:p>
            <a:pPr marL="0" indent="0">
              <a:buNone/>
            </a:pPr>
            <a:r>
              <a:rPr lang="en-US" sz="2000" b="1" dirty="0">
                <a:latin typeface="Arial Rounded MT Bold" pitchFamily="34" charset="0"/>
              </a:rPr>
              <a:t>	A</a:t>
            </a:r>
            <a:r>
              <a:rPr lang="en-US" sz="2000" b="1" dirty="0">
                <a:latin typeface="Arial Rounded MT Bold" pitchFamily="34" charset="0"/>
              </a:rPr>
              <a:t>. </a:t>
            </a:r>
            <a:r>
              <a:rPr lang="en-US" sz="2000" dirty="0">
                <a:latin typeface="Arial Rounded MT Bold" pitchFamily="34" charset="0"/>
              </a:rPr>
              <a:t>1952 </a:t>
            </a:r>
            <a:endParaRPr lang="en-US" sz="2000" dirty="0">
              <a:latin typeface="Arial Rounded MT Bold" pitchFamily="34" charset="0"/>
            </a:endParaRPr>
          </a:p>
          <a:p>
            <a:pPr marL="0" indent="0">
              <a:buNone/>
            </a:pPr>
            <a:r>
              <a:rPr lang="en-US" sz="2000" b="1" dirty="0">
                <a:latin typeface="Arial Rounded MT Bold" pitchFamily="34" charset="0"/>
              </a:rPr>
              <a:t>	B. </a:t>
            </a:r>
            <a:r>
              <a:rPr lang="en-US" sz="2000" dirty="0">
                <a:latin typeface="Arial Rounded MT Bold" pitchFamily="34" charset="0"/>
              </a:rPr>
              <a:t>1953</a:t>
            </a:r>
          </a:p>
          <a:p>
            <a:pPr marL="0" indent="0">
              <a:buNone/>
            </a:pPr>
            <a:r>
              <a:rPr lang="en-US" sz="2000" b="1" dirty="0">
                <a:latin typeface="Arial Rounded MT Bold" pitchFamily="34" charset="0"/>
              </a:rPr>
              <a:t>	C</a:t>
            </a:r>
            <a:r>
              <a:rPr lang="en-US" sz="2000" b="1" dirty="0">
                <a:latin typeface="Arial Rounded MT Bold" pitchFamily="34" charset="0"/>
              </a:rPr>
              <a:t>. </a:t>
            </a:r>
            <a:r>
              <a:rPr lang="en-US" sz="2000" dirty="0">
                <a:latin typeface="Arial Rounded MT Bold" pitchFamily="34" charset="0"/>
              </a:rPr>
              <a:t>1954    </a:t>
            </a:r>
            <a:endParaRPr lang="en-US" sz="2000" dirty="0">
              <a:latin typeface="Arial Rounded MT Bold" pitchFamily="34" charset="0"/>
            </a:endParaRPr>
          </a:p>
          <a:p>
            <a:pPr marL="0" indent="0">
              <a:buNone/>
            </a:pPr>
            <a:r>
              <a:rPr lang="en-US" sz="2000" b="1" dirty="0">
                <a:latin typeface="Arial Rounded MT Bold" pitchFamily="34" charset="0"/>
              </a:rPr>
              <a:t>	D</a:t>
            </a:r>
            <a:r>
              <a:rPr lang="en-US" sz="2000" b="1" dirty="0">
                <a:latin typeface="Arial Rounded MT Bold" pitchFamily="34" charset="0"/>
              </a:rPr>
              <a:t>. </a:t>
            </a:r>
            <a:r>
              <a:rPr lang="en-US" sz="2000" dirty="0">
                <a:latin typeface="Arial Rounded MT Bold" pitchFamily="34" charset="0"/>
              </a:rPr>
              <a:t>1956 </a:t>
            </a:r>
          </a:p>
          <a:p>
            <a:endParaRPr lang="en-US" sz="2000" dirty="0">
              <a:latin typeface="Arial Rounded MT Bold" pitchFamily="34" charset="0"/>
            </a:endParaRPr>
          </a:p>
        </p:txBody>
      </p:sp>
      <p:sp>
        <p:nvSpPr>
          <p:cNvPr id="4" name="Content Placeholder 2"/>
          <p:cNvSpPr txBox="1">
            <a:spLocks/>
          </p:cNvSpPr>
          <p:nvPr/>
        </p:nvSpPr>
        <p:spPr>
          <a:xfrm>
            <a:off x="508000" y="2133864"/>
            <a:ext cx="9144000" cy="37716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latin typeface="Arial Rounded MT Bold" pitchFamily="34" charset="0"/>
              </a:rPr>
              <a:t>10.Why did KAU change its name to KASU two weeks after it was  formed?</a:t>
            </a:r>
          </a:p>
          <a:p>
            <a:pPr marL="0" indent="0">
              <a:buNone/>
            </a:pPr>
            <a:r>
              <a:rPr lang="en-US" sz="1800" dirty="0">
                <a:latin typeface="Arial Rounded MT Bold" pitchFamily="34" charset="0"/>
              </a:rPr>
              <a:t>A. To educate African about public affairs. </a:t>
            </a:r>
          </a:p>
          <a:p>
            <a:pPr marL="0" indent="0">
              <a:buNone/>
            </a:pPr>
            <a:r>
              <a:rPr lang="en-US" sz="1800" dirty="0">
                <a:latin typeface="Arial Rounded MT Bold" pitchFamily="34" charset="0"/>
              </a:rPr>
              <a:t>B. Because this meant that African civil servants could join the organization. </a:t>
            </a:r>
          </a:p>
          <a:p>
            <a:pPr marL="0" indent="0">
              <a:buNone/>
            </a:pPr>
            <a:r>
              <a:rPr lang="en-US" sz="1800" dirty="0">
                <a:latin typeface="Arial Rounded MT Bold" pitchFamily="34" charset="0"/>
              </a:rPr>
              <a:t>C. Because the colonial government would not allow  African to have their own political organization.</a:t>
            </a:r>
          </a:p>
          <a:p>
            <a:pPr marL="0" indent="0">
              <a:buNone/>
            </a:pPr>
            <a:r>
              <a:rPr lang="en-US" sz="1800" dirty="0">
                <a:latin typeface="Arial Rounded MT Bold" pitchFamily="34" charset="0"/>
              </a:rPr>
              <a:t>D. Because it wanted to attract students radical section of society. </a:t>
            </a:r>
          </a:p>
          <a:p>
            <a:pPr marL="0" indent="0">
              <a:buNone/>
            </a:pPr>
            <a:r>
              <a:rPr lang="en-US" sz="1800" dirty="0">
                <a:latin typeface="Arial Rounded MT Bold" pitchFamily="34" charset="0"/>
              </a:rPr>
              <a:t>   </a:t>
            </a:r>
          </a:p>
          <a:p>
            <a:pPr marL="0" indent="0">
              <a:buNone/>
            </a:pPr>
            <a:r>
              <a:rPr lang="en-US" sz="1800" dirty="0">
                <a:latin typeface="Arial Rounded MT Bold" pitchFamily="34" charset="0"/>
              </a:rPr>
              <a:t>11.In which year did KANU and KADU merge?</a:t>
            </a:r>
          </a:p>
          <a:p>
            <a:pPr marL="0" indent="0">
              <a:buNone/>
            </a:pPr>
            <a:r>
              <a:rPr lang="en-US" sz="1800" dirty="0">
                <a:latin typeface="Arial Rounded MT Bold" pitchFamily="34" charset="0"/>
              </a:rPr>
              <a:t>  A. 1963	B.  1964		C.   1966      	D.    1960  </a:t>
            </a:r>
          </a:p>
          <a:p>
            <a:pPr marL="0" indent="0">
              <a:buNone/>
            </a:pPr>
            <a:r>
              <a:rPr lang="en-US" sz="1800" dirty="0">
                <a:latin typeface="Arial Rounded MT Bold" pitchFamily="34" charset="0"/>
              </a:rPr>
              <a:t> </a:t>
            </a:r>
            <a:endParaRPr lang="en-US" sz="1800" dirty="0">
              <a:latin typeface="Arial Rounded MT Bold" pitchFamily="34" charset="0"/>
            </a:endParaRPr>
          </a:p>
        </p:txBody>
      </p:sp>
    </p:spTree>
    <p:extLst>
      <p:ext uri="{BB962C8B-B14F-4D97-AF65-F5344CB8AC3E}">
        <p14:creationId xmlns:p14="http://schemas.microsoft.com/office/powerpoint/2010/main" val="1373748644"/>
      </p:ext>
    </p:extLst>
  </p:cSld>
  <p:clrMapOvr>
    <a:masterClrMapping/>
  </p:clrMapOvr>
  <p:transition spd="slow" advTm="60000">
    <p:cover/>
  </p:transition>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571500"/>
          </a:xfrm>
        </p:spPr>
        <p:txBody>
          <a:bodyPr>
            <a:noAutofit/>
          </a:bodyPr>
          <a:lstStyle/>
          <a:p>
            <a:r>
              <a:rPr lang="en-US" sz="2400" u="sng" dirty="0">
                <a:solidFill>
                  <a:srgbClr val="FF0000"/>
                </a:solidFill>
                <a:latin typeface="Arial Rounded MT Bold" pitchFamily="34" charset="0"/>
              </a:rPr>
              <a:t>STD 6 WORK ON POLITICAL DEVELOPMENT AND SYSTEMS</a:t>
            </a:r>
            <a:endParaRPr lang="en-US" sz="24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381000"/>
            <a:ext cx="9144000" cy="4152900"/>
          </a:xfrm>
          <a:prstGeom prst="rect">
            <a:avLst/>
          </a:prstGeom>
        </p:spPr>
        <p:txBody>
          <a:bodyPr>
            <a:noAutofit/>
          </a:bodyPr>
          <a:lstStyle/>
          <a:p>
            <a:pPr marL="0" indent="0">
              <a:buNone/>
            </a:pPr>
            <a:r>
              <a:rPr lang="en-US" sz="2400" b="1" u="sng" dirty="0">
                <a:latin typeface="Arial Rounded MT Bold" pitchFamily="34" charset="0"/>
              </a:rPr>
              <a:t>Traditional forms of government in Eastern Africa </a:t>
            </a:r>
            <a:endParaRPr lang="en-US" sz="2400" dirty="0">
              <a:latin typeface="Arial Rounded MT Bold" pitchFamily="34" charset="0"/>
            </a:endParaRPr>
          </a:p>
          <a:p>
            <a:pPr marL="0" indent="0">
              <a:buNone/>
            </a:pPr>
            <a:r>
              <a:rPr lang="en-US" sz="2400" dirty="0">
                <a:latin typeface="Arial Rounded MT Bold" pitchFamily="34" charset="0"/>
              </a:rPr>
              <a:t>(</a:t>
            </a:r>
            <a:r>
              <a:rPr lang="en-US" sz="2400" dirty="0" err="1">
                <a:latin typeface="Arial Rounded MT Bold" pitchFamily="34" charset="0"/>
              </a:rPr>
              <a:t>i</a:t>
            </a:r>
            <a:r>
              <a:rPr lang="en-US" sz="2400" dirty="0">
                <a:latin typeface="Arial Rounded MT Bold" pitchFamily="34" charset="0"/>
              </a:rPr>
              <a:t>) </a:t>
            </a:r>
            <a:r>
              <a:rPr lang="en-US" sz="2400" b="1" u="sng" dirty="0" err="1">
                <a:solidFill>
                  <a:srgbClr val="FF0000"/>
                </a:solidFill>
                <a:latin typeface="Arial Rounded MT Bold" pitchFamily="34" charset="0"/>
              </a:rPr>
              <a:t>Baganda</a:t>
            </a:r>
            <a:r>
              <a:rPr lang="en-US" sz="2400" b="1" u="sng" dirty="0">
                <a:solidFill>
                  <a:srgbClr val="FF0000"/>
                </a:solidFill>
                <a:latin typeface="Arial Rounded MT Bold" pitchFamily="34" charset="0"/>
              </a:rPr>
              <a:t> system of government</a:t>
            </a:r>
            <a:r>
              <a:rPr lang="en-US" sz="2400" dirty="0">
                <a:solidFill>
                  <a:srgbClr val="FF0000"/>
                </a:solidFill>
                <a:latin typeface="Arial Rounded MT Bold" pitchFamily="34" charset="0"/>
              </a:rPr>
              <a:t> </a:t>
            </a:r>
          </a:p>
          <a:p>
            <a:pPr marL="0" indent="0">
              <a:buNone/>
            </a:pPr>
            <a:r>
              <a:rPr lang="en-US" sz="2400" dirty="0" err="1">
                <a:latin typeface="Arial Rounded MT Bold" pitchFamily="34" charset="0"/>
              </a:rPr>
              <a:t>Baganda</a:t>
            </a:r>
            <a:r>
              <a:rPr lang="en-US" sz="2400" dirty="0">
                <a:latin typeface="Arial Rounded MT Bold" pitchFamily="34" charset="0"/>
              </a:rPr>
              <a:t> had a centralized form of government headed by a king known as </a:t>
            </a:r>
            <a:r>
              <a:rPr lang="en-US" sz="2400" b="1" dirty="0" err="1">
                <a:latin typeface="Arial Rounded MT Bold" pitchFamily="34" charset="0"/>
              </a:rPr>
              <a:t>Kabaka</a:t>
            </a:r>
            <a:r>
              <a:rPr lang="en-US" sz="2400" b="1" dirty="0">
                <a:latin typeface="Arial Rounded MT Bold" pitchFamily="34" charset="0"/>
              </a:rPr>
              <a:t>.</a:t>
            </a:r>
            <a:endParaRPr lang="en-US" sz="2400" dirty="0">
              <a:latin typeface="Arial Rounded MT Bold" pitchFamily="34" charset="0"/>
            </a:endParaRPr>
          </a:p>
          <a:p>
            <a:pPr marL="0" indent="0">
              <a:buNone/>
            </a:pPr>
            <a:r>
              <a:rPr lang="en-US" sz="2400" dirty="0">
                <a:latin typeface="Arial Rounded MT Bold" pitchFamily="34" charset="0"/>
              </a:rPr>
              <a:t>Kings position was </a:t>
            </a:r>
            <a:r>
              <a:rPr lang="en-US" sz="2400" b="1" dirty="0">
                <a:latin typeface="Arial Rounded MT Bold" pitchFamily="34" charset="0"/>
              </a:rPr>
              <a:t>hereditary.</a:t>
            </a:r>
            <a:r>
              <a:rPr lang="en-US" sz="2400" dirty="0">
                <a:latin typeface="Arial Rounded MT Bold" pitchFamily="34" charset="0"/>
              </a:rPr>
              <a:t> </a:t>
            </a:r>
            <a:endParaRPr lang="en-US" sz="2400" dirty="0">
              <a:latin typeface="Arial Rounded MT Bold" pitchFamily="34" charset="0"/>
            </a:endParaRPr>
          </a:p>
          <a:p>
            <a:pPr marL="0" indent="0">
              <a:buNone/>
            </a:pPr>
            <a:r>
              <a:rPr lang="en-US" sz="2400" dirty="0" err="1">
                <a:latin typeface="Arial Rounded MT Bold" pitchFamily="34" charset="0"/>
              </a:rPr>
              <a:t>Baganda</a:t>
            </a:r>
            <a:r>
              <a:rPr lang="en-US" sz="2400" dirty="0">
                <a:latin typeface="Arial Rounded MT Bold" pitchFamily="34" charset="0"/>
              </a:rPr>
              <a:t> kingdom was sub – divided into about fifty two clans and each clan had its leader known as </a:t>
            </a:r>
            <a:r>
              <a:rPr lang="en-US" sz="2400" b="1" dirty="0" err="1">
                <a:latin typeface="Arial Rounded MT Bold" pitchFamily="34" charset="0"/>
              </a:rPr>
              <a:t>Bataka</a:t>
            </a:r>
            <a:r>
              <a:rPr lang="en-US" sz="2400" b="1" dirty="0">
                <a:latin typeface="Arial Rounded MT Bold" pitchFamily="34" charset="0"/>
              </a:rPr>
              <a:t>. </a:t>
            </a:r>
            <a:endParaRPr lang="en-US" sz="2400" dirty="0">
              <a:latin typeface="Arial Rounded MT Bold" pitchFamily="34" charset="0"/>
            </a:endParaRPr>
          </a:p>
          <a:p>
            <a:pPr marL="0" indent="0">
              <a:buNone/>
            </a:pPr>
            <a:r>
              <a:rPr lang="en-US" sz="2400" dirty="0">
                <a:latin typeface="Arial Rounded MT Bold" pitchFamily="34" charset="0"/>
              </a:rPr>
              <a:t>Several </a:t>
            </a:r>
            <a:r>
              <a:rPr lang="en-US" sz="2400" dirty="0">
                <a:latin typeface="Arial Rounded MT Bold" pitchFamily="34" charset="0"/>
              </a:rPr>
              <a:t>clans formed a county which was headed by a chief known as </a:t>
            </a:r>
            <a:r>
              <a:rPr lang="en-US" sz="2400" b="1" dirty="0" err="1">
                <a:latin typeface="Arial Rounded MT Bold" pitchFamily="34" charset="0"/>
              </a:rPr>
              <a:t>Ssaza</a:t>
            </a:r>
            <a:r>
              <a:rPr lang="en-US" sz="2400" b="1" dirty="0">
                <a:latin typeface="Arial Rounded MT Bold" pitchFamily="34" charset="0"/>
              </a:rPr>
              <a:t>.</a:t>
            </a:r>
            <a:endParaRPr lang="en-US" sz="2400" dirty="0">
              <a:latin typeface="Arial Rounded MT Bold" pitchFamily="34" charset="0"/>
            </a:endParaRPr>
          </a:p>
          <a:p>
            <a:pPr marL="0" indent="0">
              <a:buNone/>
            </a:pPr>
            <a:r>
              <a:rPr lang="en-US" sz="2400" dirty="0">
                <a:latin typeface="Arial Rounded MT Bold" pitchFamily="34" charset="0"/>
              </a:rPr>
              <a:t>Those counties were divided into sub counties known as </a:t>
            </a:r>
            <a:r>
              <a:rPr lang="en-US" sz="2400" b="1" dirty="0" err="1">
                <a:latin typeface="Arial Rounded MT Bold" pitchFamily="34" charset="0"/>
              </a:rPr>
              <a:t>Muluka</a:t>
            </a:r>
            <a:r>
              <a:rPr lang="en-US" sz="2400" dirty="0">
                <a:latin typeface="Arial Rounded MT Bold" pitchFamily="34" charset="0"/>
              </a:rPr>
              <a:t> headed by </a:t>
            </a:r>
            <a:r>
              <a:rPr lang="en-US" sz="2400" b="1" dirty="0" err="1">
                <a:latin typeface="Arial Rounded MT Bold" pitchFamily="34" charset="0"/>
              </a:rPr>
              <a:t>Gombolola</a:t>
            </a:r>
            <a:r>
              <a:rPr lang="en-US" sz="2400" b="1" dirty="0">
                <a:latin typeface="Arial Rounded MT Bold" pitchFamily="34" charset="0"/>
              </a:rPr>
              <a:t>.</a:t>
            </a:r>
            <a:r>
              <a:rPr lang="en-US" sz="2400" dirty="0">
                <a:latin typeface="Arial Rounded MT Bold" pitchFamily="34" charset="0"/>
              </a:rPr>
              <a:t> </a:t>
            </a:r>
          </a:p>
          <a:p>
            <a:pPr marL="0" indent="0">
              <a:buNone/>
            </a:pPr>
            <a:r>
              <a:rPr lang="en-US" sz="2400" dirty="0" err="1">
                <a:latin typeface="Arial Rounded MT Bold" pitchFamily="34" charset="0"/>
              </a:rPr>
              <a:t>Muluka</a:t>
            </a:r>
            <a:r>
              <a:rPr lang="en-US" sz="2400" dirty="0">
                <a:latin typeface="Arial Rounded MT Bold" pitchFamily="34" charset="0"/>
              </a:rPr>
              <a:t> were sub – divided into </a:t>
            </a:r>
            <a:r>
              <a:rPr lang="en-US" sz="2400" b="1" dirty="0" err="1">
                <a:latin typeface="Arial Rounded MT Bold" pitchFamily="34" charset="0"/>
              </a:rPr>
              <a:t>Vitongole</a:t>
            </a:r>
            <a:r>
              <a:rPr lang="en-US" sz="2400" dirty="0">
                <a:latin typeface="Arial Rounded MT Bold" pitchFamily="34" charset="0"/>
              </a:rPr>
              <a:t> headed by </a:t>
            </a:r>
            <a:r>
              <a:rPr lang="en-US" sz="2400" b="1" dirty="0" err="1">
                <a:latin typeface="Arial Rounded MT Bold" pitchFamily="34" charset="0"/>
              </a:rPr>
              <a:t>Batongole</a:t>
            </a:r>
            <a:r>
              <a:rPr lang="en-US" sz="2400" b="1" dirty="0">
                <a:latin typeface="Arial Rounded MT Bold" pitchFamily="34" charset="0"/>
              </a:rPr>
              <a:t>.</a:t>
            </a:r>
            <a:r>
              <a:rPr lang="en-US" sz="2400" dirty="0">
                <a:latin typeface="Arial Rounded MT Bold" pitchFamily="34" charset="0"/>
              </a:rPr>
              <a:t> </a:t>
            </a:r>
          </a:p>
          <a:p>
            <a:endParaRPr lang="en-US" sz="2400" dirty="0">
              <a:latin typeface="Arial Rounded MT Bold" pitchFamily="34" charset="0"/>
            </a:endParaRPr>
          </a:p>
        </p:txBody>
      </p:sp>
    </p:spTree>
    <p:extLst>
      <p:ext uri="{BB962C8B-B14F-4D97-AF65-F5344CB8AC3E}">
        <p14:creationId xmlns:p14="http://schemas.microsoft.com/office/powerpoint/2010/main" val="1158350907"/>
      </p:ext>
    </p:extLst>
  </p:cSld>
  <p:clrMapOvr>
    <a:masterClrMapping/>
  </p:clrMapOvr>
  <p:transition spd="slow" advTm="60000">
    <p:cover/>
  </p:transition>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err="1">
                <a:solidFill>
                  <a:srgbClr val="FF0000"/>
                </a:solidFill>
                <a:latin typeface="Arial Rounded MT Bold" pitchFamily="34" charset="0"/>
              </a:rPr>
              <a:t>Baganda</a:t>
            </a:r>
            <a:r>
              <a:rPr lang="en-US" b="1" u="sng" dirty="0">
                <a:solidFill>
                  <a:srgbClr val="FF0000"/>
                </a:solidFill>
                <a:latin typeface="Arial Rounded MT Bold" pitchFamily="34" charset="0"/>
              </a:rPr>
              <a:t> system of government</a:t>
            </a:r>
            <a:r>
              <a:rPr lang="en-US" dirty="0">
                <a:solidFill>
                  <a:srgbClr val="FF0000"/>
                </a:solidFill>
                <a:latin typeface="Arial Rounded MT Bold" pitchFamily="34" charset="0"/>
              </a:rPr>
              <a:t> </a:t>
            </a:r>
            <a:br>
              <a:rPr lang="en-US" dirty="0">
                <a:solidFill>
                  <a:srgbClr val="FF0000"/>
                </a:solidFill>
                <a:latin typeface="Arial Rounded MT Bold" pitchFamily="34" charset="0"/>
              </a:rPr>
            </a:br>
            <a:endParaRPr lang="en-US" dirty="0"/>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marL="0" indent="0">
              <a:buNone/>
            </a:pPr>
            <a:r>
              <a:rPr lang="en-US" dirty="0">
                <a:latin typeface="Arial Rounded MT Bold" pitchFamily="34" charset="0"/>
              </a:rPr>
              <a:t>The king had a colony of ministers made of :-</a:t>
            </a:r>
          </a:p>
          <a:p>
            <a:pPr marL="0" indent="0">
              <a:buNone/>
            </a:pPr>
            <a:r>
              <a:rPr lang="en-US" dirty="0">
                <a:latin typeface="Arial Rounded MT Bold" pitchFamily="34" charset="0"/>
              </a:rPr>
              <a:t>- Prime minister </a:t>
            </a:r>
            <a:r>
              <a:rPr lang="en-US" b="1" dirty="0">
                <a:latin typeface="Arial Rounded MT Bold" pitchFamily="34" charset="0"/>
              </a:rPr>
              <a:t>– </a:t>
            </a:r>
            <a:r>
              <a:rPr lang="en-US" b="1" dirty="0" err="1">
                <a:latin typeface="Arial Rounded MT Bold" pitchFamily="34" charset="0"/>
              </a:rPr>
              <a:t>Katikiro</a:t>
            </a:r>
            <a:endParaRPr lang="en-US" dirty="0">
              <a:latin typeface="Arial Rounded MT Bold" pitchFamily="34" charset="0"/>
            </a:endParaRPr>
          </a:p>
          <a:p>
            <a:pPr marL="0" indent="0">
              <a:buNone/>
            </a:pPr>
            <a:r>
              <a:rPr lang="en-US" dirty="0">
                <a:latin typeface="Arial Rounded MT Bold" pitchFamily="34" charset="0"/>
              </a:rPr>
              <a:t>- Chief justice – </a:t>
            </a:r>
            <a:r>
              <a:rPr lang="en-US" b="1" dirty="0" err="1">
                <a:latin typeface="Arial Rounded MT Bold" pitchFamily="34" charset="0"/>
              </a:rPr>
              <a:t>Omulamuzi</a:t>
            </a:r>
            <a:r>
              <a:rPr lang="en-US" b="1" dirty="0">
                <a:latin typeface="Arial Rounded MT Bold" pitchFamily="34" charset="0"/>
              </a:rPr>
              <a:t> </a:t>
            </a:r>
            <a:endParaRPr lang="en-US" dirty="0">
              <a:latin typeface="Arial Rounded MT Bold" pitchFamily="34" charset="0"/>
            </a:endParaRPr>
          </a:p>
          <a:p>
            <a:pPr marL="0" indent="0">
              <a:buNone/>
            </a:pPr>
            <a:r>
              <a:rPr lang="en-US" dirty="0">
                <a:latin typeface="Arial Rounded MT Bold" pitchFamily="34" charset="0"/>
              </a:rPr>
              <a:t>- Minister of finance /treasurer – </a:t>
            </a:r>
            <a:r>
              <a:rPr lang="en-US" b="1" dirty="0" err="1">
                <a:latin typeface="Arial Rounded MT Bold" pitchFamily="34" charset="0"/>
              </a:rPr>
              <a:t>Omuwanika</a:t>
            </a:r>
            <a:r>
              <a:rPr lang="en-US" b="1" dirty="0">
                <a:latin typeface="Arial Rounded MT Bold" pitchFamily="34" charset="0"/>
              </a:rPr>
              <a:t> </a:t>
            </a:r>
            <a:endParaRPr lang="en-US" dirty="0">
              <a:latin typeface="Arial Rounded MT Bold" pitchFamily="34" charset="0"/>
            </a:endParaRPr>
          </a:p>
          <a:p>
            <a:pPr marL="0" indent="0">
              <a:buNone/>
            </a:pPr>
            <a:r>
              <a:rPr lang="en-US" dirty="0">
                <a:latin typeface="Arial Rounded MT Bold" pitchFamily="34" charset="0"/>
              </a:rPr>
              <a:t>His traditional parliament was called</a:t>
            </a:r>
            <a:r>
              <a:rPr lang="en-US" b="1" dirty="0">
                <a:latin typeface="Arial Rounded MT Bold" pitchFamily="34" charset="0"/>
              </a:rPr>
              <a:t> </a:t>
            </a:r>
            <a:r>
              <a:rPr lang="en-US" b="1" dirty="0" err="1">
                <a:latin typeface="Arial Rounded MT Bold" pitchFamily="34" charset="0"/>
              </a:rPr>
              <a:t>Lukiiko</a:t>
            </a:r>
            <a:r>
              <a:rPr lang="en-US" dirty="0">
                <a:latin typeface="Arial Rounded MT Bold" pitchFamily="34" charset="0"/>
              </a:rPr>
              <a:t> </a:t>
            </a:r>
          </a:p>
          <a:p>
            <a:pPr marL="0" indent="0">
              <a:buNone/>
            </a:pPr>
            <a:r>
              <a:rPr lang="en-US" dirty="0">
                <a:latin typeface="Arial Rounded MT Bold" pitchFamily="34" charset="0"/>
              </a:rPr>
              <a:t>His army were headed by </a:t>
            </a:r>
            <a:r>
              <a:rPr lang="en-US" b="1" dirty="0" err="1">
                <a:latin typeface="Arial Rounded MT Bold" pitchFamily="34" charset="0"/>
              </a:rPr>
              <a:t>Muyasi</a:t>
            </a:r>
            <a:r>
              <a:rPr lang="en-US" b="1" dirty="0">
                <a:latin typeface="Arial Rounded MT Bold" pitchFamily="34" charset="0"/>
              </a:rPr>
              <a:t> </a:t>
            </a:r>
            <a:endParaRPr lang="en-US" dirty="0">
              <a:latin typeface="Arial Rounded MT Bold" pitchFamily="34" charset="0"/>
            </a:endParaRPr>
          </a:p>
          <a:p>
            <a:pPr marL="0" indent="0">
              <a:buNone/>
            </a:pPr>
            <a:r>
              <a:rPr lang="en-US" dirty="0">
                <a:latin typeface="Arial Rounded MT Bold" pitchFamily="34" charset="0"/>
              </a:rPr>
              <a:t>They worship supreme god called </a:t>
            </a:r>
            <a:r>
              <a:rPr lang="en-US" b="1" dirty="0" err="1">
                <a:latin typeface="Arial Rounded MT Bold" pitchFamily="34" charset="0"/>
              </a:rPr>
              <a:t>Katondo</a:t>
            </a:r>
            <a:r>
              <a:rPr lang="en-US" b="1" dirty="0">
                <a:latin typeface="Arial Rounded MT Bold" pitchFamily="34" charset="0"/>
              </a:rPr>
              <a:t> </a:t>
            </a:r>
            <a:endParaRPr lang="en-US" dirty="0">
              <a:latin typeface="Arial Rounded MT Bold" pitchFamily="34" charset="0"/>
            </a:endParaRPr>
          </a:p>
          <a:p>
            <a:pPr marL="0" indent="0">
              <a:buNone/>
            </a:pPr>
            <a:r>
              <a:rPr lang="en-US" dirty="0">
                <a:latin typeface="Arial Rounded MT Bold" pitchFamily="34" charset="0"/>
              </a:rPr>
              <a:t>The present </a:t>
            </a:r>
            <a:r>
              <a:rPr lang="en-US" dirty="0" err="1">
                <a:latin typeface="Arial Rounded MT Bold" pitchFamily="34" charset="0"/>
              </a:rPr>
              <a:t>Kabaka</a:t>
            </a:r>
            <a:r>
              <a:rPr lang="en-US" dirty="0">
                <a:latin typeface="Arial Rounded MT Bold" pitchFamily="34" charset="0"/>
              </a:rPr>
              <a:t> is </a:t>
            </a:r>
            <a:r>
              <a:rPr lang="en-US" dirty="0" err="1">
                <a:latin typeface="Arial Rounded MT Bold" pitchFamily="34" charset="0"/>
              </a:rPr>
              <a:t>Kabaka</a:t>
            </a:r>
            <a:r>
              <a:rPr lang="en-US" dirty="0">
                <a:latin typeface="Arial Rounded MT Bold" pitchFamily="34" charset="0"/>
              </a:rPr>
              <a:t> </a:t>
            </a:r>
            <a:r>
              <a:rPr lang="en-US" dirty="0" err="1">
                <a:latin typeface="Arial Rounded MT Bold" pitchFamily="34" charset="0"/>
              </a:rPr>
              <a:t>Mutebi</a:t>
            </a:r>
            <a:r>
              <a:rPr lang="en-US" dirty="0">
                <a:latin typeface="Arial Rounded MT Bold" pitchFamily="34" charset="0"/>
              </a:rPr>
              <a:t> </a:t>
            </a:r>
          </a:p>
          <a:p>
            <a:endParaRPr lang="en-US" dirty="0">
              <a:latin typeface="Arial Rounded MT Bold" pitchFamily="34" charset="0"/>
            </a:endParaRPr>
          </a:p>
        </p:txBody>
      </p:sp>
    </p:spTree>
    <p:extLst>
      <p:ext uri="{BB962C8B-B14F-4D97-AF65-F5344CB8AC3E}">
        <p14:creationId xmlns:p14="http://schemas.microsoft.com/office/powerpoint/2010/main" val="1160103846"/>
      </p:ext>
    </p:extLst>
  </p:cSld>
  <p:clrMapOvr>
    <a:masterClrMapping/>
  </p:clrMapOvr>
  <p:transition spd="slow" advTm="60000">
    <p:cover/>
  </p:transition>
  <p:timing>
    <p:tnLst>
      <p:par>
        <p:cTn id="1" dur="indefinite" restart="never" nodeType="tmRoot"/>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err="1">
                <a:solidFill>
                  <a:srgbClr val="FF0000"/>
                </a:solidFill>
                <a:latin typeface="Arial Rounded MT Bold" pitchFamily="34" charset="0"/>
              </a:rPr>
              <a:t>Baganda</a:t>
            </a:r>
            <a:r>
              <a:rPr lang="en-US" b="1" u="sng" dirty="0">
                <a:solidFill>
                  <a:srgbClr val="FF0000"/>
                </a:solidFill>
                <a:latin typeface="Arial Rounded MT Bold" pitchFamily="34" charset="0"/>
              </a:rPr>
              <a:t> system of government</a:t>
            </a:r>
            <a:r>
              <a:rPr lang="en-US" dirty="0">
                <a:solidFill>
                  <a:srgbClr val="FF0000"/>
                </a:solidFill>
                <a:latin typeface="Arial Rounded MT Bold" pitchFamily="34" charset="0"/>
              </a:rPr>
              <a:t> </a:t>
            </a:r>
            <a:br>
              <a:rPr lang="en-US" dirty="0">
                <a:solidFill>
                  <a:srgbClr val="FF0000"/>
                </a:solidFill>
                <a:latin typeface="Arial Rounded MT Bold" pitchFamily="34" charset="0"/>
              </a:rPr>
            </a:br>
            <a:endParaRPr lang="en-US" dirty="0"/>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marL="0" indent="0">
              <a:lnSpc>
                <a:spcPct val="150000"/>
              </a:lnSpc>
              <a:buNone/>
            </a:pPr>
            <a:r>
              <a:rPr lang="en-US" b="1" u="sng" dirty="0">
                <a:latin typeface="Arial Rounded MT Bold" pitchFamily="34" charset="0"/>
              </a:rPr>
              <a:t>Function of </a:t>
            </a:r>
            <a:r>
              <a:rPr lang="en-US" b="1" u="sng" dirty="0" err="1">
                <a:latin typeface="Arial Rounded MT Bold" pitchFamily="34" charset="0"/>
              </a:rPr>
              <a:t>Kabaka</a:t>
            </a:r>
            <a:r>
              <a:rPr lang="en-US" b="1" u="sng" dirty="0">
                <a:latin typeface="Arial Rounded MT Bold" pitchFamily="34" charset="0"/>
              </a:rPr>
              <a:t> </a:t>
            </a:r>
            <a:endParaRPr lang="en-US" dirty="0">
              <a:latin typeface="Arial Rounded MT Bold" pitchFamily="34" charset="0"/>
            </a:endParaRPr>
          </a:p>
          <a:p>
            <a:pPr lvl="0">
              <a:lnSpc>
                <a:spcPct val="150000"/>
              </a:lnSpc>
            </a:pPr>
            <a:r>
              <a:rPr lang="en-US" dirty="0">
                <a:latin typeface="Arial Rounded MT Bold" pitchFamily="34" charset="0"/>
              </a:rPr>
              <a:t>He was the commander in chief of the army. </a:t>
            </a:r>
          </a:p>
          <a:p>
            <a:pPr lvl="0">
              <a:lnSpc>
                <a:spcPct val="150000"/>
              </a:lnSpc>
            </a:pPr>
            <a:r>
              <a:rPr lang="en-US" dirty="0">
                <a:latin typeface="Arial Rounded MT Bold" pitchFamily="34" charset="0"/>
              </a:rPr>
              <a:t>He led the army during the war. </a:t>
            </a:r>
          </a:p>
          <a:p>
            <a:pPr lvl="0">
              <a:lnSpc>
                <a:spcPct val="150000"/>
              </a:lnSpc>
            </a:pPr>
            <a:r>
              <a:rPr lang="en-US" dirty="0">
                <a:latin typeface="Arial Rounded MT Bold" pitchFamily="34" charset="0"/>
              </a:rPr>
              <a:t>He was the overhead of the kingdom. </a:t>
            </a:r>
          </a:p>
          <a:p>
            <a:pPr marL="0" indent="0">
              <a:lnSpc>
                <a:spcPct val="150000"/>
              </a:lnSpc>
              <a:buNone/>
            </a:pPr>
            <a:r>
              <a:rPr lang="en-US" dirty="0">
                <a:latin typeface="Arial Rounded MT Bold" pitchFamily="34" charset="0"/>
              </a:rPr>
              <a:t> </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2983616151"/>
      </p:ext>
    </p:extLst>
  </p:cSld>
  <p:clrMapOvr>
    <a:masterClrMapping/>
  </p:clrMapOvr>
  <p:transition spd="slow" advTm="60000">
    <p:cover/>
  </p:transition>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9144000" cy="495300"/>
          </a:xfrm>
        </p:spPr>
        <p:txBody>
          <a:bodyPr>
            <a:normAutofit fontScale="90000"/>
          </a:bodyPr>
          <a:lstStyle/>
          <a:p>
            <a:r>
              <a:rPr lang="en-US" b="1" u="sng" dirty="0">
                <a:solidFill>
                  <a:srgbClr val="FF0000"/>
                </a:solidFill>
                <a:latin typeface="Arial Rounded MT Bold" pitchFamily="34" charset="0"/>
              </a:rPr>
              <a:t>Nyamwezi system of government </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028700"/>
            <a:ext cx="9144000" cy="3771900"/>
          </a:xfrm>
          <a:prstGeom prst="rect">
            <a:avLst/>
          </a:prstGeom>
        </p:spPr>
        <p:txBody>
          <a:bodyPr>
            <a:normAutofit/>
          </a:bodyPr>
          <a:lstStyle/>
          <a:p>
            <a:pPr lvl="0"/>
            <a:r>
              <a:rPr lang="en-US" dirty="0" smtClean="0">
                <a:latin typeface="Arial Rounded MT Bold" pitchFamily="34" charset="0"/>
              </a:rPr>
              <a:t>They </a:t>
            </a:r>
            <a:r>
              <a:rPr lang="en-US" dirty="0">
                <a:latin typeface="Arial Rounded MT Bold" pitchFamily="34" charset="0"/>
              </a:rPr>
              <a:t>were long distance traders. </a:t>
            </a:r>
          </a:p>
          <a:p>
            <a:pPr lvl="0"/>
            <a:r>
              <a:rPr lang="en-US" dirty="0">
                <a:latin typeface="Arial Rounded MT Bold" pitchFamily="34" charset="0"/>
              </a:rPr>
              <a:t>They are Bantus found in Central and Western Tanzania. </a:t>
            </a:r>
          </a:p>
          <a:p>
            <a:pPr lvl="0"/>
            <a:r>
              <a:rPr lang="en-US" dirty="0">
                <a:latin typeface="Arial Rounded MT Bold" pitchFamily="34" charset="0"/>
              </a:rPr>
              <a:t>They lived in small groups and each group had a chief known as </a:t>
            </a:r>
            <a:r>
              <a:rPr lang="en-US" b="1" dirty="0" err="1">
                <a:latin typeface="Arial Rounded MT Bold" pitchFamily="34" charset="0"/>
              </a:rPr>
              <a:t>Ntemi</a:t>
            </a:r>
            <a:r>
              <a:rPr lang="en-US" dirty="0">
                <a:latin typeface="Arial Rounded MT Bold" pitchFamily="34" charset="0"/>
              </a:rPr>
              <a:t> or </a:t>
            </a:r>
            <a:r>
              <a:rPr lang="en-US" b="1" dirty="0" err="1">
                <a:latin typeface="Arial Rounded MT Bold" pitchFamily="34" charset="0"/>
              </a:rPr>
              <a:t>Mutemi</a:t>
            </a:r>
            <a:r>
              <a:rPr lang="en-US" b="1" dirty="0">
                <a:latin typeface="Arial Rounded MT Bold" pitchFamily="34" charset="0"/>
              </a:rPr>
              <a:t>.</a:t>
            </a:r>
            <a:endParaRPr lang="en-US" dirty="0">
              <a:latin typeface="Arial Rounded MT Bold" pitchFamily="34" charset="0"/>
            </a:endParaRPr>
          </a:p>
          <a:p>
            <a:pPr lvl="0"/>
            <a:r>
              <a:rPr lang="en-US" dirty="0">
                <a:latin typeface="Arial Rounded MT Bold" pitchFamily="34" charset="0"/>
              </a:rPr>
              <a:t>Their small group (villages ) are called </a:t>
            </a:r>
            <a:r>
              <a:rPr lang="en-US" b="1" dirty="0" err="1">
                <a:latin typeface="Arial Rounded MT Bold" pitchFamily="34" charset="0"/>
              </a:rPr>
              <a:t>Gunguli</a:t>
            </a:r>
            <a:r>
              <a:rPr lang="en-US" dirty="0">
                <a:latin typeface="Arial Rounded MT Bold" pitchFamily="34" charset="0"/>
              </a:rPr>
              <a:t> </a:t>
            </a:r>
          </a:p>
          <a:p>
            <a:pPr lvl="0"/>
            <a:r>
              <a:rPr lang="en-US" dirty="0">
                <a:latin typeface="Arial Rounded MT Bold" pitchFamily="34" charset="0"/>
              </a:rPr>
              <a:t>The chiefdom was </a:t>
            </a:r>
            <a:r>
              <a:rPr lang="en-US" b="1" dirty="0">
                <a:latin typeface="Arial Rounded MT Bold" pitchFamily="34" charset="0"/>
              </a:rPr>
              <a:t>hereditary. </a:t>
            </a:r>
            <a:endParaRPr lang="en-US" dirty="0">
              <a:latin typeface="Arial Rounded MT Bold" pitchFamily="34" charset="0"/>
            </a:endParaRPr>
          </a:p>
          <a:p>
            <a:endParaRPr lang="en-US" dirty="0">
              <a:latin typeface="Arial Rounded MT Bold" pitchFamily="34" charset="0"/>
            </a:endParaRPr>
          </a:p>
        </p:txBody>
      </p:sp>
    </p:spTree>
    <p:extLst>
      <p:ext uri="{BB962C8B-B14F-4D97-AF65-F5344CB8AC3E}">
        <p14:creationId xmlns:p14="http://schemas.microsoft.com/office/powerpoint/2010/main" val="390143605"/>
      </p:ext>
    </p:extLst>
  </p:cSld>
  <p:clrMapOvr>
    <a:masterClrMapping/>
  </p:clrMapOvr>
  <p:transition spd="slow" advTm="60000">
    <p:cove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TROPICAL CLIMATIC REGION</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952500"/>
            <a:ext cx="9067800" cy="3771900"/>
          </a:xfrm>
          <a:prstGeom prst="rect">
            <a:avLst/>
          </a:prstGeom>
        </p:spPr>
        <p:txBody>
          <a:bodyPr>
            <a:normAutofit/>
          </a:bodyPr>
          <a:lstStyle/>
          <a:p>
            <a:pPr lvl="0">
              <a:lnSpc>
                <a:spcPct val="160000"/>
              </a:lnSpc>
            </a:pPr>
            <a:r>
              <a:rPr lang="en-US" dirty="0" smtClean="0">
                <a:latin typeface="Arial Rounded MT Bold" pitchFamily="34" charset="0"/>
              </a:rPr>
              <a:t>It </a:t>
            </a:r>
            <a:r>
              <a:rPr lang="en-US" dirty="0">
                <a:latin typeface="Arial Rounded MT Bold" pitchFamily="34" charset="0"/>
              </a:rPr>
              <a:t>is experienced in most parts of Tanzania and Ethiopia, in </a:t>
            </a:r>
            <a:r>
              <a:rPr lang="en-US" dirty="0" err="1">
                <a:latin typeface="Arial Rounded MT Bold" pitchFamily="34" charset="0"/>
              </a:rPr>
              <a:t>Nyika</a:t>
            </a:r>
            <a:r>
              <a:rPr lang="en-US" dirty="0">
                <a:latin typeface="Arial Rounded MT Bold" pitchFamily="34" charset="0"/>
              </a:rPr>
              <a:t> region of Kenya and in Northern Uganda.</a:t>
            </a:r>
          </a:p>
          <a:p>
            <a:pPr lvl="0">
              <a:lnSpc>
                <a:spcPct val="160000"/>
              </a:lnSpc>
            </a:pPr>
            <a:r>
              <a:rPr lang="en-US" dirty="0">
                <a:latin typeface="Arial Rounded MT Bold" pitchFamily="34" charset="0"/>
              </a:rPr>
              <a:t>Rainfall is between 800mm and 1100mm per year.</a:t>
            </a:r>
          </a:p>
          <a:p>
            <a:pPr lvl="0">
              <a:lnSpc>
                <a:spcPct val="160000"/>
              </a:lnSpc>
            </a:pPr>
            <a:r>
              <a:rPr lang="en-US" dirty="0">
                <a:latin typeface="Arial Rounded MT Bold" pitchFamily="34" charset="0"/>
              </a:rPr>
              <a:t>It has hot, average temperature of about 25</a:t>
            </a:r>
            <a:r>
              <a:rPr lang="en-US" baseline="30000" dirty="0">
                <a:latin typeface="Arial Rounded MT Bold" pitchFamily="34" charset="0"/>
              </a:rPr>
              <a:t>0</a:t>
            </a:r>
            <a:r>
              <a:rPr lang="en-US" dirty="0">
                <a:latin typeface="Arial Rounded MT Bold" pitchFamily="34" charset="0"/>
              </a:rPr>
              <a:t> C</a:t>
            </a:r>
          </a:p>
          <a:p>
            <a:pPr lvl="0">
              <a:lnSpc>
                <a:spcPct val="160000"/>
              </a:lnSpc>
            </a:pPr>
            <a:r>
              <a:rPr lang="en-US" dirty="0">
                <a:latin typeface="Arial Rounded MT Bold" pitchFamily="34" charset="0"/>
              </a:rPr>
              <a:t>Rainfall is not experienced throughout the year.</a:t>
            </a:r>
          </a:p>
          <a:p>
            <a:pPr>
              <a:lnSpc>
                <a:spcPct val="160000"/>
              </a:lnSpc>
            </a:pPr>
            <a:endParaRPr lang="en-US" dirty="0">
              <a:latin typeface="Arial Rounded MT Bold" pitchFamily="34" charset="0"/>
            </a:endParaRPr>
          </a:p>
        </p:txBody>
      </p:sp>
    </p:spTree>
    <p:extLst>
      <p:ext uri="{BB962C8B-B14F-4D97-AF65-F5344CB8AC3E}">
        <p14:creationId xmlns:p14="http://schemas.microsoft.com/office/powerpoint/2010/main" val="2312363458"/>
      </p:ext>
    </p:extLst>
  </p:cSld>
  <p:clrMapOvr>
    <a:masterClrMapping/>
  </p:clrMapOvr>
  <p:transition spd="slow" advTm="60000">
    <p:cover/>
  </p:transition>
  <p:timing>
    <p:tnLst>
      <p:par>
        <p:cTn id="1" dur="indefinite" restart="never" nodeType="tmRoot"/>
      </p:par>
    </p:tnLst>
  </p:timing>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2288" y="23813"/>
            <a:ext cx="9129712" cy="647700"/>
          </a:xfrm>
        </p:spPr>
        <p:txBody>
          <a:bodyPr>
            <a:normAutofit/>
          </a:bodyPr>
          <a:lstStyle/>
          <a:p>
            <a:r>
              <a:rPr lang="en-US" b="1" u="sng" dirty="0" err="1" smtClean="0">
                <a:solidFill>
                  <a:srgbClr val="FF0000"/>
                </a:solidFill>
              </a:rPr>
              <a:t>Nyamwezi</a:t>
            </a:r>
            <a:r>
              <a:rPr lang="en-US" b="1" u="sng" dirty="0" smtClean="0">
                <a:solidFill>
                  <a:srgbClr val="FF0000"/>
                </a:solidFill>
              </a:rPr>
              <a:t> </a:t>
            </a:r>
            <a:r>
              <a:rPr lang="en-US" b="1" u="sng" dirty="0">
                <a:solidFill>
                  <a:srgbClr val="FF0000"/>
                </a:solidFill>
              </a:rPr>
              <a:t>system of government </a:t>
            </a:r>
            <a:endParaRPr lang="en-US" dirty="0">
              <a:solidFill>
                <a:srgbClr val="FF0000"/>
              </a:solidFill>
            </a:endParaRPr>
          </a:p>
        </p:txBody>
      </p:sp>
      <p:sp>
        <p:nvSpPr>
          <p:cNvPr id="3" name="Content Placeholder 2"/>
          <p:cNvSpPr>
            <a:spLocks noGrp="1"/>
          </p:cNvSpPr>
          <p:nvPr>
            <p:ph idx="4294967295"/>
          </p:nvPr>
        </p:nvSpPr>
        <p:spPr>
          <a:xfrm>
            <a:off x="508000" y="901700"/>
            <a:ext cx="9144000" cy="3784600"/>
          </a:xfrm>
          <a:prstGeom prst="rect">
            <a:avLst/>
          </a:prstGeom>
        </p:spPr>
        <p:txBody>
          <a:bodyPr>
            <a:noAutofit/>
          </a:bodyPr>
          <a:lstStyle/>
          <a:p>
            <a:pPr lvl="0"/>
            <a:r>
              <a:rPr lang="en-US" sz="2000" dirty="0">
                <a:latin typeface="Arial Rounded MT Bold" pitchFamily="34" charset="0"/>
              </a:rPr>
              <a:t>Chiefs </a:t>
            </a:r>
            <a:r>
              <a:rPr lang="en-US" sz="2000" dirty="0">
                <a:latin typeface="Arial Rounded MT Bold" pitchFamily="34" charset="0"/>
              </a:rPr>
              <a:t>were chosen by a headman known as </a:t>
            </a:r>
            <a:r>
              <a:rPr lang="en-US" sz="2000" b="1" dirty="0">
                <a:latin typeface="Arial Rounded MT Bold" pitchFamily="34" charset="0"/>
              </a:rPr>
              <a:t>Mugabe</a:t>
            </a:r>
            <a:r>
              <a:rPr lang="en-US" sz="2000" b="1" dirty="0">
                <a:latin typeface="Arial Rounded MT Bold" pitchFamily="34" charset="0"/>
              </a:rPr>
              <a:t>.</a:t>
            </a:r>
          </a:p>
          <a:p>
            <a:pPr lvl="0"/>
            <a:r>
              <a:rPr lang="en-US" sz="2000" dirty="0">
                <a:latin typeface="Arial Rounded MT Bold" pitchFamily="34" charset="0"/>
              </a:rPr>
              <a:t>The position of the chief was hereditary.</a:t>
            </a:r>
          </a:p>
          <a:p>
            <a:pPr lvl="0"/>
            <a:r>
              <a:rPr lang="en-US" sz="2000" dirty="0">
                <a:latin typeface="Arial Rounded MT Bold" pitchFamily="34" charset="0"/>
              </a:rPr>
              <a:t>The new chief came from the mothers clan.</a:t>
            </a:r>
            <a:endParaRPr lang="en-US" sz="2000" dirty="0">
              <a:latin typeface="Arial Rounded MT Bold" pitchFamily="34" charset="0"/>
            </a:endParaRPr>
          </a:p>
          <a:p>
            <a:pPr lvl="0"/>
            <a:r>
              <a:rPr lang="en-US" sz="2000" dirty="0">
                <a:latin typeface="Arial Rounded MT Bold" pitchFamily="34" charset="0"/>
              </a:rPr>
              <a:t>Religious leader </a:t>
            </a:r>
            <a:r>
              <a:rPr lang="en-US" sz="2000" dirty="0">
                <a:latin typeface="Arial Rounded MT Bold" pitchFamily="34" charset="0"/>
              </a:rPr>
              <a:t>s were </a:t>
            </a:r>
            <a:r>
              <a:rPr lang="en-US" sz="2000" dirty="0">
                <a:latin typeface="Arial Rounded MT Bold" pitchFamily="34" charset="0"/>
              </a:rPr>
              <a:t>called </a:t>
            </a:r>
            <a:r>
              <a:rPr lang="en-US" sz="2000" b="1" dirty="0" err="1">
                <a:latin typeface="Arial Rounded MT Bold" pitchFamily="34" charset="0"/>
              </a:rPr>
              <a:t>Wanyikulu</a:t>
            </a:r>
            <a:r>
              <a:rPr lang="en-US" sz="2000" b="1" dirty="0">
                <a:latin typeface="Arial Rounded MT Bold" pitchFamily="34" charset="0"/>
              </a:rPr>
              <a:t>.</a:t>
            </a:r>
            <a:endParaRPr lang="en-US" sz="2000" dirty="0">
              <a:latin typeface="Arial Rounded MT Bold" pitchFamily="34" charset="0"/>
            </a:endParaRPr>
          </a:p>
          <a:p>
            <a:pPr lvl="0"/>
            <a:r>
              <a:rPr lang="en-US" sz="2000" dirty="0" err="1">
                <a:latin typeface="Arial Rounded MT Bold" pitchFamily="34" charset="0"/>
              </a:rPr>
              <a:t>Ntemi</a:t>
            </a:r>
            <a:r>
              <a:rPr lang="en-US" sz="2000" dirty="0">
                <a:latin typeface="Arial Rounded MT Bold" pitchFamily="34" charset="0"/>
              </a:rPr>
              <a:t> was assisted by council of elders known as </a:t>
            </a:r>
            <a:r>
              <a:rPr lang="en-US" sz="2000" b="1" dirty="0" err="1">
                <a:latin typeface="Arial Rounded MT Bold" pitchFamily="34" charset="0"/>
              </a:rPr>
              <a:t>Wanyampale</a:t>
            </a:r>
            <a:r>
              <a:rPr lang="en-US" sz="2000" b="1" dirty="0">
                <a:latin typeface="Arial Rounded MT Bold" pitchFamily="34" charset="0"/>
              </a:rPr>
              <a:t>.</a:t>
            </a:r>
            <a:r>
              <a:rPr lang="en-US" sz="2000" dirty="0">
                <a:latin typeface="Arial Rounded MT Bold" pitchFamily="34" charset="0"/>
              </a:rPr>
              <a:t> </a:t>
            </a:r>
          </a:p>
          <a:p>
            <a:pPr lvl="0"/>
            <a:r>
              <a:rPr lang="en-US" sz="2000" b="1" dirty="0" err="1">
                <a:latin typeface="Arial Rounded MT Bold" pitchFamily="34" charset="0"/>
              </a:rPr>
              <a:t>Minule</a:t>
            </a:r>
            <a:r>
              <a:rPr lang="en-US" sz="2000" dirty="0">
                <a:latin typeface="Arial Rounded MT Bold" pitchFamily="34" charset="0"/>
              </a:rPr>
              <a:t> were the tax </a:t>
            </a:r>
            <a:r>
              <a:rPr lang="en-US" sz="2000" dirty="0">
                <a:latin typeface="Arial Rounded MT Bold" pitchFamily="34" charset="0"/>
              </a:rPr>
              <a:t>collectors. </a:t>
            </a:r>
            <a:endParaRPr lang="en-US" sz="2000" dirty="0">
              <a:latin typeface="Arial Rounded MT Bold" pitchFamily="34" charset="0"/>
            </a:endParaRPr>
          </a:p>
          <a:p>
            <a:pPr lvl="0"/>
            <a:r>
              <a:rPr lang="en-US" sz="2000" dirty="0">
                <a:latin typeface="Arial Rounded MT Bold" pitchFamily="34" charset="0"/>
              </a:rPr>
              <a:t>Army was organized by </a:t>
            </a:r>
            <a:r>
              <a:rPr lang="en-US" sz="2000" b="1" dirty="0" err="1">
                <a:latin typeface="Arial Rounded MT Bold" pitchFamily="34" charset="0"/>
              </a:rPr>
              <a:t>Mtwale</a:t>
            </a:r>
            <a:r>
              <a:rPr lang="en-US" sz="2000" b="1" dirty="0">
                <a:latin typeface="Arial Rounded MT Bold" pitchFamily="34" charset="0"/>
              </a:rPr>
              <a:t>.</a:t>
            </a:r>
            <a:r>
              <a:rPr lang="en-US" sz="2000" dirty="0">
                <a:latin typeface="Arial Rounded MT Bold" pitchFamily="34" charset="0"/>
              </a:rPr>
              <a:t> </a:t>
            </a:r>
          </a:p>
          <a:p>
            <a:pPr lvl="0"/>
            <a:r>
              <a:rPr lang="en-US" sz="2000" dirty="0">
                <a:latin typeface="Arial Rounded MT Bold" pitchFamily="34" charset="0"/>
              </a:rPr>
              <a:t>The armies were known as </a:t>
            </a:r>
            <a:r>
              <a:rPr lang="en-US" sz="2000" b="1" dirty="0" err="1">
                <a:latin typeface="Arial Rounded MT Bold" pitchFamily="34" charset="0"/>
              </a:rPr>
              <a:t>Rugaruga</a:t>
            </a:r>
            <a:r>
              <a:rPr lang="en-US" sz="2000" dirty="0">
                <a:latin typeface="Arial Rounded MT Bold" pitchFamily="34" charset="0"/>
              </a:rPr>
              <a:t> who controlled the trade. </a:t>
            </a:r>
          </a:p>
          <a:p>
            <a:pPr lvl="0"/>
            <a:r>
              <a:rPr lang="en-US" sz="2000" dirty="0">
                <a:latin typeface="Arial Rounded MT Bold" pitchFamily="34" charset="0"/>
              </a:rPr>
              <a:t>The two famous Nyamwezi chief were:- </a:t>
            </a:r>
          </a:p>
          <a:p>
            <a:pPr lvl="1"/>
            <a:r>
              <a:rPr lang="en-US" sz="2000" b="1" dirty="0" err="1">
                <a:latin typeface="Arial Rounded MT Bold" pitchFamily="34" charset="0"/>
              </a:rPr>
              <a:t>Mirambo</a:t>
            </a:r>
            <a:r>
              <a:rPr lang="en-US" sz="2000" b="1" dirty="0">
                <a:latin typeface="Arial Rounded MT Bold" pitchFamily="34" charset="0"/>
              </a:rPr>
              <a:t>. </a:t>
            </a:r>
            <a:endParaRPr lang="en-US" sz="2000" dirty="0">
              <a:latin typeface="Arial Rounded MT Bold" pitchFamily="34" charset="0"/>
            </a:endParaRPr>
          </a:p>
          <a:p>
            <a:pPr lvl="1"/>
            <a:r>
              <a:rPr lang="en-US" sz="2000" b="1" dirty="0" err="1">
                <a:latin typeface="Arial Rounded MT Bold" pitchFamily="34" charset="0"/>
              </a:rPr>
              <a:t>Nyungu</a:t>
            </a:r>
            <a:r>
              <a:rPr lang="en-US" sz="2000" b="1" dirty="0">
                <a:latin typeface="Arial Rounded MT Bold" pitchFamily="34" charset="0"/>
              </a:rPr>
              <a:t> </a:t>
            </a:r>
            <a:r>
              <a:rPr lang="en-US" sz="2000" b="1" dirty="0" err="1">
                <a:latin typeface="Arial Rounded MT Bold" pitchFamily="34" charset="0"/>
              </a:rPr>
              <a:t>ya</a:t>
            </a:r>
            <a:r>
              <a:rPr lang="en-US" sz="2000" b="1" dirty="0">
                <a:latin typeface="Arial Rounded MT Bold" pitchFamily="34" charset="0"/>
              </a:rPr>
              <a:t> </a:t>
            </a:r>
            <a:r>
              <a:rPr lang="en-US" sz="2000" b="1" dirty="0" err="1">
                <a:latin typeface="Arial Rounded MT Bold" pitchFamily="34" charset="0"/>
              </a:rPr>
              <a:t>mawe</a:t>
            </a:r>
            <a:r>
              <a:rPr lang="en-US" sz="2000" dirty="0">
                <a:latin typeface="Arial Rounded MT Bold" pitchFamily="34" charset="0"/>
              </a:rPr>
              <a:t>. </a:t>
            </a:r>
          </a:p>
          <a:p>
            <a:pPr marL="0" indent="0">
              <a:buNone/>
            </a:pPr>
            <a:endParaRPr lang="en-US" sz="2000" dirty="0">
              <a:latin typeface="Arial Rounded MT Bold" pitchFamily="34" charset="0"/>
            </a:endParaRPr>
          </a:p>
        </p:txBody>
      </p:sp>
    </p:spTree>
    <p:extLst>
      <p:ext uri="{BB962C8B-B14F-4D97-AF65-F5344CB8AC3E}">
        <p14:creationId xmlns:p14="http://schemas.microsoft.com/office/powerpoint/2010/main" val="3063785114"/>
      </p:ext>
    </p:extLst>
  </p:cSld>
  <p:clrMapOvr>
    <a:masterClrMapping/>
  </p:clrMapOvr>
  <p:transition spd="slow" advTm="60000">
    <p:cover/>
  </p:transition>
  <p:timing>
    <p:tnLst>
      <p:par>
        <p:cTn id="1" dur="indefinite" restart="never" nodeType="tmRoot"/>
      </p:par>
    </p:tn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0"/>
            <a:ext cx="9144000" cy="495300"/>
          </a:xfrm>
        </p:spPr>
        <p:txBody>
          <a:bodyPr>
            <a:noAutofit/>
          </a:bodyPr>
          <a:lstStyle/>
          <a:p>
            <a:r>
              <a:rPr lang="en-US" b="1" u="sng" dirty="0">
                <a:solidFill>
                  <a:srgbClr val="FF0000"/>
                </a:solidFill>
                <a:latin typeface="Arial Rounded MT Bold" pitchFamily="34" charset="0"/>
              </a:rPr>
              <a:t>Early Visitors to Eastern Africa </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647700"/>
            <a:ext cx="8991600" cy="4800600"/>
          </a:xfrm>
          <a:prstGeom prst="rect">
            <a:avLst/>
          </a:prstGeom>
        </p:spPr>
        <p:txBody>
          <a:bodyPr>
            <a:normAutofit/>
          </a:bodyPr>
          <a:lstStyle/>
          <a:p>
            <a:pPr marL="0" indent="0">
              <a:buNone/>
            </a:pPr>
            <a:r>
              <a:rPr lang="en-US" dirty="0" smtClean="0">
                <a:latin typeface="Arial Rounded MT Bold" pitchFamily="34" charset="0"/>
              </a:rPr>
              <a:t>The </a:t>
            </a:r>
            <a:r>
              <a:rPr lang="en-US" dirty="0">
                <a:latin typeface="Arial Rounded MT Bold" pitchFamily="34" charset="0"/>
              </a:rPr>
              <a:t>main visitors were:- </a:t>
            </a:r>
          </a:p>
          <a:p>
            <a:pPr marL="514350" indent="-514350">
              <a:buFont typeface="+mj-lt"/>
              <a:buAutoNum type="arabicPeriod"/>
            </a:pPr>
            <a:r>
              <a:rPr lang="en-US" dirty="0">
                <a:latin typeface="Arial Rounded MT Bold" pitchFamily="34" charset="0"/>
              </a:rPr>
              <a:t>Explorers </a:t>
            </a:r>
          </a:p>
          <a:p>
            <a:pPr marL="514350" indent="-514350">
              <a:buFont typeface="+mj-lt"/>
              <a:buAutoNum type="arabicPeriod"/>
            </a:pPr>
            <a:r>
              <a:rPr lang="en-US" dirty="0">
                <a:latin typeface="Arial Rounded MT Bold" pitchFamily="34" charset="0"/>
              </a:rPr>
              <a:t>Missionaries </a:t>
            </a:r>
          </a:p>
          <a:p>
            <a:pPr marL="514350" indent="-514350">
              <a:buFont typeface="+mj-lt"/>
              <a:buAutoNum type="arabicPeriod"/>
            </a:pPr>
            <a:r>
              <a:rPr lang="en-US" dirty="0" smtClean="0">
                <a:latin typeface="Arial Rounded MT Bold" pitchFamily="34" charset="0"/>
              </a:rPr>
              <a:t>Traders</a:t>
            </a:r>
          </a:p>
          <a:p>
            <a:pPr marL="0" indent="0">
              <a:buNone/>
            </a:pPr>
            <a:r>
              <a:rPr lang="en-US" dirty="0" smtClean="0">
                <a:latin typeface="Arial Rounded MT Bold" pitchFamily="34" charset="0"/>
              </a:rPr>
              <a:t>	</a:t>
            </a:r>
          </a:p>
          <a:p>
            <a:pPr marL="0" indent="0">
              <a:buNone/>
            </a:pPr>
            <a:r>
              <a:rPr lang="en-US" dirty="0" smtClean="0">
                <a:latin typeface="Arial Rounded MT Bold" pitchFamily="34" charset="0"/>
              </a:rPr>
              <a:t>Early </a:t>
            </a:r>
            <a:r>
              <a:rPr lang="en-US" dirty="0">
                <a:latin typeface="Arial Rounded MT Bold" pitchFamily="34" charset="0"/>
              </a:rPr>
              <a:t>traders were </a:t>
            </a:r>
            <a:endParaRPr lang="en-US" dirty="0" smtClean="0">
              <a:latin typeface="Arial Rounded MT Bold" pitchFamily="34" charset="0"/>
            </a:endParaRPr>
          </a:p>
          <a:p>
            <a:r>
              <a:rPr lang="en-US" dirty="0" smtClean="0">
                <a:latin typeface="Arial Rounded MT Bold" pitchFamily="34" charset="0"/>
              </a:rPr>
              <a:t>Arabs</a:t>
            </a:r>
            <a:r>
              <a:rPr lang="en-US" dirty="0">
                <a:latin typeface="Arial Rounded MT Bold" pitchFamily="34" charset="0"/>
              </a:rPr>
              <a:t>, </a:t>
            </a:r>
            <a:endParaRPr lang="en-US" dirty="0" smtClean="0">
              <a:latin typeface="Arial Rounded MT Bold" pitchFamily="34" charset="0"/>
            </a:endParaRPr>
          </a:p>
          <a:p>
            <a:r>
              <a:rPr lang="en-US" dirty="0" smtClean="0">
                <a:latin typeface="Arial Rounded MT Bold" pitchFamily="34" charset="0"/>
              </a:rPr>
              <a:t>Portuguese</a:t>
            </a:r>
            <a:r>
              <a:rPr lang="en-US" dirty="0">
                <a:latin typeface="Arial Rounded MT Bold" pitchFamily="34" charset="0"/>
              </a:rPr>
              <a:t>, </a:t>
            </a:r>
            <a:endParaRPr lang="en-US" dirty="0" smtClean="0">
              <a:latin typeface="Arial Rounded MT Bold" pitchFamily="34" charset="0"/>
            </a:endParaRPr>
          </a:p>
          <a:p>
            <a:r>
              <a:rPr lang="en-US" dirty="0" smtClean="0">
                <a:latin typeface="Arial Rounded MT Bold" pitchFamily="34" charset="0"/>
              </a:rPr>
              <a:t>Indians, </a:t>
            </a:r>
          </a:p>
          <a:p>
            <a:r>
              <a:rPr lang="en-US" dirty="0" smtClean="0">
                <a:latin typeface="Arial Rounded MT Bold" pitchFamily="34" charset="0"/>
              </a:rPr>
              <a:t>Greece </a:t>
            </a:r>
            <a:r>
              <a:rPr lang="en-US" dirty="0">
                <a:latin typeface="Arial Rounded MT Bold" pitchFamily="34" charset="0"/>
              </a:rPr>
              <a:t>and </a:t>
            </a:r>
            <a:endParaRPr lang="en-US" dirty="0" smtClean="0">
              <a:latin typeface="Arial Rounded MT Bold" pitchFamily="34" charset="0"/>
            </a:endParaRPr>
          </a:p>
          <a:p>
            <a:r>
              <a:rPr lang="en-US" dirty="0" smtClean="0">
                <a:latin typeface="Arial Rounded MT Bold" pitchFamily="34" charset="0"/>
              </a:rPr>
              <a:t>Persians</a:t>
            </a:r>
            <a:r>
              <a:rPr lang="en-US" dirty="0">
                <a:latin typeface="Arial Rounded MT Bold" pitchFamily="34" charset="0"/>
              </a:rPr>
              <a:t>. </a:t>
            </a:r>
          </a:p>
          <a:p>
            <a:endParaRPr lang="en-US" dirty="0">
              <a:latin typeface="Arial Rounded MT Bold" pitchFamily="34" charset="0"/>
            </a:endParaRPr>
          </a:p>
        </p:txBody>
      </p:sp>
    </p:spTree>
    <p:extLst>
      <p:ext uri="{BB962C8B-B14F-4D97-AF65-F5344CB8AC3E}">
        <p14:creationId xmlns:p14="http://schemas.microsoft.com/office/powerpoint/2010/main" val="2424723495"/>
      </p:ext>
    </p:extLst>
  </p:cSld>
  <p:clrMapOvr>
    <a:masterClrMapping/>
  </p:clrMapOvr>
  <p:transition spd="slow" advTm="60000">
    <p:cover/>
  </p:transition>
  <p:timing>
    <p:tnLst>
      <p:par>
        <p:cT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Results of the coming of traders </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25500"/>
            <a:ext cx="9144000" cy="4279900"/>
          </a:xfrm>
          <a:prstGeom prst="rect">
            <a:avLst/>
          </a:prstGeom>
        </p:spPr>
        <p:txBody>
          <a:bodyPr>
            <a:normAutofit/>
          </a:bodyPr>
          <a:lstStyle/>
          <a:p>
            <a:pPr lvl="0">
              <a:buFont typeface="Wingdings" panose="05000000000000000000" pitchFamily="2" charset="2"/>
              <a:buChar char="§"/>
            </a:pPr>
            <a:r>
              <a:rPr lang="en-US" dirty="0" smtClean="0">
                <a:latin typeface="Arial Rounded MT Bold" pitchFamily="34" charset="0"/>
              </a:rPr>
              <a:t>Development </a:t>
            </a:r>
            <a:r>
              <a:rPr lang="en-US" dirty="0">
                <a:latin typeface="Arial Rounded MT Bold" pitchFamily="34" charset="0"/>
              </a:rPr>
              <a:t>of towns. </a:t>
            </a:r>
          </a:p>
          <a:p>
            <a:pPr lvl="0">
              <a:buFont typeface="Wingdings" panose="05000000000000000000" pitchFamily="2" charset="2"/>
              <a:buChar char="§"/>
            </a:pPr>
            <a:r>
              <a:rPr lang="en-US" dirty="0">
                <a:latin typeface="Arial Rounded MT Bold" pitchFamily="34" charset="0"/>
              </a:rPr>
              <a:t>New crops were introduced. </a:t>
            </a:r>
          </a:p>
          <a:p>
            <a:pPr lvl="0">
              <a:buFont typeface="Wingdings" panose="05000000000000000000" pitchFamily="2" charset="2"/>
              <a:buChar char="§"/>
            </a:pPr>
            <a:r>
              <a:rPr lang="en-US" dirty="0">
                <a:latin typeface="Arial Rounded MT Bold" pitchFamily="34" charset="0"/>
              </a:rPr>
              <a:t>Arabs way of lives was adopted by local people. </a:t>
            </a:r>
          </a:p>
          <a:p>
            <a:pPr lvl="0">
              <a:buFont typeface="Wingdings" panose="05000000000000000000" pitchFamily="2" charset="2"/>
              <a:buChar char="§"/>
            </a:pPr>
            <a:r>
              <a:rPr lang="en-US" dirty="0">
                <a:latin typeface="Arial Rounded MT Bold" pitchFamily="34" charset="0"/>
              </a:rPr>
              <a:t>Intermarriage between Arabs and Bantus Led to </a:t>
            </a:r>
            <a:r>
              <a:rPr lang="en-US" dirty="0" smtClean="0">
                <a:latin typeface="Arial Rounded MT Bold" pitchFamily="34" charset="0"/>
              </a:rPr>
              <a:t>formation </a:t>
            </a:r>
            <a:r>
              <a:rPr lang="en-US" dirty="0">
                <a:latin typeface="Arial Rounded MT Bold" pitchFamily="34" charset="0"/>
              </a:rPr>
              <a:t>of </a:t>
            </a:r>
            <a:r>
              <a:rPr lang="en-US" dirty="0" err="1">
                <a:latin typeface="Arial Rounded MT Bold" pitchFamily="34" charset="0"/>
              </a:rPr>
              <a:t>Waswahili</a:t>
            </a:r>
            <a:r>
              <a:rPr lang="en-US" dirty="0">
                <a:latin typeface="Arial Rounded MT Bold" pitchFamily="34" charset="0"/>
              </a:rPr>
              <a:t>. </a:t>
            </a:r>
          </a:p>
          <a:p>
            <a:pPr lvl="0">
              <a:buFont typeface="Wingdings" panose="05000000000000000000" pitchFamily="2" charset="2"/>
              <a:buChar char="§"/>
            </a:pPr>
            <a:r>
              <a:rPr lang="en-US" dirty="0">
                <a:latin typeface="Arial Rounded MT Bold" pitchFamily="34" charset="0"/>
              </a:rPr>
              <a:t>More areas in the rest of the world were </a:t>
            </a:r>
            <a:r>
              <a:rPr lang="en-US" dirty="0" smtClean="0">
                <a:latin typeface="Arial Rounded MT Bold" pitchFamily="34" charset="0"/>
              </a:rPr>
              <a:t>opened up</a:t>
            </a:r>
            <a:r>
              <a:rPr lang="en-US" dirty="0">
                <a:latin typeface="Arial Rounded MT Bold" pitchFamily="34" charset="0"/>
              </a:rPr>
              <a:t>. </a:t>
            </a:r>
          </a:p>
          <a:p>
            <a:pPr lvl="0">
              <a:buFont typeface="Wingdings" panose="05000000000000000000" pitchFamily="2" charset="2"/>
              <a:buChar char="§"/>
            </a:pPr>
            <a:r>
              <a:rPr lang="en-US" dirty="0">
                <a:latin typeface="Arial Rounded MT Bold" pitchFamily="34" charset="0"/>
              </a:rPr>
              <a:t>New mode of dressing was adopted.</a:t>
            </a:r>
          </a:p>
          <a:p>
            <a:pPr lvl="0">
              <a:buFont typeface="Wingdings" panose="05000000000000000000" pitchFamily="2" charset="2"/>
              <a:buChar char="§"/>
            </a:pPr>
            <a:r>
              <a:rPr lang="en-US" dirty="0">
                <a:latin typeface="Arial Rounded MT Bold" pitchFamily="34" charset="0"/>
              </a:rPr>
              <a:t>Local people were converted to Islam  </a:t>
            </a:r>
          </a:p>
          <a:p>
            <a:pPr lvl="0">
              <a:buFont typeface="Wingdings" panose="05000000000000000000" pitchFamily="2" charset="2"/>
              <a:buChar char="§"/>
            </a:pPr>
            <a:r>
              <a:rPr lang="en-US" dirty="0">
                <a:latin typeface="Arial Rounded MT Bold" pitchFamily="34" charset="0"/>
              </a:rPr>
              <a:t>Fort Jesus was built which attracts tourists. </a:t>
            </a:r>
          </a:p>
          <a:p>
            <a:pPr lvl="0">
              <a:buFont typeface="Wingdings" panose="05000000000000000000" pitchFamily="2" charset="2"/>
              <a:buChar char="§"/>
            </a:pPr>
            <a:r>
              <a:rPr lang="en-US" dirty="0">
                <a:latin typeface="Arial Rounded MT Bold" pitchFamily="34" charset="0"/>
              </a:rPr>
              <a:t>New methods of building houses were adopted. </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2164892003"/>
      </p:ext>
    </p:extLst>
  </p:cSld>
  <p:clrMapOvr>
    <a:masterClrMapping/>
  </p:clrMapOvr>
  <p:transition spd="slow" advTm="60000">
    <p:cover/>
  </p:transition>
  <p:timing>
    <p:tnLst>
      <p:par>
        <p:cT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EXPLORERS </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762000"/>
            <a:ext cx="9144000" cy="4838700"/>
          </a:xfrm>
          <a:prstGeom prst="rect">
            <a:avLst/>
          </a:prstGeom>
        </p:spPr>
        <p:txBody>
          <a:bodyPr>
            <a:normAutofit/>
          </a:bodyPr>
          <a:lstStyle/>
          <a:p>
            <a:r>
              <a:rPr lang="en-US" dirty="0" smtClean="0">
                <a:latin typeface="Arial Rounded MT Bold" pitchFamily="34" charset="0"/>
              </a:rPr>
              <a:t>They </a:t>
            </a:r>
            <a:r>
              <a:rPr lang="en-US" dirty="0">
                <a:latin typeface="Arial Rounded MT Bold" pitchFamily="34" charset="0"/>
              </a:rPr>
              <a:t>were travelling to explore the interior parts of Eastern Africa. </a:t>
            </a:r>
          </a:p>
          <a:p>
            <a:pPr lvl="1"/>
            <a:r>
              <a:rPr lang="en-US" dirty="0">
                <a:latin typeface="Arial Rounded MT Bold" pitchFamily="34" charset="0"/>
              </a:rPr>
              <a:t>They also wanted to study geographical facts. </a:t>
            </a:r>
          </a:p>
          <a:p>
            <a:r>
              <a:rPr lang="en-US" dirty="0">
                <a:latin typeface="Arial Rounded MT Bold" pitchFamily="34" charset="0"/>
              </a:rPr>
              <a:t>Example: John Speke who wanted to look for the source of River Nile</a:t>
            </a:r>
            <a:r>
              <a:rPr lang="en-US" dirty="0" smtClean="0">
                <a:latin typeface="Arial Rounded MT Bold" pitchFamily="34" charset="0"/>
              </a:rPr>
              <a:t>.</a:t>
            </a:r>
            <a:endParaRPr lang="en-US" dirty="0">
              <a:latin typeface="Arial Rounded MT Bold" pitchFamily="34" charset="0"/>
            </a:endParaRPr>
          </a:p>
          <a:p>
            <a:pPr marL="0" indent="0" algn="ctr">
              <a:buNone/>
            </a:pPr>
            <a:endParaRPr lang="en-US" b="1" u="sng" dirty="0" smtClean="0">
              <a:solidFill>
                <a:srgbClr val="FF0000"/>
              </a:solidFill>
              <a:latin typeface="Arial Rounded MT Bold" pitchFamily="34" charset="0"/>
            </a:endParaRPr>
          </a:p>
          <a:p>
            <a:pPr marL="0" indent="0" algn="ctr">
              <a:buNone/>
            </a:pPr>
            <a:r>
              <a:rPr lang="en-US" sz="3900" b="1" u="sng" dirty="0">
                <a:solidFill>
                  <a:srgbClr val="FF0000"/>
                </a:solidFill>
                <a:latin typeface="Arial Rounded MT Bold" pitchFamily="34" charset="0"/>
              </a:rPr>
              <a:t>MISSIONARIES </a:t>
            </a:r>
            <a:endParaRPr lang="en-US" sz="3900" dirty="0">
              <a:solidFill>
                <a:srgbClr val="FF0000"/>
              </a:solidFill>
              <a:latin typeface="Arial Rounded MT Bold" pitchFamily="34" charset="0"/>
            </a:endParaRPr>
          </a:p>
          <a:p>
            <a:pPr lvl="0"/>
            <a:r>
              <a:rPr lang="en-US" dirty="0">
                <a:latin typeface="Arial Rounded MT Bold" pitchFamily="34" charset="0"/>
              </a:rPr>
              <a:t>They came to spread Christianity and to introduce western education (formal type of education). </a:t>
            </a:r>
          </a:p>
          <a:p>
            <a:pPr lvl="0"/>
            <a:r>
              <a:rPr lang="en-US" dirty="0">
                <a:latin typeface="Arial Rounded MT Bold" pitchFamily="34" charset="0"/>
              </a:rPr>
              <a:t>Also wanted to stop slave trade. </a:t>
            </a:r>
          </a:p>
          <a:p>
            <a:endParaRPr lang="en-US" dirty="0">
              <a:latin typeface="Arial Rounded MT Bold" pitchFamily="34" charset="0"/>
            </a:endParaRPr>
          </a:p>
        </p:txBody>
      </p:sp>
    </p:spTree>
    <p:extLst>
      <p:ext uri="{BB962C8B-B14F-4D97-AF65-F5344CB8AC3E}">
        <p14:creationId xmlns:p14="http://schemas.microsoft.com/office/powerpoint/2010/main" val="519580259"/>
      </p:ext>
    </p:extLst>
  </p:cSld>
  <p:clrMapOvr>
    <a:masterClrMapping/>
  </p:clrMapOvr>
  <p:transition spd="slow" advTm="60000">
    <p:cover/>
  </p:transition>
  <p:timing>
    <p:tnLst>
      <p:par>
        <p:cT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19100"/>
          </a:xfrm>
        </p:spPr>
        <p:txBody>
          <a:bodyPr>
            <a:noAutofit/>
          </a:bodyPr>
          <a:lstStyle/>
          <a:p>
            <a:r>
              <a:rPr lang="en-US" sz="3600" u="sng" dirty="0">
                <a:solidFill>
                  <a:srgbClr val="FF0000"/>
                </a:solidFill>
                <a:latin typeface="Arial Rounded MT Bold" pitchFamily="34" charset="0"/>
              </a:rPr>
              <a:t>Results of the coming of missionaries </a:t>
            </a: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079500"/>
            <a:ext cx="9144000" cy="4025900"/>
          </a:xfrm>
          <a:prstGeom prst="rect">
            <a:avLst/>
          </a:prstGeom>
        </p:spPr>
        <p:txBody>
          <a:bodyPr>
            <a:normAutofit/>
          </a:bodyPr>
          <a:lstStyle/>
          <a:p>
            <a:pPr marL="514350" indent="-514350">
              <a:buFont typeface="+mj-lt"/>
              <a:buAutoNum type="arabicPeriod"/>
            </a:pPr>
            <a:r>
              <a:rPr lang="en-US" dirty="0" smtClean="0">
                <a:latin typeface="Arial Rounded MT Bold" pitchFamily="34" charset="0"/>
              </a:rPr>
              <a:t>Africans </a:t>
            </a:r>
            <a:r>
              <a:rPr lang="en-US" dirty="0">
                <a:latin typeface="Arial Rounded MT Bold" pitchFamily="34" charset="0"/>
              </a:rPr>
              <a:t>were converted to Christianity. </a:t>
            </a:r>
          </a:p>
          <a:p>
            <a:pPr marL="514350" indent="-514350">
              <a:buFont typeface="+mj-lt"/>
              <a:buAutoNum type="arabicPeriod"/>
            </a:pPr>
            <a:r>
              <a:rPr lang="en-US" dirty="0">
                <a:latin typeface="Arial Rounded MT Bold" pitchFamily="34" charset="0"/>
              </a:rPr>
              <a:t>Slave trade was stopped. </a:t>
            </a:r>
          </a:p>
          <a:p>
            <a:pPr marL="514350" indent="-514350">
              <a:buFont typeface="+mj-lt"/>
              <a:buAutoNum type="arabicPeriod"/>
            </a:pPr>
            <a:r>
              <a:rPr lang="en-US" dirty="0">
                <a:latin typeface="Arial Rounded MT Bold" pitchFamily="34" charset="0"/>
              </a:rPr>
              <a:t>Western education was introduced. </a:t>
            </a:r>
          </a:p>
          <a:p>
            <a:pPr marL="514350" indent="-514350">
              <a:buFont typeface="+mj-lt"/>
              <a:buAutoNum type="arabicPeriod"/>
            </a:pPr>
            <a:r>
              <a:rPr lang="en-US" dirty="0">
                <a:latin typeface="Arial Rounded MT Bold" pitchFamily="34" charset="0"/>
              </a:rPr>
              <a:t>Led to coming of colonist. </a:t>
            </a:r>
          </a:p>
          <a:p>
            <a:pPr marL="514350" indent="-514350">
              <a:buFont typeface="+mj-lt"/>
              <a:buAutoNum type="arabicPeriod"/>
            </a:pPr>
            <a:r>
              <a:rPr lang="en-US" dirty="0">
                <a:latin typeface="Arial Rounded MT Bold" pitchFamily="34" charset="0"/>
              </a:rPr>
              <a:t>New crops were introduced. </a:t>
            </a:r>
          </a:p>
          <a:p>
            <a:pPr marL="514350" indent="-514350">
              <a:buFont typeface="+mj-lt"/>
              <a:buAutoNum type="arabicPeriod"/>
            </a:pPr>
            <a:r>
              <a:rPr lang="en-US" dirty="0">
                <a:latin typeface="Arial Rounded MT Bold" pitchFamily="34" charset="0"/>
              </a:rPr>
              <a:t>Africans adopted the new way of life. </a:t>
            </a:r>
          </a:p>
          <a:p>
            <a:pPr marL="514350" indent="-514350">
              <a:buFont typeface="+mj-lt"/>
              <a:buAutoNum type="arabicPeriod"/>
            </a:pPr>
            <a:r>
              <a:rPr lang="en-US" dirty="0">
                <a:latin typeface="Arial Rounded MT Bold" pitchFamily="34" charset="0"/>
              </a:rPr>
              <a:t>Schools and hospitals were built. </a:t>
            </a:r>
          </a:p>
          <a:p>
            <a:pPr marL="514350" indent="-514350">
              <a:buFont typeface="+mj-lt"/>
              <a:buAutoNum type="arabicPeriod"/>
            </a:pPr>
            <a:r>
              <a:rPr lang="en-US" dirty="0">
                <a:latin typeface="Arial Rounded MT Bold" pitchFamily="34" charset="0"/>
              </a:rPr>
              <a:t>African cultures were undermined. </a:t>
            </a:r>
          </a:p>
          <a:p>
            <a:pPr marL="514350" indent="-514350">
              <a:buFont typeface="+mj-lt"/>
              <a:buAutoNum type="arabicPeriod"/>
            </a:pPr>
            <a:endParaRPr lang="en-US" dirty="0">
              <a:latin typeface="Arial Rounded MT Bold" pitchFamily="34" charset="0"/>
            </a:endParaRPr>
          </a:p>
        </p:txBody>
      </p:sp>
    </p:spTree>
    <p:extLst>
      <p:ext uri="{BB962C8B-B14F-4D97-AF65-F5344CB8AC3E}">
        <p14:creationId xmlns:p14="http://schemas.microsoft.com/office/powerpoint/2010/main" val="982082573"/>
      </p:ext>
    </p:extLst>
  </p:cSld>
  <p:clrMapOvr>
    <a:masterClrMapping/>
  </p:clrMapOvr>
  <p:transition spd="slow" advTm="60000">
    <p:cover/>
  </p:transition>
  <p:timing>
    <p:tnLst>
      <p:par>
        <p:cTn id="1" dur="indefinite" restart="never" nodeType="tmRoot"/>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723900"/>
          </a:xfrm>
        </p:spPr>
        <p:txBody>
          <a:bodyPr>
            <a:noAutofit/>
          </a:bodyPr>
          <a:lstStyle/>
          <a:p>
            <a:r>
              <a:rPr lang="en-US" sz="3600" u="sng" dirty="0">
                <a:solidFill>
                  <a:srgbClr val="FF0000"/>
                </a:solidFill>
                <a:latin typeface="Arial Rounded MT Bold" pitchFamily="34" charset="0"/>
              </a:rPr>
              <a:t>ESTABLISHMENT OF COLONIAL RULE</a:t>
            </a: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952500"/>
            <a:ext cx="9144000" cy="4152900"/>
          </a:xfrm>
          <a:prstGeom prst="rect">
            <a:avLst/>
          </a:prstGeom>
        </p:spPr>
        <p:txBody>
          <a:bodyPr>
            <a:normAutofit/>
          </a:bodyPr>
          <a:lstStyle/>
          <a:p>
            <a:pPr marL="0" indent="0" algn="ctr">
              <a:buNone/>
            </a:pPr>
            <a:r>
              <a:rPr lang="en-US" sz="3500" b="1" u="sng" dirty="0">
                <a:solidFill>
                  <a:srgbClr val="FF0000"/>
                </a:solidFill>
                <a:latin typeface="Arial Rounded MT Bold" pitchFamily="34" charset="0"/>
              </a:rPr>
              <a:t>Scramble </a:t>
            </a:r>
            <a:r>
              <a:rPr lang="en-US" sz="3500" b="1" u="sng" dirty="0">
                <a:solidFill>
                  <a:srgbClr val="FF0000"/>
                </a:solidFill>
                <a:latin typeface="Arial Rounded MT Bold" pitchFamily="34" charset="0"/>
              </a:rPr>
              <a:t>and partition of Africa </a:t>
            </a:r>
            <a:endParaRPr lang="en-US" sz="3500" b="1" u="sng" dirty="0">
              <a:solidFill>
                <a:srgbClr val="FF0000"/>
              </a:solidFill>
              <a:latin typeface="Arial Rounded MT Bold" pitchFamily="34" charset="0"/>
            </a:endParaRPr>
          </a:p>
          <a:p>
            <a:pPr marL="0" indent="0" algn="ctr">
              <a:buNone/>
            </a:pPr>
            <a:endParaRPr lang="en-US" sz="3500" dirty="0">
              <a:solidFill>
                <a:srgbClr val="FF0000"/>
              </a:solidFill>
              <a:latin typeface="Arial Rounded MT Bold" pitchFamily="34" charset="0"/>
            </a:endParaRPr>
          </a:p>
          <a:p>
            <a:pPr marL="0" indent="0">
              <a:buNone/>
            </a:pPr>
            <a:r>
              <a:rPr lang="en-US" b="1" u="sng" dirty="0">
                <a:latin typeface="Arial Rounded MT Bold" pitchFamily="34" charset="0"/>
              </a:rPr>
              <a:t>Reasons for scramble</a:t>
            </a:r>
            <a:r>
              <a:rPr lang="en-US" u="sng" dirty="0">
                <a:latin typeface="Arial Rounded MT Bold" pitchFamily="34" charset="0"/>
              </a:rPr>
              <a:t> </a:t>
            </a:r>
            <a:endParaRPr lang="en-US" dirty="0">
              <a:latin typeface="Arial Rounded MT Bold" pitchFamily="34" charset="0"/>
            </a:endParaRPr>
          </a:p>
          <a:p>
            <a:pPr lvl="0">
              <a:buFont typeface="Wingdings" panose="05000000000000000000" pitchFamily="2" charset="2"/>
              <a:buChar char="§"/>
            </a:pPr>
            <a:r>
              <a:rPr lang="en-US" dirty="0">
                <a:latin typeface="Arial Rounded MT Bold" pitchFamily="34" charset="0"/>
              </a:rPr>
              <a:t>To get raw materials for their industries. </a:t>
            </a:r>
          </a:p>
          <a:p>
            <a:pPr lvl="0">
              <a:buFont typeface="Wingdings" panose="05000000000000000000" pitchFamily="2" charset="2"/>
              <a:buChar char="§"/>
            </a:pPr>
            <a:r>
              <a:rPr lang="en-US" dirty="0">
                <a:latin typeface="Arial Rounded MT Bold" pitchFamily="34" charset="0"/>
              </a:rPr>
              <a:t>To get market for their manufactured goods </a:t>
            </a:r>
          </a:p>
          <a:p>
            <a:pPr lvl="0">
              <a:buFont typeface="Wingdings" panose="05000000000000000000" pitchFamily="2" charset="2"/>
              <a:buChar char="§"/>
            </a:pPr>
            <a:r>
              <a:rPr lang="en-US" dirty="0">
                <a:latin typeface="Arial Rounded MT Bold" pitchFamily="34" charset="0"/>
              </a:rPr>
              <a:t>To settle the population in </a:t>
            </a:r>
            <a:r>
              <a:rPr lang="en-US" dirty="0" smtClean="0">
                <a:latin typeface="Arial Rounded MT Bold" pitchFamily="34" charset="0"/>
              </a:rPr>
              <a:t>European countries</a:t>
            </a:r>
            <a:r>
              <a:rPr lang="en-US" dirty="0">
                <a:latin typeface="Arial Rounded MT Bold" pitchFamily="34" charset="0"/>
              </a:rPr>
              <a:t>. </a:t>
            </a:r>
          </a:p>
          <a:p>
            <a:pPr lvl="0">
              <a:buFont typeface="Wingdings" panose="05000000000000000000" pitchFamily="2" charset="2"/>
              <a:buChar char="§"/>
            </a:pPr>
            <a:r>
              <a:rPr lang="en-US" dirty="0">
                <a:latin typeface="Arial Rounded MT Bold" pitchFamily="34" charset="0"/>
              </a:rPr>
              <a:t>To protect traders and missionaries. </a:t>
            </a:r>
          </a:p>
          <a:p>
            <a:pPr lvl="0">
              <a:buFont typeface="Wingdings" panose="05000000000000000000" pitchFamily="2" charset="2"/>
              <a:buChar char="§"/>
            </a:pPr>
            <a:r>
              <a:rPr lang="en-US" dirty="0">
                <a:latin typeface="Arial Rounded MT Bold" pitchFamily="34" charset="0"/>
              </a:rPr>
              <a:t>To get territories in Africa. </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3669618287"/>
      </p:ext>
    </p:extLst>
  </p:cSld>
  <p:clrMapOvr>
    <a:masterClrMapping/>
  </p:clrMapOvr>
  <p:transition spd="slow" advTm="60000">
    <p:cover/>
  </p:transition>
  <p:timing>
    <p:tnLst>
      <p:par>
        <p:cT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19100"/>
          </a:xfrm>
        </p:spPr>
        <p:txBody>
          <a:bodyPr>
            <a:noAutofit/>
          </a:bodyPr>
          <a:lstStyle/>
          <a:p>
            <a:r>
              <a:rPr lang="en-US" sz="3600" u="sng" dirty="0">
                <a:solidFill>
                  <a:srgbClr val="FF0000"/>
                </a:solidFill>
                <a:latin typeface="Arial Rounded MT Bold" pitchFamily="34" charset="0"/>
              </a:rPr>
              <a:t>Colonial systems of Administration </a:t>
            </a: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25500"/>
            <a:ext cx="9144000" cy="4279900"/>
          </a:xfrm>
          <a:prstGeom prst="rect">
            <a:avLst/>
          </a:prstGeom>
        </p:spPr>
        <p:txBody>
          <a:bodyPr>
            <a:noAutofit/>
          </a:bodyPr>
          <a:lstStyle/>
          <a:p>
            <a:pPr marL="0" indent="0" algn="ctr">
              <a:buNone/>
            </a:pPr>
            <a:r>
              <a:rPr lang="en-US" sz="2400" b="1" u="sng" dirty="0">
                <a:solidFill>
                  <a:srgbClr val="FF0000"/>
                </a:solidFill>
                <a:latin typeface="Arial Rounded MT Bold" pitchFamily="34" charset="0"/>
              </a:rPr>
              <a:t>British in Kenya </a:t>
            </a:r>
            <a:endParaRPr lang="en-US" sz="2400" dirty="0">
              <a:solidFill>
                <a:srgbClr val="FF0000"/>
              </a:solidFill>
              <a:latin typeface="Arial Rounded MT Bold" pitchFamily="34" charset="0"/>
            </a:endParaRPr>
          </a:p>
          <a:p>
            <a:pPr lvl="0"/>
            <a:r>
              <a:rPr lang="en-US" sz="2400" dirty="0">
                <a:latin typeface="Arial Rounded MT Bold" pitchFamily="34" charset="0"/>
              </a:rPr>
              <a:t>They used direct method.</a:t>
            </a:r>
          </a:p>
          <a:p>
            <a:pPr lvl="0"/>
            <a:r>
              <a:rPr lang="en-US" sz="2400" dirty="0">
                <a:latin typeface="Arial Rounded MT Bold" pitchFamily="34" charset="0"/>
              </a:rPr>
              <a:t>Governor was in charge of the whole country. </a:t>
            </a:r>
          </a:p>
          <a:p>
            <a:pPr lvl="0"/>
            <a:r>
              <a:rPr lang="en-US" sz="2400" dirty="0">
                <a:latin typeface="Arial Rounded MT Bold" pitchFamily="34" charset="0"/>
              </a:rPr>
              <a:t>Country was divided into provinces headed by P.C. </a:t>
            </a:r>
          </a:p>
          <a:p>
            <a:pPr lvl="0"/>
            <a:r>
              <a:rPr lang="en-US" sz="2400" dirty="0">
                <a:latin typeface="Arial Rounded MT Bold" pitchFamily="34" charset="0"/>
              </a:rPr>
              <a:t>Provinces were divided into districts headed by D.C. </a:t>
            </a:r>
          </a:p>
          <a:p>
            <a:pPr lvl="0"/>
            <a:r>
              <a:rPr lang="en-US" sz="2400" dirty="0">
                <a:latin typeface="Arial Rounded MT Bold" pitchFamily="34" charset="0"/>
              </a:rPr>
              <a:t>Districts were further divided into division headed by D.O. </a:t>
            </a:r>
          </a:p>
          <a:p>
            <a:pPr lvl="0"/>
            <a:r>
              <a:rPr lang="en-US" sz="2400" dirty="0">
                <a:latin typeface="Arial Rounded MT Bold" pitchFamily="34" charset="0"/>
              </a:rPr>
              <a:t>Division were divided into locations and sub location and village headed by African Chiefs. </a:t>
            </a:r>
          </a:p>
          <a:p>
            <a:pPr lvl="0"/>
            <a:r>
              <a:rPr lang="en-US" sz="2400" dirty="0">
                <a:latin typeface="Arial Rounded MT Bold" pitchFamily="34" charset="0"/>
              </a:rPr>
              <a:t>Laws were made by legislative councils. </a:t>
            </a:r>
          </a:p>
          <a:p>
            <a:pPr lvl="0"/>
            <a:r>
              <a:rPr lang="en-US" sz="2400" dirty="0">
                <a:latin typeface="Arial Rounded MT Bold" pitchFamily="34" charset="0"/>
              </a:rPr>
              <a:t>African had local native council for solving their dispute. </a:t>
            </a:r>
          </a:p>
          <a:p>
            <a:endParaRPr lang="en-US" sz="2400" dirty="0">
              <a:latin typeface="Arial Rounded MT Bold" pitchFamily="34" charset="0"/>
            </a:endParaRPr>
          </a:p>
        </p:txBody>
      </p:sp>
    </p:spTree>
    <p:extLst>
      <p:ext uri="{BB962C8B-B14F-4D97-AF65-F5344CB8AC3E}">
        <p14:creationId xmlns:p14="http://schemas.microsoft.com/office/powerpoint/2010/main" val="2911642207"/>
      </p:ext>
    </p:extLst>
  </p:cSld>
  <p:clrMapOvr>
    <a:masterClrMapping/>
  </p:clrMapOvr>
  <p:transition spd="slow" advTm="60000">
    <p:cover/>
  </p:transition>
  <p:timing>
    <p:tnLst>
      <p:par>
        <p:cTn id="1" dur="indefinite" restart="never" nodeType="tmRoot"/>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0"/>
            <a:ext cx="9144000" cy="342900"/>
          </a:xfrm>
        </p:spPr>
        <p:txBody>
          <a:bodyPr>
            <a:noAutofit/>
          </a:bodyPr>
          <a:lstStyle/>
          <a:p>
            <a:r>
              <a:rPr lang="en-US" sz="2800" u="sng" dirty="0">
                <a:solidFill>
                  <a:srgbClr val="FF0000"/>
                </a:solidFill>
                <a:latin typeface="Arial Rounded MT Bold" pitchFamily="34" charset="0"/>
              </a:rPr>
              <a:t>GERMANS IN TANGANYIKA </a:t>
            </a: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266700"/>
            <a:ext cx="9144000" cy="4216400"/>
          </a:xfrm>
          <a:prstGeom prst="rect">
            <a:avLst/>
          </a:prstGeom>
        </p:spPr>
        <p:txBody>
          <a:bodyPr>
            <a:noAutofit/>
          </a:bodyPr>
          <a:lstStyle/>
          <a:p>
            <a:pPr lvl="0"/>
            <a:r>
              <a:rPr lang="en-US" sz="1900" dirty="0">
                <a:latin typeface="Arial Rounded MT Bold" pitchFamily="34" charset="0"/>
              </a:rPr>
              <a:t>They </a:t>
            </a:r>
            <a:r>
              <a:rPr lang="en-US" sz="1900" dirty="0">
                <a:latin typeface="Arial Rounded MT Bold" pitchFamily="34" charset="0"/>
              </a:rPr>
              <a:t>used direct rule. </a:t>
            </a:r>
          </a:p>
          <a:p>
            <a:pPr lvl="0"/>
            <a:r>
              <a:rPr lang="en-US" sz="1900" dirty="0">
                <a:latin typeface="Arial Rounded MT Bold" pitchFamily="34" charset="0"/>
              </a:rPr>
              <a:t>They used German East Africa Company which was founded by Karl Peters. </a:t>
            </a:r>
          </a:p>
          <a:p>
            <a:pPr lvl="0"/>
            <a:r>
              <a:rPr lang="en-US" sz="1900" dirty="0">
                <a:latin typeface="Arial Rounded MT Bold" pitchFamily="34" charset="0"/>
              </a:rPr>
              <a:t>The territory was divided into 24 districts each district headed by German D.O.</a:t>
            </a:r>
          </a:p>
          <a:p>
            <a:pPr lvl="0"/>
            <a:r>
              <a:rPr lang="en-US" sz="1900" dirty="0">
                <a:latin typeface="Arial Rounded MT Bold" pitchFamily="34" charset="0"/>
              </a:rPr>
              <a:t>German Governor was the head of the whole country. </a:t>
            </a:r>
          </a:p>
          <a:p>
            <a:pPr lvl="0"/>
            <a:r>
              <a:rPr lang="en-US" sz="1900" dirty="0">
                <a:latin typeface="Arial Rounded MT Bold" pitchFamily="34" charset="0"/>
              </a:rPr>
              <a:t>D.O was assisted by chiefs known as </a:t>
            </a:r>
            <a:r>
              <a:rPr lang="en-US" sz="1900" b="1" dirty="0" err="1">
                <a:latin typeface="Arial Rounded MT Bold" pitchFamily="34" charset="0"/>
              </a:rPr>
              <a:t>Akidas</a:t>
            </a:r>
            <a:r>
              <a:rPr lang="en-US" sz="1900" b="1" dirty="0">
                <a:latin typeface="Arial Rounded MT Bold" pitchFamily="34" charset="0"/>
              </a:rPr>
              <a:t> </a:t>
            </a:r>
            <a:r>
              <a:rPr lang="en-US" sz="1900" dirty="0">
                <a:latin typeface="Arial Rounded MT Bold" pitchFamily="34" charset="0"/>
              </a:rPr>
              <a:t>and village headmen called </a:t>
            </a:r>
            <a:r>
              <a:rPr lang="en-US" sz="1900" b="1" dirty="0" err="1">
                <a:latin typeface="Arial Rounded MT Bold" pitchFamily="34" charset="0"/>
              </a:rPr>
              <a:t>Jumbes</a:t>
            </a:r>
            <a:r>
              <a:rPr lang="en-US" sz="1900" dirty="0">
                <a:latin typeface="Arial Rounded MT Bold" pitchFamily="34" charset="0"/>
              </a:rPr>
              <a:t> who were either Arabs or Swahili. </a:t>
            </a:r>
          </a:p>
          <a:p>
            <a:pPr lvl="0"/>
            <a:r>
              <a:rPr lang="en-US" sz="1900" dirty="0">
                <a:latin typeface="Arial Rounded MT Bold" pitchFamily="34" charset="0"/>
              </a:rPr>
              <a:t>Africans were not allowed to rule. </a:t>
            </a:r>
          </a:p>
          <a:p>
            <a:pPr lvl="0"/>
            <a:r>
              <a:rPr lang="en-US" sz="1900" dirty="0" err="1">
                <a:latin typeface="Arial Rounded MT Bold" pitchFamily="34" charset="0"/>
              </a:rPr>
              <a:t>Jumbes</a:t>
            </a:r>
            <a:r>
              <a:rPr lang="en-US" sz="1900" dirty="0">
                <a:latin typeface="Arial Rounded MT Bold" pitchFamily="34" charset="0"/>
              </a:rPr>
              <a:t> and </a:t>
            </a:r>
            <a:r>
              <a:rPr lang="en-US" sz="1900" dirty="0" err="1">
                <a:latin typeface="Arial Rounded MT Bold" pitchFamily="34" charset="0"/>
              </a:rPr>
              <a:t>Akidas</a:t>
            </a:r>
            <a:r>
              <a:rPr lang="en-US" sz="1900" dirty="0">
                <a:latin typeface="Arial Rounded MT Bold" pitchFamily="34" charset="0"/>
              </a:rPr>
              <a:t> were very harsh and cruel to the African. </a:t>
            </a:r>
          </a:p>
          <a:p>
            <a:pPr lvl="0"/>
            <a:r>
              <a:rPr lang="en-US" sz="1900" dirty="0">
                <a:latin typeface="Arial Rounded MT Bold" pitchFamily="34" charset="0"/>
              </a:rPr>
              <a:t>The main duties of </a:t>
            </a:r>
            <a:r>
              <a:rPr lang="en-US" sz="1900" dirty="0" err="1">
                <a:latin typeface="Arial Rounded MT Bold" pitchFamily="34" charset="0"/>
              </a:rPr>
              <a:t>Akidas</a:t>
            </a:r>
            <a:r>
              <a:rPr lang="en-US" sz="1900" dirty="0">
                <a:latin typeface="Arial Rounded MT Bold" pitchFamily="34" charset="0"/>
              </a:rPr>
              <a:t> and </a:t>
            </a:r>
            <a:r>
              <a:rPr lang="en-US" sz="1900" dirty="0" err="1">
                <a:latin typeface="Arial Rounded MT Bold" pitchFamily="34" charset="0"/>
              </a:rPr>
              <a:t>Jumbes</a:t>
            </a:r>
            <a:r>
              <a:rPr lang="en-US" sz="1900" dirty="0">
                <a:latin typeface="Arial Rounded MT Bold" pitchFamily="34" charset="0"/>
              </a:rPr>
              <a:t> were to collect taxes and forced them to provide forced </a:t>
            </a:r>
            <a:r>
              <a:rPr lang="en-US" sz="1900" dirty="0" err="1">
                <a:latin typeface="Arial Rounded MT Bold" pitchFamily="34" charset="0"/>
              </a:rPr>
              <a:t>labour</a:t>
            </a:r>
            <a:r>
              <a:rPr lang="en-US" sz="1900" dirty="0">
                <a:latin typeface="Arial Rounded MT Bold" pitchFamily="34" charset="0"/>
              </a:rPr>
              <a:t>. </a:t>
            </a:r>
          </a:p>
          <a:p>
            <a:pPr lvl="0"/>
            <a:r>
              <a:rPr lang="en-US" sz="1900" dirty="0">
                <a:latin typeface="Arial Rounded MT Bold" pitchFamily="34" charset="0"/>
              </a:rPr>
              <a:t>They also forced them to grow cotton.</a:t>
            </a:r>
          </a:p>
          <a:p>
            <a:pPr lvl="0"/>
            <a:r>
              <a:rPr lang="en-US" sz="1900" dirty="0">
                <a:latin typeface="Arial Rounded MT Bold" pitchFamily="34" charset="0"/>
              </a:rPr>
              <a:t>In 1918 Germany were defeated in the First World War and were forced by League of Nation to give out all her colonist. </a:t>
            </a:r>
          </a:p>
          <a:p>
            <a:pPr lvl="0"/>
            <a:r>
              <a:rPr lang="en-US" sz="1900" dirty="0">
                <a:latin typeface="Arial Rounded MT Bold" pitchFamily="34" charset="0"/>
              </a:rPr>
              <a:t>In 1920 Tanganyika become under Britain. </a:t>
            </a:r>
          </a:p>
          <a:p>
            <a:endParaRPr lang="en-US" sz="1900" dirty="0">
              <a:latin typeface="Arial Rounded MT Bold" pitchFamily="34" charset="0"/>
            </a:endParaRPr>
          </a:p>
        </p:txBody>
      </p:sp>
    </p:spTree>
    <p:extLst>
      <p:ext uri="{BB962C8B-B14F-4D97-AF65-F5344CB8AC3E}">
        <p14:creationId xmlns:p14="http://schemas.microsoft.com/office/powerpoint/2010/main" val="1128017216"/>
      </p:ext>
    </p:extLst>
  </p:cSld>
  <p:clrMapOvr>
    <a:masterClrMapping/>
  </p:clrMapOvr>
  <p:transition spd="slow" advTm="60000">
    <p:cover/>
  </p:transition>
  <p:timing>
    <p:tnLst>
      <p:par>
        <p:cTn id="1" dur="indefinite" restart="never" nodeType="tmRoot"/>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144000" cy="647700"/>
          </a:xfrm>
        </p:spPr>
        <p:txBody>
          <a:bodyPr>
            <a:noAutofit/>
          </a:bodyPr>
          <a:lstStyle/>
          <a:p>
            <a:r>
              <a:rPr lang="en-US" sz="3200" u="sng" dirty="0">
                <a:solidFill>
                  <a:srgbClr val="FF0000"/>
                </a:solidFill>
                <a:latin typeface="Arial Rounded MT Bold" pitchFamily="34" charset="0"/>
              </a:rPr>
              <a:t>AFRICAN RESPONSE TO COLONIAL RULE </a:t>
            </a:r>
            <a:r>
              <a:rPr lang="en-US" sz="3200" dirty="0">
                <a:solidFill>
                  <a:srgbClr val="FF0000"/>
                </a:solidFill>
                <a:latin typeface="Arial Rounded MT Bold" pitchFamily="34" charset="0"/>
              </a:rPr>
              <a:t/>
            </a:r>
            <a:br>
              <a:rPr lang="en-US" sz="3200" dirty="0">
                <a:solidFill>
                  <a:srgbClr val="FF0000"/>
                </a:solidFill>
                <a:latin typeface="Arial Rounded MT Bold" pitchFamily="34" charset="0"/>
              </a:rPr>
            </a:b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723900"/>
            <a:ext cx="9144000" cy="2628900"/>
          </a:xfrm>
          <a:prstGeom prst="rect">
            <a:avLst/>
          </a:prstGeom>
        </p:spPr>
        <p:txBody>
          <a:bodyPr/>
          <a:lstStyle/>
          <a:p>
            <a:pPr marL="0" indent="0">
              <a:lnSpc>
                <a:spcPct val="150000"/>
              </a:lnSpc>
              <a:buNone/>
            </a:pPr>
            <a:r>
              <a:rPr lang="en-US" b="1" u="sng" dirty="0" smtClean="0">
                <a:solidFill>
                  <a:srgbClr val="0070C0"/>
                </a:solidFill>
                <a:latin typeface="Arial Rounded MT Bold" pitchFamily="34" charset="0"/>
              </a:rPr>
              <a:t>Resistance</a:t>
            </a:r>
            <a:endParaRPr lang="en-US" dirty="0">
              <a:solidFill>
                <a:srgbClr val="0070C0"/>
              </a:solidFill>
              <a:latin typeface="Arial Rounded MT Bold" pitchFamily="34" charset="0"/>
            </a:endParaRPr>
          </a:p>
          <a:p>
            <a:pPr lvl="0">
              <a:lnSpc>
                <a:spcPct val="150000"/>
              </a:lnSpc>
            </a:pPr>
            <a:r>
              <a:rPr lang="en-US" dirty="0" err="1">
                <a:latin typeface="Arial Rounded MT Bold" pitchFamily="34" charset="0"/>
              </a:rPr>
              <a:t>Kabaka</a:t>
            </a:r>
            <a:r>
              <a:rPr lang="en-US" dirty="0">
                <a:latin typeface="Arial Rounded MT Bold" pitchFamily="34" charset="0"/>
              </a:rPr>
              <a:t> </a:t>
            </a:r>
            <a:r>
              <a:rPr lang="en-US" dirty="0" err="1">
                <a:latin typeface="Arial Rounded MT Bold" pitchFamily="34" charset="0"/>
              </a:rPr>
              <a:t>Mwanga</a:t>
            </a:r>
            <a:r>
              <a:rPr lang="en-US" dirty="0">
                <a:latin typeface="Arial Rounded MT Bold" pitchFamily="34" charset="0"/>
              </a:rPr>
              <a:t> II</a:t>
            </a:r>
          </a:p>
          <a:p>
            <a:pPr lvl="0">
              <a:lnSpc>
                <a:spcPct val="150000"/>
              </a:lnSpc>
            </a:pPr>
            <a:r>
              <a:rPr lang="en-US" dirty="0" err="1">
                <a:latin typeface="Arial Rounded MT Bold" pitchFamily="34" charset="0"/>
              </a:rPr>
              <a:t>Maji</a:t>
            </a:r>
            <a:r>
              <a:rPr lang="en-US" dirty="0">
                <a:latin typeface="Arial Rounded MT Bold" pitchFamily="34" charset="0"/>
              </a:rPr>
              <a:t> </a:t>
            </a:r>
            <a:r>
              <a:rPr lang="en-US" dirty="0" err="1">
                <a:latin typeface="Arial Rounded MT Bold" pitchFamily="34" charset="0"/>
              </a:rPr>
              <a:t>Maji</a:t>
            </a:r>
            <a:r>
              <a:rPr lang="en-US" dirty="0">
                <a:latin typeface="Arial Rounded MT Bold" pitchFamily="34" charset="0"/>
              </a:rPr>
              <a:t> uprising </a:t>
            </a:r>
          </a:p>
          <a:p>
            <a:pPr marL="0" indent="0">
              <a:lnSpc>
                <a:spcPct val="150000"/>
              </a:lnSpc>
              <a:buNone/>
            </a:pPr>
            <a:endParaRPr lang="en-US" dirty="0">
              <a:latin typeface="Arial Rounded MT Bold" pitchFamily="34" charset="0"/>
            </a:endParaRPr>
          </a:p>
          <a:p>
            <a:pPr>
              <a:lnSpc>
                <a:spcPct val="150000"/>
              </a:lnSpc>
            </a:pPr>
            <a:endParaRPr lang="en-US" dirty="0">
              <a:latin typeface="Arial Rounded MT Bold" pitchFamily="34" charset="0"/>
            </a:endParaRPr>
          </a:p>
        </p:txBody>
      </p:sp>
      <p:sp>
        <p:nvSpPr>
          <p:cNvPr id="4" name="Title 1"/>
          <p:cNvSpPr txBox="1">
            <a:spLocks/>
          </p:cNvSpPr>
          <p:nvPr/>
        </p:nvSpPr>
        <p:spPr>
          <a:xfrm>
            <a:off x="508000" y="3619500"/>
            <a:ext cx="9144000" cy="609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u="sng" dirty="0">
                <a:solidFill>
                  <a:srgbClr val="0070C0"/>
                </a:solidFill>
                <a:latin typeface="Arial Rounded MT Bold" pitchFamily="34" charset="0"/>
              </a:rPr>
              <a:t>Collaborators in Eastern African</a:t>
            </a:r>
            <a:r>
              <a:rPr lang="en-US" sz="3200" dirty="0">
                <a:solidFill>
                  <a:srgbClr val="FF0000"/>
                </a:solidFill>
                <a:latin typeface="Arial Rounded MT Bold" pitchFamily="34" charset="0"/>
              </a:rPr>
              <a:t/>
            </a:r>
            <a:br>
              <a:rPr lang="en-US" sz="3200" dirty="0">
                <a:solidFill>
                  <a:srgbClr val="FF0000"/>
                </a:solidFill>
                <a:latin typeface="Arial Rounded MT Bold" pitchFamily="34" charset="0"/>
              </a:rPr>
            </a:br>
            <a:endParaRPr lang="en-US" sz="3200" dirty="0">
              <a:solidFill>
                <a:srgbClr val="FF0000"/>
              </a:solidFill>
              <a:latin typeface="Arial Rounded MT Bold" pitchFamily="34" charset="0"/>
            </a:endParaRPr>
          </a:p>
        </p:txBody>
      </p:sp>
      <p:sp>
        <p:nvSpPr>
          <p:cNvPr id="5" name="Content Placeholder 2"/>
          <p:cNvSpPr txBox="1">
            <a:spLocks/>
          </p:cNvSpPr>
          <p:nvPr/>
        </p:nvSpPr>
        <p:spPr>
          <a:xfrm>
            <a:off x="508000" y="3954648"/>
            <a:ext cx="9144000" cy="16891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atin typeface="Arial Rounded MT Bold" pitchFamily="34" charset="0"/>
              </a:rPr>
              <a:t>Kabaka Mutesa 1 </a:t>
            </a:r>
          </a:p>
          <a:p>
            <a:pPr>
              <a:lnSpc>
                <a:spcPct val="150000"/>
              </a:lnSpc>
            </a:pPr>
            <a:r>
              <a:rPr lang="en-US">
                <a:latin typeface="Arial Rounded MT Bold" pitchFamily="34" charset="0"/>
              </a:rPr>
              <a:t>Lenana</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631471537"/>
      </p:ext>
    </p:extLst>
  </p:cSld>
  <p:clrMapOvr>
    <a:masterClrMapping/>
  </p:clrMapOvr>
  <p:transition spd="slow" advTm="60000">
    <p:cover/>
  </p:transition>
  <p:timing>
    <p:tnLst>
      <p:par>
        <p:cTn id="1" dur="indefinite" restart="never" nodeType="tmRoot"/>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95300"/>
          </a:xfrm>
        </p:spPr>
        <p:txBody>
          <a:bodyPr>
            <a:noAutofit/>
          </a:bodyPr>
          <a:lstStyle/>
          <a:p>
            <a:r>
              <a:rPr lang="en-US" sz="2800" u="sng" dirty="0">
                <a:solidFill>
                  <a:srgbClr val="FF0000"/>
                </a:solidFill>
                <a:latin typeface="Arial Rounded MT Bold" pitchFamily="34" charset="0"/>
              </a:rPr>
              <a:t>STRUGGLE FOR INDEPENDENCE IN TANZANIA </a:t>
            </a: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495300"/>
            <a:ext cx="9144000" cy="4572000"/>
          </a:xfrm>
          <a:prstGeom prst="rect">
            <a:avLst/>
          </a:prstGeom>
        </p:spPr>
        <p:txBody>
          <a:bodyPr>
            <a:noAutofit/>
          </a:bodyPr>
          <a:lstStyle/>
          <a:p>
            <a:pPr lvl="1"/>
            <a:r>
              <a:rPr lang="en-US" sz="1800" dirty="0">
                <a:latin typeface="Arial Rounded MT Bold" pitchFamily="34" charset="0"/>
              </a:rPr>
              <a:t>In </a:t>
            </a:r>
            <a:r>
              <a:rPr lang="en-US" sz="1800" dirty="0">
                <a:latin typeface="Arial Rounded MT Bold" pitchFamily="34" charset="0"/>
              </a:rPr>
              <a:t>1922 the first African association was formed by civil servants which was the Tanganyika Territory African Civil Servant Association (</a:t>
            </a:r>
            <a:r>
              <a:rPr lang="en-US" sz="1800" b="1" dirty="0">
                <a:latin typeface="Arial Rounded MT Bold" pitchFamily="34" charset="0"/>
              </a:rPr>
              <a:t>TTACA</a:t>
            </a:r>
            <a:r>
              <a:rPr lang="en-US" sz="1800" dirty="0">
                <a:latin typeface="Arial Rounded MT Bold" pitchFamily="34" charset="0"/>
              </a:rPr>
              <a:t>) </a:t>
            </a:r>
          </a:p>
          <a:p>
            <a:pPr lvl="1"/>
            <a:r>
              <a:rPr lang="en-US" sz="1800" dirty="0">
                <a:latin typeface="Arial Rounded MT Bold" pitchFamily="34" charset="0"/>
              </a:rPr>
              <a:t>In 1929 TTACA changed to </a:t>
            </a:r>
            <a:r>
              <a:rPr lang="en-US" sz="1800" b="1" dirty="0">
                <a:latin typeface="Arial Rounded MT Bold" pitchFamily="34" charset="0"/>
              </a:rPr>
              <a:t>Tanganyika African</a:t>
            </a:r>
            <a:r>
              <a:rPr lang="en-US" sz="1800" dirty="0">
                <a:latin typeface="Arial Rounded MT Bold" pitchFamily="34" charset="0"/>
              </a:rPr>
              <a:t> </a:t>
            </a:r>
            <a:r>
              <a:rPr lang="en-US" sz="1800" b="1" dirty="0">
                <a:latin typeface="Arial Rounded MT Bold" pitchFamily="34" charset="0"/>
              </a:rPr>
              <a:t>Association</a:t>
            </a:r>
            <a:r>
              <a:rPr lang="en-US" sz="1800" dirty="0">
                <a:latin typeface="Arial Rounded MT Bold" pitchFamily="34" charset="0"/>
              </a:rPr>
              <a:t> (TAA) which demanded better jobs for Africans who were educated, better salaries and also the number of Africans to be increased in the </a:t>
            </a:r>
            <a:r>
              <a:rPr lang="en-US" sz="1800" b="1" dirty="0">
                <a:latin typeface="Arial Rounded MT Bold" pitchFamily="34" charset="0"/>
              </a:rPr>
              <a:t>LEGCO</a:t>
            </a:r>
            <a:r>
              <a:rPr lang="en-US" sz="1800" dirty="0">
                <a:latin typeface="Arial Rounded MT Bold" pitchFamily="34" charset="0"/>
              </a:rPr>
              <a:t>.</a:t>
            </a:r>
          </a:p>
          <a:p>
            <a:pPr lvl="1"/>
            <a:r>
              <a:rPr lang="en-US" sz="1800" dirty="0">
                <a:latin typeface="Arial Rounded MT Bold" pitchFamily="34" charset="0"/>
              </a:rPr>
              <a:t>In 1953 </a:t>
            </a:r>
            <a:r>
              <a:rPr lang="en-US" sz="1800" dirty="0" err="1">
                <a:latin typeface="Arial Rounded MT Bold" pitchFamily="34" charset="0"/>
              </a:rPr>
              <a:t>Mwalimu</a:t>
            </a:r>
            <a:r>
              <a:rPr lang="en-US" sz="1800" dirty="0">
                <a:latin typeface="Arial Rounded MT Bold" pitchFamily="34" charset="0"/>
              </a:rPr>
              <a:t> Julius </a:t>
            </a:r>
            <a:r>
              <a:rPr lang="en-US" sz="1800" dirty="0" err="1">
                <a:latin typeface="Arial Rounded MT Bold" pitchFamily="34" charset="0"/>
              </a:rPr>
              <a:t>Nyerere</a:t>
            </a:r>
            <a:r>
              <a:rPr lang="en-US" sz="1800" dirty="0">
                <a:latin typeface="Arial Rounded MT Bold" pitchFamily="34" charset="0"/>
              </a:rPr>
              <a:t> joined TAA and become the president of TAA. </a:t>
            </a:r>
          </a:p>
          <a:p>
            <a:pPr lvl="1"/>
            <a:r>
              <a:rPr lang="en-US" sz="1800" dirty="0">
                <a:latin typeface="Arial Rounded MT Bold" pitchFamily="34" charset="0"/>
              </a:rPr>
              <a:t>7</a:t>
            </a:r>
            <a:r>
              <a:rPr lang="en-US" sz="1800" baseline="30000" dirty="0">
                <a:latin typeface="Arial Rounded MT Bold" pitchFamily="34" charset="0"/>
              </a:rPr>
              <a:t>th</a:t>
            </a:r>
            <a:r>
              <a:rPr lang="en-US" sz="1800" dirty="0">
                <a:latin typeface="Arial Rounded MT Bold" pitchFamily="34" charset="0"/>
              </a:rPr>
              <a:t> July 1954 TAA changed to Tanganyika African National Union [TANU] that day is celebrated every year in Tanganyika as Saba </a:t>
            </a:r>
            <a:r>
              <a:rPr lang="en-US" sz="1800" dirty="0" err="1">
                <a:latin typeface="Arial Rounded MT Bold" pitchFamily="34" charset="0"/>
              </a:rPr>
              <a:t>Saba</a:t>
            </a:r>
            <a:r>
              <a:rPr lang="en-US" sz="1800" dirty="0">
                <a:latin typeface="Arial Rounded MT Bold" pitchFamily="34" charset="0"/>
              </a:rPr>
              <a:t> day. </a:t>
            </a:r>
          </a:p>
          <a:p>
            <a:pPr lvl="1"/>
            <a:r>
              <a:rPr lang="en-US" sz="1800" dirty="0">
                <a:latin typeface="Arial Rounded MT Bold" pitchFamily="34" charset="0"/>
              </a:rPr>
              <a:t>In 1956 United Tanganyika party (UTP) was formed. </a:t>
            </a:r>
          </a:p>
          <a:p>
            <a:pPr lvl="1"/>
            <a:r>
              <a:rPr lang="en-US" sz="1800" dirty="0">
                <a:latin typeface="Arial Rounded MT Bold" pitchFamily="34" charset="0"/>
              </a:rPr>
              <a:t>1960 elections were held and TANU won and </a:t>
            </a:r>
            <a:r>
              <a:rPr lang="en-US" sz="1800" dirty="0" err="1">
                <a:latin typeface="Arial Rounded MT Bold" pitchFamily="34" charset="0"/>
              </a:rPr>
              <a:t>Nyerere</a:t>
            </a:r>
            <a:r>
              <a:rPr lang="en-US" sz="1800" dirty="0">
                <a:latin typeface="Arial Rounded MT Bold" pitchFamily="34" charset="0"/>
              </a:rPr>
              <a:t> became the chief minister.</a:t>
            </a:r>
          </a:p>
          <a:p>
            <a:pPr lvl="1"/>
            <a:r>
              <a:rPr lang="en-US" sz="1800" dirty="0">
                <a:latin typeface="Arial Rounded MT Bold" pitchFamily="34" charset="0"/>
              </a:rPr>
              <a:t>May 1</a:t>
            </a:r>
            <a:r>
              <a:rPr lang="en-US" sz="1800" baseline="30000" dirty="0">
                <a:latin typeface="Arial Rounded MT Bold" pitchFamily="34" charset="0"/>
              </a:rPr>
              <a:t>st</a:t>
            </a:r>
            <a:r>
              <a:rPr lang="en-US" sz="1800" dirty="0">
                <a:latin typeface="Arial Rounded MT Bold" pitchFamily="34" charset="0"/>
              </a:rPr>
              <a:t> 1961 Tanganyika got internal self government with </a:t>
            </a:r>
            <a:r>
              <a:rPr lang="en-US" sz="1800" dirty="0" err="1">
                <a:latin typeface="Arial Rounded MT Bold" pitchFamily="34" charset="0"/>
              </a:rPr>
              <a:t>Nyerere</a:t>
            </a:r>
            <a:r>
              <a:rPr lang="en-US" sz="1800" dirty="0">
                <a:latin typeface="Arial Rounded MT Bold" pitchFamily="34" charset="0"/>
              </a:rPr>
              <a:t> as the First Prime Minister.</a:t>
            </a:r>
          </a:p>
          <a:p>
            <a:pPr lvl="1"/>
            <a:r>
              <a:rPr lang="en-US" sz="1800" dirty="0">
                <a:latin typeface="Arial Rounded MT Bold" pitchFamily="34" charset="0"/>
              </a:rPr>
              <a:t>9</a:t>
            </a:r>
            <a:r>
              <a:rPr lang="en-US" sz="1800" baseline="30000" dirty="0">
                <a:latin typeface="Arial Rounded MT Bold" pitchFamily="34" charset="0"/>
              </a:rPr>
              <a:t>th</a:t>
            </a:r>
            <a:r>
              <a:rPr lang="en-US" sz="1800" dirty="0">
                <a:latin typeface="Arial Rounded MT Bold" pitchFamily="34" charset="0"/>
              </a:rPr>
              <a:t> December 1962 Tanganyika becomes independent. </a:t>
            </a:r>
          </a:p>
          <a:p>
            <a:endParaRPr lang="en-US" dirty="0">
              <a:latin typeface="Arial Rounded MT Bold" pitchFamily="34" charset="0"/>
            </a:endParaRPr>
          </a:p>
        </p:txBody>
      </p:sp>
    </p:spTree>
    <p:extLst>
      <p:ext uri="{BB962C8B-B14F-4D97-AF65-F5344CB8AC3E}">
        <p14:creationId xmlns:p14="http://schemas.microsoft.com/office/powerpoint/2010/main" val="842768124"/>
      </p:ext>
    </p:extLst>
  </p:cSld>
  <p:clrMapOvr>
    <a:masterClrMapping/>
  </p:clrMapOvr>
  <p:transition spd="slow" advTm="60000">
    <p:cove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9000" y="38100"/>
            <a:ext cx="8763000" cy="647700"/>
          </a:xfrm>
        </p:spPr>
        <p:txBody>
          <a:bodyPr>
            <a:noAutofit/>
          </a:bodyPr>
          <a:lstStyle/>
          <a:p>
            <a:r>
              <a:rPr lang="en-US" sz="2400" u="sng" dirty="0">
                <a:solidFill>
                  <a:srgbClr val="FF0000"/>
                </a:solidFill>
                <a:latin typeface="Arial Rounded MT Bold" pitchFamily="34" charset="0"/>
              </a:rPr>
              <a:t>TROPICAL CLIMATIC </a:t>
            </a:r>
            <a:r>
              <a:rPr lang="en-US" sz="2400" u="sng" dirty="0">
                <a:solidFill>
                  <a:srgbClr val="FF0000"/>
                </a:solidFill>
                <a:latin typeface="Arial Rounded MT Bold" pitchFamily="34" charset="0"/>
              </a:rPr>
              <a:t>REGION…</a:t>
            </a:r>
            <a:endParaRPr lang="en-US" sz="2400" dirty="0"/>
          </a:p>
        </p:txBody>
      </p:sp>
      <p:sp>
        <p:nvSpPr>
          <p:cNvPr id="3" name="Content Placeholder 2"/>
          <p:cNvSpPr>
            <a:spLocks noGrp="1"/>
          </p:cNvSpPr>
          <p:nvPr>
            <p:ph idx="4294967295"/>
          </p:nvPr>
        </p:nvSpPr>
        <p:spPr>
          <a:xfrm>
            <a:off x="508000" y="952500"/>
            <a:ext cx="9144000" cy="4152900"/>
          </a:xfrm>
          <a:prstGeom prst="rect">
            <a:avLst/>
          </a:prstGeom>
        </p:spPr>
        <p:txBody>
          <a:bodyPr>
            <a:normAutofit fontScale="92500" lnSpcReduction="10000"/>
          </a:bodyPr>
          <a:lstStyle/>
          <a:p>
            <a:pPr marL="0" indent="0">
              <a:lnSpc>
                <a:spcPct val="170000"/>
              </a:lnSpc>
              <a:buNone/>
            </a:pPr>
            <a:r>
              <a:rPr lang="en-US" u="sng" dirty="0">
                <a:latin typeface="Arial Rounded MT Bold" pitchFamily="34" charset="0"/>
              </a:rPr>
              <a:t>It has two rain seasons which are:-</a:t>
            </a:r>
            <a:endParaRPr lang="en-US" dirty="0">
              <a:latin typeface="Arial Rounded MT Bold" pitchFamily="34" charset="0"/>
            </a:endParaRPr>
          </a:p>
          <a:p>
            <a:pPr lvl="0">
              <a:lnSpc>
                <a:spcPct val="170000"/>
              </a:lnSpc>
              <a:buFont typeface="Wingdings" panose="05000000000000000000" pitchFamily="2" charset="2"/>
              <a:buChar char="§"/>
            </a:pPr>
            <a:r>
              <a:rPr lang="en-US" b="1" dirty="0">
                <a:latin typeface="Arial Rounded MT Bold" pitchFamily="34" charset="0"/>
              </a:rPr>
              <a:t>long rain</a:t>
            </a:r>
            <a:r>
              <a:rPr lang="en-US" dirty="0">
                <a:latin typeface="Arial Rounded MT Bold" pitchFamily="34" charset="0"/>
              </a:rPr>
              <a:t> which is between March and May</a:t>
            </a:r>
          </a:p>
          <a:p>
            <a:pPr lvl="0">
              <a:lnSpc>
                <a:spcPct val="170000"/>
              </a:lnSpc>
              <a:buFont typeface="Wingdings" panose="05000000000000000000" pitchFamily="2" charset="2"/>
              <a:buChar char="§"/>
            </a:pPr>
            <a:r>
              <a:rPr lang="en-US" b="1" dirty="0">
                <a:latin typeface="Arial Rounded MT Bold" pitchFamily="34" charset="0"/>
              </a:rPr>
              <a:t>short rain</a:t>
            </a:r>
            <a:r>
              <a:rPr lang="en-US" dirty="0">
                <a:latin typeface="Arial Rounded MT Bold" pitchFamily="34" charset="0"/>
              </a:rPr>
              <a:t> which is between September and October</a:t>
            </a:r>
          </a:p>
          <a:p>
            <a:pPr lvl="0">
              <a:lnSpc>
                <a:spcPct val="170000"/>
              </a:lnSpc>
              <a:buFont typeface="Wingdings" panose="05000000000000000000" pitchFamily="2" charset="2"/>
              <a:buChar char="§"/>
            </a:pPr>
            <a:r>
              <a:rPr lang="en-US" dirty="0">
                <a:latin typeface="Arial Rounded MT Bold" pitchFamily="34" charset="0"/>
              </a:rPr>
              <a:t>The hottest months are December and January.</a:t>
            </a:r>
          </a:p>
          <a:p>
            <a:pPr lvl="0">
              <a:lnSpc>
                <a:spcPct val="170000"/>
              </a:lnSpc>
              <a:buFont typeface="Wingdings" panose="05000000000000000000" pitchFamily="2" charset="2"/>
              <a:buChar char="§"/>
            </a:pPr>
            <a:r>
              <a:rPr lang="en-US" dirty="0">
                <a:latin typeface="Arial Rounded MT Bold" pitchFamily="34" charset="0"/>
              </a:rPr>
              <a:t> It has hot and wet climate.</a:t>
            </a:r>
          </a:p>
          <a:p>
            <a:pPr lvl="0">
              <a:lnSpc>
                <a:spcPct val="170000"/>
              </a:lnSpc>
              <a:buFont typeface="Wingdings" panose="05000000000000000000" pitchFamily="2" charset="2"/>
              <a:buChar char="§"/>
            </a:pPr>
            <a:r>
              <a:rPr lang="en-US" dirty="0">
                <a:latin typeface="Arial Rounded MT Bold" pitchFamily="34" charset="0"/>
              </a:rPr>
              <a:t>Long rain is caused by </a:t>
            </a:r>
            <a:r>
              <a:rPr lang="en-US" b="1" dirty="0">
                <a:latin typeface="Arial Rounded MT Bold" pitchFamily="34" charset="0"/>
              </a:rPr>
              <a:t>South-Easterly monsoons</a:t>
            </a:r>
            <a:r>
              <a:rPr lang="en-US" dirty="0">
                <a:latin typeface="Arial Rounded MT Bold" pitchFamily="34" charset="0"/>
              </a:rPr>
              <a:t> </a:t>
            </a:r>
            <a:r>
              <a:rPr lang="en-US" b="1" dirty="0">
                <a:latin typeface="Arial Rounded MT Bold" pitchFamily="34" charset="0"/>
              </a:rPr>
              <a:t>winds</a:t>
            </a:r>
            <a:r>
              <a:rPr lang="en-US" dirty="0">
                <a:latin typeface="Arial Rounded MT Bold" pitchFamily="34" charset="0"/>
              </a:rPr>
              <a:t> which blow from Indian Ocean.</a:t>
            </a:r>
          </a:p>
          <a:p>
            <a:pPr lvl="0">
              <a:lnSpc>
                <a:spcPct val="170000"/>
              </a:lnSpc>
              <a:buFont typeface="Wingdings" panose="05000000000000000000" pitchFamily="2" charset="2"/>
              <a:buChar char="§"/>
            </a:pPr>
            <a:r>
              <a:rPr lang="en-US" dirty="0">
                <a:latin typeface="Arial Rounded MT Bold" pitchFamily="34" charset="0"/>
              </a:rPr>
              <a:t>Short rain is caused by monsoon wind from N.E. direction.</a:t>
            </a:r>
          </a:p>
          <a:p>
            <a:pPr>
              <a:lnSpc>
                <a:spcPct val="17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48089276"/>
      </p:ext>
    </p:extLst>
  </p:cSld>
  <p:clrMapOvr>
    <a:masterClrMapping/>
  </p:clrMapOvr>
  <p:transition spd="slow" advTm="60000">
    <p:cover/>
  </p:transition>
  <p:timing>
    <p:tnLst>
      <p:par>
        <p:cTn id="1" dur="indefinite" restart="never" nodeType="tmRoot"/>
      </p:par>
    </p:tnLst>
  </p:timing>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19100"/>
          </a:xfrm>
        </p:spPr>
        <p:txBody>
          <a:bodyPr>
            <a:noAutofit/>
          </a:bodyPr>
          <a:lstStyle/>
          <a:p>
            <a:r>
              <a:rPr lang="en-US" sz="2800" u="sng" dirty="0">
                <a:solidFill>
                  <a:srgbClr val="FF0000"/>
                </a:solidFill>
                <a:latin typeface="Arial Rounded MT Bold" pitchFamily="34" charset="0"/>
              </a:rPr>
              <a:t>STRUGGLE FOR INDEPENDENCE IN TANZANIA </a:t>
            </a:r>
            <a:endParaRPr lang="en-US" sz="2800" dirty="0"/>
          </a:p>
        </p:txBody>
      </p:sp>
      <p:sp>
        <p:nvSpPr>
          <p:cNvPr id="3" name="Content Placeholder 2"/>
          <p:cNvSpPr>
            <a:spLocks noGrp="1"/>
          </p:cNvSpPr>
          <p:nvPr>
            <p:ph idx="4294967295"/>
          </p:nvPr>
        </p:nvSpPr>
        <p:spPr>
          <a:xfrm>
            <a:off x="508000" y="495300"/>
            <a:ext cx="9144000" cy="4343400"/>
          </a:xfrm>
          <a:prstGeom prst="rect">
            <a:avLst/>
          </a:prstGeom>
        </p:spPr>
        <p:txBody>
          <a:bodyPr>
            <a:noAutofit/>
          </a:bodyPr>
          <a:lstStyle/>
          <a:p>
            <a:pPr lvl="1"/>
            <a:r>
              <a:rPr lang="en-US" sz="2000" dirty="0">
                <a:latin typeface="Arial Rounded MT Bold" pitchFamily="34" charset="0"/>
              </a:rPr>
              <a:t>Zanzibar and Pemba was under Sultan of Zanzibar who was an Arab. </a:t>
            </a:r>
          </a:p>
          <a:p>
            <a:pPr lvl="1"/>
            <a:r>
              <a:rPr lang="en-US" sz="2000" dirty="0">
                <a:latin typeface="Arial Rounded MT Bold" pitchFamily="34" charset="0"/>
              </a:rPr>
              <a:t>Arabs owed all the land with clove plantation.</a:t>
            </a:r>
          </a:p>
          <a:p>
            <a:pPr lvl="1"/>
            <a:r>
              <a:rPr lang="en-US" sz="2000" dirty="0">
                <a:latin typeface="Arial Rounded MT Bold" pitchFamily="34" charset="0"/>
              </a:rPr>
              <a:t>In 1955 Africans in Zanzibar had started to ask for freedom and formed African association such as Zanzibar and </a:t>
            </a:r>
            <a:r>
              <a:rPr lang="en-US" sz="2000" dirty="0" err="1">
                <a:latin typeface="Arial Rounded MT Bold" pitchFamily="34" charset="0"/>
              </a:rPr>
              <a:t>Shirazi</a:t>
            </a:r>
            <a:r>
              <a:rPr lang="en-US" sz="2000" dirty="0">
                <a:latin typeface="Arial Rounded MT Bold" pitchFamily="34" charset="0"/>
              </a:rPr>
              <a:t> Association. </a:t>
            </a:r>
          </a:p>
          <a:p>
            <a:pPr lvl="1"/>
            <a:r>
              <a:rPr lang="en-US" sz="2000" dirty="0">
                <a:latin typeface="Arial Rounded MT Bold" pitchFamily="34" charset="0"/>
              </a:rPr>
              <a:t>In 1956 both Association joined to </a:t>
            </a:r>
            <a:r>
              <a:rPr lang="en-US" sz="2000" dirty="0">
                <a:latin typeface="Arial Rounded MT Bold" pitchFamily="34" charset="0"/>
              </a:rPr>
              <a:t>form Afro </a:t>
            </a:r>
            <a:r>
              <a:rPr lang="en-US" sz="2000" dirty="0">
                <a:latin typeface="Arial Rounded MT Bold" pitchFamily="34" charset="0"/>
              </a:rPr>
              <a:t>– </a:t>
            </a:r>
            <a:r>
              <a:rPr lang="en-US" sz="2000" dirty="0" err="1">
                <a:latin typeface="Arial Rounded MT Bold" pitchFamily="34" charset="0"/>
              </a:rPr>
              <a:t>Shirazi</a:t>
            </a:r>
            <a:r>
              <a:rPr lang="en-US" sz="2000" dirty="0">
                <a:latin typeface="Arial Rounded MT Bold" pitchFamily="34" charset="0"/>
              </a:rPr>
              <a:t> Party (ASP) under Abed </a:t>
            </a:r>
            <a:r>
              <a:rPr lang="en-US" sz="2000" dirty="0" err="1">
                <a:latin typeface="Arial Rounded MT Bold" pitchFamily="34" charset="0"/>
              </a:rPr>
              <a:t>Karume</a:t>
            </a:r>
            <a:r>
              <a:rPr lang="en-US" sz="2000" dirty="0">
                <a:latin typeface="Arial Rounded MT Bold" pitchFamily="34" charset="0"/>
              </a:rPr>
              <a:t>. </a:t>
            </a:r>
          </a:p>
          <a:p>
            <a:pPr lvl="1"/>
            <a:r>
              <a:rPr lang="en-US" sz="2000" dirty="0">
                <a:latin typeface="Arial Rounded MT Bold" pitchFamily="34" charset="0"/>
              </a:rPr>
              <a:t>Later </a:t>
            </a:r>
            <a:r>
              <a:rPr lang="en-US" sz="2000" b="1" dirty="0">
                <a:latin typeface="Arial Rounded MT Bold" pitchFamily="34" charset="0"/>
              </a:rPr>
              <a:t>ASP</a:t>
            </a:r>
            <a:r>
              <a:rPr lang="en-US" sz="2000" dirty="0">
                <a:latin typeface="Arial Rounded MT Bold" pitchFamily="34" charset="0"/>
              </a:rPr>
              <a:t> broke and Zanzibar and Pemba People Party (</a:t>
            </a:r>
            <a:r>
              <a:rPr lang="en-US" sz="2000" b="1" dirty="0">
                <a:latin typeface="Arial Rounded MT Bold" pitchFamily="34" charset="0"/>
              </a:rPr>
              <a:t>ZPP</a:t>
            </a:r>
            <a:r>
              <a:rPr lang="en-US" sz="2000" dirty="0">
                <a:latin typeface="Arial Rounded MT Bold" pitchFamily="34" charset="0"/>
              </a:rPr>
              <a:t>) was formed. </a:t>
            </a:r>
          </a:p>
          <a:p>
            <a:pPr lvl="1"/>
            <a:r>
              <a:rPr lang="en-US" sz="2000" dirty="0">
                <a:latin typeface="Arial Rounded MT Bold" pitchFamily="34" charset="0"/>
              </a:rPr>
              <a:t>4</a:t>
            </a:r>
            <a:r>
              <a:rPr lang="en-US" sz="2000" baseline="30000" dirty="0">
                <a:latin typeface="Arial Rounded MT Bold" pitchFamily="34" charset="0"/>
              </a:rPr>
              <a:t>th</a:t>
            </a:r>
            <a:r>
              <a:rPr lang="en-US" sz="2000" dirty="0">
                <a:latin typeface="Arial Rounded MT Bold" pitchFamily="34" charset="0"/>
              </a:rPr>
              <a:t> June 1963 Zanzibar achieved internal self government.</a:t>
            </a:r>
          </a:p>
          <a:p>
            <a:pPr lvl="1"/>
            <a:r>
              <a:rPr lang="en-US" sz="2000" dirty="0">
                <a:latin typeface="Arial Rounded MT Bold" pitchFamily="34" charset="0"/>
              </a:rPr>
              <a:t>ZNP and ZPP formed a coalition. </a:t>
            </a:r>
          </a:p>
          <a:p>
            <a:pPr lvl="1"/>
            <a:r>
              <a:rPr lang="en-US" sz="2000" dirty="0">
                <a:latin typeface="Arial Rounded MT Bold" pitchFamily="34" charset="0"/>
              </a:rPr>
              <a:t>Mr. </a:t>
            </a:r>
            <a:r>
              <a:rPr lang="en-US" sz="2000" dirty="0" err="1">
                <a:latin typeface="Arial Rounded MT Bold" pitchFamily="34" charset="0"/>
              </a:rPr>
              <a:t>Shamta</a:t>
            </a:r>
            <a:r>
              <a:rPr lang="en-US" sz="2000" dirty="0">
                <a:latin typeface="Arial Rounded MT Bold" pitchFamily="34" charset="0"/>
              </a:rPr>
              <a:t> becomes the first prime minister of Zanzibar. </a:t>
            </a:r>
          </a:p>
          <a:p>
            <a:pPr lvl="1"/>
            <a:r>
              <a:rPr lang="en-US" sz="2000" dirty="0">
                <a:latin typeface="Arial Rounded MT Bold" pitchFamily="34" charset="0"/>
              </a:rPr>
              <a:t>In 19</a:t>
            </a:r>
            <a:r>
              <a:rPr lang="en-US" sz="2000" baseline="30000" dirty="0">
                <a:latin typeface="Arial Rounded MT Bold" pitchFamily="34" charset="0"/>
              </a:rPr>
              <a:t>th</a:t>
            </a:r>
            <a:r>
              <a:rPr lang="en-US" sz="2000" dirty="0">
                <a:latin typeface="Arial Rounded MT Bold" pitchFamily="34" charset="0"/>
              </a:rPr>
              <a:t> December 1963 Zanzibar gained independence. </a:t>
            </a:r>
          </a:p>
          <a:p>
            <a:endParaRPr lang="en-US" sz="2000" dirty="0">
              <a:latin typeface="Arial Rounded MT Bold" pitchFamily="34" charset="0"/>
            </a:endParaRPr>
          </a:p>
        </p:txBody>
      </p:sp>
    </p:spTree>
    <p:extLst>
      <p:ext uri="{BB962C8B-B14F-4D97-AF65-F5344CB8AC3E}">
        <p14:creationId xmlns:p14="http://schemas.microsoft.com/office/powerpoint/2010/main" val="3545006930"/>
      </p:ext>
    </p:extLst>
  </p:cSld>
  <p:clrMapOvr>
    <a:masterClrMapping/>
  </p:clrMapOvr>
  <p:transition spd="slow" advTm="60000">
    <p:cover/>
  </p:transition>
  <p:timing>
    <p:tnLst>
      <p:par>
        <p:cTn id="1" dur="indefinite" restart="never" nodeType="tmRoot"/>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9144000" cy="571500"/>
          </a:xfrm>
        </p:spPr>
        <p:txBody>
          <a:bodyPr>
            <a:noAutofit/>
          </a:bodyPr>
          <a:lstStyle/>
          <a:p>
            <a:r>
              <a:rPr lang="en-US" sz="2400" u="sng" dirty="0">
                <a:solidFill>
                  <a:srgbClr val="FF0000"/>
                </a:solidFill>
                <a:latin typeface="Arial Rounded MT Bold" pitchFamily="34" charset="0"/>
              </a:rPr>
              <a:t>LIFE AND CONTRIBUTION OF PROMINENT LEADERS IN EASTERN AFRICA </a:t>
            </a:r>
            <a:endParaRPr lang="en-US" sz="24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028700"/>
            <a:ext cx="8991600" cy="4254500"/>
          </a:xfrm>
          <a:prstGeom prst="rect">
            <a:avLst/>
          </a:prstGeom>
        </p:spPr>
        <p:txBody>
          <a:bodyPr>
            <a:normAutofit/>
          </a:bodyPr>
          <a:lstStyle/>
          <a:p>
            <a:pPr marL="0" indent="0">
              <a:buNone/>
            </a:pPr>
            <a:r>
              <a:rPr lang="en-US" b="1" u="sng" dirty="0" smtClean="0">
                <a:solidFill>
                  <a:srgbClr val="0070C0"/>
                </a:solidFill>
                <a:latin typeface="Arial Rounded MT Bold" pitchFamily="34" charset="0"/>
              </a:rPr>
              <a:t>(</a:t>
            </a:r>
            <a:r>
              <a:rPr lang="en-US" b="1" u="sng" dirty="0">
                <a:solidFill>
                  <a:srgbClr val="0070C0"/>
                </a:solidFill>
                <a:latin typeface="Arial Rounded MT Bold" pitchFamily="34" charset="0"/>
              </a:rPr>
              <a:t>A) JULIUS NYERERE </a:t>
            </a:r>
            <a:endParaRPr lang="en-US" dirty="0">
              <a:solidFill>
                <a:srgbClr val="0070C0"/>
              </a:solidFill>
              <a:latin typeface="Arial Rounded MT Bold" pitchFamily="34" charset="0"/>
            </a:endParaRPr>
          </a:p>
          <a:p>
            <a:pPr lvl="0">
              <a:buFont typeface="Wingdings" panose="05000000000000000000" pitchFamily="2" charset="2"/>
              <a:buChar char="§"/>
            </a:pPr>
            <a:r>
              <a:rPr lang="en-US" dirty="0">
                <a:latin typeface="Arial Rounded MT Bold" pitchFamily="34" charset="0"/>
              </a:rPr>
              <a:t>Born in 1921 at </a:t>
            </a:r>
            <a:r>
              <a:rPr lang="en-US" dirty="0" err="1">
                <a:latin typeface="Arial Rounded MT Bold" pitchFamily="34" charset="0"/>
              </a:rPr>
              <a:t>Butiama</a:t>
            </a:r>
            <a:r>
              <a:rPr lang="en-US" dirty="0">
                <a:latin typeface="Arial Rounded MT Bold" pitchFamily="34" charset="0"/>
              </a:rPr>
              <a:t> village in </a:t>
            </a:r>
            <a:r>
              <a:rPr lang="en-US" dirty="0" err="1">
                <a:latin typeface="Arial Rounded MT Bold" pitchFamily="34" charset="0"/>
              </a:rPr>
              <a:t>Musoma</a:t>
            </a:r>
            <a:r>
              <a:rPr lang="en-US" dirty="0">
                <a:latin typeface="Arial Rounded MT Bold" pitchFamily="34" charset="0"/>
              </a:rPr>
              <a:t> district. </a:t>
            </a:r>
          </a:p>
          <a:p>
            <a:pPr lvl="0">
              <a:buFont typeface="Wingdings" panose="05000000000000000000" pitchFamily="2" charset="2"/>
              <a:buChar char="§"/>
            </a:pPr>
            <a:r>
              <a:rPr lang="en-US" dirty="0">
                <a:latin typeface="Arial Rounded MT Bold" pitchFamily="34" charset="0"/>
              </a:rPr>
              <a:t>In 1958 he joined TAA in 1945 and 1953. </a:t>
            </a:r>
          </a:p>
          <a:p>
            <a:pPr lvl="0">
              <a:buFont typeface="Wingdings" panose="05000000000000000000" pitchFamily="2" charset="2"/>
              <a:buChar char="§"/>
            </a:pPr>
            <a:r>
              <a:rPr lang="en-US" dirty="0">
                <a:latin typeface="Arial Rounded MT Bold" pitchFamily="34" charset="0"/>
              </a:rPr>
              <a:t>He became the president of TAA.</a:t>
            </a:r>
          </a:p>
          <a:p>
            <a:pPr lvl="0">
              <a:buFont typeface="Wingdings" panose="05000000000000000000" pitchFamily="2" charset="2"/>
              <a:buChar char="§"/>
            </a:pPr>
            <a:r>
              <a:rPr lang="en-US" dirty="0">
                <a:latin typeface="Arial Rounded MT Bold" pitchFamily="34" charset="0"/>
              </a:rPr>
              <a:t>1954 </a:t>
            </a:r>
            <a:r>
              <a:rPr lang="en-US" dirty="0" smtClean="0">
                <a:latin typeface="Arial Rounded MT Bold" pitchFamily="34" charset="0"/>
              </a:rPr>
              <a:t>- He </a:t>
            </a:r>
            <a:r>
              <a:rPr lang="en-US" dirty="0">
                <a:latin typeface="Arial Rounded MT Bold" pitchFamily="34" charset="0"/>
              </a:rPr>
              <a:t>changed TAA to TANU so as to unite all people of Tanganyika. </a:t>
            </a:r>
          </a:p>
          <a:p>
            <a:pPr lvl="0">
              <a:buFont typeface="Wingdings" panose="05000000000000000000" pitchFamily="2" charset="2"/>
              <a:buChar char="§"/>
            </a:pPr>
            <a:r>
              <a:rPr lang="en-US" dirty="0">
                <a:latin typeface="Arial Rounded MT Bold" pitchFamily="34" charset="0"/>
              </a:rPr>
              <a:t>1954 He was appointed to the legislative council (LEGCO) </a:t>
            </a:r>
          </a:p>
          <a:p>
            <a:pPr lvl="0">
              <a:buFont typeface="Wingdings" panose="05000000000000000000" pitchFamily="2" charset="2"/>
              <a:buChar char="§"/>
            </a:pPr>
            <a:r>
              <a:rPr lang="en-US" dirty="0">
                <a:latin typeface="Arial Rounded MT Bold" pitchFamily="34" charset="0"/>
              </a:rPr>
              <a:t>He </a:t>
            </a:r>
            <a:r>
              <a:rPr lang="en-US" dirty="0" smtClean="0">
                <a:latin typeface="Arial Rounded MT Bold" pitchFamily="34" charset="0"/>
              </a:rPr>
              <a:t>became </a:t>
            </a:r>
            <a:r>
              <a:rPr lang="en-US" dirty="0">
                <a:latin typeface="Arial Rounded MT Bold" pitchFamily="34" charset="0"/>
              </a:rPr>
              <a:t>the chief minister and also the prime minister of Tanganyika </a:t>
            </a:r>
          </a:p>
          <a:p>
            <a:pPr marL="0" indent="0">
              <a:buNone/>
            </a:pPr>
            <a:endParaRPr lang="en-US" dirty="0">
              <a:latin typeface="Arial Rounded MT Bold" pitchFamily="34" charset="0"/>
            </a:endParaRPr>
          </a:p>
        </p:txBody>
      </p:sp>
    </p:spTree>
    <p:extLst>
      <p:ext uri="{BB962C8B-B14F-4D97-AF65-F5344CB8AC3E}">
        <p14:creationId xmlns:p14="http://schemas.microsoft.com/office/powerpoint/2010/main" val="1094086971"/>
      </p:ext>
    </p:extLst>
  </p:cSld>
  <p:clrMapOvr>
    <a:masterClrMapping/>
  </p:clrMapOvr>
  <p:transition spd="slow" advTm="60000">
    <p:cover/>
  </p:transition>
  <p:timing>
    <p:tnLst>
      <p:par>
        <p:cTn id="1" dur="indefinite" restart="never" nodeType="tmRoot"/>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571500"/>
          </a:xfrm>
        </p:spPr>
        <p:txBody>
          <a:bodyPr>
            <a:normAutofit/>
          </a:bodyPr>
          <a:lstStyle/>
          <a:p>
            <a:pPr algn="l"/>
            <a:r>
              <a:rPr lang="en-US" sz="3600" u="sng" dirty="0">
                <a:solidFill>
                  <a:srgbClr val="FF0000"/>
                </a:solidFill>
                <a:latin typeface="Arial Rounded MT Bold" pitchFamily="34" charset="0"/>
              </a:rPr>
              <a:t>JULIUS NYERERE</a:t>
            </a: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647700"/>
            <a:ext cx="9144000" cy="3962400"/>
          </a:xfrm>
          <a:prstGeom prst="rect">
            <a:avLst/>
          </a:prstGeom>
        </p:spPr>
        <p:txBody>
          <a:bodyPr>
            <a:noAutofit/>
          </a:bodyPr>
          <a:lstStyle/>
          <a:p>
            <a:pPr lvl="0">
              <a:buFont typeface="Wingdings" panose="05000000000000000000" pitchFamily="2" charset="2"/>
              <a:buChar char="§"/>
            </a:pPr>
            <a:r>
              <a:rPr lang="en-US" sz="2000" dirty="0">
                <a:latin typeface="Arial Rounded MT Bold" pitchFamily="34" charset="0"/>
              </a:rPr>
              <a:t>1962 He became the first president of Tanganyika </a:t>
            </a:r>
          </a:p>
          <a:p>
            <a:pPr lvl="0">
              <a:buFont typeface="Wingdings" panose="05000000000000000000" pitchFamily="2" charset="2"/>
              <a:buChar char="§"/>
            </a:pPr>
            <a:r>
              <a:rPr lang="en-US" sz="2000" dirty="0">
                <a:latin typeface="Arial Rounded MT Bold" pitchFamily="34" charset="0"/>
              </a:rPr>
              <a:t>1964 together with Abed </a:t>
            </a:r>
            <a:r>
              <a:rPr lang="en-US" sz="2000" dirty="0" err="1">
                <a:latin typeface="Arial Rounded MT Bold" pitchFamily="34" charset="0"/>
              </a:rPr>
              <a:t>Karume</a:t>
            </a:r>
            <a:r>
              <a:rPr lang="en-US" sz="2000" dirty="0">
                <a:latin typeface="Arial Rounded MT Bold" pitchFamily="34" charset="0"/>
              </a:rPr>
              <a:t> formed union of Tanganyika and Zanzibar where TANU and ASP merged to form Chama Cha </a:t>
            </a:r>
            <a:r>
              <a:rPr lang="en-US" sz="2000" dirty="0" err="1">
                <a:latin typeface="Arial Rounded MT Bold" pitchFamily="34" charset="0"/>
              </a:rPr>
              <a:t>Mapinduzi</a:t>
            </a:r>
            <a:r>
              <a:rPr lang="en-US" sz="2000" dirty="0">
                <a:latin typeface="Arial Rounded MT Bold" pitchFamily="34" charset="0"/>
              </a:rPr>
              <a:t> (CCM). </a:t>
            </a:r>
          </a:p>
          <a:p>
            <a:pPr lvl="0">
              <a:buFont typeface="Wingdings" panose="05000000000000000000" pitchFamily="2" charset="2"/>
              <a:buChar char="§"/>
            </a:pPr>
            <a:r>
              <a:rPr lang="en-US" sz="2000" dirty="0">
                <a:latin typeface="Arial Rounded MT Bold" pitchFamily="34" charset="0"/>
              </a:rPr>
              <a:t>1967 together with leaders of Kenya and Uganda established the East African community (EAC) </a:t>
            </a:r>
          </a:p>
          <a:p>
            <a:pPr lvl="0">
              <a:buFont typeface="Wingdings" panose="05000000000000000000" pitchFamily="2" charset="2"/>
              <a:buChar char="§"/>
            </a:pPr>
            <a:r>
              <a:rPr lang="en-US" sz="2000" dirty="0">
                <a:latin typeface="Arial Rounded MT Bold" pitchFamily="34" charset="0"/>
              </a:rPr>
              <a:t>He introduced socialism and </a:t>
            </a:r>
            <a:r>
              <a:rPr lang="en-US" sz="2000" dirty="0" err="1">
                <a:latin typeface="Arial Rounded MT Bold" pitchFamily="34" charset="0"/>
              </a:rPr>
              <a:t>Ujamaa</a:t>
            </a:r>
            <a:r>
              <a:rPr lang="en-US" sz="2000" dirty="0">
                <a:latin typeface="Arial Rounded MT Bold" pitchFamily="34" charset="0"/>
              </a:rPr>
              <a:t> village in Tanganyika. </a:t>
            </a:r>
          </a:p>
          <a:p>
            <a:pPr lvl="0">
              <a:buFont typeface="Wingdings" panose="05000000000000000000" pitchFamily="2" charset="2"/>
              <a:buChar char="§"/>
            </a:pPr>
            <a:r>
              <a:rPr lang="en-US" sz="2000" dirty="0">
                <a:latin typeface="Arial Rounded MT Bold" pitchFamily="34" charset="0"/>
              </a:rPr>
              <a:t>He introduced self reliance policy where people were to work hard for themselves. </a:t>
            </a:r>
          </a:p>
          <a:p>
            <a:pPr lvl="0">
              <a:buFont typeface="Wingdings" panose="05000000000000000000" pitchFamily="2" charset="2"/>
              <a:buChar char="§"/>
            </a:pPr>
            <a:r>
              <a:rPr lang="en-US" sz="2000" dirty="0">
                <a:latin typeface="Arial Rounded MT Bold" pitchFamily="34" charset="0"/>
              </a:rPr>
              <a:t>He made Kiswahili a national and official language. </a:t>
            </a:r>
          </a:p>
          <a:p>
            <a:pPr lvl="0">
              <a:buFont typeface="Wingdings" panose="05000000000000000000" pitchFamily="2" charset="2"/>
              <a:buChar char="§"/>
            </a:pPr>
            <a:r>
              <a:rPr lang="en-US" sz="2000" dirty="0">
                <a:latin typeface="Arial Rounded MT Bold" pitchFamily="34" charset="0"/>
              </a:rPr>
              <a:t>He participated in formation of Organization of Africa Unity OAU. </a:t>
            </a:r>
          </a:p>
          <a:p>
            <a:pPr lvl="0">
              <a:buFont typeface="Wingdings" panose="05000000000000000000" pitchFamily="2" charset="2"/>
              <a:buChar char="§"/>
            </a:pPr>
            <a:r>
              <a:rPr lang="en-US" sz="2000" dirty="0">
                <a:latin typeface="Arial Rounded MT Bold" pitchFamily="34" charset="0"/>
              </a:rPr>
              <a:t>In 1985 he retired as president as the second president to retire voluntary in  Africa </a:t>
            </a:r>
          </a:p>
          <a:p>
            <a:pPr lvl="0">
              <a:buFont typeface="Wingdings" panose="05000000000000000000" pitchFamily="2" charset="2"/>
              <a:buChar char="§"/>
            </a:pPr>
            <a:r>
              <a:rPr lang="en-US" sz="2000" dirty="0">
                <a:latin typeface="Arial Rounded MT Bold" pitchFamily="34" charset="0"/>
              </a:rPr>
              <a:t>Died in 1999.</a:t>
            </a:r>
          </a:p>
          <a:p>
            <a:endParaRPr lang="en-US" sz="2000" dirty="0">
              <a:latin typeface="Arial Rounded MT Bold" pitchFamily="34" charset="0"/>
            </a:endParaRPr>
          </a:p>
        </p:txBody>
      </p:sp>
    </p:spTree>
    <p:extLst>
      <p:ext uri="{BB962C8B-B14F-4D97-AF65-F5344CB8AC3E}">
        <p14:creationId xmlns:p14="http://schemas.microsoft.com/office/powerpoint/2010/main" val="3439307544"/>
      </p:ext>
    </p:extLst>
  </p:cSld>
  <p:clrMapOvr>
    <a:masterClrMapping/>
  </p:clrMapOvr>
  <p:transition spd="slow" advTm="60000">
    <p:cover/>
  </p:transition>
  <p:timing>
    <p:tnLst>
      <p:par>
        <p:cTn id="1" dur="indefinite" restart="never" nodeType="tmRoot"/>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8229600" cy="457200"/>
          </a:xfrm>
        </p:spPr>
        <p:txBody>
          <a:bodyPr>
            <a:normAutofit fontScale="90000"/>
          </a:bodyPr>
          <a:lstStyle/>
          <a:p>
            <a:pPr algn="l"/>
            <a:r>
              <a:rPr lang="en-US" dirty="0">
                <a:solidFill>
                  <a:srgbClr val="0070C0"/>
                </a:solidFill>
                <a:latin typeface="Arial Rounded MT Bold" pitchFamily="34" charset="0"/>
              </a:rPr>
              <a:t>B</a:t>
            </a:r>
            <a:r>
              <a:rPr lang="en-US" dirty="0" smtClean="0">
                <a:solidFill>
                  <a:srgbClr val="0070C0"/>
                </a:solidFill>
                <a:latin typeface="Arial Rounded MT Bold" pitchFamily="34" charset="0"/>
              </a:rPr>
              <a:t>).</a:t>
            </a:r>
            <a:r>
              <a:rPr lang="en-US" b="1" u="sng" dirty="0" smtClean="0">
                <a:solidFill>
                  <a:srgbClr val="0070C0"/>
                </a:solidFill>
                <a:latin typeface="Arial Rounded MT Bold" pitchFamily="34" charset="0"/>
              </a:rPr>
              <a:t>HAILE </a:t>
            </a:r>
            <a:r>
              <a:rPr lang="en-US" b="1" u="sng" dirty="0">
                <a:solidFill>
                  <a:srgbClr val="0070C0"/>
                </a:solidFill>
                <a:latin typeface="Arial Rounded MT Bold" pitchFamily="34" charset="0"/>
              </a:rPr>
              <a:t>SELASSIE</a:t>
            </a:r>
            <a:r>
              <a:rPr lang="en-US" b="1" dirty="0">
                <a:solidFill>
                  <a:srgbClr val="0070C0"/>
                </a:solidFill>
                <a:latin typeface="Arial Rounded MT Bold" pitchFamily="34" charset="0"/>
              </a:rPr>
              <a:t> </a:t>
            </a:r>
            <a:endParaRPr lang="en-US" dirty="0">
              <a:solidFill>
                <a:srgbClr val="0070C0"/>
              </a:solidFill>
              <a:latin typeface="Arial Rounded MT Bold" pitchFamily="34" charset="0"/>
            </a:endParaRPr>
          </a:p>
        </p:txBody>
      </p:sp>
      <p:sp>
        <p:nvSpPr>
          <p:cNvPr id="3" name="Content Placeholder 2"/>
          <p:cNvSpPr>
            <a:spLocks noGrp="1"/>
          </p:cNvSpPr>
          <p:nvPr>
            <p:ph idx="4294967295"/>
          </p:nvPr>
        </p:nvSpPr>
        <p:spPr>
          <a:xfrm>
            <a:off x="508000" y="952500"/>
            <a:ext cx="9144000" cy="4152900"/>
          </a:xfrm>
          <a:prstGeom prst="rect">
            <a:avLst/>
          </a:prstGeom>
        </p:spPr>
        <p:txBody>
          <a:bodyPr>
            <a:normAutofit/>
          </a:bodyPr>
          <a:lstStyle/>
          <a:p>
            <a:pPr lvl="0">
              <a:buFont typeface="Wingdings" panose="05000000000000000000" pitchFamily="2" charset="2"/>
              <a:buChar char="§"/>
            </a:pPr>
            <a:r>
              <a:rPr lang="en-US" dirty="0" smtClean="0">
                <a:latin typeface="Arial Rounded MT Bold" pitchFamily="34" charset="0"/>
              </a:rPr>
              <a:t>He </a:t>
            </a:r>
            <a:r>
              <a:rPr lang="en-US" dirty="0">
                <a:latin typeface="Arial Rounded MT Bold" pitchFamily="34" charset="0"/>
              </a:rPr>
              <a:t>was </a:t>
            </a:r>
            <a:r>
              <a:rPr lang="en-US" dirty="0" err="1">
                <a:latin typeface="Arial Rounded MT Bold" pitchFamily="34" charset="0"/>
              </a:rPr>
              <a:t>Ras</a:t>
            </a:r>
            <a:r>
              <a:rPr lang="en-US" dirty="0">
                <a:latin typeface="Arial Rounded MT Bold" pitchFamily="34" charset="0"/>
              </a:rPr>
              <a:t> </a:t>
            </a:r>
            <a:r>
              <a:rPr lang="en-US" dirty="0" err="1">
                <a:latin typeface="Arial Rounded MT Bold" pitchFamily="34" charset="0"/>
              </a:rPr>
              <a:t>Tafari</a:t>
            </a:r>
            <a:r>
              <a:rPr lang="en-US" dirty="0">
                <a:latin typeface="Arial Rounded MT Bold" pitchFamily="34" charset="0"/>
              </a:rPr>
              <a:t> </a:t>
            </a:r>
            <a:r>
              <a:rPr lang="en-US" dirty="0" err="1">
                <a:latin typeface="Arial Rounded MT Bold" pitchFamily="34" charset="0"/>
              </a:rPr>
              <a:t>Makonnen</a:t>
            </a:r>
            <a:r>
              <a:rPr lang="en-US" dirty="0">
                <a:latin typeface="Arial Rounded MT Bold" pitchFamily="34" charset="0"/>
              </a:rPr>
              <a:t>. He was born in 1892 at </a:t>
            </a:r>
            <a:r>
              <a:rPr lang="en-US" dirty="0" err="1">
                <a:latin typeface="Arial Rounded MT Bold" pitchFamily="34" charset="0"/>
              </a:rPr>
              <a:t>Harar</a:t>
            </a:r>
            <a:r>
              <a:rPr lang="en-US" dirty="0">
                <a:latin typeface="Arial Rounded MT Bold" pitchFamily="34" charset="0"/>
              </a:rPr>
              <a:t> in Ethiopia. </a:t>
            </a:r>
          </a:p>
          <a:p>
            <a:pPr lvl="0">
              <a:buFont typeface="Wingdings" panose="05000000000000000000" pitchFamily="2" charset="2"/>
              <a:buChar char="§"/>
            </a:pPr>
            <a:r>
              <a:rPr lang="en-US" dirty="0">
                <a:latin typeface="Arial Rounded MT Bold" pitchFamily="34" charset="0"/>
              </a:rPr>
              <a:t>He ruled as a regent before becoming a King.</a:t>
            </a:r>
          </a:p>
          <a:p>
            <a:pPr lvl="0">
              <a:buFont typeface="Wingdings" panose="05000000000000000000" pitchFamily="2" charset="2"/>
              <a:buChar char="§"/>
            </a:pPr>
            <a:r>
              <a:rPr lang="en-US" dirty="0">
                <a:latin typeface="Arial Rounded MT Bold" pitchFamily="34" charset="0"/>
              </a:rPr>
              <a:t>Introduced new constitution and central government. </a:t>
            </a:r>
          </a:p>
          <a:p>
            <a:pPr lvl="0">
              <a:buFont typeface="Wingdings" panose="05000000000000000000" pitchFamily="2" charset="2"/>
              <a:buChar char="§"/>
            </a:pPr>
            <a:r>
              <a:rPr lang="en-US" dirty="0">
                <a:latin typeface="Arial Rounded MT Bold" pitchFamily="34" charset="0"/>
              </a:rPr>
              <a:t>Encouraged building of school and abolished slave trade in Ethiopia. </a:t>
            </a:r>
          </a:p>
          <a:p>
            <a:pPr lvl="0">
              <a:buFont typeface="Wingdings" panose="05000000000000000000" pitchFamily="2" charset="2"/>
              <a:buChar char="§"/>
            </a:pPr>
            <a:r>
              <a:rPr lang="en-US" dirty="0">
                <a:latin typeface="Arial Rounded MT Bold" pitchFamily="34" charset="0"/>
              </a:rPr>
              <a:t>He trained his army in France. </a:t>
            </a:r>
          </a:p>
          <a:p>
            <a:pPr lvl="0">
              <a:buFont typeface="Wingdings" panose="05000000000000000000" pitchFamily="2" charset="2"/>
              <a:buChar char="§"/>
            </a:pPr>
            <a:r>
              <a:rPr lang="en-US" dirty="0">
                <a:latin typeface="Arial Rounded MT Bold" pitchFamily="34" charset="0"/>
              </a:rPr>
              <a:t>He invited American in his country to advice him on various developments such as industries, hydroelectric power and road development</a:t>
            </a:r>
            <a:r>
              <a:rPr lang="en-US" dirty="0" smtClean="0">
                <a:latin typeface="Arial Rounded MT Bold" pitchFamily="34" charset="0"/>
              </a:rPr>
              <a:t>.</a:t>
            </a:r>
            <a:endParaRPr lang="en-US" dirty="0">
              <a:latin typeface="Arial Rounded MT Bold" pitchFamily="34" charset="0"/>
            </a:endParaRPr>
          </a:p>
        </p:txBody>
      </p:sp>
    </p:spTree>
    <p:extLst>
      <p:ext uri="{BB962C8B-B14F-4D97-AF65-F5344CB8AC3E}">
        <p14:creationId xmlns:p14="http://schemas.microsoft.com/office/powerpoint/2010/main" val="43082096"/>
      </p:ext>
    </p:extLst>
  </p:cSld>
  <p:clrMapOvr>
    <a:masterClrMapping/>
  </p:clrMapOvr>
  <p:transition spd="slow" advTm="60000">
    <p:cover/>
  </p:transition>
  <p:timing>
    <p:tnLst>
      <p:par>
        <p:cTn id="1" dur="indefinite" restart="never" nodeType="tmRoot"/>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9144000" cy="495300"/>
          </a:xfrm>
        </p:spPr>
        <p:txBody>
          <a:bodyPr>
            <a:normAutofit fontScale="90000"/>
          </a:bodyPr>
          <a:lstStyle/>
          <a:p>
            <a:pPr algn="l"/>
            <a:r>
              <a:rPr lang="en-US" b="1" u="sng" dirty="0" smtClean="0">
                <a:solidFill>
                  <a:srgbClr val="FF0000"/>
                </a:solidFill>
                <a:latin typeface="Arial Rounded MT Bold" pitchFamily="34" charset="0"/>
              </a:rPr>
              <a:t>HAILE </a:t>
            </a:r>
            <a:r>
              <a:rPr lang="en-US" b="1" u="sng" dirty="0">
                <a:solidFill>
                  <a:srgbClr val="FF0000"/>
                </a:solidFill>
                <a:latin typeface="Arial Rounded MT Bold" pitchFamily="34" charset="0"/>
              </a:rPr>
              <a:t>SELASSIE</a:t>
            </a:r>
            <a:r>
              <a:rPr lang="en-US" b="1" dirty="0">
                <a:solidFill>
                  <a:srgbClr val="FF0000"/>
                </a:solidFill>
                <a:latin typeface="Arial Rounded MT Bold" pitchFamily="34" charset="0"/>
              </a:rPr>
              <a:t> </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647700"/>
            <a:ext cx="9144000" cy="3771900"/>
          </a:xfrm>
          <a:prstGeom prst="rect">
            <a:avLst/>
          </a:prstGeom>
        </p:spPr>
        <p:txBody>
          <a:bodyPr>
            <a:noAutofit/>
          </a:bodyPr>
          <a:lstStyle/>
          <a:p>
            <a:pPr lvl="0">
              <a:buFont typeface="Wingdings" panose="05000000000000000000" pitchFamily="2" charset="2"/>
              <a:buChar char="§"/>
            </a:pPr>
            <a:r>
              <a:rPr lang="en-US" sz="2800" dirty="0">
                <a:latin typeface="Arial Rounded MT Bold" pitchFamily="34" charset="0"/>
              </a:rPr>
              <a:t>He offered a building for OAU Headquarters. </a:t>
            </a:r>
          </a:p>
          <a:p>
            <a:pPr lvl="0">
              <a:buFont typeface="Wingdings" panose="05000000000000000000" pitchFamily="2" charset="2"/>
              <a:buChar char="§"/>
            </a:pPr>
            <a:r>
              <a:rPr lang="en-US" sz="2800" dirty="0">
                <a:latin typeface="Arial Rounded MT Bold" pitchFamily="34" charset="0"/>
              </a:rPr>
              <a:t>He defeated Italians. </a:t>
            </a:r>
          </a:p>
          <a:p>
            <a:pPr lvl="0">
              <a:buFont typeface="Wingdings" panose="05000000000000000000" pitchFamily="2" charset="2"/>
              <a:buChar char="§"/>
            </a:pPr>
            <a:r>
              <a:rPr lang="en-US" sz="2800" dirty="0">
                <a:latin typeface="Arial Rounded MT Bold" pitchFamily="34" charset="0"/>
              </a:rPr>
              <a:t>1974 he was overthrown by army and was imprisoned. </a:t>
            </a:r>
          </a:p>
          <a:p>
            <a:pPr lvl="0">
              <a:buFont typeface="Wingdings" panose="05000000000000000000" pitchFamily="2" charset="2"/>
              <a:buChar char="§"/>
            </a:pPr>
            <a:r>
              <a:rPr lang="en-US" sz="2800" dirty="0">
                <a:latin typeface="Arial Rounded MT Bold" pitchFamily="34" charset="0"/>
              </a:rPr>
              <a:t>He died in 1975. </a:t>
            </a:r>
          </a:p>
          <a:p>
            <a:pPr lvl="0">
              <a:buFont typeface="Wingdings" panose="05000000000000000000" pitchFamily="2" charset="2"/>
              <a:buChar char="§"/>
            </a:pPr>
            <a:r>
              <a:rPr lang="en-US" sz="2800" dirty="0">
                <a:latin typeface="Arial Rounded MT Bold" pitchFamily="34" charset="0"/>
              </a:rPr>
              <a:t>He was one of the   founders of OAU.</a:t>
            </a:r>
          </a:p>
          <a:p>
            <a:pPr lvl="0">
              <a:buFont typeface="Wingdings" panose="05000000000000000000" pitchFamily="2" charset="2"/>
              <a:buChar char="§"/>
            </a:pPr>
            <a:r>
              <a:rPr lang="en-US" sz="2800" dirty="0">
                <a:latin typeface="Arial Rounded MT Bold" pitchFamily="34" charset="0"/>
              </a:rPr>
              <a:t>In 1963 he hosted OAU and offered its Headquarter which is in Addis Ababa up to date AU today.</a:t>
            </a:r>
          </a:p>
          <a:p>
            <a:pPr lvl="0">
              <a:buFont typeface="Wingdings" panose="05000000000000000000" pitchFamily="2" charset="2"/>
              <a:buChar char="§"/>
            </a:pPr>
            <a:r>
              <a:rPr lang="en-US" sz="2800" dirty="0">
                <a:latin typeface="Arial Rounded MT Bold" pitchFamily="34" charset="0"/>
              </a:rPr>
              <a:t>He was the last emperor of Ethiopia. </a:t>
            </a:r>
          </a:p>
          <a:p>
            <a:pPr>
              <a:buFont typeface="Wingdings" panose="05000000000000000000" pitchFamily="2" charset="2"/>
              <a:buChar char="§"/>
            </a:pPr>
            <a:endParaRPr lang="en-US" sz="2800" dirty="0">
              <a:latin typeface="Arial Rounded MT Bold" pitchFamily="34" charset="0"/>
            </a:endParaRPr>
          </a:p>
          <a:p>
            <a:pPr>
              <a:buFont typeface="Wingdings" panose="05000000000000000000" pitchFamily="2" charset="2"/>
              <a:buChar char="§"/>
            </a:pPr>
            <a:endParaRPr lang="en-US" sz="2800" dirty="0">
              <a:latin typeface="Arial Rounded MT Bold" pitchFamily="34" charset="0"/>
            </a:endParaRPr>
          </a:p>
        </p:txBody>
      </p:sp>
    </p:spTree>
    <p:extLst>
      <p:ext uri="{BB962C8B-B14F-4D97-AF65-F5344CB8AC3E}">
        <p14:creationId xmlns:p14="http://schemas.microsoft.com/office/powerpoint/2010/main" val="1315304906"/>
      </p:ext>
    </p:extLst>
  </p:cSld>
  <p:clrMapOvr>
    <a:masterClrMapping/>
  </p:clrMapOvr>
  <p:transition spd="slow" advTm="60000">
    <p:cover/>
  </p:transition>
  <p:timing>
    <p:tnLst>
      <p:par>
        <p:cTn id="1" dur="indefinite" restart="never" nodeType="tmRoot"/>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647700"/>
          </a:xfrm>
        </p:spPr>
        <p:txBody>
          <a:bodyPr>
            <a:noAutofit/>
          </a:bodyPr>
          <a:lstStyle/>
          <a:p>
            <a:r>
              <a:rPr lang="en-US" sz="2800" u="sng" dirty="0">
                <a:solidFill>
                  <a:srgbClr val="FF0000"/>
                </a:solidFill>
                <a:latin typeface="Arial Rounded MT Bold" pitchFamily="34" charset="0"/>
              </a:rPr>
              <a:t>STD 6 WORK ON </a:t>
            </a:r>
            <a:r>
              <a:rPr lang="en-US" sz="2800" u="sng" dirty="0">
                <a:solidFill>
                  <a:srgbClr val="FF0000"/>
                </a:solidFill>
                <a:latin typeface="Arial Rounded MT Bold" pitchFamily="34" charset="0"/>
              </a:rPr>
              <a:t>REGIONAL  CO-OPERATION</a:t>
            </a: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00100"/>
            <a:ext cx="9067800" cy="4152900"/>
          </a:xfrm>
          <a:prstGeom prst="rect">
            <a:avLst/>
          </a:prstGeom>
        </p:spPr>
        <p:txBody>
          <a:bodyPr/>
          <a:lstStyle/>
          <a:p>
            <a:pPr marL="0" indent="0">
              <a:buNone/>
            </a:pPr>
            <a:r>
              <a:rPr lang="en-US" b="1" u="sng" dirty="0" smtClean="0">
                <a:solidFill>
                  <a:srgbClr val="FF0000"/>
                </a:solidFill>
                <a:latin typeface="Arial Rounded MT Bold" pitchFamily="34" charset="0"/>
              </a:rPr>
              <a:t>East </a:t>
            </a:r>
            <a:r>
              <a:rPr lang="en-US" b="1" u="sng" dirty="0">
                <a:solidFill>
                  <a:srgbClr val="FF0000"/>
                </a:solidFill>
                <a:latin typeface="Arial Rounded MT Bold" pitchFamily="34" charset="0"/>
              </a:rPr>
              <a:t>African </a:t>
            </a:r>
            <a:r>
              <a:rPr lang="en-US" b="1" u="sng" dirty="0" smtClean="0">
                <a:solidFill>
                  <a:srgbClr val="FF0000"/>
                </a:solidFill>
                <a:latin typeface="Arial Rounded MT Bold" pitchFamily="34" charset="0"/>
              </a:rPr>
              <a:t>Community (</a:t>
            </a:r>
            <a:r>
              <a:rPr lang="en-US" b="1" u="sng" dirty="0">
                <a:solidFill>
                  <a:srgbClr val="FF0000"/>
                </a:solidFill>
                <a:latin typeface="Arial Rounded MT Bold" pitchFamily="34" charset="0"/>
              </a:rPr>
              <a:t>E.A.C)</a:t>
            </a:r>
            <a:r>
              <a:rPr lang="en-US" b="1" dirty="0">
                <a:solidFill>
                  <a:srgbClr val="FF0000"/>
                </a:solidFill>
                <a:latin typeface="Arial Rounded MT Bold" pitchFamily="34" charset="0"/>
              </a:rPr>
              <a:t>        </a:t>
            </a:r>
            <a:endParaRPr lang="en-US" dirty="0">
              <a:solidFill>
                <a:srgbClr val="FF0000"/>
              </a:solidFill>
              <a:latin typeface="Arial Rounded MT Bold" pitchFamily="34" charset="0"/>
            </a:endParaRPr>
          </a:p>
          <a:p>
            <a:pPr>
              <a:buFont typeface="Wingdings" panose="05000000000000000000" pitchFamily="2" charset="2"/>
              <a:buChar char="§"/>
            </a:pPr>
            <a:r>
              <a:rPr lang="en-US" dirty="0">
                <a:latin typeface="Arial Rounded MT Bold" pitchFamily="34" charset="0"/>
              </a:rPr>
              <a:t>It was formed in 1967.</a:t>
            </a:r>
          </a:p>
          <a:p>
            <a:pPr>
              <a:buFont typeface="Wingdings" panose="05000000000000000000" pitchFamily="2" charset="2"/>
              <a:buChar char="§"/>
            </a:pPr>
            <a:r>
              <a:rPr lang="en-US" dirty="0">
                <a:latin typeface="Arial Rounded MT Bold" pitchFamily="34" charset="0"/>
              </a:rPr>
              <a:t>In 2001 it changed to East Africa Community.</a:t>
            </a:r>
          </a:p>
          <a:p>
            <a:pPr>
              <a:buFont typeface="Wingdings" panose="05000000000000000000" pitchFamily="2" charset="2"/>
              <a:buChar char="§"/>
            </a:pPr>
            <a:r>
              <a:rPr lang="en-US" dirty="0">
                <a:latin typeface="Arial Rounded MT Bold" pitchFamily="34" charset="0"/>
              </a:rPr>
              <a:t>Its</a:t>
            </a:r>
            <a:r>
              <a:rPr lang="en-US" b="1" dirty="0">
                <a:latin typeface="Arial Rounded MT Bold" pitchFamily="34" charset="0"/>
              </a:rPr>
              <a:t> Headquarter</a:t>
            </a:r>
            <a:r>
              <a:rPr lang="en-US" dirty="0">
                <a:latin typeface="Arial Rounded MT Bold" pitchFamily="34" charset="0"/>
              </a:rPr>
              <a:t> is in Arusha Tanzania.</a:t>
            </a:r>
          </a:p>
          <a:p>
            <a:pPr>
              <a:buFont typeface="Wingdings" panose="05000000000000000000" pitchFamily="2" charset="2"/>
              <a:buChar char="§"/>
            </a:pPr>
            <a:r>
              <a:rPr lang="en-US" dirty="0" smtClean="0">
                <a:latin typeface="Arial Rounded MT Bold" pitchFamily="34" charset="0"/>
              </a:rPr>
              <a:t>Its </a:t>
            </a:r>
            <a:r>
              <a:rPr lang="en-US" b="1" dirty="0">
                <a:latin typeface="Arial Rounded MT Bold" pitchFamily="34" charset="0"/>
              </a:rPr>
              <a:t>members</a:t>
            </a:r>
            <a:r>
              <a:rPr lang="en-US" dirty="0">
                <a:latin typeface="Arial Rounded MT Bold" pitchFamily="34" charset="0"/>
              </a:rPr>
              <a:t> are Kenya, Uganda and Tanzania.</a:t>
            </a:r>
          </a:p>
          <a:p>
            <a:endParaRPr lang="en-US" dirty="0">
              <a:latin typeface="Arial Rounded MT Bold" pitchFamily="34" charset="0"/>
            </a:endParaRPr>
          </a:p>
        </p:txBody>
      </p:sp>
    </p:spTree>
    <p:extLst>
      <p:ext uri="{BB962C8B-B14F-4D97-AF65-F5344CB8AC3E}">
        <p14:creationId xmlns:p14="http://schemas.microsoft.com/office/powerpoint/2010/main" val="1323167823"/>
      </p:ext>
    </p:extLst>
  </p:cSld>
  <p:clrMapOvr>
    <a:masterClrMapping/>
  </p:clrMapOvr>
  <p:transition spd="slow" advTm="60000">
    <p:cover/>
  </p:transition>
  <p:timing>
    <p:tnLst>
      <p:par>
        <p:cTn id="1" dur="indefinite" restart="never" nodeType="tmRoot"/>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East African community (E.A.C)</a:t>
            </a:r>
            <a:r>
              <a:rPr lang="en-US" b="1" dirty="0">
                <a:solidFill>
                  <a:srgbClr val="FF0000"/>
                </a:solidFill>
                <a:latin typeface="Arial Rounded MT Bold" pitchFamily="34" charset="0"/>
              </a:rPr>
              <a:t>        </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p>
        </p:txBody>
      </p:sp>
      <p:sp>
        <p:nvSpPr>
          <p:cNvPr id="3" name="Content Placeholder 2"/>
          <p:cNvSpPr>
            <a:spLocks noGrp="1"/>
          </p:cNvSpPr>
          <p:nvPr>
            <p:ph idx="4294967295"/>
          </p:nvPr>
        </p:nvSpPr>
        <p:spPr>
          <a:xfrm>
            <a:off x="508000" y="1016000"/>
            <a:ext cx="9144000" cy="4089400"/>
          </a:xfrm>
          <a:prstGeom prst="rect">
            <a:avLst/>
          </a:prstGeom>
        </p:spPr>
        <p:txBody>
          <a:bodyPr>
            <a:normAutofit/>
          </a:bodyPr>
          <a:lstStyle/>
          <a:p>
            <a:pPr marL="0" indent="0">
              <a:buNone/>
            </a:pPr>
            <a:r>
              <a:rPr lang="en-US" b="1" u="sng" dirty="0">
                <a:latin typeface="Arial Rounded MT Bold" pitchFamily="34" charset="0"/>
              </a:rPr>
              <a:t>Its objectives are:-</a:t>
            </a:r>
            <a:endParaRPr lang="en-US" dirty="0">
              <a:latin typeface="Arial Rounded MT Bold" pitchFamily="34" charset="0"/>
            </a:endParaRPr>
          </a:p>
          <a:p>
            <a:pPr lvl="0">
              <a:buFont typeface="Wingdings" panose="05000000000000000000" pitchFamily="2" charset="2"/>
              <a:buChar char="§"/>
            </a:pPr>
            <a:r>
              <a:rPr lang="en-US" dirty="0">
                <a:latin typeface="Arial Rounded MT Bold" pitchFamily="34" charset="0"/>
              </a:rPr>
              <a:t>Promote trade between its members. </a:t>
            </a:r>
          </a:p>
          <a:p>
            <a:pPr lvl="0">
              <a:buFont typeface="Wingdings" panose="05000000000000000000" pitchFamily="2" charset="2"/>
              <a:buChar char="§"/>
            </a:pPr>
            <a:r>
              <a:rPr lang="en-US" dirty="0">
                <a:latin typeface="Arial Rounded MT Bold" pitchFamily="34" charset="0"/>
              </a:rPr>
              <a:t>Make movement in the region easier.  </a:t>
            </a:r>
          </a:p>
          <a:p>
            <a:pPr lvl="0">
              <a:buFont typeface="Wingdings" panose="05000000000000000000" pitchFamily="2" charset="2"/>
              <a:buChar char="§"/>
            </a:pPr>
            <a:r>
              <a:rPr lang="en-US" dirty="0">
                <a:latin typeface="Arial Rounded MT Bold" pitchFamily="34" charset="0"/>
              </a:rPr>
              <a:t>Improve education ,health and transport and </a:t>
            </a:r>
            <a:r>
              <a:rPr lang="en-US" dirty="0" smtClean="0">
                <a:latin typeface="Arial Rounded MT Bold" pitchFamily="34" charset="0"/>
              </a:rPr>
              <a:t>Communication</a:t>
            </a:r>
            <a:r>
              <a:rPr lang="en-US" dirty="0">
                <a:latin typeface="Arial Rounded MT Bold" pitchFamily="34" charset="0"/>
              </a:rPr>
              <a:t>. </a:t>
            </a:r>
          </a:p>
          <a:p>
            <a:pPr lvl="0">
              <a:buFont typeface="Wingdings" panose="05000000000000000000" pitchFamily="2" charset="2"/>
              <a:buChar char="§"/>
            </a:pPr>
            <a:r>
              <a:rPr lang="en-US" dirty="0">
                <a:latin typeface="Arial Rounded MT Bold" pitchFamily="34" charset="0"/>
              </a:rPr>
              <a:t>To have common currency.</a:t>
            </a:r>
          </a:p>
          <a:p>
            <a:pPr lvl="0">
              <a:buFont typeface="Wingdings" panose="05000000000000000000" pitchFamily="2" charset="2"/>
              <a:buChar char="§"/>
            </a:pPr>
            <a:r>
              <a:rPr lang="en-US" dirty="0">
                <a:latin typeface="Arial Rounded MT Bold" pitchFamily="34" charset="0"/>
              </a:rPr>
              <a:t>Promote political understanding among its members.</a:t>
            </a:r>
          </a:p>
          <a:p>
            <a:endParaRPr lang="en-US" dirty="0">
              <a:latin typeface="Arial Rounded MT Bold" pitchFamily="34" charset="0"/>
            </a:endParaRPr>
          </a:p>
        </p:txBody>
      </p:sp>
    </p:spTree>
    <p:extLst>
      <p:ext uri="{BB962C8B-B14F-4D97-AF65-F5344CB8AC3E}">
        <p14:creationId xmlns:p14="http://schemas.microsoft.com/office/powerpoint/2010/main" val="2929684743"/>
      </p:ext>
    </p:extLst>
  </p:cSld>
  <p:clrMapOvr>
    <a:masterClrMapping/>
  </p:clrMapOvr>
  <p:transition spd="slow" advTm="60000">
    <p:cover/>
  </p:transition>
  <p:timing>
    <p:tnLst>
      <p:par>
        <p:cTn id="1" dur="indefinite" restart="never" nodeType="tmRoot"/>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95300"/>
          </a:xfrm>
        </p:spPr>
        <p:txBody>
          <a:bodyPr>
            <a:normAutofit fontScale="90000"/>
          </a:bodyPr>
          <a:lstStyle/>
          <a:p>
            <a:r>
              <a:rPr lang="en-US" b="1" u="sng" dirty="0">
                <a:solidFill>
                  <a:srgbClr val="FF0000"/>
                </a:solidFill>
                <a:latin typeface="Arial Rounded MT Bold" pitchFamily="34" charset="0"/>
              </a:rPr>
              <a:t>East African community (E.A.C)</a:t>
            </a:r>
            <a:r>
              <a:rPr lang="en-US" b="1" dirty="0">
                <a:solidFill>
                  <a:srgbClr val="FF0000"/>
                </a:solidFill>
                <a:latin typeface="Arial Rounded MT Bold" pitchFamily="34" charset="0"/>
              </a:rPr>
              <a:t>        </a:t>
            </a:r>
            <a:endParaRPr lang="en-US" dirty="0"/>
          </a:p>
        </p:txBody>
      </p:sp>
      <p:sp>
        <p:nvSpPr>
          <p:cNvPr id="3" name="Content Placeholder 2"/>
          <p:cNvSpPr>
            <a:spLocks noGrp="1"/>
          </p:cNvSpPr>
          <p:nvPr>
            <p:ph idx="4294967295"/>
          </p:nvPr>
        </p:nvSpPr>
        <p:spPr>
          <a:xfrm>
            <a:off x="508000" y="495300"/>
            <a:ext cx="9144000" cy="4216400"/>
          </a:xfrm>
          <a:prstGeom prst="rect">
            <a:avLst/>
          </a:prstGeom>
        </p:spPr>
        <p:txBody>
          <a:bodyPr>
            <a:noAutofit/>
          </a:bodyPr>
          <a:lstStyle/>
          <a:p>
            <a:pPr marL="0" indent="0">
              <a:lnSpc>
                <a:spcPct val="150000"/>
              </a:lnSpc>
              <a:buNone/>
            </a:pPr>
            <a:r>
              <a:rPr lang="en-US" sz="2800" b="1" u="sng" dirty="0">
                <a:latin typeface="Arial Rounded MT Bold" pitchFamily="34" charset="0"/>
              </a:rPr>
              <a:t>Problems it faced</a:t>
            </a:r>
            <a:endParaRPr lang="en-US" sz="2800" dirty="0">
              <a:latin typeface="Arial Rounded MT Bold" pitchFamily="34" charset="0"/>
            </a:endParaRPr>
          </a:p>
          <a:p>
            <a:pPr lvl="1">
              <a:lnSpc>
                <a:spcPct val="150000"/>
              </a:lnSpc>
            </a:pPr>
            <a:r>
              <a:rPr lang="en-US" dirty="0">
                <a:latin typeface="Arial Rounded MT Bold" pitchFamily="34" charset="0"/>
              </a:rPr>
              <a:t>Poor means of transport. </a:t>
            </a:r>
          </a:p>
          <a:p>
            <a:pPr lvl="1">
              <a:lnSpc>
                <a:spcPct val="150000"/>
              </a:lnSpc>
            </a:pPr>
            <a:r>
              <a:rPr lang="en-US" dirty="0">
                <a:latin typeface="Arial Rounded MT Bold" pitchFamily="34" charset="0"/>
              </a:rPr>
              <a:t>Lack of enough funds.</a:t>
            </a:r>
          </a:p>
          <a:p>
            <a:pPr lvl="1">
              <a:lnSpc>
                <a:spcPct val="150000"/>
              </a:lnSpc>
            </a:pPr>
            <a:r>
              <a:rPr lang="en-US" dirty="0">
                <a:latin typeface="Arial Rounded MT Bold" pitchFamily="34" charset="0"/>
              </a:rPr>
              <a:t>Lack of common currency. </a:t>
            </a:r>
          </a:p>
          <a:p>
            <a:pPr lvl="1">
              <a:lnSpc>
                <a:spcPct val="150000"/>
              </a:lnSpc>
            </a:pPr>
            <a:r>
              <a:rPr lang="en-US" dirty="0">
                <a:latin typeface="Arial Rounded MT Bold" pitchFamily="34" charset="0"/>
              </a:rPr>
              <a:t>High tax in some of its members. </a:t>
            </a:r>
          </a:p>
          <a:p>
            <a:pPr lvl="1">
              <a:lnSpc>
                <a:spcPct val="150000"/>
              </a:lnSpc>
            </a:pPr>
            <a:r>
              <a:rPr lang="en-US" dirty="0">
                <a:latin typeface="Arial Rounded MT Bold" pitchFamily="34" charset="0"/>
              </a:rPr>
              <a:t>Political difference. </a:t>
            </a:r>
          </a:p>
          <a:p>
            <a:pPr marL="0" indent="0">
              <a:lnSpc>
                <a:spcPct val="150000"/>
              </a:lnSpc>
              <a:buNone/>
            </a:pPr>
            <a:r>
              <a:rPr lang="en-US" sz="2800" dirty="0">
                <a:latin typeface="Arial Rounded MT Bold" pitchFamily="34" charset="0"/>
              </a:rPr>
              <a:t>     - </a:t>
            </a:r>
            <a:r>
              <a:rPr lang="en-US" sz="2800" dirty="0">
                <a:latin typeface="Arial Rounded MT Bold" pitchFamily="34" charset="0"/>
              </a:rPr>
              <a:t>Presence of other regional bodies.  </a:t>
            </a:r>
          </a:p>
          <a:p>
            <a:pPr>
              <a:lnSpc>
                <a:spcPct val="150000"/>
              </a:lnSpc>
            </a:pPr>
            <a:endParaRPr lang="en-US" sz="2800" dirty="0">
              <a:latin typeface="Arial Rounded MT Bold" pitchFamily="34" charset="0"/>
            </a:endParaRPr>
          </a:p>
        </p:txBody>
      </p:sp>
    </p:spTree>
    <p:extLst>
      <p:ext uri="{BB962C8B-B14F-4D97-AF65-F5344CB8AC3E}">
        <p14:creationId xmlns:p14="http://schemas.microsoft.com/office/powerpoint/2010/main" val="1847658783"/>
      </p:ext>
    </p:extLst>
  </p:cSld>
  <p:clrMapOvr>
    <a:masterClrMapping/>
  </p:clrMapOvr>
  <p:transition spd="slow" advTm="60000">
    <p:cover/>
  </p:transition>
  <p:timing>
    <p:tnLst>
      <p:par>
        <p:cTn id="1" dur="indefinite" restart="never" nodeType="tmRoot"/>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oice 009.m4a">
            <a:hlinkClick r:id="" action="ppaction://media"/>
          </p:cNvPr>
          <p:cNvPicPr>
            <a:picLocks noChangeAspect="1"/>
          </p:cNvPicPr>
          <p:nvPr>
            <a:audioFile r:link="rId1"/>
            <p:extLst>
              <p:ext uri="{DAA4B4D4-6D71-4841-9C94-3DE7FCFB9230}">
                <p14:media xmlns:p14="http://schemas.microsoft.com/office/powerpoint/2010/main" r:embed="rId2">
                  <p14:trim st="1000" end="650908"/>
                </p14:media>
              </p:ext>
            </p:extLst>
          </p:nvPr>
        </p:nvPicPr>
        <p:blipFill>
          <a:blip r:embed="rId4"/>
          <a:stretch>
            <a:fillRect/>
          </a:stretch>
        </p:blipFill>
        <p:spPr>
          <a:xfrm>
            <a:off x="4775200" y="2603500"/>
            <a:ext cx="609600" cy="508000"/>
          </a:xfrm>
          <a:prstGeom prst="rect">
            <a:avLst/>
          </a:prstGeom>
        </p:spPr>
      </p:pic>
      <p:sp>
        <p:nvSpPr>
          <p:cNvPr id="3" name="TextBox 2"/>
          <p:cNvSpPr txBox="1"/>
          <p:nvPr/>
        </p:nvSpPr>
        <p:spPr>
          <a:xfrm>
            <a:off x="2413000" y="1016001"/>
            <a:ext cx="6019800" cy="584775"/>
          </a:xfrm>
          <a:prstGeom prst="rect">
            <a:avLst/>
          </a:prstGeom>
          <a:noFill/>
        </p:spPr>
        <p:txBody>
          <a:bodyPr wrap="square" rtlCol="0">
            <a:spAutoFit/>
          </a:bodyPr>
          <a:lstStyle/>
          <a:p>
            <a:pPr algn="ctr"/>
            <a:r>
              <a:rPr lang="en-US" sz="3200" b="1" dirty="0"/>
              <a:t>TRADE BLOCKS HEADQUARTERS</a:t>
            </a:r>
            <a:endParaRPr lang="en-US" sz="3200" b="1" dirty="0"/>
          </a:p>
        </p:txBody>
      </p:sp>
    </p:spTree>
    <p:extLst>
      <p:ext uri="{BB962C8B-B14F-4D97-AF65-F5344CB8AC3E}">
        <p14:creationId xmlns:p14="http://schemas.microsoft.com/office/powerpoint/2010/main" val="1436078490"/>
      </p:ext>
    </p:extLst>
  </p:cSld>
  <p:clrMapOvr>
    <a:masterClrMapping/>
  </p:clrMapOvr>
  <p:transition spd="slow" advTm="31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8229600" cy="647700"/>
          </a:xfrm>
        </p:spPr>
        <p:txBody>
          <a:bodyPr>
            <a:noAutofit/>
          </a:bodyPr>
          <a:lstStyle/>
          <a:p>
            <a:r>
              <a:rPr lang="en-US" sz="2800" u="sng" dirty="0">
                <a:solidFill>
                  <a:srgbClr val="FF0000"/>
                </a:solidFill>
                <a:latin typeface="Arial Rounded MT Bold" pitchFamily="34" charset="0"/>
              </a:rPr>
              <a:t>Inter – government Authority on development   (IGAD) formed in 1992</a:t>
            </a: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00100"/>
            <a:ext cx="9144000" cy="4089400"/>
          </a:xfrm>
          <a:prstGeom prst="rect">
            <a:avLst/>
          </a:prstGeom>
        </p:spPr>
        <p:txBody>
          <a:bodyPr>
            <a:noAutofit/>
          </a:bodyPr>
          <a:lstStyle/>
          <a:p>
            <a:pPr marL="0" indent="0">
              <a:buNone/>
            </a:pPr>
            <a:r>
              <a:rPr lang="en-US" sz="2400" dirty="0">
                <a:latin typeface="Arial Rounded MT Bold" pitchFamily="34" charset="0"/>
              </a:rPr>
              <a:t>Its </a:t>
            </a:r>
            <a:r>
              <a:rPr lang="en-US" sz="2400" dirty="0">
                <a:latin typeface="Arial Rounded MT Bold" pitchFamily="34" charset="0"/>
              </a:rPr>
              <a:t>member states are</a:t>
            </a:r>
            <a:r>
              <a:rPr lang="en-US" sz="2400" b="1" dirty="0">
                <a:latin typeface="Arial Rounded MT Bold" pitchFamily="34" charset="0"/>
              </a:rPr>
              <a:t> </a:t>
            </a:r>
            <a:r>
              <a:rPr lang="en-US" sz="2400" dirty="0">
                <a:latin typeface="Arial Rounded MT Bold" pitchFamily="34" charset="0"/>
              </a:rPr>
              <a:t>Kenya, Uganda, Sudan, Djibouti and Eritrea.</a:t>
            </a:r>
          </a:p>
          <a:p>
            <a:pPr marL="0" indent="0">
              <a:buNone/>
            </a:pPr>
            <a:r>
              <a:rPr lang="en-US" sz="2400" b="1" u="sng" dirty="0">
                <a:latin typeface="Arial Rounded MT Bold" pitchFamily="34" charset="0"/>
              </a:rPr>
              <a:t>Its objectives are to:-</a:t>
            </a:r>
            <a:endParaRPr lang="en-US" sz="2400" dirty="0">
              <a:latin typeface="Arial Rounded MT Bold" pitchFamily="34" charset="0"/>
            </a:endParaRPr>
          </a:p>
          <a:p>
            <a:pPr marL="0" indent="0">
              <a:buNone/>
            </a:pPr>
            <a:r>
              <a:rPr lang="en-US" sz="2400" dirty="0">
                <a:latin typeface="Arial Rounded MT Bold" pitchFamily="34" charset="0"/>
              </a:rPr>
              <a:t>-Maintain peace and security in the region. </a:t>
            </a:r>
          </a:p>
          <a:p>
            <a:pPr marL="0" indent="0">
              <a:buNone/>
            </a:pPr>
            <a:r>
              <a:rPr lang="en-US" sz="2400" dirty="0">
                <a:latin typeface="Arial Rounded MT Bold" pitchFamily="34" charset="0"/>
              </a:rPr>
              <a:t>- promote food security. </a:t>
            </a:r>
          </a:p>
          <a:p>
            <a:pPr marL="0" indent="0">
              <a:buNone/>
            </a:pPr>
            <a:r>
              <a:rPr lang="en-US" sz="2400" dirty="0">
                <a:latin typeface="Arial Rounded MT Bold" pitchFamily="34" charset="0"/>
              </a:rPr>
              <a:t>- encourage on environmental protection. </a:t>
            </a:r>
          </a:p>
          <a:p>
            <a:pPr marL="0" indent="0">
              <a:buNone/>
            </a:pPr>
            <a:r>
              <a:rPr lang="en-US" sz="2400" dirty="0">
                <a:latin typeface="Arial Rounded MT Bold" pitchFamily="34" charset="0"/>
              </a:rPr>
              <a:t>- Promote economic co- operatives among its </a:t>
            </a:r>
            <a:r>
              <a:rPr lang="en-US" sz="2400" dirty="0">
                <a:latin typeface="Arial Rounded MT Bold" pitchFamily="34" charset="0"/>
              </a:rPr>
              <a:t>members</a:t>
            </a:r>
            <a:r>
              <a:rPr lang="en-US" sz="2400" dirty="0">
                <a:latin typeface="Arial Rounded MT Bold" pitchFamily="34" charset="0"/>
              </a:rPr>
              <a:t>. </a:t>
            </a:r>
          </a:p>
          <a:p>
            <a:pPr marL="0" indent="0">
              <a:buNone/>
            </a:pPr>
            <a:r>
              <a:rPr lang="en-US" sz="2400" dirty="0">
                <a:latin typeface="Arial Rounded MT Bold" pitchFamily="34" charset="0"/>
              </a:rPr>
              <a:t>- improve infrastructure. </a:t>
            </a:r>
          </a:p>
          <a:p>
            <a:pPr marL="0" indent="0">
              <a:buNone/>
            </a:pPr>
            <a:r>
              <a:rPr lang="en-US" sz="2400" dirty="0">
                <a:latin typeface="Arial Rounded MT Bold" pitchFamily="34" charset="0"/>
              </a:rPr>
              <a:t>- eradicate poverty in the region. </a:t>
            </a:r>
          </a:p>
          <a:p>
            <a:pPr marL="0" indent="0">
              <a:buNone/>
            </a:pPr>
            <a:r>
              <a:rPr lang="en-US" sz="2400" dirty="0">
                <a:latin typeface="Arial Rounded MT Bold" pitchFamily="34" charset="0"/>
              </a:rPr>
              <a:t>- reduce expansion of desert.</a:t>
            </a:r>
          </a:p>
          <a:p>
            <a:pPr marL="0" indent="0">
              <a:buNone/>
            </a:pPr>
            <a:r>
              <a:rPr lang="en-US" sz="2400" dirty="0">
                <a:latin typeface="Arial Rounded MT Bold" pitchFamily="34" charset="0"/>
              </a:rPr>
              <a:t>- Low level of literacy.</a:t>
            </a:r>
          </a:p>
          <a:p>
            <a:endParaRPr lang="en-US" sz="2400" dirty="0">
              <a:latin typeface="Arial Rounded MT Bold" pitchFamily="34" charset="0"/>
            </a:endParaRPr>
          </a:p>
        </p:txBody>
      </p:sp>
    </p:spTree>
    <p:extLst>
      <p:ext uri="{BB962C8B-B14F-4D97-AF65-F5344CB8AC3E}">
        <p14:creationId xmlns:p14="http://schemas.microsoft.com/office/powerpoint/2010/main" val="78638261"/>
      </p:ext>
    </p:extLst>
  </p:cSld>
  <p:clrMapOvr>
    <a:masterClrMapping/>
  </p:clrMapOvr>
  <p:transition spd="slow" advTm="60000">
    <p:cove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952500"/>
          </a:xfrm>
        </p:spPr>
        <p:txBody>
          <a:bodyPr>
            <a:normAutofit/>
          </a:bodyPr>
          <a:lstStyle/>
          <a:p>
            <a:r>
              <a:rPr lang="en-US" b="1" u="sng" dirty="0">
                <a:solidFill>
                  <a:srgbClr val="FF0000"/>
                </a:solidFill>
                <a:latin typeface="Arial Rounded MT Bold" pitchFamily="34" charset="0"/>
              </a:rPr>
              <a:t>Arid and Semi-arid Climate </a:t>
            </a:r>
            <a:r>
              <a:rPr lang="en-US" b="1" u="sng" dirty="0" smtClean="0">
                <a:solidFill>
                  <a:srgbClr val="FF0000"/>
                </a:solidFill>
                <a:latin typeface="Arial Rounded MT Bold" pitchFamily="34" charset="0"/>
              </a:rPr>
              <a:t>region</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991600" cy="3771900"/>
          </a:xfrm>
          <a:prstGeom prst="rect">
            <a:avLst/>
          </a:prstGeom>
        </p:spPr>
        <p:txBody>
          <a:bodyPr>
            <a:normAutofit/>
          </a:bodyPr>
          <a:lstStyle/>
          <a:p>
            <a:pPr lvl="1">
              <a:lnSpc>
                <a:spcPct val="150000"/>
              </a:lnSpc>
            </a:pPr>
            <a:r>
              <a:rPr lang="en-US" dirty="0" smtClean="0">
                <a:latin typeface="Arial Rounded MT Bold" pitchFamily="34" charset="0"/>
              </a:rPr>
              <a:t>It </a:t>
            </a:r>
            <a:r>
              <a:rPr lang="en-US" dirty="0">
                <a:latin typeface="Arial Rounded MT Bold" pitchFamily="34" charset="0"/>
              </a:rPr>
              <a:t>experiences high temperature which is above 30</a:t>
            </a:r>
            <a:r>
              <a:rPr lang="en-US" baseline="30000" dirty="0">
                <a:latin typeface="Arial Rounded MT Bold" pitchFamily="34" charset="0"/>
              </a:rPr>
              <a:t>0</a:t>
            </a:r>
            <a:r>
              <a:rPr lang="en-US" dirty="0">
                <a:latin typeface="Arial Rounded MT Bold" pitchFamily="34" charset="0"/>
              </a:rPr>
              <a:t>C throughout the year.</a:t>
            </a:r>
          </a:p>
          <a:p>
            <a:pPr lvl="1">
              <a:lnSpc>
                <a:spcPct val="150000"/>
              </a:lnSpc>
            </a:pPr>
            <a:r>
              <a:rPr lang="en-US" dirty="0">
                <a:latin typeface="Arial Rounded MT Bold" pitchFamily="34" charset="0"/>
              </a:rPr>
              <a:t>Rainfall is below 500mm.</a:t>
            </a:r>
          </a:p>
          <a:p>
            <a:pPr lvl="1">
              <a:lnSpc>
                <a:spcPct val="150000"/>
              </a:lnSpc>
            </a:pPr>
            <a:r>
              <a:rPr lang="en-US" dirty="0">
                <a:latin typeface="Arial Rounded MT Bold" pitchFamily="34" charset="0"/>
              </a:rPr>
              <a:t>Has hot and dry climate.</a:t>
            </a:r>
          </a:p>
          <a:p>
            <a:pPr lvl="1">
              <a:lnSpc>
                <a:spcPct val="150000"/>
              </a:lnSpc>
            </a:pPr>
            <a:r>
              <a:rPr lang="en-US" dirty="0">
                <a:latin typeface="Arial Rounded MT Bold" pitchFamily="34" charset="0"/>
              </a:rPr>
              <a:t>Experienced in Somalia, N.E Uganda, Central and Northern Tanzania, N.E Kenya, Djibouti and Eritrea.</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910807584"/>
      </p:ext>
    </p:extLst>
  </p:cSld>
  <p:clrMapOvr>
    <a:masterClrMapping/>
  </p:clrMapOvr>
  <p:transition spd="slow" advTm="60000">
    <p:cover/>
  </p:transition>
  <p:timing>
    <p:tnLst>
      <p:par>
        <p:cTn id="1" dur="indefinite" restart="never" nodeType="tmRoot"/>
      </p:par>
    </p:tnLst>
  </p:timing>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lstStyle/>
          <a:p>
            <a:r>
              <a:rPr lang="en-US" b="1" u="sng" dirty="0" smtClean="0">
                <a:solidFill>
                  <a:srgbClr val="FF0000"/>
                </a:solidFill>
                <a:latin typeface="Arial Rounded MT Bold" pitchFamily="34" charset="0"/>
              </a:rPr>
              <a:t>IGAD</a:t>
            </a:r>
            <a:endParaRPr lang="en-US" b="1" u="sng"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marL="0" indent="0">
              <a:buNone/>
            </a:pPr>
            <a:r>
              <a:rPr lang="en-US" sz="2800" b="1" u="sng" dirty="0">
                <a:solidFill>
                  <a:srgbClr val="FF0000"/>
                </a:solidFill>
                <a:latin typeface="Arial Rounded MT Bold" pitchFamily="34" charset="0"/>
              </a:rPr>
              <a:t>PROBLEMS IT FACES: </a:t>
            </a:r>
            <a:endParaRPr lang="en-US" sz="2800" dirty="0">
              <a:solidFill>
                <a:srgbClr val="FF0000"/>
              </a:solidFill>
              <a:latin typeface="Arial Rounded MT Bold" pitchFamily="34" charset="0"/>
            </a:endParaRPr>
          </a:p>
          <a:p>
            <a:pPr>
              <a:buFont typeface="Wingdings" panose="05000000000000000000" pitchFamily="2" charset="2"/>
              <a:buChar char="§"/>
            </a:pPr>
            <a:r>
              <a:rPr lang="en-US" dirty="0" smtClean="0">
                <a:latin typeface="Arial Rounded MT Bold" pitchFamily="34" charset="0"/>
              </a:rPr>
              <a:t>Civil </a:t>
            </a:r>
            <a:r>
              <a:rPr lang="en-US" dirty="0">
                <a:latin typeface="Arial Rounded MT Bold" pitchFamily="34" charset="0"/>
              </a:rPr>
              <a:t>wars. </a:t>
            </a:r>
          </a:p>
          <a:p>
            <a:pPr>
              <a:buFont typeface="Wingdings" panose="05000000000000000000" pitchFamily="2" charset="2"/>
              <a:buChar char="§"/>
            </a:pPr>
            <a:r>
              <a:rPr lang="en-US" dirty="0" smtClean="0">
                <a:latin typeface="Arial Rounded MT Bold" pitchFamily="34" charset="0"/>
              </a:rPr>
              <a:t>Misunderstanding</a:t>
            </a:r>
            <a:r>
              <a:rPr lang="en-US" dirty="0">
                <a:latin typeface="Arial Rounded MT Bold" pitchFamily="34" charset="0"/>
              </a:rPr>
              <a:t>. </a:t>
            </a:r>
          </a:p>
          <a:p>
            <a:pPr>
              <a:buFont typeface="Wingdings" panose="05000000000000000000" pitchFamily="2" charset="2"/>
              <a:buChar char="§"/>
            </a:pPr>
            <a:r>
              <a:rPr lang="en-US" dirty="0" smtClean="0">
                <a:latin typeface="Arial Rounded MT Bold" pitchFamily="34" charset="0"/>
              </a:rPr>
              <a:t>Conflict</a:t>
            </a:r>
            <a:r>
              <a:rPr lang="en-US" dirty="0">
                <a:latin typeface="Arial Rounded MT Bold" pitchFamily="34" charset="0"/>
              </a:rPr>
              <a:t>. </a:t>
            </a:r>
          </a:p>
          <a:p>
            <a:pPr>
              <a:buFont typeface="Wingdings" panose="05000000000000000000" pitchFamily="2" charset="2"/>
              <a:buChar char="§"/>
            </a:pPr>
            <a:r>
              <a:rPr lang="en-US" dirty="0" smtClean="0">
                <a:latin typeface="Arial Rounded MT Bold" pitchFamily="34" charset="0"/>
              </a:rPr>
              <a:t>Inadequate </a:t>
            </a:r>
            <a:r>
              <a:rPr lang="en-US" dirty="0">
                <a:latin typeface="Arial Rounded MT Bold" pitchFamily="34" charset="0"/>
              </a:rPr>
              <a:t>resource.</a:t>
            </a:r>
          </a:p>
          <a:p>
            <a:pPr>
              <a:buFont typeface="Wingdings" panose="05000000000000000000" pitchFamily="2" charset="2"/>
              <a:buChar char="§"/>
            </a:pPr>
            <a:r>
              <a:rPr lang="en-US" dirty="0" smtClean="0">
                <a:latin typeface="Arial Rounded MT Bold" pitchFamily="34" charset="0"/>
              </a:rPr>
              <a:t>Political </a:t>
            </a:r>
            <a:r>
              <a:rPr lang="en-US" dirty="0">
                <a:latin typeface="Arial Rounded MT Bold" pitchFamily="34" charset="0"/>
              </a:rPr>
              <a:t>difference. </a:t>
            </a:r>
          </a:p>
          <a:p>
            <a:pPr>
              <a:buFont typeface="Wingdings" panose="05000000000000000000" pitchFamily="2" charset="2"/>
              <a:buChar char="§"/>
            </a:pPr>
            <a:r>
              <a:rPr lang="en-US" dirty="0" smtClean="0">
                <a:latin typeface="Arial Rounded MT Bold" pitchFamily="34" charset="0"/>
              </a:rPr>
              <a:t>Different </a:t>
            </a:r>
            <a:r>
              <a:rPr lang="en-US" dirty="0">
                <a:latin typeface="Arial Rounded MT Bold" pitchFamily="34" charset="0"/>
              </a:rPr>
              <a:t>cultural beliefs. </a:t>
            </a:r>
          </a:p>
          <a:p>
            <a:pPr>
              <a:buFont typeface="Wingdings" panose="05000000000000000000" pitchFamily="2" charset="2"/>
              <a:buChar char="§"/>
            </a:pPr>
            <a:r>
              <a:rPr lang="en-US" dirty="0" smtClean="0">
                <a:latin typeface="Arial Rounded MT Bold" pitchFamily="34" charset="0"/>
              </a:rPr>
              <a:t>Religious </a:t>
            </a:r>
            <a:r>
              <a:rPr lang="en-US" dirty="0">
                <a:latin typeface="Arial Rounded MT Bold" pitchFamily="34" charset="0"/>
              </a:rPr>
              <a:t>difference.</a:t>
            </a:r>
          </a:p>
          <a:p>
            <a:endParaRPr lang="en-US" dirty="0">
              <a:latin typeface="Arial Rounded MT Bold" pitchFamily="34" charset="0"/>
            </a:endParaRPr>
          </a:p>
        </p:txBody>
      </p:sp>
    </p:spTree>
    <p:extLst>
      <p:ext uri="{BB962C8B-B14F-4D97-AF65-F5344CB8AC3E}">
        <p14:creationId xmlns:p14="http://schemas.microsoft.com/office/powerpoint/2010/main" val="1200356479"/>
      </p:ext>
    </p:extLst>
  </p:cSld>
  <p:clrMapOvr>
    <a:masterClrMapping/>
  </p:clrMapOvr>
  <p:transition spd="slow" advTm="60000">
    <p:cover/>
  </p:transition>
  <p:timing>
    <p:tnLst>
      <p:par>
        <p:cTn id="1" dur="indefinite" restart="never" nodeType="tmRoot"/>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952500"/>
          </a:xfrm>
        </p:spPr>
        <p:txBody>
          <a:bodyPr>
            <a:noAutofit/>
          </a:bodyPr>
          <a:lstStyle/>
          <a:p>
            <a:r>
              <a:rPr lang="en-US" sz="3600" u="sng" dirty="0">
                <a:solidFill>
                  <a:srgbClr val="FF0000"/>
                </a:solidFill>
                <a:latin typeface="Arial Rounded MT Bold" pitchFamily="34" charset="0"/>
              </a:rPr>
              <a:t>Common market for Eastern and Southern Africa (COMESA)</a:t>
            </a: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257300"/>
            <a:ext cx="9144000" cy="3771900"/>
          </a:xfrm>
          <a:prstGeom prst="rect">
            <a:avLst/>
          </a:prstGeom>
        </p:spPr>
        <p:txBody>
          <a:bodyPr>
            <a:normAutofit lnSpcReduction="10000"/>
          </a:bodyPr>
          <a:lstStyle/>
          <a:p>
            <a:pPr>
              <a:buFont typeface="Wingdings" panose="05000000000000000000" pitchFamily="2" charset="2"/>
              <a:buChar char="§"/>
            </a:pPr>
            <a:r>
              <a:rPr lang="en-US" sz="2800" dirty="0">
                <a:latin typeface="Arial Rounded MT Bold" pitchFamily="34" charset="0"/>
              </a:rPr>
              <a:t>It </a:t>
            </a:r>
            <a:r>
              <a:rPr lang="en-US" sz="2800" dirty="0">
                <a:latin typeface="Arial Rounded MT Bold" pitchFamily="34" charset="0"/>
              </a:rPr>
              <a:t>was formed in 1981 as Preferential Trade Area</a:t>
            </a:r>
            <a:r>
              <a:rPr lang="en-US" sz="2800" b="1" dirty="0">
                <a:latin typeface="Arial Rounded MT Bold" pitchFamily="34" charset="0"/>
              </a:rPr>
              <a:t> PTA.</a:t>
            </a:r>
            <a:endParaRPr lang="en-US" sz="2800" dirty="0">
              <a:latin typeface="Arial Rounded MT Bold" pitchFamily="34" charset="0"/>
            </a:endParaRPr>
          </a:p>
          <a:p>
            <a:pPr>
              <a:buFont typeface="Wingdings" panose="05000000000000000000" pitchFamily="2" charset="2"/>
              <a:buChar char="§"/>
            </a:pPr>
            <a:r>
              <a:rPr lang="en-US" sz="2800" dirty="0">
                <a:latin typeface="Arial Rounded MT Bold" pitchFamily="34" charset="0"/>
              </a:rPr>
              <a:t>Its Headquarters is in Lusaka in Zambia.</a:t>
            </a:r>
          </a:p>
          <a:p>
            <a:pPr marL="0" indent="0">
              <a:buNone/>
            </a:pPr>
            <a:r>
              <a:rPr lang="en-US" sz="2800" b="1" u="sng" dirty="0">
                <a:solidFill>
                  <a:srgbClr val="FF0000"/>
                </a:solidFill>
                <a:latin typeface="Arial Rounded MT Bold" pitchFamily="34" charset="0"/>
              </a:rPr>
              <a:t>Its Members States are:</a:t>
            </a:r>
            <a:endParaRPr lang="en-US" sz="2800" dirty="0">
              <a:solidFill>
                <a:srgbClr val="FF0000"/>
              </a:solidFill>
              <a:latin typeface="Arial Rounded MT Bold" pitchFamily="34" charset="0"/>
            </a:endParaRPr>
          </a:p>
          <a:p>
            <a:pPr>
              <a:buFont typeface="Wingdings" panose="05000000000000000000" pitchFamily="2" charset="2"/>
              <a:buChar char="§"/>
            </a:pPr>
            <a:r>
              <a:rPr lang="en-US" sz="2800" dirty="0">
                <a:latin typeface="Arial Rounded MT Bold" pitchFamily="34" charset="0"/>
              </a:rPr>
              <a:t>DRC, Malagasy, Egypt, Seychelles, Somali, </a:t>
            </a:r>
            <a:r>
              <a:rPr lang="en-US" sz="2800" dirty="0">
                <a:latin typeface="Arial Rounded MT Bold" pitchFamily="34" charset="0"/>
              </a:rPr>
              <a:t>Eritrea, Zimbabwe</a:t>
            </a:r>
            <a:r>
              <a:rPr lang="en-US" sz="2800" dirty="0">
                <a:latin typeface="Arial Rounded MT Bold" pitchFamily="34" charset="0"/>
              </a:rPr>
              <a:t>, Djibouti, Ethiopia, Lesotho, Uganda,</a:t>
            </a:r>
          </a:p>
          <a:p>
            <a:pPr>
              <a:buFont typeface="Wingdings" panose="05000000000000000000" pitchFamily="2" charset="2"/>
              <a:buChar char="§"/>
            </a:pPr>
            <a:r>
              <a:rPr lang="en-US" sz="2800" dirty="0">
                <a:latin typeface="Arial Rounded MT Bold" pitchFamily="34" charset="0"/>
              </a:rPr>
              <a:t>Madagascar, Swaziland, Comoros, Mozambique, Namibia, Kenya, Malawi, Rwanda, Botswana, Sudan, Angola and Mauritius.</a:t>
            </a:r>
          </a:p>
          <a:p>
            <a:pPr>
              <a:buFont typeface="Wingdings" panose="05000000000000000000" pitchFamily="2" charset="2"/>
              <a:buChar char="§"/>
            </a:pPr>
            <a:endParaRPr lang="en-US" sz="2800" dirty="0">
              <a:latin typeface="Arial Rounded MT Bold" pitchFamily="34" charset="0"/>
            </a:endParaRPr>
          </a:p>
        </p:txBody>
      </p:sp>
    </p:spTree>
    <p:extLst>
      <p:ext uri="{BB962C8B-B14F-4D97-AF65-F5344CB8AC3E}">
        <p14:creationId xmlns:p14="http://schemas.microsoft.com/office/powerpoint/2010/main" val="1853543230"/>
      </p:ext>
    </p:extLst>
  </p:cSld>
  <p:clrMapOvr>
    <a:masterClrMapping/>
  </p:clrMapOvr>
  <p:transition spd="slow" advTm="60000">
    <p:cover/>
  </p:transition>
  <p:timing>
    <p:tnLst>
      <p:par>
        <p:cTn id="1" dur="indefinite" restart="never" nodeType="tmRoot"/>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lstStyle/>
          <a:p>
            <a:r>
              <a:rPr lang="en-US" b="1" u="sng" dirty="0">
                <a:solidFill>
                  <a:srgbClr val="FF0000"/>
                </a:solidFill>
                <a:latin typeface="Arial Rounded MT Bold" pitchFamily="34" charset="0"/>
              </a:rPr>
              <a:t>COMESA</a:t>
            </a:r>
            <a:endParaRPr lang="en-US" dirty="0"/>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pPr marL="0" indent="0">
              <a:buNone/>
            </a:pPr>
            <a:r>
              <a:rPr lang="en-US" sz="2800" b="1" u="sng" dirty="0">
                <a:solidFill>
                  <a:srgbClr val="FF0000"/>
                </a:solidFill>
                <a:latin typeface="Arial Rounded MT Bold" pitchFamily="34" charset="0"/>
              </a:rPr>
              <a:t>ITS OBJECTIVES</a:t>
            </a:r>
            <a:endParaRPr lang="en-US" sz="2800" dirty="0">
              <a:solidFill>
                <a:srgbClr val="FF0000"/>
              </a:solidFill>
              <a:latin typeface="Arial Rounded MT Bold" pitchFamily="34" charset="0"/>
            </a:endParaRPr>
          </a:p>
          <a:p>
            <a:pPr marL="0" indent="0">
              <a:buNone/>
            </a:pPr>
            <a:r>
              <a:rPr lang="en-US" dirty="0" smtClean="0">
                <a:latin typeface="Arial Rounded MT Bold" pitchFamily="34" charset="0"/>
              </a:rPr>
              <a:t>-To promote trade industry. </a:t>
            </a:r>
          </a:p>
          <a:p>
            <a:pPr marL="0" indent="0">
              <a:buNone/>
            </a:pPr>
            <a:r>
              <a:rPr lang="en-US" dirty="0" smtClean="0">
                <a:latin typeface="Arial Rounded MT Bold" pitchFamily="34" charset="0"/>
              </a:rPr>
              <a:t>-Reduce taxes. </a:t>
            </a:r>
          </a:p>
          <a:p>
            <a:pPr marL="0" indent="0">
              <a:buNone/>
            </a:pPr>
            <a:r>
              <a:rPr lang="en-US" dirty="0" smtClean="0">
                <a:latin typeface="Arial Rounded MT Bold" pitchFamily="34" charset="0"/>
              </a:rPr>
              <a:t>-Create common market. </a:t>
            </a:r>
          </a:p>
          <a:p>
            <a:pPr marL="0" indent="0">
              <a:buNone/>
            </a:pPr>
            <a:r>
              <a:rPr lang="en-US" dirty="0" smtClean="0">
                <a:latin typeface="Arial Rounded MT Bold" pitchFamily="34" charset="0"/>
              </a:rPr>
              <a:t>-To promote peace. </a:t>
            </a:r>
          </a:p>
          <a:p>
            <a:pPr marL="0" indent="0">
              <a:buNone/>
            </a:pPr>
            <a:r>
              <a:rPr lang="en-US" dirty="0" smtClean="0">
                <a:latin typeface="Arial Rounded MT Bold" pitchFamily="34" charset="0"/>
              </a:rPr>
              <a:t>-Promote infrastructure.</a:t>
            </a:r>
          </a:p>
          <a:p>
            <a:pPr marL="0" indent="0">
              <a:buNone/>
            </a:pPr>
            <a:r>
              <a:rPr lang="en-US" dirty="0" smtClean="0">
                <a:latin typeface="Arial Rounded MT Bold" pitchFamily="34" charset="0"/>
              </a:rPr>
              <a:t>- promote agriculture. </a:t>
            </a:r>
            <a:endParaRPr lang="en-US" dirty="0">
              <a:latin typeface="Arial Rounded MT Bold" pitchFamily="34" charset="0"/>
            </a:endParaRPr>
          </a:p>
        </p:txBody>
      </p:sp>
    </p:spTree>
    <p:extLst>
      <p:ext uri="{BB962C8B-B14F-4D97-AF65-F5344CB8AC3E}">
        <p14:creationId xmlns:p14="http://schemas.microsoft.com/office/powerpoint/2010/main" val="1005520493"/>
      </p:ext>
    </p:extLst>
  </p:cSld>
  <p:clrMapOvr>
    <a:masterClrMapping/>
  </p:clrMapOvr>
  <p:transition spd="slow" advTm="60000">
    <p:cover/>
  </p:transition>
  <p:timing>
    <p:tnLst>
      <p:par>
        <p:cTn id="1" dur="indefinite" restart="never" nodeType="tmRoot"/>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lstStyle/>
          <a:p>
            <a:r>
              <a:rPr lang="en-US" b="1" u="sng" dirty="0">
                <a:solidFill>
                  <a:srgbClr val="FF0000"/>
                </a:solidFill>
                <a:latin typeface="Arial Rounded MT Bold" pitchFamily="34" charset="0"/>
              </a:rPr>
              <a:t>COMESA</a:t>
            </a:r>
            <a:endParaRPr lang="en-US" dirty="0"/>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marL="0" indent="0">
              <a:buNone/>
            </a:pPr>
            <a:r>
              <a:rPr lang="en-US" sz="2800" b="1" u="sng" dirty="0">
                <a:solidFill>
                  <a:srgbClr val="FF0000"/>
                </a:solidFill>
                <a:latin typeface="Arial Rounded MT Bold" pitchFamily="34" charset="0"/>
              </a:rPr>
              <a:t>PROBLEMS IT FACES:</a:t>
            </a:r>
            <a:endParaRPr lang="en-US" sz="2800" dirty="0">
              <a:solidFill>
                <a:srgbClr val="FF0000"/>
              </a:solidFill>
              <a:latin typeface="Arial Rounded MT Bold" pitchFamily="34" charset="0"/>
            </a:endParaRPr>
          </a:p>
          <a:p>
            <a:pPr marL="0" indent="0">
              <a:buNone/>
            </a:pPr>
            <a:r>
              <a:rPr lang="en-US" dirty="0">
                <a:latin typeface="Arial Rounded MT Bold" pitchFamily="34" charset="0"/>
              </a:rPr>
              <a:t>- Insecurity (wars) </a:t>
            </a:r>
          </a:p>
          <a:p>
            <a:pPr marL="0" indent="0">
              <a:buNone/>
            </a:pPr>
            <a:r>
              <a:rPr lang="en-US" dirty="0">
                <a:latin typeface="Arial Rounded MT Bold" pitchFamily="34" charset="0"/>
              </a:rPr>
              <a:t>- Some members’ withdrawal. </a:t>
            </a:r>
          </a:p>
          <a:p>
            <a:pPr marL="0" indent="0">
              <a:buNone/>
            </a:pPr>
            <a:r>
              <a:rPr lang="en-US" dirty="0">
                <a:latin typeface="Arial Rounded MT Bold" pitchFamily="34" charset="0"/>
              </a:rPr>
              <a:t>- Lack of common currency. </a:t>
            </a:r>
          </a:p>
          <a:p>
            <a:pPr marL="0" indent="0">
              <a:buNone/>
            </a:pPr>
            <a:r>
              <a:rPr lang="en-US" dirty="0">
                <a:latin typeface="Arial Rounded MT Bold" pitchFamily="34" charset="0"/>
              </a:rPr>
              <a:t>- Poor means of transport </a:t>
            </a:r>
          </a:p>
          <a:p>
            <a:pPr marL="0" indent="0">
              <a:buNone/>
            </a:pPr>
            <a:r>
              <a:rPr lang="en-US" dirty="0">
                <a:latin typeface="Arial Rounded MT Bold" pitchFamily="34" charset="0"/>
              </a:rPr>
              <a:t>- Production of similar goods with other regional co- operation.</a:t>
            </a:r>
          </a:p>
          <a:p>
            <a:endParaRPr lang="en-US" dirty="0">
              <a:latin typeface="Arial Rounded MT Bold" pitchFamily="34" charset="0"/>
            </a:endParaRPr>
          </a:p>
        </p:txBody>
      </p:sp>
    </p:spTree>
    <p:extLst>
      <p:ext uri="{BB962C8B-B14F-4D97-AF65-F5344CB8AC3E}">
        <p14:creationId xmlns:p14="http://schemas.microsoft.com/office/powerpoint/2010/main" val="3769349811"/>
      </p:ext>
    </p:extLst>
  </p:cSld>
  <p:clrMapOvr>
    <a:masterClrMapping/>
  </p:clrMapOvr>
  <p:transition spd="slow" advTm="60000">
    <p:cover/>
  </p:transition>
  <p:timing>
    <p:tnLst>
      <p:par>
        <p:cTn id="1" dur="indefinite" restart="never" nodeType="tmRoot"/>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685800"/>
            <a:ext cx="9144000" cy="4991100"/>
          </a:xfrm>
          <a:prstGeom prst="rect">
            <a:avLst/>
          </a:prstGeom>
        </p:spPr>
        <p:txBody>
          <a:bodyPr>
            <a:noAutofit/>
          </a:bodyPr>
          <a:lstStyle/>
          <a:p>
            <a:pPr marL="457200" lvl="1" indent="0">
              <a:buNone/>
            </a:pPr>
            <a:r>
              <a:rPr lang="en-US" sz="2000" b="1" dirty="0">
                <a:latin typeface="Arial Rounded MT Bold" pitchFamily="34" charset="0"/>
              </a:rPr>
              <a:t>1</a:t>
            </a:r>
            <a:r>
              <a:rPr lang="en-US" sz="2000" dirty="0">
                <a:latin typeface="Arial Rounded MT Bold" pitchFamily="34" charset="0"/>
              </a:rPr>
              <a:t>.The </a:t>
            </a:r>
            <a:r>
              <a:rPr lang="en-US" sz="2000" dirty="0">
                <a:latin typeface="Arial Rounded MT Bold" pitchFamily="34" charset="0"/>
              </a:rPr>
              <a:t>main reason why the </a:t>
            </a:r>
            <a:r>
              <a:rPr lang="en-US" sz="2000" dirty="0">
                <a:latin typeface="Arial Rounded MT Bold" pitchFamily="34" charset="0"/>
              </a:rPr>
              <a:t>Nandi </a:t>
            </a:r>
            <a:r>
              <a:rPr lang="en-US" sz="2000" dirty="0">
                <a:latin typeface="Arial Rounded MT Bold" pitchFamily="34" charset="0"/>
              </a:rPr>
              <a:t>lost </a:t>
            </a:r>
            <a:r>
              <a:rPr lang="en-US" sz="2000" dirty="0">
                <a:latin typeface="Arial Rounded MT Bold" pitchFamily="34" charset="0"/>
              </a:rPr>
              <a:t> against </a:t>
            </a:r>
            <a:r>
              <a:rPr lang="en-US" sz="2000" dirty="0">
                <a:latin typeface="Arial Rounded MT Bold" pitchFamily="34" charset="0"/>
              </a:rPr>
              <a:t>the </a:t>
            </a:r>
            <a:r>
              <a:rPr lang="en-US" sz="2000" dirty="0">
                <a:latin typeface="Arial Rounded MT Bold" pitchFamily="34" charset="0"/>
              </a:rPr>
              <a:t>British 	was_____ </a:t>
            </a:r>
            <a:endParaRPr lang="en-US" sz="2000" dirty="0">
              <a:latin typeface="Arial Rounded MT Bold" pitchFamily="34" charset="0"/>
            </a:endParaRPr>
          </a:p>
          <a:p>
            <a:pPr marL="0" indent="0">
              <a:buNone/>
            </a:pPr>
            <a:r>
              <a:rPr lang="en-US" sz="2000" b="1" dirty="0">
                <a:latin typeface="Arial Rounded MT Bold" pitchFamily="34" charset="0"/>
              </a:rPr>
              <a:t>       A. </a:t>
            </a:r>
            <a:r>
              <a:rPr lang="en-US" sz="2000" dirty="0">
                <a:latin typeface="Arial Rounded MT Bold" pitchFamily="34" charset="0"/>
              </a:rPr>
              <a:t>Poor </a:t>
            </a:r>
            <a:r>
              <a:rPr lang="en-US" sz="2000" dirty="0">
                <a:latin typeface="Arial Rounded MT Bold" pitchFamily="34" charset="0"/>
              </a:rPr>
              <a:t>co- ordination among African Warriors.</a:t>
            </a:r>
          </a:p>
          <a:p>
            <a:pPr marL="0" indent="0">
              <a:buNone/>
            </a:pPr>
            <a:r>
              <a:rPr lang="en-US" sz="2000" b="1" dirty="0">
                <a:latin typeface="Arial Rounded MT Bold" pitchFamily="34" charset="0"/>
              </a:rPr>
              <a:t>       B. </a:t>
            </a:r>
            <a:r>
              <a:rPr lang="en-US" sz="2000" dirty="0">
                <a:latin typeface="Arial Rounded MT Bold" pitchFamily="34" charset="0"/>
              </a:rPr>
              <a:t>Warriors </a:t>
            </a:r>
            <a:r>
              <a:rPr lang="en-US" sz="2000" dirty="0">
                <a:latin typeface="Arial Rounded MT Bold" pitchFamily="34" charset="0"/>
              </a:rPr>
              <a:t>faced starvation because crops </a:t>
            </a:r>
            <a:r>
              <a:rPr lang="en-US" sz="2000" dirty="0">
                <a:latin typeface="Arial Rounded MT Bold" pitchFamily="34" charset="0"/>
              </a:rPr>
              <a:t>were burnt</a:t>
            </a:r>
            <a:r>
              <a:rPr lang="en-US" sz="2000" dirty="0">
                <a:latin typeface="Arial Rounded MT Bold" pitchFamily="34" charset="0"/>
              </a:rPr>
              <a:t>. </a:t>
            </a:r>
            <a:endParaRPr lang="en-US" sz="2000" dirty="0">
              <a:latin typeface="Arial Rounded MT Bold" pitchFamily="34" charset="0"/>
            </a:endParaRPr>
          </a:p>
          <a:p>
            <a:pPr marL="0" indent="0">
              <a:buNone/>
            </a:pPr>
            <a:r>
              <a:rPr lang="en-US" sz="2000" b="1" dirty="0">
                <a:latin typeface="Arial Rounded MT Bold" pitchFamily="34" charset="0"/>
              </a:rPr>
              <a:t>       C. </a:t>
            </a:r>
            <a:r>
              <a:rPr lang="en-US" sz="2000" dirty="0">
                <a:latin typeface="Arial Rounded MT Bold" pitchFamily="34" charset="0"/>
              </a:rPr>
              <a:t>British soldiers had better weapons. </a:t>
            </a:r>
          </a:p>
          <a:p>
            <a:pPr marL="0" indent="0">
              <a:buNone/>
            </a:pPr>
            <a:r>
              <a:rPr lang="en-US" sz="2000" b="1" dirty="0">
                <a:latin typeface="Arial Rounded MT Bold" pitchFamily="34" charset="0"/>
              </a:rPr>
              <a:t>       D. </a:t>
            </a:r>
            <a:r>
              <a:rPr lang="en-US" sz="2000" dirty="0">
                <a:latin typeface="Arial Rounded MT Bold" pitchFamily="34" charset="0"/>
              </a:rPr>
              <a:t>Group </a:t>
            </a:r>
            <a:r>
              <a:rPr lang="en-US" sz="2000" dirty="0">
                <a:latin typeface="Arial Rounded MT Bold" pitchFamily="34" charset="0"/>
              </a:rPr>
              <a:t>leaders were all arrested. </a:t>
            </a:r>
          </a:p>
          <a:p>
            <a:pPr marL="457200" lvl="1" indent="0">
              <a:buNone/>
            </a:pPr>
            <a:endParaRPr lang="en-US" sz="2000" b="1" dirty="0">
              <a:latin typeface="Arial Rounded MT Bold" pitchFamily="34" charset="0"/>
            </a:endParaRPr>
          </a:p>
          <a:p>
            <a:pPr marL="457200" lvl="1" indent="0">
              <a:buNone/>
            </a:pPr>
            <a:r>
              <a:rPr lang="en-US" sz="2000" b="1" dirty="0">
                <a:latin typeface="Arial Rounded MT Bold" pitchFamily="34" charset="0"/>
              </a:rPr>
              <a:t>2</a:t>
            </a:r>
            <a:r>
              <a:rPr lang="en-US" sz="2000" dirty="0">
                <a:latin typeface="Arial Rounded MT Bold" pitchFamily="34" charset="0"/>
              </a:rPr>
              <a:t>.Which </a:t>
            </a:r>
            <a:r>
              <a:rPr lang="en-US" sz="2000" dirty="0">
                <a:latin typeface="Arial Rounded MT Bold" pitchFamily="34" charset="0"/>
              </a:rPr>
              <a:t>one of the following was a reason </a:t>
            </a:r>
            <a:r>
              <a:rPr lang="en-US" sz="2000" dirty="0">
                <a:latin typeface="Arial Rounded MT Bold" pitchFamily="34" charset="0"/>
              </a:rPr>
              <a:t>why MAU </a:t>
            </a:r>
            <a:r>
              <a:rPr lang="en-US" sz="2000" dirty="0" err="1">
                <a:latin typeface="Arial Rounded MT Bold" pitchFamily="34" charset="0"/>
              </a:rPr>
              <a:t>MAU</a:t>
            </a:r>
            <a:r>
              <a:rPr lang="en-US" sz="2000" dirty="0">
                <a:latin typeface="Arial Rounded MT Bold" pitchFamily="34" charset="0"/>
              </a:rPr>
              <a:t> war broke out? </a:t>
            </a:r>
            <a:endParaRPr lang="en-US" sz="2000" dirty="0">
              <a:latin typeface="Arial Rounded MT Bold" pitchFamily="34" charset="0"/>
            </a:endParaRPr>
          </a:p>
          <a:p>
            <a:pPr marL="0" indent="0">
              <a:buNone/>
            </a:pPr>
            <a:r>
              <a:rPr lang="en-US" sz="2000" b="1" dirty="0">
                <a:latin typeface="Arial Rounded MT Bold" pitchFamily="34" charset="0"/>
              </a:rPr>
              <a:t>      A. </a:t>
            </a:r>
            <a:r>
              <a:rPr lang="en-US" sz="2000" dirty="0">
                <a:latin typeface="Arial Rounded MT Bold" pitchFamily="34" charset="0"/>
              </a:rPr>
              <a:t>Africans </a:t>
            </a:r>
            <a:r>
              <a:rPr lang="en-US" sz="2000" dirty="0">
                <a:latin typeface="Arial Rounded MT Bold" pitchFamily="34" charset="0"/>
              </a:rPr>
              <a:t>were demanding for independence. </a:t>
            </a:r>
          </a:p>
          <a:p>
            <a:pPr marL="0" indent="0">
              <a:buNone/>
            </a:pPr>
            <a:r>
              <a:rPr lang="en-US" sz="2000" b="1" dirty="0">
                <a:latin typeface="Arial Rounded MT Bold" pitchFamily="34" charset="0"/>
              </a:rPr>
              <a:t>     </a:t>
            </a:r>
            <a:r>
              <a:rPr lang="en-US" sz="2000" b="1" dirty="0">
                <a:latin typeface="Arial Rounded MT Bold" pitchFamily="34" charset="0"/>
              </a:rPr>
              <a:t> </a:t>
            </a:r>
            <a:r>
              <a:rPr lang="en-US" sz="2000" b="1" dirty="0">
                <a:latin typeface="Arial Rounded MT Bold" pitchFamily="34" charset="0"/>
              </a:rPr>
              <a:t>B. </a:t>
            </a:r>
            <a:r>
              <a:rPr lang="en-US" sz="2000" dirty="0">
                <a:latin typeface="Arial Rounded MT Bold" pitchFamily="34" charset="0"/>
              </a:rPr>
              <a:t>Africans </a:t>
            </a:r>
            <a:r>
              <a:rPr lang="en-US" sz="2000" dirty="0">
                <a:latin typeface="Arial Rounded MT Bold" pitchFamily="34" charset="0"/>
              </a:rPr>
              <a:t>hated forced </a:t>
            </a:r>
            <a:r>
              <a:rPr lang="en-US" sz="2000" dirty="0" err="1">
                <a:latin typeface="Arial Rounded MT Bold" pitchFamily="34" charset="0"/>
              </a:rPr>
              <a:t>labour</a:t>
            </a:r>
            <a:r>
              <a:rPr lang="en-US" sz="2000" dirty="0">
                <a:latin typeface="Arial Rounded MT Bold" pitchFamily="34" charset="0"/>
              </a:rPr>
              <a:t> and payment </a:t>
            </a:r>
            <a:r>
              <a:rPr lang="en-US" sz="2000" dirty="0">
                <a:latin typeface="Arial Rounded MT Bold" pitchFamily="34" charset="0"/>
              </a:rPr>
              <a:t>of taxes </a:t>
            </a:r>
            <a:endParaRPr lang="en-US" sz="2000" dirty="0">
              <a:latin typeface="Arial Rounded MT Bold" pitchFamily="34" charset="0"/>
            </a:endParaRPr>
          </a:p>
          <a:p>
            <a:pPr marL="0" indent="0">
              <a:buNone/>
            </a:pPr>
            <a:r>
              <a:rPr lang="en-US" sz="2000" b="1" dirty="0">
                <a:latin typeface="Arial Rounded MT Bold" pitchFamily="34" charset="0"/>
              </a:rPr>
              <a:t>      C. </a:t>
            </a:r>
            <a:r>
              <a:rPr lang="en-US" sz="2000" dirty="0">
                <a:latin typeface="Arial Rounded MT Bold" pitchFamily="34" charset="0"/>
              </a:rPr>
              <a:t>Africans </a:t>
            </a:r>
            <a:r>
              <a:rPr lang="en-US" sz="2000" dirty="0">
                <a:latin typeface="Arial Rounded MT Bold" pitchFamily="34" charset="0"/>
              </a:rPr>
              <a:t>were against the German constitution. </a:t>
            </a:r>
          </a:p>
          <a:p>
            <a:pPr marL="0" indent="0">
              <a:buNone/>
            </a:pPr>
            <a:r>
              <a:rPr lang="en-US" sz="2000" b="1" dirty="0">
                <a:latin typeface="Arial Rounded MT Bold" pitchFamily="34" charset="0"/>
              </a:rPr>
              <a:t>     </a:t>
            </a:r>
            <a:r>
              <a:rPr lang="en-US" sz="2000" b="1" dirty="0">
                <a:latin typeface="Arial Rounded MT Bold" pitchFamily="34" charset="0"/>
              </a:rPr>
              <a:t> </a:t>
            </a:r>
            <a:r>
              <a:rPr lang="en-US" sz="2000" b="1" dirty="0">
                <a:latin typeface="Arial Rounded MT Bold" pitchFamily="34" charset="0"/>
              </a:rPr>
              <a:t>D. </a:t>
            </a:r>
            <a:r>
              <a:rPr lang="en-US" sz="2000" dirty="0">
                <a:latin typeface="Arial Rounded MT Bold" pitchFamily="34" charset="0"/>
              </a:rPr>
              <a:t>They </a:t>
            </a:r>
            <a:r>
              <a:rPr lang="en-US" sz="2000" dirty="0">
                <a:latin typeface="Arial Rounded MT Bold" pitchFamily="34" charset="0"/>
              </a:rPr>
              <a:t>opposed the introduction of schools.</a:t>
            </a:r>
          </a:p>
          <a:p>
            <a:endParaRPr lang="en-US" sz="2000" dirty="0">
              <a:latin typeface="Arial Rounded MT Bold" pitchFamily="34" charset="0"/>
            </a:endParaRPr>
          </a:p>
        </p:txBody>
      </p:sp>
      <p:sp>
        <p:nvSpPr>
          <p:cNvPr id="2" name="TextBox 1"/>
          <p:cNvSpPr txBox="1"/>
          <p:nvPr/>
        </p:nvSpPr>
        <p:spPr>
          <a:xfrm>
            <a:off x="812800" y="0"/>
            <a:ext cx="6477000" cy="523220"/>
          </a:xfrm>
          <a:prstGeom prst="rect">
            <a:avLst/>
          </a:prstGeom>
          <a:noFill/>
        </p:spPr>
        <p:txBody>
          <a:bodyPr wrap="square" rtlCol="0">
            <a:spAutoFit/>
          </a:bodyPr>
          <a:lstStyle/>
          <a:p>
            <a:pPr algn="ctr"/>
            <a:r>
              <a:rPr lang="en-US" sz="2800" b="1" u="sng" dirty="0"/>
              <a:t>EXERCISE</a:t>
            </a:r>
            <a:endParaRPr lang="en-US" sz="2800" b="1" u="sng" dirty="0"/>
          </a:p>
        </p:txBody>
      </p:sp>
    </p:spTree>
    <p:extLst>
      <p:ext uri="{BB962C8B-B14F-4D97-AF65-F5344CB8AC3E}">
        <p14:creationId xmlns:p14="http://schemas.microsoft.com/office/powerpoint/2010/main" val="2542296834"/>
      </p:ext>
    </p:extLst>
  </p:cSld>
  <p:clrMapOvr>
    <a:masterClrMapping/>
  </p:clrMapOvr>
  <p:transition spd="slow" advTm="60000">
    <p:cover/>
  </p:transition>
  <p:timing>
    <p:tnLst>
      <p:par>
        <p:cTn id="1" dur="indefinite" restart="never" nodeType="tmRoot"/>
      </p:par>
    </p:tn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25464" y="1905000"/>
            <a:ext cx="9126537" cy="3771900"/>
          </a:xfrm>
          <a:prstGeom prst="rect">
            <a:avLst/>
          </a:prstGeom>
        </p:spPr>
        <p:txBody>
          <a:bodyPr>
            <a:normAutofit lnSpcReduction="10000"/>
          </a:bodyPr>
          <a:lstStyle/>
          <a:p>
            <a:pPr marL="457200" lvl="1" indent="0">
              <a:buNone/>
            </a:pPr>
            <a:r>
              <a:rPr lang="en-US" sz="2000" dirty="0">
                <a:latin typeface="Arial Rounded MT Bold" pitchFamily="34" charset="0"/>
              </a:rPr>
              <a:t>4. Which </a:t>
            </a:r>
            <a:r>
              <a:rPr lang="en-US" sz="2000" dirty="0">
                <a:latin typeface="Arial Rounded MT Bold" pitchFamily="34" charset="0"/>
              </a:rPr>
              <a:t>one of the following was </a:t>
            </a:r>
            <a:r>
              <a:rPr lang="en-US" sz="2000" b="1" dirty="0">
                <a:latin typeface="Arial Rounded MT Bold" pitchFamily="34" charset="0"/>
              </a:rPr>
              <a:t>NOT</a:t>
            </a:r>
            <a:r>
              <a:rPr lang="en-US" sz="2000" dirty="0">
                <a:latin typeface="Arial Rounded MT Bold" pitchFamily="34" charset="0"/>
              </a:rPr>
              <a:t> a function of </a:t>
            </a:r>
            <a:r>
              <a:rPr lang="en-US" sz="2000" dirty="0">
                <a:latin typeface="Arial Rounded MT Bold" pitchFamily="34" charset="0"/>
              </a:rPr>
              <a:t>the </a:t>
            </a:r>
            <a:r>
              <a:rPr lang="en-US" sz="2000" dirty="0" err="1">
                <a:latin typeface="Arial Rounded MT Bold" pitchFamily="34" charset="0"/>
              </a:rPr>
              <a:t>Kabaka</a:t>
            </a:r>
            <a:r>
              <a:rPr lang="en-US" sz="2000" dirty="0">
                <a:latin typeface="Arial Rounded MT Bold" pitchFamily="34" charset="0"/>
              </a:rPr>
              <a:t> of Buganda ?</a:t>
            </a:r>
          </a:p>
          <a:p>
            <a:pPr marL="0" indent="0">
              <a:buNone/>
            </a:pPr>
            <a:r>
              <a:rPr lang="en-US" sz="2000" dirty="0">
                <a:latin typeface="Arial Rounded MT Bold" pitchFamily="34" charset="0"/>
              </a:rPr>
              <a:t>	A. He </a:t>
            </a:r>
            <a:r>
              <a:rPr lang="en-US" sz="2000" dirty="0">
                <a:latin typeface="Arial Rounded MT Bold" pitchFamily="34" charset="0"/>
              </a:rPr>
              <a:t>was the head of the kingdom </a:t>
            </a:r>
          </a:p>
          <a:p>
            <a:pPr marL="0" indent="0">
              <a:buNone/>
            </a:pPr>
            <a:r>
              <a:rPr lang="en-US" sz="2000" dirty="0">
                <a:latin typeface="Arial Rounded MT Bold" pitchFamily="34" charset="0"/>
              </a:rPr>
              <a:t>	B. He </a:t>
            </a:r>
            <a:r>
              <a:rPr lang="en-US" sz="2000" dirty="0">
                <a:latin typeface="Arial Rounded MT Bold" pitchFamily="34" charset="0"/>
              </a:rPr>
              <a:t>was the chief justice </a:t>
            </a:r>
          </a:p>
          <a:p>
            <a:pPr marL="0" indent="0">
              <a:buNone/>
            </a:pPr>
            <a:r>
              <a:rPr lang="en-US" sz="2000" dirty="0">
                <a:latin typeface="Arial Rounded MT Bold" pitchFamily="34" charset="0"/>
              </a:rPr>
              <a:t>	C. He </a:t>
            </a:r>
            <a:r>
              <a:rPr lang="en-US" sz="2000" dirty="0">
                <a:latin typeface="Arial Rounded MT Bold" pitchFamily="34" charset="0"/>
              </a:rPr>
              <a:t>was the commander in chief of the army </a:t>
            </a:r>
          </a:p>
          <a:p>
            <a:pPr marL="0" indent="0">
              <a:buNone/>
            </a:pPr>
            <a:r>
              <a:rPr lang="en-US" sz="2000" dirty="0">
                <a:latin typeface="Arial Rounded MT Bold" pitchFamily="34" charset="0"/>
              </a:rPr>
              <a:t>	D. He </a:t>
            </a:r>
            <a:r>
              <a:rPr lang="en-US" sz="2000" dirty="0">
                <a:latin typeface="Arial Rounded MT Bold" pitchFamily="34" charset="0"/>
              </a:rPr>
              <a:t>led the army during the war </a:t>
            </a:r>
          </a:p>
          <a:p>
            <a:pPr marL="457200" lvl="1" indent="0">
              <a:buNone/>
            </a:pPr>
            <a:endParaRPr lang="en-US" sz="2000" dirty="0">
              <a:latin typeface="Arial Rounded MT Bold" pitchFamily="34" charset="0"/>
            </a:endParaRPr>
          </a:p>
          <a:p>
            <a:pPr marL="457200" lvl="1" indent="0">
              <a:buNone/>
            </a:pPr>
            <a:r>
              <a:rPr lang="en-US" sz="2000" dirty="0">
                <a:latin typeface="Arial Rounded MT Bold" pitchFamily="34" charset="0"/>
              </a:rPr>
              <a:t>5.	In </a:t>
            </a:r>
            <a:r>
              <a:rPr lang="en-US" sz="2000" dirty="0">
                <a:latin typeface="Arial Rounded MT Bold" pitchFamily="34" charset="0"/>
              </a:rPr>
              <a:t>Buganda Kingdom the treasure </a:t>
            </a:r>
            <a:r>
              <a:rPr lang="en-US" sz="2000" dirty="0">
                <a:latin typeface="Arial Rounded MT Bold" pitchFamily="34" charset="0"/>
              </a:rPr>
              <a:t>or </a:t>
            </a:r>
            <a:r>
              <a:rPr lang="en-US" sz="2000" dirty="0">
                <a:latin typeface="Arial Rounded MT Bold" pitchFamily="34" charset="0"/>
              </a:rPr>
              <a:t>financial minister </a:t>
            </a:r>
            <a:r>
              <a:rPr lang="en-US" sz="2000" dirty="0">
                <a:latin typeface="Arial Rounded MT Bold" pitchFamily="34" charset="0"/>
              </a:rPr>
              <a:t>in </a:t>
            </a:r>
            <a:r>
              <a:rPr lang="en-US" sz="2000" dirty="0">
                <a:latin typeface="Arial Rounded MT Bold" pitchFamily="34" charset="0"/>
              </a:rPr>
              <a:t>the </a:t>
            </a:r>
            <a:r>
              <a:rPr lang="en-US" sz="2000" dirty="0" err="1">
                <a:latin typeface="Arial Rounded MT Bold" pitchFamily="34" charset="0"/>
              </a:rPr>
              <a:t>Lukiiko</a:t>
            </a:r>
            <a:r>
              <a:rPr lang="en-US" sz="2000" dirty="0">
                <a:latin typeface="Arial Rounded MT Bold" pitchFamily="34" charset="0"/>
              </a:rPr>
              <a:t> was known </a:t>
            </a:r>
            <a:r>
              <a:rPr lang="en-US" sz="2000" dirty="0">
                <a:latin typeface="Arial Rounded MT Bold" pitchFamily="34" charset="0"/>
              </a:rPr>
              <a:t>as_________</a:t>
            </a:r>
            <a:endParaRPr lang="en-US" sz="2000" dirty="0">
              <a:latin typeface="Arial Rounded MT Bold" pitchFamily="34" charset="0"/>
            </a:endParaRPr>
          </a:p>
          <a:p>
            <a:pPr marL="0" indent="0">
              <a:buNone/>
            </a:pPr>
            <a:r>
              <a:rPr lang="en-US" sz="2000" dirty="0">
                <a:latin typeface="Arial Rounded MT Bold" pitchFamily="34" charset="0"/>
              </a:rPr>
              <a:t>	A. </a:t>
            </a:r>
            <a:r>
              <a:rPr lang="en-US" sz="2000" dirty="0" err="1">
                <a:latin typeface="Arial Rounded MT Bold" pitchFamily="34" charset="0"/>
              </a:rPr>
              <a:t>Omulamuzi</a:t>
            </a:r>
            <a:r>
              <a:rPr lang="en-US" sz="2000" dirty="0">
                <a:latin typeface="Arial Rounded MT Bold" pitchFamily="34" charset="0"/>
              </a:rPr>
              <a:t>	 B. </a:t>
            </a:r>
            <a:r>
              <a:rPr lang="en-US" sz="2000" dirty="0" err="1">
                <a:latin typeface="Arial Rounded MT Bold" pitchFamily="34" charset="0"/>
              </a:rPr>
              <a:t>Katikiro</a:t>
            </a:r>
            <a:endParaRPr lang="en-US" sz="2000" dirty="0">
              <a:latin typeface="Arial Rounded MT Bold" pitchFamily="34" charset="0"/>
            </a:endParaRPr>
          </a:p>
          <a:p>
            <a:pPr marL="0" indent="0">
              <a:buNone/>
            </a:pPr>
            <a:r>
              <a:rPr lang="en-US" sz="2000" dirty="0">
                <a:latin typeface="Arial Rounded MT Bold" pitchFamily="34" charset="0"/>
              </a:rPr>
              <a:t>	C. </a:t>
            </a:r>
            <a:r>
              <a:rPr lang="en-US" sz="2000" dirty="0" err="1">
                <a:latin typeface="Arial Rounded MT Bold" pitchFamily="34" charset="0"/>
              </a:rPr>
              <a:t>Gombolola</a:t>
            </a:r>
            <a:r>
              <a:rPr lang="en-US" sz="2000" dirty="0">
                <a:latin typeface="Arial Rounded MT Bold" pitchFamily="34" charset="0"/>
              </a:rPr>
              <a:t> </a:t>
            </a:r>
            <a:r>
              <a:rPr lang="en-US" sz="2000" dirty="0">
                <a:latin typeface="Arial Rounded MT Bold" pitchFamily="34" charset="0"/>
              </a:rPr>
              <a:t>	</a:t>
            </a:r>
            <a:r>
              <a:rPr lang="en-US" sz="2000" dirty="0">
                <a:latin typeface="Arial Rounded MT Bold" pitchFamily="34" charset="0"/>
              </a:rPr>
              <a:t> D</a:t>
            </a:r>
            <a:r>
              <a:rPr lang="en-US" sz="2000" dirty="0">
                <a:latin typeface="Arial Rounded MT Bold" pitchFamily="34" charset="0"/>
              </a:rPr>
              <a:t>. </a:t>
            </a:r>
            <a:r>
              <a:rPr lang="en-US" sz="2000" dirty="0" err="1">
                <a:latin typeface="Arial Rounded MT Bold" pitchFamily="34" charset="0"/>
              </a:rPr>
              <a:t>Omuwanika</a:t>
            </a:r>
            <a:r>
              <a:rPr lang="en-US" sz="2000" dirty="0">
                <a:latin typeface="Arial Rounded MT Bold" pitchFamily="34" charset="0"/>
              </a:rPr>
              <a:t> </a:t>
            </a:r>
          </a:p>
          <a:p>
            <a:endParaRPr lang="en-US" sz="2000" dirty="0">
              <a:latin typeface="Arial Rounded MT Bold" pitchFamily="34" charset="0"/>
            </a:endParaRPr>
          </a:p>
        </p:txBody>
      </p:sp>
      <p:sp>
        <p:nvSpPr>
          <p:cNvPr id="2" name="Rectangle 1"/>
          <p:cNvSpPr/>
          <p:nvPr/>
        </p:nvSpPr>
        <p:spPr>
          <a:xfrm>
            <a:off x="508000" y="114300"/>
            <a:ext cx="9144000" cy="1631216"/>
          </a:xfrm>
          <a:prstGeom prst="rect">
            <a:avLst/>
          </a:prstGeom>
        </p:spPr>
        <p:txBody>
          <a:bodyPr wrap="square">
            <a:spAutoFit/>
          </a:bodyPr>
          <a:lstStyle/>
          <a:p>
            <a:r>
              <a:rPr lang="en-US" sz="2000" dirty="0">
                <a:latin typeface="Arial Rounded MT Bold" pitchFamily="34" charset="0"/>
              </a:rPr>
              <a:t>         3.  Which </a:t>
            </a:r>
            <a:r>
              <a:rPr lang="en-US" sz="2000" dirty="0">
                <a:latin typeface="Arial Rounded MT Bold" pitchFamily="34" charset="0"/>
              </a:rPr>
              <a:t>of the following is NOT </a:t>
            </a:r>
            <a:r>
              <a:rPr lang="en-US" sz="2000" dirty="0">
                <a:latin typeface="Arial Rounded MT Bold" pitchFamily="34" charset="0"/>
              </a:rPr>
              <a:t>CORRECTLY matched</a:t>
            </a:r>
            <a:r>
              <a:rPr lang="en-US" sz="2000" dirty="0">
                <a:latin typeface="Arial Rounded MT Bold" pitchFamily="34" charset="0"/>
              </a:rPr>
              <a:t>? </a:t>
            </a:r>
          </a:p>
          <a:p>
            <a:r>
              <a:rPr lang="en-US" sz="2000" dirty="0">
                <a:latin typeface="Arial Rounded MT Bold" pitchFamily="34" charset="0"/>
              </a:rPr>
              <a:t>	A. </a:t>
            </a:r>
            <a:r>
              <a:rPr lang="en-US" sz="2000" dirty="0" err="1">
                <a:latin typeface="Arial Rounded MT Bold" pitchFamily="34" charset="0"/>
              </a:rPr>
              <a:t>Katikiro</a:t>
            </a:r>
            <a:r>
              <a:rPr lang="en-US" sz="2000" dirty="0">
                <a:latin typeface="Arial Rounded MT Bold" pitchFamily="34" charset="0"/>
              </a:rPr>
              <a:t>         –   prime minister. </a:t>
            </a:r>
          </a:p>
          <a:p>
            <a:r>
              <a:rPr lang="en-US" sz="2000" dirty="0">
                <a:latin typeface="Arial Rounded MT Bold" pitchFamily="34" charset="0"/>
              </a:rPr>
              <a:t>	B. </a:t>
            </a:r>
            <a:r>
              <a:rPr lang="en-US" sz="2000" dirty="0" err="1">
                <a:latin typeface="Arial Rounded MT Bold" pitchFamily="34" charset="0"/>
              </a:rPr>
              <a:t>Gombolola</a:t>
            </a:r>
            <a:r>
              <a:rPr lang="en-US" sz="2000" dirty="0">
                <a:latin typeface="Arial Rounded MT Bold" pitchFamily="34" charset="0"/>
              </a:rPr>
              <a:t>   –   sub counties. </a:t>
            </a:r>
          </a:p>
          <a:p>
            <a:r>
              <a:rPr lang="en-US" sz="2000" dirty="0">
                <a:latin typeface="Arial Rounded MT Bold" pitchFamily="34" charset="0"/>
              </a:rPr>
              <a:t>	C. </a:t>
            </a:r>
            <a:r>
              <a:rPr lang="en-US" sz="2000" dirty="0" err="1">
                <a:latin typeface="Arial Rounded MT Bold" pitchFamily="34" charset="0"/>
              </a:rPr>
              <a:t>Ssaza</a:t>
            </a:r>
            <a:r>
              <a:rPr lang="en-US" sz="2000" dirty="0">
                <a:latin typeface="Arial Rounded MT Bold" pitchFamily="34" charset="0"/>
              </a:rPr>
              <a:t>             –   counties. </a:t>
            </a:r>
          </a:p>
          <a:p>
            <a:r>
              <a:rPr lang="en-US" sz="2000" dirty="0">
                <a:latin typeface="Arial Rounded MT Bold" pitchFamily="34" charset="0"/>
              </a:rPr>
              <a:t>	D. </a:t>
            </a:r>
            <a:r>
              <a:rPr lang="en-US" sz="2000" dirty="0" err="1">
                <a:latin typeface="Arial Rounded MT Bold" pitchFamily="34" charset="0"/>
              </a:rPr>
              <a:t>Omuwanika</a:t>
            </a:r>
            <a:r>
              <a:rPr lang="en-US" sz="2000" dirty="0">
                <a:latin typeface="Arial Rounded MT Bold" pitchFamily="34" charset="0"/>
              </a:rPr>
              <a:t> – chief justice.</a:t>
            </a:r>
          </a:p>
        </p:txBody>
      </p:sp>
    </p:spTree>
    <p:extLst>
      <p:ext uri="{BB962C8B-B14F-4D97-AF65-F5344CB8AC3E}">
        <p14:creationId xmlns:p14="http://schemas.microsoft.com/office/powerpoint/2010/main" val="3178964341"/>
      </p:ext>
    </p:extLst>
  </p:cSld>
  <p:clrMapOvr>
    <a:masterClrMapping/>
  </p:clrMapOvr>
  <p:transition spd="slow" advTm="60000">
    <p:cover/>
  </p:transition>
  <p:timing>
    <p:tnLst>
      <p:par>
        <p:cTn id="1" dur="indefinite" restart="never" nodeType="tmRoot"/>
      </p:par>
    </p:tn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0"/>
            <a:ext cx="9144000" cy="3771900"/>
          </a:xfrm>
          <a:prstGeom prst="rect">
            <a:avLst/>
          </a:prstGeom>
        </p:spPr>
        <p:txBody>
          <a:bodyPr>
            <a:noAutofit/>
          </a:bodyPr>
          <a:lstStyle/>
          <a:p>
            <a:pPr marL="0" indent="0">
              <a:buNone/>
            </a:pPr>
            <a:r>
              <a:rPr lang="en-US" sz="2000" dirty="0">
                <a:latin typeface="Arial Rounded MT Bold" pitchFamily="34" charset="0"/>
              </a:rPr>
              <a:t>6.Which </a:t>
            </a:r>
            <a:r>
              <a:rPr lang="en-US" sz="2000" dirty="0">
                <a:latin typeface="Arial Rounded MT Bold" pitchFamily="34" charset="0"/>
              </a:rPr>
              <a:t>one of the following statement is </a:t>
            </a:r>
            <a:r>
              <a:rPr lang="en-US" sz="2000" b="1" dirty="0">
                <a:latin typeface="Arial Rounded MT Bold" pitchFamily="34" charset="0"/>
              </a:rPr>
              <a:t>NOT TRUE</a:t>
            </a:r>
            <a:r>
              <a:rPr lang="en-US" sz="2000" dirty="0">
                <a:latin typeface="Arial Rounded MT Bold" pitchFamily="34" charset="0"/>
              </a:rPr>
              <a:t> about </a:t>
            </a:r>
            <a:r>
              <a:rPr lang="en-US" sz="2000" dirty="0">
                <a:latin typeface="Arial Rounded MT Bold" pitchFamily="34" charset="0"/>
              </a:rPr>
              <a:t>the </a:t>
            </a:r>
            <a:r>
              <a:rPr lang="en-US" sz="2000" dirty="0" err="1">
                <a:latin typeface="Arial Rounded MT Bold" pitchFamily="34" charset="0"/>
              </a:rPr>
              <a:t>Baganda</a:t>
            </a:r>
            <a:r>
              <a:rPr lang="en-US" sz="2000" dirty="0">
                <a:latin typeface="Arial Rounded MT Bold" pitchFamily="34" charset="0"/>
              </a:rPr>
              <a:t> </a:t>
            </a:r>
            <a:r>
              <a:rPr lang="en-US" sz="2000" dirty="0">
                <a:latin typeface="Arial Rounded MT Bold" pitchFamily="34" charset="0"/>
              </a:rPr>
              <a:t>in Uganda? </a:t>
            </a:r>
          </a:p>
          <a:p>
            <a:pPr marL="0" indent="0">
              <a:buNone/>
            </a:pPr>
            <a:r>
              <a:rPr lang="en-US" sz="2000" dirty="0">
                <a:latin typeface="Arial Rounded MT Bold" pitchFamily="34" charset="0"/>
              </a:rPr>
              <a:t>	A. Were </a:t>
            </a:r>
            <a:r>
              <a:rPr lang="en-US" sz="2000" dirty="0">
                <a:latin typeface="Arial Rounded MT Bold" pitchFamily="34" charset="0"/>
              </a:rPr>
              <a:t>ruled by elected leaders. </a:t>
            </a:r>
          </a:p>
          <a:p>
            <a:pPr marL="0" indent="0">
              <a:buNone/>
            </a:pPr>
            <a:r>
              <a:rPr lang="en-US" sz="2000" dirty="0">
                <a:latin typeface="Arial Rounded MT Bold" pitchFamily="34" charset="0"/>
              </a:rPr>
              <a:t>	B. Ruled </a:t>
            </a:r>
            <a:r>
              <a:rPr lang="en-US" sz="2000" dirty="0">
                <a:latin typeface="Arial Rounded MT Bold" pitchFamily="34" charset="0"/>
              </a:rPr>
              <a:t>by kings. </a:t>
            </a:r>
          </a:p>
          <a:p>
            <a:pPr marL="0" indent="0">
              <a:buNone/>
            </a:pPr>
            <a:r>
              <a:rPr lang="en-US" sz="2000" dirty="0">
                <a:latin typeface="Arial Rounded MT Bold" pitchFamily="34" charset="0"/>
              </a:rPr>
              <a:t>	C. Belong </a:t>
            </a:r>
            <a:r>
              <a:rPr lang="en-US" sz="2000" dirty="0">
                <a:latin typeface="Arial Rounded MT Bold" pitchFamily="34" charset="0"/>
              </a:rPr>
              <a:t>to Bantu speakers. </a:t>
            </a:r>
          </a:p>
          <a:p>
            <a:pPr marL="0" indent="0">
              <a:buNone/>
            </a:pPr>
            <a:r>
              <a:rPr lang="en-US" sz="2000" dirty="0">
                <a:latin typeface="Arial Rounded MT Bold" pitchFamily="34" charset="0"/>
              </a:rPr>
              <a:t>	D. Were </a:t>
            </a:r>
            <a:r>
              <a:rPr lang="en-US" sz="2000" dirty="0">
                <a:latin typeface="Arial Rounded MT Bold" pitchFamily="34" charset="0"/>
              </a:rPr>
              <a:t>controlled long distance traders. </a:t>
            </a:r>
          </a:p>
          <a:p>
            <a:pPr marL="0" indent="0">
              <a:buNone/>
            </a:pPr>
            <a:r>
              <a:rPr lang="en-US" sz="2000" dirty="0">
                <a:latin typeface="Arial Rounded MT Bold" pitchFamily="34" charset="0"/>
              </a:rPr>
              <a:t> </a:t>
            </a:r>
          </a:p>
          <a:p>
            <a:pPr marL="0" indent="0">
              <a:buNone/>
            </a:pPr>
            <a:r>
              <a:rPr lang="en-US" sz="2000" dirty="0">
                <a:latin typeface="Arial Rounded MT Bold" pitchFamily="34" charset="0"/>
              </a:rPr>
              <a:t>7.Which </a:t>
            </a:r>
            <a:r>
              <a:rPr lang="en-US" sz="2000" dirty="0">
                <a:latin typeface="Arial Rounded MT Bold" pitchFamily="34" charset="0"/>
              </a:rPr>
              <a:t>one of the following statement is </a:t>
            </a:r>
            <a:r>
              <a:rPr lang="en-US" sz="2000" dirty="0">
                <a:latin typeface="Arial Rounded MT Bold" pitchFamily="34" charset="0"/>
              </a:rPr>
              <a:t>the achievement </a:t>
            </a:r>
            <a:r>
              <a:rPr lang="en-US" sz="2000" dirty="0">
                <a:latin typeface="Arial Rounded MT Bold" pitchFamily="34" charset="0"/>
              </a:rPr>
              <a:t>of </a:t>
            </a:r>
            <a:r>
              <a:rPr lang="en-US" sz="2000" dirty="0">
                <a:latin typeface="Arial Rounded MT Bold" pitchFamily="34" charset="0"/>
              </a:rPr>
              <a:t>Julius </a:t>
            </a:r>
            <a:r>
              <a:rPr lang="en-US" sz="2000" dirty="0" err="1">
                <a:latin typeface="Arial Rounded MT Bold" pitchFamily="34" charset="0"/>
              </a:rPr>
              <a:t>Nyerere</a:t>
            </a:r>
            <a:r>
              <a:rPr lang="en-US" sz="2000" dirty="0">
                <a:latin typeface="Arial Rounded MT Bold" pitchFamily="34" charset="0"/>
              </a:rPr>
              <a:t> </a:t>
            </a:r>
          </a:p>
          <a:p>
            <a:pPr marL="0" indent="0">
              <a:buNone/>
            </a:pPr>
            <a:r>
              <a:rPr lang="en-US" sz="2000" dirty="0">
                <a:latin typeface="Arial Rounded MT Bold" pitchFamily="34" charset="0"/>
              </a:rPr>
              <a:t>	A. He </a:t>
            </a:r>
            <a:r>
              <a:rPr lang="en-US" sz="2000" dirty="0">
                <a:latin typeface="Arial Rounded MT Bold" pitchFamily="34" charset="0"/>
              </a:rPr>
              <a:t>was a founder member of ANC. </a:t>
            </a:r>
          </a:p>
          <a:p>
            <a:pPr marL="0" indent="0">
              <a:buNone/>
            </a:pPr>
            <a:r>
              <a:rPr lang="en-US" sz="2000" dirty="0">
                <a:latin typeface="Arial Rounded MT Bold" pitchFamily="34" charset="0"/>
              </a:rPr>
              <a:t>	B. He </a:t>
            </a:r>
            <a:r>
              <a:rPr lang="en-US" sz="2000" dirty="0">
                <a:latin typeface="Arial Rounded MT Bold" pitchFamily="34" charset="0"/>
              </a:rPr>
              <a:t>was the first black president in Africa </a:t>
            </a:r>
          </a:p>
          <a:p>
            <a:pPr marL="0" indent="0">
              <a:buNone/>
            </a:pPr>
            <a:r>
              <a:rPr lang="en-US" sz="2000" dirty="0">
                <a:latin typeface="Arial Rounded MT Bold" pitchFamily="34" charset="0"/>
              </a:rPr>
              <a:t>	C. He </a:t>
            </a:r>
            <a:r>
              <a:rPr lang="en-US" sz="2000" dirty="0">
                <a:latin typeface="Arial Rounded MT Bold" pitchFamily="34" charset="0"/>
              </a:rPr>
              <a:t>was a founder member of </a:t>
            </a:r>
            <a:r>
              <a:rPr lang="en-US" sz="2000" dirty="0">
                <a:latin typeface="Arial Rounded MT Bold" pitchFamily="34" charset="0"/>
              </a:rPr>
              <a:t>East Africa Community 	</a:t>
            </a:r>
          </a:p>
          <a:p>
            <a:pPr marL="0" indent="0">
              <a:buNone/>
            </a:pPr>
            <a:r>
              <a:rPr lang="en-US" sz="2000" dirty="0">
                <a:latin typeface="Arial Rounded MT Bold" pitchFamily="34" charset="0"/>
              </a:rPr>
              <a:t>	</a:t>
            </a:r>
            <a:r>
              <a:rPr lang="en-US" sz="2000" dirty="0">
                <a:latin typeface="Arial Rounded MT Bold" pitchFamily="34" charset="0"/>
              </a:rPr>
              <a:t>D. He </a:t>
            </a:r>
            <a:r>
              <a:rPr lang="en-US" sz="2000" dirty="0">
                <a:latin typeface="Arial Rounded MT Bold" pitchFamily="34" charset="0"/>
              </a:rPr>
              <a:t>led the demonstration of demand </a:t>
            </a:r>
            <a:r>
              <a:rPr lang="en-US" sz="2000" dirty="0">
                <a:latin typeface="Arial Rounded MT Bold" pitchFamily="34" charset="0"/>
              </a:rPr>
              <a:t>for Independence</a:t>
            </a:r>
            <a:r>
              <a:rPr lang="en-US" sz="2000" dirty="0">
                <a:latin typeface="Arial Rounded MT Bold" pitchFamily="34" charset="0"/>
              </a:rPr>
              <a:t>.  </a:t>
            </a:r>
          </a:p>
          <a:p>
            <a:endParaRPr lang="en-US" sz="2000" dirty="0">
              <a:latin typeface="Arial Rounded MT Bold" pitchFamily="34" charset="0"/>
            </a:endParaRPr>
          </a:p>
        </p:txBody>
      </p:sp>
    </p:spTree>
    <p:extLst>
      <p:ext uri="{BB962C8B-B14F-4D97-AF65-F5344CB8AC3E}">
        <p14:creationId xmlns:p14="http://schemas.microsoft.com/office/powerpoint/2010/main" val="3413827228"/>
      </p:ext>
    </p:extLst>
  </p:cSld>
  <p:clrMapOvr>
    <a:masterClrMapping/>
  </p:clrMapOvr>
  <p:transition spd="slow" advTm="60000">
    <p:cover/>
  </p:transition>
  <p:timing>
    <p:tnLst>
      <p:par>
        <p:cTn id="1" dur="indefinite" restart="never" nodeType="tmRoot"/>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3771900"/>
          </a:xfrm>
          <a:prstGeom prst="rect">
            <a:avLst/>
          </a:prstGeom>
        </p:spPr>
        <p:txBody>
          <a:bodyPr>
            <a:noAutofit/>
          </a:bodyPr>
          <a:lstStyle/>
          <a:p>
            <a:pPr marL="0" indent="0">
              <a:buNone/>
            </a:pPr>
            <a:r>
              <a:rPr lang="en-US" sz="2000" b="1" dirty="0">
                <a:latin typeface="Arial Rounded MT Bold" pitchFamily="34" charset="0"/>
              </a:rPr>
              <a:t>10</a:t>
            </a:r>
            <a:r>
              <a:rPr lang="en-US" sz="2000" dirty="0">
                <a:latin typeface="Arial Rounded MT Bold" pitchFamily="34" charset="0"/>
              </a:rPr>
              <a:t>.Which </a:t>
            </a:r>
            <a:r>
              <a:rPr lang="en-US" sz="2000" dirty="0">
                <a:latin typeface="Arial Rounded MT Bold" pitchFamily="34" charset="0"/>
              </a:rPr>
              <a:t>of the following is </a:t>
            </a:r>
            <a:r>
              <a:rPr lang="en-US" sz="2000" b="1" dirty="0">
                <a:latin typeface="Arial Rounded MT Bold" pitchFamily="34" charset="0"/>
              </a:rPr>
              <a:t>NOT</a:t>
            </a:r>
            <a:r>
              <a:rPr lang="en-US" sz="2000" dirty="0">
                <a:latin typeface="Arial Rounded MT Bold" pitchFamily="34" charset="0"/>
              </a:rPr>
              <a:t> a member of </a:t>
            </a:r>
            <a:r>
              <a:rPr lang="en-US" sz="2000" dirty="0">
                <a:latin typeface="Arial Rounded MT Bold" pitchFamily="34" charset="0"/>
              </a:rPr>
              <a:t>COMESA</a:t>
            </a:r>
            <a:r>
              <a:rPr lang="en-US" sz="2000" b="1" dirty="0">
                <a:latin typeface="Arial Rounded MT Bold" pitchFamily="34" charset="0"/>
              </a:rPr>
              <a:t>?</a:t>
            </a:r>
            <a:r>
              <a:rPr lang="en-US" sz="2000" dirty="0">
                <a:latin typeface="Arial Rounded MT Bold" pitchFamily="34" charset="0"/>
              </a:rPr>
              <a:t> </a:t>
            </a:r>
          </a:p>
          <a:p>
            <a:pPr marL="0" indent="0">
              <a:buNone/>
            </a:pPr>
            <a:r>
              <a:rPr lang="en-US" sz="2000" dirty="0">
                <a:latin typeface="Arial Rounded MT Bold" pitchFamily="34" charset="0"/>
              </a:rPr>
              <a:t>	</a:t>
            </a:r>
            <a:r>
              <a:rPr lang="en-US" sz="2000" b="1" dirty="0">
                <a:latin typeface="Arial Rounded MT Bold" pitchFamily="34" charset="0"/>
              </a:rPr>
              <a:t>A</a:t>
            </a:r>
            <a:r>
              <a:rPr lang="en-US" sz="2000" b="1" dirty="0">
                <a:latin typeface="Arial Rounded MT Bold" pitchFamily="34" charset="0"/>
              </a:rPr>
              <a:t>. </a:t>
            </a:r>
            <a:r>
              <a:rPr lang="en-US" sz="2000" dirty="0">
                <a:latin typeface="Arial Rounded MT Bold" pitchFamily="34" charset="0"/>
              </a:rPr>
              <a:t>Egypt                   </a:t>
            </a:r>
            <a:endParaRPr lang="en-US" sz="2000" dirty="0">
              <a:latin typeface="Arial Rounded MT Bold" pitchFamily="34" charset="0"/>
            </a:endParaRPr>
          </a:p>
          <a:p>
            <a:pPr marL="0" indent="0">
              <a:buNone/>
            </a:pPr>
            <a:r>
              <a:rPr lang="en-US" sz="2000" b="1" dirty="0">
                <a:latin typeface="Arial Rounded MT Bold" pitchFamily="34" charset="0"/>
              </a:rPr>
              <a:t>	</a:t>
            </a:r>
            <a:r>
              <a:rPr lang="en-US" sz="2000" b="1" dirty="0">
                <a:latin typeface="Arial Rounded MT Bold" pitchFamily="34" charset="0"/>
              </a:rPr>
              <a:t>B</a:t>
            </a:r>
            <a:r>
              <a:rPr lang="en-US" sz="2000" b="1" dirty="0">
                <a:latin typeface="Arial Rounded MT Bold" pitchFamily="34" charset="0"/>
              </a:rPr>
              <a:t>. </a:t>
            </a:r>
            <a:r>
              <a:rPr lang="en-US" sz="2000" dirty="0">
                <a:latin typeface="Arial Rounded MT Bold" pitchFamily="34" charset="0"/>
              </a:rPr>
              <a:t>Somalia    </a:t>
            </a:r>
          </a:p>
          <a:p>
            <a:pPr marL="0" indent="0">
              <a:buNone/>
            </a:pPr>
            <a:r>
              <a:rPr lang="en-US" sz="2000" dirty="0">
                <a:latin typeface="Arial Rounded MT Bold" pitchFamily="34" charset="0"/>
              </a:rPr>
              <a:t>	</a:t>
            </a:r>
            <a:r>
              <a:rPr lang="en-US" sz="2000" b="1" dirty="0">
                <a:latin typeface="Arial Rounded MT Bold" pitchFamily="34" charset="0"/>
              </a:rPr>
              <a:t>C</a:t>
            </a:r>
            <a:r>
              <a:rPr lang="en-US" sz="2000" b="1" dirty="0">
                <a:latin typeface="Arial Rounded MT Bold" pitchFamily="34" charset="0"/>
              </a:rPr>
              <a:t>. </a:t>
            </a:r>
            <a:r>
              <a:rPr lang="en-US" sz="2000" dirty="0">
                <a:latin typeface="Arial Rounded MT Bold" pitchFamily="34" charset="0"/>
              </a:rPr>
              <a:t>Libya                   </a:t>
            </a:r>
            <a:r>
              <a:rPr lang="en-US" sz="2000" dirty="0">
                <a:latin typeface="Arial Rounded MT Bold" pitchFamily="34" charset="0"/>
              </a:rPr>
              <a:t> </a:t>
            </a:r>
          </a:p>
          <a:p>
            <a:pPr marL="0" indent="0">
              <a:buNone/>
            </a:pPr>
            <a:r>
              <a:rPr lang="en-US" sz="2000" b="1" dirty="0">
                <a:latin typeface="Arial Rounded MT Bold" pitchFamily="34" charset="0"/>
              </a:rPr>
              <a:t>	</a:t>
            </a:r>
            <a:r>
              <a:rPr lang="en-US" sz="2000" b="1" dirty="0">
                <a:latin typeface="Arial Rounded MT Bold" pitchFamily="34" charset="0"/>
              </a:rPr>
              <a:t>D</a:t>
            </a:r>
            <a:r>
              <a:rPr lang="en-US" sz="2000" b="1" dirty="0">
                <a:latin typeface="Arial Rounded MT Bold" pitchFamily="34" charset="0"/>
              </a:rPr>
              <a:t>. </a:t>
            </a:r>
            <a:r>
              <a:rPr lang="en-US" sz="2000" dirty="0">
                <a:latin typeface="Arial Rounded MT Bold" pitchFamily="34" charset="0"/>
              </a:rPr>
              <a:t>Malawi</a:t>
            </a:r>
          </a:p>
          <a:p>
            <a:pPr marL="0" indent="0">
              <a:buNone/>
            </a:pPr>
            <a:r>
              <a:rPr lang="en-US" sz="2000" dirty="0">
                <a:latin typeface="Arial Rounded MT Bold" pitchFamily="34" charset="0"/>
              </a:rPr>
              <a:t> </a:t>
            </a:r>
          </a:p>
          <a:p>
            <a:pPr marL="0" indent="0">
              <a:buNone/>
            </a:pPr>
            <a:r>
              <a:rPr lang="en-US" sz="2000" b="1" dirty="0">
                <a:latin typeface="Arial Rounded MT Bold" pitchFamily="34" charset="0"/>
              </a:rPr>
              <a:t>11</a:t>
            </a:r>
            <a:r>
              <a:rPr lang="en-US" sz="2000" dirty="0">
                <a:latin typeface="Arial Rounded MT Bold" pitchFamily="34" charset="0"/>
              </a:rPr>
              <a:t>. </a:t>
            </a:r>
            <a:r>
              <a:rPr lang="en-US" sz="2000" dirty="0">
                <a:latin typeface="Arial Rounded MT Bold" pitchFamily="34" charset="0"/>
              </a:rPr>
              <a:t>The </a:t>
            </a:r>
            <a:r>
              <a:rPr lang="en-US" sz="2000" dirty="0">
                <a:latin typeface="Arial Rounded MT Bold" pitchFamily="34" charset="0"/>
              </a:rPr>
              <a:t>party that led Tanganyika to independence was -</a:t>
            </a:r>
          </a:p>
          <a:p>
            <a:pPr marL="0" indent="0">
              <a:buNone/>
            </a:pPr>
            <a:r>
              <a:rPr lang="en-US" sz="2000" b="1" dirty="0">
                <a:latin typeface="Arial Rounded MT Bold" pitchFamily="34" charset="0"/>
              </a:rPr>
              <a:t>     </a:t>
            </a:r>
            <a:r>
              <a:rPr lang="en-US" sz="2000" b="1" dirty="0">
                <a:latin typeface="Arial Rounded MT Bold" pitchFamily="34" charset="0"/>
              </a:rPr>
              <a:t>	A</a:t>
            </a:r>
            <a:r>
              <a:rPr lang="en-US" sz="2000" b="1" dirty="0">
                <a:latin typeface="Arial Rounded MT Bold" pitchFamily="34" charset="0"/>
              </a:rPr>
              <a:t>. </a:t>
            </a:r>
            <a:r>
              <a:rPr lang="en-US" sz="2000" dirty="0">
                <a:latin typeface="Arial Rounded MT Bold" pitchFamily="34" charset="0"/>
              </a:rPr>
              <a:t>TANU   </a:t>
            </a:r>
            <a:r>
              <a:rPr lang="en-US" sz="2000" dirty="0">
                <a:latin typeface="Arial Rounded MT Bold" pitchFamily="34" charset="0"/>
              </a:rPr>
              <a:t>   	</a:t>
            </a:r>
            <a:r>
              <a:rPr lang="en-US" sz="2000" b="1" dirty="0">
                <a:latin typeface="Arial Rounded MT Bold" pitchFamily="34" charset="0"/>
              </a:rPr>
              <a:t>B</a:t>
            </a:r>
            <a:r>
              <a:rPr lang="en-US" sz="2000" b="1" dirty="0">
                <a:latin typeface="Arial Rounded MT Bold" pitchFamily="34" charset="0"/>
              </a:rPr>
              <a:t>. </a:t>
            </a:r>
            <a:r>
              <a:rPr lang="en-US" sz="2000" dirty="0">
                <a:latin typeface="Arial Rounded MT Bold" pitchFamily="34" charset="0"/>
              </a:rPr>
              <a:t>TAA   </a:t>
            </a:r>
            <a:r>
              <a:rPr lang="en-US" sz="2000" dirty="0">
                <a:latin typeface="Arial Rounded MT Bold" pitchFamily="34" charset="0"/>
              </a:rPr>
              <a:t>  </a:t>
            </a:r>
          </a:p>
          <a:p>
            <a:pPr marL="0" indent="0">
              <a:buNone/>
            </a:pPr>
            <a:r>
              <a:rPr lang="en-US" sz="2000" b="1" dirty="0">
                <a:latin typeface="Arial Rounded MT Bold" pitchFamily="34" charset="0"/>
              </a:rPr>
              <a:t>	</a:t>
            </a:r>
            <a:r>
              <a:rPr lang="en-US" sz="2000" b="1" dirty="0">
                <a:latin typeface="Arial Rounded MT Bold" pitchFamily="34" charset="0"/>
              </a:rPr>
              <a:t>C</a:t>
            </a:r>
            <a:r>
              <a:rPr lang="en-US" sz="2000" b="1" dirty="0">
                <a:latin typeface="Arial Rounded MT Bold" pitchFamily="34" charset="0"/>
              </a:rPr>
              <a:t>. </a:t>
            </a:r>
            <a:r>
              <a:rPr lang="en-US" sz="2000" dirty="0">
                <a:latin typeface="Arial Rounded MT Bold" pitchFamily="34" charset="0"/>
              </a:rPr>
              <a:t>CCM      </a:t>
            </a:r>
            <a:r>
              <a:rPr lang="en-US" sz="2000" dirty="0">
                <a:latin typeface="Arial Rounded MT Bold" pitchFamily="34" charset="0"/>
              </a:rPr>
              <a:t>	</a:t>
            </a:r>
            <a:r>
              <a:rPr lang="en-US" sz="2000" b="1" dirty="0">
                <a:latin typeface="Arial Rounded MT Bold" pitchFamily="34" charset="0"/>
              </a:rPr>
              <a:t>D</a:t>
            </a:r>
            <a:r>
              <a:rPr lang="en-US" sz="2000" b="1" dirty="0">
                <a:latin typeface="Arial Rounded MT Bold" pitchFamily="34" charset="0"/>
              </a:rPr>
              <a:t>. </a:t>
            </a:r>
            <a:r>
              <a:rPr lang="en-US" sz="2000" dirty="0">
                <a:latin typeface="Arial Rounded MT Bold" pitchFamily="34" charset="0"/>
              </a:rPr>
              <a:t>ASP </a:t>
            </a:r>
          </a:p>
          <a:p>
            <a:pPr marL="0" indent="0">
              <a:buNone/>
            </a:pPr>
            <a:r>
              <a:rPr lang="en-US" sz="2000" dirty="0">
                <a:latin typeface="Arial Rounded MT Bold" pitchFamily="34" charset="0"/>
              </a:rPr>
              <a:t> </a:t>
            </a:r>
            <a:endParaRPr lang="en-US" sz="2000" dirty="0">
              <a:latin typeface="Arial Rounded MT Bold" pitchFamily="34" charset="0"/>
            </a:endParaRPr>
          </a:p>
          <a:p>
            <a:pPr marL="0" indent="0">
              <a:buNone/>
            </a:pPr>
            <a:r>
              <a:rPr lang="en-US" sz="2000" b="1" dirty="0">
                <a:latin typeface="Arial Rounded MT Bold" pitchFamily="34" charset="0"/>
              </a:rPr>
              <a:t>12.</a:t>
            </a:r>
            <a:r>
              <a:rPr lang="en-US" sz="2000" dirty="0">
                <a:latin typeface="Arial Rounded MT Bold" pitchFamily="34" charset="0"/>
              </a:rPr>
              <a:t>Which </a:t>
            </a:r>
            <a:r>
              <a:rPr lang="en-US" sz="2000" dirty="0">
                <a:latin typeface="Arial Rounded MT Bold" pitchFamily="34" charset="0"/>
              </a:rPr>
              <a:t>one of the following shows the members of COMESA? </a:t>
            </a:r>
          </a:p>
          <a:p>
            <a:pPr marL="457200" lvl="1" indent="0">
              <a:buNone/>
            </a:pPr>
            <a:r>
              <a:rPr lang="en-US" sz="2000" dirty="0">
                <a:latin typeface="Arial Rounded MT Bold" pitchFamily="34" charset="0"/>
              </a:rPr>
              <a:t>	A. Djibouti</a:t>
            </a:r>
            <a:r>
              <a:rPr lang="en-US" sz="2000" dirty="0">
                <a:latin typeface="Arial Rounded MT Bold" pitchFamily="34" charset="0"/>
              </a:rPr>
              <a:t>, Eritrea, Ghana, </a:t>
            </a:r>
            <a:r>
              <a:rPr lang="en-US" sz="2000" dirty="0" err="1">
                <a:latin typeface="Arial Rounded MT Bold" pitchFamily="34" charset="0"/>
              </a:rPr>
              <a:t>Mali</a:t>
            </a:r>
            <a:r>
              <a:rPr lang="en-US" sz="2000" dirty="0">
                <a:latin typeface="Arial Rounded MT Bold" pitchFamily="34" charset="0"/>
              </a:rPr>
              <a:t>. </a:t>
            </a:r>
          </a:p>
          <a:p>
            <a:pPr marL="457200" lvl="1" indent="0">
              <a:buNone/>
            </a:pPr>
            <a:r>
              <a:rPr lang="en-US" sz="2000" dirty="0">
                <a:latin typeface="Arial Rounded MT Bold" pitchFamily="34" charset="0"/>
              </a:rPr>
              <a:t>	B. Kenya</a:t>
            </a:r>
            <a:r>
              <a:rPr lang="en-US" sz="2000" dirty="0">
                <a:latin typeface="Arial Rounded MT Bold" pitchFamily="34" charset="0"/>
              </a:rPr>
              <a:t>, Uganda, Egypt, Comoros. </a:t>
            </a:r>
          </a:p>
          <a:p>
            <a:pPr marL="457200" lvl="1" indent="0">
              <a:buNone/>
            </a:pPr>
            <a:r>
              <a:rPr lang="en-US" sz="2000" dirty="0">
                <a:latin typeface="Arial Rounded MT Bold" pitchFamily="34" charset="0"/>
              </a:rPr>
              <a:t>	C. Sudan</a:t>
            </a:r>
            <a:r>
              <a:rPr lang="en-US" sz="2000" dirty="0">
                <a:latin typeface="Arial Rounded MT Bold" pitchFamily="34" charset="0"/>
              </a:rPr>
              <a:t>, </a:t>
            </a:r>
            <a:r>
              <a:rPr lang="en-US" sz="2000" dirty="0">
                <a:latin typeface="Arial Rounded MT Bold" pitchFamily="34" charset="0"/>
              </a:rPr>
              <a:t>Togo</a:t>
            </a:r>
            <a:r>
              <a:rPr lang="en-US" sz="2000" dirty="0">
                <a:latin typeface="Arial Rounded MT Bold" pitchFamily="34" charset="0"/>
              </a:rPr>
              <a:t>, </a:t>
            </a:r>
            <a:r>
              <a:rPr lang="en-US" sz="2000" dirty="0" err="1">
                <a:latin typeface="Arial Rounded MT Bold" pitchFamily="34" charset="0"/>
              </a:rPr>
              <a:t>Mali</a:t>
            </a:r>
            <a:r>
              <a:rPr lang="en-US" sz="2000" dirty="0">
                <a:latin typeface="Arial Rounded MT Bold" pitchFamily="34" charset="0"/>
              </a:rPr>
              <a:t>, Malawi.</a:t>
            </a:r>
          </a:p>
          <a:p>
            <a:pPr marL="457200" lvl="1" indent="0">
              <a:buNone/>
            </a:pPr>
            <a:r>
              <a:rPr lang="en-US" sz="2000" dirty="0">
                <a:latin typeface="Arial Rounded MT Bold" pitchFamily="34" charset="0"/>
              </a:rPr>
              <a:t>	D. Benin</a:t>
            </a:r>
            <a:r>
              <a:rPr lang="en-US" sz="2000" dirty="0">
                <a:latin typeface="Arial Rounded MT Bold" pitchFamily="34" charset="0"/>
              </a:rPr>
              <a:t>, Senegal, Rwanda, Mauritius.</a:t>
            </a:r>
          </a:p>
          <a:p>
            <a:endParaRPr lang="en-US" sz="2000" dirty="0">
              <a:latin typeface="Arial Rounded MT Bold" pitchFamily="34" charset="0"/>
            </a:endParaRPr>
          </a:p>
        </p:txBody>
      </p:sp>
    </p:spTree>
    <p:extLst>
      <p:ext uri="{BB962C8B-B14F-4D97-AF65-F5344CB8AC3E}">
        <p14:creationId xmlns:p14="http://schemas.microsoft.com/office/powerpoint/2010/main" val="590633754"/>
      </p:ext>
    </p:extLst>
  </p:cSld>
  <p:clrMapOvr>
    <a:masterClrMapping/>
  </p:clrMapOvr>
  <p:transition spd="slow" advTm="60000">
    <p:cover/>
  </p:transition>
  <p:timing>
    <p:tnLst>
      <p:par>
        <p:cTn id="1" dur="indefinite" restart="never" nodeType="tmRoot"/>
      </p:par>
    </p:tn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90500"/>
            <a:ext cx="9144000" cy="3771900"/>
          </a:xfrm>
          <a:prstGeom prst="rect">
            <a:avLst/>
          </a:prstGeom>
        </p:spPr>
        <p:txBody>
          <a:bodyPr>
            <a:noAutofit/>
          </a:bodyPr>
          <a:lstStyle/>
          <a:p>
            <a:pPr marL="514350" indent="-514350">
              <a:buAutoNum type="arabicPeriod" startAt="13"/>
            </a:pPr>
            <a:r>
              <a:rPr lang="en-US" sz="2800" dirty="0">
                <a:latin typeface="Arial Rounded MT Bold" pitchFamily="34" charset="0"/>
              </a:rPr>
              <a:t>Which </a:t>
            </a:r>
            <a:r>
              <a:rPr lang="en-US" sz="2800" dirty="0">
                <a:latin typeface="Arial Rounded MT Bold" pitchFamily="34" charset="0"/>
              </a:rPr>
              <a:t>one of the following is NOT </a:t>
            </a:r>
            <a:r>
              <a:rPr lang="en-US" sz="2800" dirty="0">
                <a:latin typeface="Arial Rounded MT Bold" pitchFamily="34" charset="0"/>
              </a:rPr>
              <a:t>a problem facing IGAD?</a:t>
            </a:r>
          </a:p>
          <a:p>
            <a:pPr marL="0" indent="0">
              <a:buNone/>
            </a:pPr>
            <a:r>
              <a:rPr lang="en-US" sz="2800" b="1" dirty="0">
                <a:latin typeface="Arial Rounded MT Bold" pitchFamily="34" charset="0"/>
              </a:rPr>
              <a:t>A. </a:t>
            </a:r>
            <a:r>
              <a:rPr lang="en-US" sz="2800" dirty="0">
                <a:latin typeface="Arial Rounded MT Bold" pitchFamily="34" charset="0"/>
              </a:rPr>
              <a:t>Civil </a:t>
            </a:r>
            <a:r>
              <a:rPr lang="en-US" sz="2800" dirty="0">
                <a:latin typeface="Arial Rounded MT Bold" pitchFamily="34" charset="0"/>
              </a:rPr>
              <a:t>war in the horn of Africa. </a:t>
            </a:r>
          </a:p>
          <a:p>
            <a:pPr marL="0" indent="0">
              <a:buNone/>
            </a:pPr>
            <a:r>
              <a:rPr lang="en-US" sz="2800" b="1" dirty="0">
                <a:latin typeface="Arial Rounded MT Bold" pitchFamily="34" charset="0"/>
              </a:rPr>
              <a:t>B. </a:t>
            </a:r>
            <a:r>
              <a:rPr lang="en-US" sz="2800" dirty="0">
                <a:latin typeface="Arial Rounded MT Bold" pitchFamily="34" charset="0"/>
              </a:rPr>
              <a:t>Lack </a:t>
            </a:r>
            <a:r>
              <a:rPr lang="en-US" sz="2800" dirty="0">
                <a:latin typeface="Arial Rounded MT Bold" pitchFamily="34" charset="0"/>
              </a:rPr>
              <a:t>of enough funds. </a:t>
            </a:r>
          </a:p>
          <a:p>
            <a:pPr marL="0" indent="0">
              <a:buNone/>
            </a:pPr>
            <a:r>
              <a:rPr lang="en-US" sz="2800" b="1" dirty="0">
                <a:latin typeface="Arial Rounded MT Bold" pitchFamily="34" charset="0"/>
              </a:rPr>
              <a:t>C. </a:t>
            </a:r>
            <a:r>
              <a:rPr lang="en-US" sz="2800" dirty="0">
                <a:latin typeface="Arial Rounded MT Bold" pitchFamily="34" charset="0"/>
              </a:rPr>
              <a:t>Withdrawal </a:t>
            </a:r>
            <a:r>
              <a:rPr lang="en-US" sz="2800" dirty="0">
                <a:latin typeface="Arial Rounded MT Bold" pitchFamily="34" charset="0"/>
              </a:rPr>
              <a:t>of some member </a:t>
            </a:r>
            <a:r>
              <a:rPr lang="en-US" sz="2800" dirty="0">
                <a:latin typeface="Arial Rounded MT Bold" pitchFamily="34" charset="0"/>
              </a:rPr>
              <a:t>countries</a:t>
            </a:r>
            <a:r>
              <a:rPr lang="en-US" sz="2800" dirty="0">
                <a:latin typeface="Arial Rounded MT Bold" pitchFamily="34" charset="0"/>
              </a:rPr>
              <a:t>. </a:t>
            </a:r>
          </a:p>
          <a:p>
            <a:pPr marL="0" indent="0">
              <a:buNone/>
            </a:pPr>
            <a:r>
              <a:rPr lang="en-US" sz="2800" b="1" dirty="0">
                <a:latin typeface="Arial Rounded MT Bold" pitchFamily="34" charset="0"/>
              </a:rPr>
              <a:t>D. </a:t>
            </a:r>
            <a:r>
              <a:rPr lang="en-US" sz="2800" dirty="0">
                <a:latin typeface="Arial Rounded MT Bold" pitchFamily="34" charset="0"/>
              </a:rPr>
              <a:t>Misunderstanding </a:t>
            </a:r>
            <a:r>
              <a:rPr lang="en-US" sz="2800" dirty="0">
                <a:latin typeface="Arial Rounded MT Bold" pitchFamily="34" charset="0"/>
              </a:rPr>
              <a:t>among the member </a:t>
            </a:r>
            <a:r>
              <a:rPr lang="en-US" sz="2800" dirty="0">
                <a:latin typeface="Arial Rounded MT Bold" pitchFamily="34" charset="0"/>
              </a:rPr>
              <a:t>states</a:t>
            </a:r>
            <a:r>
              <a:rPr lang="en-US" sz="2800" dirty="0">
                <a:latin typeface="Arial Rounded MT Bold" pitchFamily="34" charset="0"/>
              </a:rPr>
              <a:t>.</a:t>
            </a:r>
          </a:p>
          <a:p>
            <a:pPr marL="0" indent="0">
              <a:buNone/>
            </a:pPr>
            <a:endParaRPr lang="en-US" sz="1600" b="1" dirty="0">
              <a:latin typeface="Arial Rounded MT Bold" pitchFamily="34" charset="0"/>
            </a:endParaRPr>
          </a:p>
          <a:p>
            <a:pPr marL="0" indent="0">
              <a:buNone/>
            </a:pPr>
            <a:r>
              <a:rPr lang="en-US" sz="2800" b="1" dirty="0">
                <a:latin typeface="Arial Rounded MT Bold" pitchFamily="34" charset="0"/>
              </a:rPr>
              <a:t>14.</a:t>
            </a:r>
            <a:r>
              <a:rPr lang="en-US" sz="2800" dirty="0">
                <a:latin typeface="Arial Rounded MT Bold" pitchFamily="34" charset="0"/>
              </a:rPr>
              <a:t>Which </a:t>
            </a:r>
            <a:r>
              <a:rPr lang="en-US" sz="2800" dirty="0">
                <a:latin typeface="Arial Rounded MT Bold" pitchFamily="34" charset="0"/>
              </a:rPr>
              <a:t>one of the following was </a:t>
            </a:r>
            <a:r>
              <a:rPr lang="en-US" sz="2800" b="1" dirty="0">
                <a:latin typeface="Arial Rounded MT Bold" pitchFamily="34" charset="0"/>
              </a:rPr>
              <a:t>NOT</a:t>
            </a:r>
            <a:r>
              <a:rPr lang="en-US" sz="2800" dirty="0">
                <a:latin typeface="Arial Rounded MT Bold" pitchFamily="34" charset="0"/>
              </a:rPr>
              <a:t> an official </a:t>
            </a:r>
            <a:r>
              <a:rPr lang="en-US" sz="2800" dirty="0">
                <a:latin typeface="Arial Rounded MT Bold" pitchFamily="34" charset="0"/>
              </a:rPr>
              <a:t>in the </a:t>
            </a:r>
            <a:r>
              <a:rPr lang="en-US" sz="2800" dirty="0" err="1">
                <a:latin typeface="Arial Rounded MT Bold" pitchFamily="34" charset="0"/>
              </a:rPr>
              <a:t>Baganda</a:t>
            </a:r>
            <a:r>
              <a:rPr lang="en-US" sz="2800" dirty="0">
                <a:latin typeface="Arial Rounded MT Bold" pitchFamily="34" charset="0"/>
              </a:rPr>
              <a:t> government?</a:t>
            </a:r>
          </a:p>
          <a:p>
            <a:pPr marL="0" indent="0">
              <a:buNone/>
            </a:pPr>
            <a:r>
              <a:rPr lang="en-US" sz="2800" b="1" dirty="0">
                <a:latin typeface="Arial Rounded MT Bold" pitchFamily="34" charset="0"/>
              </a:rPr>
              <a:t>	A</a:t>
            </a:r>
            <a:r>
              <a:rPr lang="en-US" sz="2800" b="1" dirty="0">
                <a:latin typeface="Arial Rounded MT Bold" pitchFamily="34" charset="0"/>
              </a:rPr>
              <a:t>. </a:t>
            </a:r>
            <a:r>
              <a:rPr lang="en-US" sz="2800" dirty="0" err="1">
                <a:latin typeface="Arial Rounded MT Bold" pitchFamily="34" charset="0"/>
              </a:rPr>
              <a:t>Mutemi</a:t>
            </a:r>
            <a:r>
              <a:rPr lang="en-US" sz="2800" dirty="0">
                <a:latin typeface="Arial Rounded MT Bold" pitchFamily="34" charset="0"/>
              </a:rPr>
              <a:t>.		</a:t>
            </a:r>
            <a:r>
              <a:rPr lang="en-US" sz="2800" dirty="0">
                <a:latin typeface="Arial Rounded MT Bold" pitchFamily="34" charset="0"/>
              </a:rPr>
              <a:t>	</a:t>
            </a:r>
            <a:r>
              <a:rPr lang="en-US" sz="2800" b="1" dirty="0">
                <a:latin typeface="Arial Rounded MT Bold" pitchFamily="34" charset="0"/>
              </a:rPr>
              <a:t>B</a:t>
            </a:r>
            <a:r>
              <a:rPr lang="en-US" sz="2800" b="1" dirty="0">
                <a:latin typeface="Arial Rounded MT Bold" pitchFamily="34" charset="0"/>
              </a:rPr>
              <a:t>. </a:t>
            </a:r>
            <a:r>
              <a:rPr lang="en-US" sz="2800" dirty="0" err="1">
                <a:latin typeface="Arial Rounded MT Bold" pitchFamily="34" charset="0"/>
              </a:rPr>
              <a:t>Katikiro</a:t>
            </a:r>
            <a:r>
              <a:rPr lang="en-US" sz="2800" dirty="0">
                <a:latin typeface="Arial Rounded MT Bold" pitchFamily="34" charset="0"/>
              </a:rPr>
              <a:t> </a:t>
            </a:r>
          </a:p>
          <a:p>
            <a:pPr marL="0" indent="0">
              <a:buNone/>
            </a:pPr>
            <a:r>
              <a:rPr lang="en-US" sz="2800" b="1" dirty="0">
                <a:latin typeface="Arial Rounded MT Bold" pitchFamily="34" charset="0"/>
              </a:rPr>
              <a:t>	C</a:t>
            </a:r>
            <a:r>
              <a:rPr lang="en-US" sz="2800" b="1" dirty="0">
                <a:latin typeface="Arial Rounded MT Bold" pitchFamily="34" charset="0"/>
              </a:rPr>
              <a:t>. </a:t>
            </a:r>
            <a:r>
              <a:rPr lang="en-US" sz="2800" dirty="0" err="1">
                <a:latin typeface="Arial Rounded MT Bold" pitchFamily="34" charset="0"/>
              </a:rPr>
              <a:t>Omulamuzi</a:t>
            </a:r>
            <a:r>
              <a:rPr lang="en-US" sz="2800" dirty="0">
                <a:latin typeface="Arial Rounded MT Bold" pitchFamily="34" charset="0"/>
              </a:rPr>
              <a:t>      </a:t>
            </a:r>
            <a:r>
              <a:rPr lang="en-US" sz="2800" dirty="0">
                <a:latin typeface="Arial Rounded MT Bold" pitchFamily="34" charset="0"/>
              </a:rPr>
              <a:t>  	</a:t>
            </a:r>
            <a:r>
              <a:rPr lang="en-US" sz="2800" b="1" dirty="0">
                <a:latin typeface="Arial Rounded MT Bold" pitchFamily="34" charset="0"/>
              </a:rPr>
              <a:t>D</a:t>
            </a:r>
            <a:r>
              <a:rPr lang="en-US" sz="2800" b="1" dirty="0">
                <a:latin typeface="Arial Rounded MT Bold" pitchFamily="34" charset="0"/>
              </a:rPr>
              <a:t>. </a:t>
            </a:r>
            <a:r>
              <a:rPr lang="en-US" sz="2800" dirty="0" err="1">
                <a:latin typeface="Arial Rounded MT Bold" pitchFamily="34" charset="0"/>
              </a:rPr>
              <a:t>Omuwanika</a:t>
            </a:r>
            <a:endParaRPr lang="en-US" sz="2800" dirty="0">
              <a:latin typeface="Arial Rounded MT Bold" pitchFamily="34" charset="0"/>
            </a:endParaRPr>
          </a:p>
          <a:p>
            <a:endParaRPr lang="en-US" sz="2800" dirty="0">
              <a:latin typeface="Arial Rounded MT Bold" pitchFamily="34" charset="0"/>
            </a:endParaRPr>
          </a:p>
        </p:txBody>
      </p:sp>
    </p:spTree>
    <p:extLst>
      <p:ext uri="{BB962C8B-B14F-4D97-AF65-F5344CB8AC3E}">
        <p14:creationId xmlns:p14="http://schemas.microsoft.com/office/powerpoint/2010/main" val="2756233607"/>
      </p:ext>
    </p:extLst>
  </p:cSld>
  <p:clrMapOvr>
    <a:masterClrMapping/>
  </p:clrMapOvr>
  <p:transition spd="slow" advTm="60000">
    <p:cover/>
  </p:transition>
  <p:timing>
    <p:tnLst>
      <p:par>
        <p:cTn id="1" dur="indefinite" restart="never" nodeType="tmRoot"/>
      </p:par>
    </p:tn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3771900"/>
          </a:xfrm>
          <a:prstGeom prst="rect">
            <a:avLst/>
          </a:prstGeom>
        </p:spPr>
        <p:txBody>
          <a:bodyPr>
            <a:noAutofit/>
          </a:bodyPr>
          <a:lstStyle/>
          <a:p>
            <a:pPr marL="0" indent="0">
              <a:buNone/>
            </a:pPr>
            <a:r>
              <a:rPr lang="en-US" sz="2400" b="1" dirty="0">
                <a:latin typeface="Arial Rounded MT Bold" pitchFamily="34" charset="0"/>
              </a:rPr>
              <a:t>15.</a:t>
            </a:r>
            <a:r>
              <a:rPr lang="en-US" sz="2400" dirty="0">
                <a:latin typeface="Arial Rounded MT Bold" pitchFamily="34" charset="0"/>
              </a:rPr>
              <a:t> Which one of the following is a negative effect to the Africans as a result of the scramble and partition of Africa?</a:t>
            </a:r>
          </a:p>
          <a:p>
            <a:pPr marL="0" indent="0">
              <a:buNone/>
            </a:pPr>
            <a:r>
              <a:rPr lang="en-US" sz="2400" b="1" dirty="0">
                <a:latin typeface="Arial Rounded MT Bold" pitchFamily="34" charset="0"/>
              </a:rPr>
              <a:t>	A. </a:t>
            </a:r>
            <a:r>
              <a:rPr lang="en-US" sz="2400" dirty="0">
                <a:latin typeface="Arial Rounded MT Bold" pitchFamily="34" charset="0"/>
              </a:rPr>
              <a:t>Stop of slave trade in Africa </a:t>
            </a:r>
          </a:p>
          <a:p>
            <a:pPr marL="0" indent="0">
              <a:buNone/>
            </a:pPr>
            <a:r>
              <a:rPr lang="en-US" sz="2400" b="1" dirty="0">
                <a:latin typeface="Arial Rounded MT Bold" pitchFamily="34" charset="0"/>
              </a:rPr>
              <a:t>	B. </a:t>
            </a:r>
            <a:r>
              <a:rPr lang="en-US" sz="2400" dirty="0">
                <a:latin typeface="Arial Rounded MT Bold" pitchFamily="34" charset="0"/>
              </a:rPr>
              <a:t>Introduction of Christianity</a:t>
            </a:r>
          </a:p>
          <a:p>
            <a:pPr marL="0" indent="0">
              <a:buNone/>
            </a:pPr>
            <a:r>
              <a:rPr lang="en-US" sz="2400" b="1" dirty="0">
                <a:latin typeface="Arial Rounded MT Bold" pitchFamily="34" charset="0"/>
              </a:rPr>
              <a:t>	C. </a:t>
            </a:r>
            <a:r>
              <a:rPr lang="en-US" sz="2400" dirty="0">
                <a:latin typeface="Arial Rounded MT Bold" pitchFamily="34" charset="0"/>
              </a:rPr>
              <a:t>Establishment of towns and market </a:t>
            </a:r>
            <a:r>
              <a:rPr lang="en-US" sz="2400" dirty="0" err="1">
                <a:latin typeface="Arial Rounded MT Bold" pitchFamily="34" charset="0"/>
              </a:rPr>
              <a:t>centres</a:t>
            </a:r>
            <a:endParaRPr lang="en-US" sz="2400" dirty="0">
              <a:latin typeface="Arial Rounded MT Bold" pitchFamily="34" charset="0"/>
            </a:endParaRPr>
          </a:p>
          <a:p>
            <a:pPr marL="0" indent="0">
              <a:buNone/>
            </a:pPr>
            <a:r>
              <a:rPr lang="en-US" sz="2400" b="1" dirty="0">
                <a:latin typeface="Arial Rounded MT Bold" pitchFamily="34" charset="0"/>
              </a:rPr>
              <a:t>	D. </a:t>
            </a:r>
            <a:r>
              <a:rPr lang="en-US" sz="2400" dirty="0">
                <a:latin typeface="Arial Rounded MT Bold" pitchFamily="34" charset="0"/>
              </a:rPr>
              <a:t>Settlement of surplus population</a:t>
            </a:r>
          </a:p>
          <a:p>
            <a:pPr marL="0" indent="0">
              <a:buNone/>
            </a:pPr>
            <a:endParaRPr lang="en-US" sz="2000" dirty="0">
              <a:latin typeface="Arial Rounded MT Bold" pitchFamily="34" charset="0"/>
            </a:endParaRPr>
          </a:p>
          <a:p>
            <a:pPr marL="0" indent="0">
              <a:buNone/>
            </a:pPr>
            <a:r>
              <a:rPr lang="en-US" sz="2400" dirty="0">
                <a:latin typeface="Arial Rounded MT Bold" pitchFamily="34" charset="0"/>
              </a:rPr>
              <a:t>16.When was Preferential Trade Area (</a:t>
            </a:r>
            <a:r>
              <a:rPr lang="en-US" sz="2400" b="1" dirty="0">
                <a:latin typeface="Arial Rounded MT Bold" pitchFamily="34" charset="0"/>
              </a:rPr>
              <a:t>PTA</a:t>
            </a:r>
            <a:r>
              <a:rPr lang="en-US" sz="2400" dirty="0">
                <a:latin typeface="Arial Rounded MT Bold" pitchFamily="34" charset="0"/>
              </a:rPr>
              <a:t>) replaced by </a:t>
            </a:r>
            <a:r>
              <a:rPr lang="en-US" sz="2400" b="1" dirty="0">
                <a:latin typeface="Arial Rounded MT Bold" pitchFamily="34" charset="0"/>
              </a:rPr>
              <a:t>COMESA</a:t>
            </a:r>
            <a:r>
              <a:rPr lang="en-US" sz="2400" dirty="0">
                <a:latin typeface="Arial Rounded MT Bold" pitchFamily="34" charset="0"/>
              </a:rPr>
              <a:t>?</a:t>
            </a:r>
          </a:p>
          <a:p>
            <a:pPr marL="0" indent="0">
              <a:buNone/>
            </a:pPr>
            <a:r>
              <a:rPr lang="en-US" sz="2400" b="1" dirty="0">
                <a:latin typeface="Arial Rounded MT Bold" pitchFamily="34" charset="0"/>
              </a:rPr>
              <a:t>A.     </a:t>
            </a:r>
            <a:r>
              <a:rPr lang="en-US" sz="2400" dirty="0">
                <a:latin typeface="Arial Rounded MT Bold" pitchFamily="34" charset="0"/>
              </a:rPr>
              <a:t>1944      </a:t>
            </a:r>
          </a:p>
          <a:p>
            <a:pPr marL="0" indent="0">
              <a:buNone/>
            </a:pPr>
            <a:r>
              <a:rPr lang="en-US" sz="2400" b="1" dirty="0">
                <a:latin typeface="Arial Rounded MT Bold" pitchFamily="34" charset="0"/>
              </a:rPr>
              <a:t>B.     </a:t>
            </a:r>
            <a:r>
              <a:rPr lang="en-US" sz="2400" dirty="0">
                <a:latin typeface="Arial Rounded MT Bold" pitchFamily="34" charset="0"/>
              </a:rPr>
              <a:t>1994    </a:t>
            </a:r>
          </a:p>
          <a:p>
            <a:pPr marL="514350" indent="-514350">
              <a:buAutoNum type="alphaUcPeriod" startAt="3"/>
            </a:pPr>
            <a:r>
              <a:rPr lang="en-US" sz="2400" dirty="0">
                <a:latin typeface="Arial Rounded MT Bold" pitchFamily="34" charset="0"/>
              </a:rPr>
              <a:t>  1984    </a:t>
            </a:r>
          </a:p>
          <a:p>
            <a:pPr marL="0" indent="0">
              <a:buNone/>
            </a:pPr>
            <a:r>
              <a:rPr lang="en-US" sz="2400" b="1" dirty="0">
                <a:latin typeface="Arial Rounded MT Bold" pitchFamily="34" charset="0"/>
              </a:rPr>
              <a:t>D.     </a:t>
            </a:r>
            <a:r>
              <a:rPr lang="en-US" sz="2400" dirty="0">
                <a:latin typeface="Arial Rounded MT Bold" pitchFamily="34" charset="0"/>
              </a:rPr>
              <a:t>1974 </a:t>
            </a:r>
          </a:p>
          <a:p>
            <a:pPr marL="0" indent="0">
              <a:buNone/>
            </a:pPr>
            <a:r>
              <a:rPr lang="en-US" sz="2400" dirty="0">
                <a:latin typeface="Arial Rounded MT Bold" pitchFamily="34" charset="0"/>
              </a:rPr>
              <a:t> </a:t>
            </a:r>
          </a:p>
          <a:p>
            <a:endParaRPr lang="en-US" sz="2400" dirty="0">
              <a:latin typeface="Arial Rounded MT Bold" pitchFamily="34" charset="0"/>
            </a:endParaRPr>
          </a:p>
        </p:txBody>
      </p:sp>
    </p:spTree>
    <p:extLst>
      <p:ext uri="{BB962C8B-B14F-4D97-AF65-F5344CB8AC3E}">
        <p14:creationId xmlns:p14="http://schemas.microsoft.com/office/powerpoint/2010/main" val="2452770782"/>
      </p:ext>
    </p:extLst>
  </p:cSld>
  <p:clrMapOvr>
    <a:masterClrMapping/>
  </p:clrMapOvr>
  <p:transition spd="slow" advTm="60000">
    <p:cove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climatic graph of khartoum sudan"/>
          <p:cNvSpPr>
            <a:spLocks noChangeAspect="1" noChangeArrowheads="1"/>
          </p:cNvSpPr>
          <p:nvPr/>
        </p:nvSpPr>
        <p:spPr bwMode="auto">
          <a:xfrm>
            <a:off x="663575" y="-120386"/>
            <a:ext cx="304800" cy="25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3" name="Picture 3"/>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CrisscrossEtching/>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90800" y="698500"/>
            <a:ext cx="8808800" cy="467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63576" y="133616"/>
            <a:ext cx="8988425" cy="461665"/>
          </a:xfrm>
          <a:prstGeom prst="rect">
            <a:avLst/>
          </a:prstGeom>
          <a:noFill/>
        </p:spPr>
        <p:txBody>
          <a:bodyPr wrap="square" rtlCol="0">
            <a:spAutoFit/>
          </a:bodyPr>
          <a:lstStyle/>
          <a:p>
            <a:pPr algn="ctr"/>
            <a:r>
              <a:rPr lang="en-US" sz="2400" b="1" u="sng" dirty="0">
                <a:solidFill>
                  <a:srgbClr val="FF0000"/>
                </a:solidFill>
              </a:rPr>
              <a:t>GRAPH OF THE ARID AND SEMI ARID REGIONS OF EASTERN AFRICA</a:t>
            </a:r>
            <a:endParaRPr lang="en-US" sz="2400" b="1" u="sng" dirty="0">
              <a:solidFill>
                <a:srgbClr val="FF0000"/>
              </a:solidFill>
            </a:endParaRPr>
          </a:p>
        </p:txBody>
      </p:sp>
    </p:spTree>
    <p:extLst>
      <p:ext uri="{BB962C8B-B14F-4D97-AF65-F5344CB8AC3E}">
        <p14:creationId xmlns:p14="http://schemas.microsoft.com/office/powerpoint/2010/main" val="994671944"/>
      </p:ext>
    </p:extLst>
  </p:cSld>
  <p:clrMapOvr>
    <a:masterClrMapping/>
  </p:clrMapOvr>
  <p:transition spd="slow">
    <p:cover/>
  </p:transition>
  <p:timing>
    <p:tnLst>
      <p:par>
        <p:cTn id="1" dur="indefinite" restart="never" nodeType="tmRoot"/>
      </p:par>
    </p:tnLst>
  </p:timing>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1600200"/>
          </a:xfrm>
          <a:prstGeom prst="rect">
            <a:avLst/>
          </a:prstGeom>
        </p:spPr>
        <p:txBody>
          <a:bodyPr>
            <a:normAutofit fontScale="92500" lnSpcReduction="20000"/>
          </a:bodyPr>
          <a:lstStyle/>
          <a:p>
            <a:pPr marL="0" indent="0">
              <a:buNone/>
            </a:pPr>
            <a:r>
              <a:rPr lang="en-US" sz="2000" dirty="0">
                <a:latin typeface="Arial Rounded MT Bold" pitchFamily="34" charset="0"/>
              </a:rPr>
              <a:t>17.Which one </a:t>
            </a:r>
            <a:r>
              <a:rPr lang="en-US" sz="2000" dirty="0">
                <a:latin typeface="Arial Rounded MT Bold" pitchFamily="34" charset="0"/>
              </a:rPr>
              <a:t>of the following is </a:t>
            </a:r>
            <a:r>
              <a:rPr lang="en-US" sz="2000" b="1" dirty="0">
                <a:latin typeface="Arial Rounded MT Bold" pitchFamily="34" charset="0"/>
              </a:rPr>
              <a:t>NOT</a:t>
            </a:r>
            <a:r>
              <a:rPr lang="en-US" sz="2000" dirty="0">
                <a:latin typeface="Arial Rounded MT Bold" pitchFamily="34" charset="0"/>
              </a:rPr>
              <a:t> an aim of </a:t>
            </a:r>
            <a:r>
              <a:rPr lang="en-US" sz="2000" b="1" dirty="0">
                <a:latin typeface="Arial Rounded MT Bold" pitchFamily="34" charset="0"/>
              </a:rPr>
              <a:t>IGAD</a:t>
            </a:r>
            <a:r>
              <a:rPr lang="en-US" sz="2000" dirty="0">
                <a:latin typeface="Arial Rounded MT Bold" pitchFamily="34" charset="0"/>
              </a:rPr>
              <a:t>?</a:t>
            </a:r>
          </a:p>
          <a:p>
            <a:pPr marL="0" indent="0">
              <a:buNone/>
            </a:pPr>
            <a:r>
              <a:rPr lang="en-US" sz="2000" b="1" dirty="0">
                <a:latin typeface="Arial Rounded MT Bold" pitchFamily="34" charset="0"/>
              </a:rPr>
              <a:t>	A. </a:t>
            </a:r>
            <a:r>
              <a:rPr lang="en-US" sz="2000" dirty="0">
                <a:latin typeface="Arial Rounded MT Bold" pitchFamily="34" charset="0"/>
              </a:rPr>
              <a:t>To </a:t>
            </a:r>
            <a:r>
              <a:rPr lang="en-US" sz="2000" dirty="0">
                <a:latin typeface="Arial Rounded MT Bold" pitchFamily="34" charset="0"/>
              </a:rPr>
              <a:t>establish peace and security in the r</a:t>
            </a:r>
            <a:r>
              <a:rPr lang="en-US" sz="2000" dirty="0">
                <a:latin typeface="Arial Rounded MT Bold" pitchFamily="34" charset="0"/>
              </a:rPr>
              <a:t>egion </a:t>
            </a:r>
            <a:endParaRPr lang="en-US" sz="2000" dirty="0">
              <a:latin typeface="Arial Rounded MT Bold" pitchFamily="34" charset="0"/>
            </a:endParaRPr>
          </a:p>
          <a:p>
            <a:pPr marL="0" indent="0">
              <a:buNone/>
            </a:pPr>
            <a:r>
              <a:rPr lang="en-US" sz="2000" b="1" dirty="0">
                <a:latin typeface="Arial Rounded MT Bold" pitchFamily="34" charset="0"/>
              </a:rPr>
              <a:t>	B. </a:t>
            </a:r>
            <a:r>
              <a:rPr lang="en-US" sz="2000" dirty="0">
                <a:latin typeface="Arial Rounded MT Bold" pitchFamily="34" charset="0"/>
              </a:rPr>
              <a:t>To </a:t>
            </a:r>
            <a:r>
              <a:rPr lang="en-US" sz="2000" dirty="0">
                <a:latin typeface="Arial Rounded MT Bold" pitchFamily="34" charset="0"/>
              </a:rPr>
              <a:t>promote food security</a:t>
            </a:r>
          </a:p>
          <a:p>
            <a:pPr marL="0" indent="0">
              <a:buNone/>
            </a:pPr>
            <a:r>
              <a:rPr lang="en-US" sz="2000" b="1" dirty="0">
                <a:latin typeface="Arial Rounded MT Bold" pitchFamily="34" charset="0"/>
              </a:rPr>
              <a:t>	C. </a:t>
            </a:r>
            <a:r>
              <a:rPr lang="en-US" sz="2000" dirty="0">
                <a:latin typeface="Arial Rounded MT Bold" pitchFamily="34" charset="0"/>
              </a:rPr>
              <a:t>To </a:t>
            </a:r>
            <a:r>
              <a:rPr lang="en-US" sz="2000" dirty="0">
                <a:latin typeface="Arial Rounded MT Bold" pitchFamily="34" charset="0"/>
              </a:rPr>
              <a:t>promote achievement of common c</a:t>
            </a:r>
            <a:r>
              <a:rPr lang="en-US" sz="2000" dirty="0">
                <a:latin typeface="Arial Rounded MT Bold" pitchFamily="34" charset="0"/>
              </a:rPr>
              <a:t>urrency </a:t>
            </a:r>
            <a:endParaRPr lang="en-US" sz="2000" dirty="0">
              <a:latin typeface="Arial Rounded MT Bold" pitchFamily="34" charset="0"/>
            </a:endParaRPr>
          </a:p>
          <a:p>
            <a:pPr marL="0" indent="0">
              <a:buNone/>
            </a:pPr>
            <a:r>
              <a:rPr lang="en-US" sz="2000" b="1" dirty="0">
                <a:latin typeface="Arial Rounded MT Bold" pitchFamily="34" charset="0"/>
              </a:rPr>
              <a:t>	D. </a:t>
            </a:r>
            <a:r>
              <a:rPr lang="en-US" sz="2000" dirty="0">
                <a:latin typeface="Arial Rounded MT Bold" pitchFamily="34" charset="0"/>
              </a:rPr>
              <a:t>To </a:t>
            </a:r>
            <a:r>
              <a:rPr lang="en-US" sz="2000" dirty="0">
                <a:latin typeface="Arial Rounded MT Bold" pitchFamily="34" charset="0"/>
              </a:rPr>
              <a:t>encourage care of the environment </a:t>
            </a:r>
          </a:p>
          <a:p>
            <a:pPr marL="0" indent="0">
              <a:buNone/>
            </a:pPr>
            <a:endParaRPr lang="en-US" sz="2000" dirty="0">
              <a:latin typeface="Arial Rounded MT Bold" pitchFamily="34" charset="0"/>
            </a:endParaRPr>
          </a:p>
        </p:txBody>
      </p:sp>
      <p:sp>
        <p:nvSpPr>
          <p:cNvPr id="4" name="Content Placeholder 2"/>
          <p:cNvSpPr txBox="1">
            <a:spLocks/>
          </p:cNvSpPr>
          <p:nvPr/>
        </p:nvSpPr>
        <p:spPr>
          <a:xfrm>
            <a:off x="525813" y="1638300"/>
            <a:ext cx="9144000" cy="3505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00" dirty="0">
                <a:latin typeface="Arial Rounded MT Bold" pitchFamily="34" charset="0"/>
              </a:rPr>
              <a:t>18.Which one of the following </a:t>
            </a:r>
            <a:r>
              <a:rPr lang="en-US" sz="1900" b="1" dirty="0">
                <a:latin typeface="Arial Rounded MT Bold" pitchFamily="34" charset="0"/>
              </a:rPr>
              <a:t>BEST</a:t>
            </a:r>
            <a:r>
              <a:rPr lang="en-US" sz="1900" dirty="0">
                <a:latin typeface="Arial Rounded MT Bold" pitchFamily="34" charset="0"/>
              </a:rPr>
              <a:t> explains direct rule as used by the British to rule Africa during the colonial  period?</a:t>
            </a:r>
          </a:p>
          <a:p>
            <a:pPr marL="0" indent="0">
              <a:buNone/>
            </a:pPr>
            <a:r>
              <a:rPr lang="en-US" sz="1900" b="1" dirty="0">
                <a:latin typeface="Arial Rounded MT Bold" pitchFamily="34" charset="0"/>
              </a:rPr>
              <a:t>	A. </a:t>
            </a:r>
            <a:r>
              <a:rPr lang="en-US" sz="1900" dirty="0">
                <a:latin typeface="Arial Rounded MT Bold" pitchFamily="34" charset="0"/>
              </a:rPr>
              <a:t>Traditional African rules were replaced with European rules. </a:t>
            </a:r>
          </a:p>
          <a:p>
            <a:pPr marL="0" indent="0">
              <a:buNone/>
            </a:pPr>
            <a:r>
              <a:rPr lang="en-US" sz="1900" b="1" dirty="0">
                <a:latin typeface="Arial Rounded MT Bold" pitchFamily="34" charset="0"/>
              </a:rPr>
              <a:t>	B. </a:t>
            </a:r>
            <a:r>
              <a:rPr lang="en-US" sz="1900" dirty="0">
                <a:latin typeface="Arial Rounded MT Bold" pitchFamily="34" charset="0"/>
              </a:rPr>
              <a:t>Africans were changed to European culture. </a:t>
            </a:r>
          </a:p>
          <a:p>
            <a:pPr marL="0" indent="0">
              <a:buNone/>
            </a:pPr>
            <a:r>
              <a:rPr lang="en-US" sz="1900" b="1" dirty="0">
                <a:latin typeface="Arial Rounded MT Bold" pitchFamily="34" charset="0"/>
              </a:rPr>
              <a:t>	C. </a:t>
            </a:r>
            <a:r>
              <a:rPr lang="en-US" sz="1900" dirty="0">
                <a:latin typeface="Arial Rounded MT Bold" pitchFamily="34" charset="0"/>
              </a:rPr>
              <a:t>African leaders were regarded as children. </a:t>
            </a:r>
          </a:p>
          <a:p>
            <a:pPr marL="0" indent="0">
              <a:buNone/>
            </a:pPr>
            <a:r>
              <a:rPr lang="en-US" sz="1900" b="1" dirty="0">
                <a:latin typeface="Arial Rounded MT Bold" pitchFamily="34" charset="0"/>
              </a:rPr>
              <a:t>	D. </a:t>
            </a:r>
            <a:r>
              <a:rPr lang="en-US" sz="1900" dirty="0">
                <a:latin typeface="Arial Rounded MT Bold" pitchFamily="34" charset="0"/>
              </a:rPr>
              <a:t>Colonialist ruled through African leaders.</a:t>
            </a:r>
          </a:p>
          <a:p>
            <a:pPr marL="0" indent="0">
              <a:buNone/>
            </a:pPr>
            <a:endParaRPr lang="en-US" sz="1050" dirty="0">
              <a:latin typeface="Arial Rounded MT Bold" pitchFamily="34" charset="0"/>
            </a:endParaRPr>
          </a:p>
          <a:p>
            <a:pPr marL="0" indent="0">
              <a:buNone/>
            </a:pPr>
            <a:r>
              <a:rPr lang="en-US" sz="1900" dirty="0">
                <a:latin typeface="Arial Rounded MT Bold" pitchFamily="34" charset="0"/>
              </a:rPr>
              <a:t>19. Which one of the following is </a:t>
            </a:r>
            <a:r>
              <a:rPr lang="en-US" sz="1900" b="1" dirty="0">
                <a:latin typeface="Arial Rounded MT Bold" pitchFamily="34" charset="0"/>
              </a:rPr>
              <a:t>NOT</a:t>
            </a:r>
            <a:r>
              <a:rPr lang="en-US" sz="1900" dirty="0">
                <a:latin typeface="Arial Rounded MT Bold" pitchFamily="34" charset="0"/>
              </a:rPr>
              <a:t> </a:t>
            </a:r>
            <a:r>
              <a:rPr lang="en-US" sz="1900" b="1" dirty="0">
                <a:latin typeface="Arial Rounded MT Bold" pitchFamily="34" charset="0"/>
              </a:rPr>
              <a:t>TRUE</a:t>
            </a:r>
            <a:r>
              <a:rPr lang="en-US" sz="1900" dirty="0">
                <a:latin typeface="Arial Rounded MT Bold" pitchFamily="34" charset="0"/>
              </a:rPr>
              <a:t> about </a:t>
            </a:r>
            <a:r>
              <a:rPr lang="en-US" sz="1900" dirty="0" err="1">
                <a:latin typeface="Arial Rounded MT Bold" pitchFamily="34" charset="0"/>
              </a:rPr>
              <a:t>Koitalel</a:t>
            </a:r>
            <a:r>
              <a:rPr lang="en-US" sz="1900" dirty="0">
                <a:latin typeface="Arial Rounded MT Bold" pitchFamily="34" charset="0"/>
              </a:rPr>
              <a:t> </a:t>
            </a:r>
            <a:r>
              <a:rPr lang="en-US" sz="1900" dirty="0" err="1">
                <a:latin typeface="Arial Rounded MT Bold" pitchFamily="34" charset="0"/>
              </a:rPr>
              <a:t>Arap</a:t>
            </a:r>
            <a:r>
              <a:rPr lang="en-US" sz="1900" dirty="0">
                <a:latin typeface="Arial Rounded MT Bold" pitchFamily="34" charset="0"/>
              </a:rPr>
              <a:t> </a:t>
            </a:r>
            <a:r>
              <a:rPr lang="en-US" sz="1900" dirty="0" err="1">
                <a:latin typeface="Arial Rounded MT Bold" pitchFamily="34" charset="0"/>
              </a:rPr>
              <a:t>Samoei</a:t>
            </a:r>
            <a:r>
              <a:rPr lang="en-US" sz="1900" dirty="0">
                <a:latin typeface="Arial Rounded MT Bold" pitchFamily="34" charset="0"/>
              </a:rPr>
              <a:t>?</a:t>
            </a:r>
          </a:p>
          <a:p>
            <a:pPr marL="0" indent="0">
              <a:buNone/>
            </a:pPr>
            <a:r>
              <a:rPr lang="en-US" sz="1900" b="1" dirty="0">
                <a:latin typeface="Arial Rounded MT Bold" pitchFamily="34" charset="0"/>
              </a:rPr>
              <a:t>	A. </a:t>
            </a:r>
            <a:r>
              <a:rPr lang="en-US" sz="1900" dirty="0">
                <a:latin typeface="Arial Rounded MT Bold" pitchFamily="34" charset="0"/>
              </a:rPr>
              <a:t>He was a religious and political leader. </a:t>
            </a:r>
          </a:p>
          <a:p>
            <a:pPr marL="0" indent="0">
              <a:buNone/>
            </a:pPr>
            <a:r>
              <a:rPr lang="en-US" sz="1900" b="1" dirty="0">
                <a:latin typeface="Arial Rounded MT Bold" pitchFamily="34" charset="0"/>
              </a:rPr>
              <a:t>	B. </a:t>
            </a:r>
            <a:r>
              <a:rPr lang="en-US" sz="1900" dirty="0">
                <a:latin typeface="Arial Rounded MT Bold" pitchFamily="34" charset="0"/>
              </a:rPr>
              <a:t>He blessed warriors before going to war. </a:t>
            </a:r>
          </a:p>
          <a:p>
            <a:pPr marL="0" indent="0">
              <a:buNone/>
            </a:pPr>
            <a:r>
              <a:rPr lang="en-US" sz="1900" b="1" dirty="0">
                <a:latin typeface="Arial Rounded MT Bold" pitchFamily="34" charset="0"/>
              </a:rPr>
              <a:t>	C. </a:t>
            </a:r>
            <a:r>
              <a:rPr lang="en-US" sz="1900" dirty="0">
                <a:latin typeface="Arial Rounded MT Bold" pitchFamily="34" charset="0"/>
              </a:rPr>
              <a:t>He died fighting for the rights of his people. </a:t>
            </a:r>
          </a:p>
          <a:p>
            <a:pPr marL="0" indent="0">
              <a:buNone/>
            </a:pPr>
            <a:r>
              <a:rPr lang="en-US" sz="1900" b="1" dirty="0">
                <a:latin typeface="Arial Rounded MT Bold" pitchFamily="34" charset="0"/>
              </a:rPr>
              <a:t>	D. </a:t>
            </a:r>
            <a:r>
              <a:rPr lang="en-US" sz="1900" dirty="0">
                <a:latin typeface="Arial Rounded MT Bold" pitchFamily="34" charset="0"/>
              </a:rPr>
              <a:t>He led the </a:t>
            </a:r>
            <a:r>
              <a:rPr lang="en-US" sz="1900" dirty="0" err="1">
                <a:latin typeface="Arial Rounded MT Bold" pitchFamily="34" charset="0"/>
              </a:rPr>
              <a:t>Kipsigis</a:t>
            </a:r>
            <a:r>
              <a:rPr lang="en-US" sz="1900" dirty="0">
                <a:latin typeface="Arial Rounded MT Bold" pitchFamily="34" charset="0"/>
              </a:rPr>
              <a:t> against the </a:t>
            </a:r>
            <a:r>
              <a:rPr lang="en-US" sz="1900" dirty="0" err="1">
                <a:latin typeface="Arial Rounded MT Bold" pitchFamily="34" charset="0"/>
              </a:rPr>
              <a:t>Kalenjin</a:t>
            </a:r>
            <a:r>
              <a:rPr lang="en-US" sz="1900" dirty="0">
                <a:latin typeface="Arial Rounded MT Bold" pitchFamily="34" charset="0"/>
              </a:rPr>
              <a:t>. </a:t>
            </a:r>
          </a:p>
          <a:p>
            <a:endParaRPr lang="en-US" sz="1900" dirty="0">
              <a:latin typeface="Arial Rounded MT Bold" pitchFamily="34" charset="0"/>
            </a:endParaRPr>
          </a:p>
        </p:txBody>
      </p:sp>
    </p:spTree>
    <p:extLst>
      <p:ext uri="{BB962C8B-B14F-4D97-AF65-F5344CB8AC3E}">
        <p14:creationId xmlns:p14="http://schemas.microsoft.com/office/powerpoint/2010/main" val="581650316"/>
      </p:ext>
    </p:extLst>
  </p:cSld>
  <p:clrMapOvr>
    <a:masterClrMapping/>
  </p:clrMapOvr>
  <p:transition spd="slow" advTm="60000">
    <p:cover/>
  </p:transition>
  <p:timing>
    <p:tnLst>
      <p:par>
        <p:cTn id="1" dur="indefinite" restart="never" nodeType="tmRoot"/>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609600"/>
            <a:ext cx="9144000" cy="3771900"/>
          </a:xfrm>
          <a:prstGeom prst="rect">
            <a:avLst/>
          </a:prstGeom>
        </p:spPr>
        <p:txBody>
          <a:bodyPr>
            <a:noAutofit/>
          </a:bodyPr>
          <a:lstStyle/>
          <a:p>
            <a:pPr marL="0" indent="0">
              <a:buNone/>
            </a:pPr>
            <a:r>
              <a:rPr lang="en-US" sz="2800" b="1" dirty="0">
                <a:latin typeface="Arial Rounded MT Bold" pitchFamily="34" charset="0"/>
              </a:rPr>
              <a:t>20</a:t>
            </a:r>
            <a:r>
              <a:rPr lang="en-US" sz="2800" dirty="0">
                <a:latin typeface="Arial Rounded MT Bold" pitchFamily="34" charset="0"/>
              </a:rPr>
              <a:t>. </a:t>
            </a:r>
            <a:r>
              <a:rPr lang="en-US" sz="2800" dirty="0">
                <a:latin typeface="Arial Rounded MT Bold" pitchFamily="34" charset="0"/>
              </a:rPr>
              <a:t>Which </a:t>
            </a:r>
            <a:r>
              <a:rPr lang="en-US" sz="2800" dirty="0">
                <a:latin typeface="Arial Rounded MT Bold" pitchFamily="34" charset="0"/>
              </a:rPr>
              <a:t>one of the following best explains </a:t>
            </a:r>
            <a:r>
              <a:rPr lang="en-US" sz="2800" dirty="0">
                <a:latin typeface="Arial Rounded MT Bold" pitchFamily="34" charset="0"/>
              </a:rPr>
              <a:t>why regional </a:t>
            </a:r>
            <a:r>
              <a:rPr lang="en-US" sz="2800" dirty="0">
                <a:latin typeface="Arial Rounded MT Bold" pitchFamily="34" charset="0"/>
              </a:rPr>
              <a:t>economic co- operation </a:t>
            </a:r>
            <a:r>
              <a:rPr lang="en-US" sz="2800" dirty="0">
                <a:latin typeface="Arial Rounded MT Bold" pitchFamily="34" charset="0"/>
              </a:rPr>
              <a:t>bodies </a:t>
            </a:r>
            <a:r>
              <a:rPr lang="en-US" sz="2800" dirty="0">
                <a:latin typeface="Arial Rounded MT Bold" pitchFamily="34" charset="0"/>
              </a:rPr>
              <a:t>were formed in Africa? </a:t>
            </a:r>
          </a:p>
          <a:p>
            <a:pPr marL="0" indent="0">
              <a:buNone/>
            </a:pPr>
            <a:r>
              <a:rPr lang="en-US" sz="2800" b="1" dirty="0">
                <a:latin typeface="Arial Rounded MT Bold" pitchFamily="34" charset="0"/>
              </a:rPr>
              <a:t>A. </a:t>
            </a:r>
            <a:r>
              <a:rPr lang="en-US" sz="2800" dirty="0">
                <a:latin typeface="Arial Rounded MT Bold" pitchFamily="34" charset="0"/>
              </a:rPr>
              <a:t>To </a:t>
            </a:r>
            <a:r>
              <a:rPr lang="en-US" sz="2800" dirty="0">
                <a:latin typeface="Arial Rounded MT Bold" pitchFamily="34" charset="0"/>
              </a:rPr>
              <a:t>help African countries to gain </a:t>
            </a:r>
            <a:r>
              <a:rPr lang="en-US" sz="2800" dirty="0">
                <a:latin typeface="Arial Rounded MT Bold" pitchFamily="34" charset="0"/>
              </a:rPr>
              <a:t>independence</a:t>
            </a:r>
            <a:r>
              <a:rPr lang="en-US" sz="2800" dirty="0">
                <a:latin typeface="Arial Rounded MT Bold" pitchFamily="34" charset="0"/>
              </a:rPr>
              <a:t>. </a:t>
            </a:r>
          </a:p>
          <a:p>
            <a:pPr marL="0" indent="0">
              <a:buNone/>
            </a:pPr>
            <a:r>
              <a:rPr lang="en-US" sz="2800" b="1" dirty="0">
                <a:latin typeface="Arial Rounded MT Bold" pitchFamily="34" charset="0"/>
              </a:rPr>
              <a:t>B. </a:t>
            </a:r>
            <a:r>
              <a:rPr lang="en-US" sz="2800" dirty="0">
                <a:latin typeface="Arial Rounded MT Bold" pitchFamily="34" charset="0"/>
              </a:rPr>
              <a:t>To </a:t>
            </a:r>
            <a:r>
              <a:rPr lang="en-US" sz="2800" dirty="0">
                <a:latin typeface="Arial Rounded MT Bold" pitchFamily="34" charset="0"/>
              </a:rPr>
              <a:t>promote economic reliance among </a:t>
            </a:r>
            <a:r>
              <a:rPr lang="en-US" sz="2800" dirty="0">
                <a:latin typeface="Arial Rounded MT Bold" pitchFamily="34" charset="0"/>
              </a:rPr>
              <a:t>the members</a:t>
            </a:r>
            <a:r>
              <a:rPr lang="en-US" sz="2800" dirty="0">
                <a:latin typeface="Arial Rounded MT Bold" pitchFamily="34" charset="0"/>
              </a:rPr>
              <a:t>. </a:t>
            </a:r>
          </a:p>
          <a:p>
            <a:pPr marL="0" indent="0">
              <a:buNone/>
            </a:pPr>
            <a:r>
              <a:rPr lang="en-US" sz="2800" b="1" dirty="0">
                <a:latin typeface="Arial Rounded MT Bold" pitchFamily="34" charset="0"/>
              </a:rPr>
              <a:t>C. </a:t>
            </a:r>
            <a:r>
              <a:rPr lang="en-US" sz="2800" dirty="0">
                <a:latin typeface="Arial Rounded MT Bold" pitchFamily="34" charset="0"/>
              </a:rPr>
              <a:t>To </a:t>
            </a:r>
            <a:r>
              <a:rPr lang="en-US" sz="2800" dirty="0">
                <a:latin typeface="Arial Rounded MT Bold" pitchFamily="34" charset="0"/>
              </a:rPr>
              <a:t>promote political integration in </a:t>
            </a:r>
            <a:r>
              <a:rPr lang="en-US" sz="2800" dirty="0">
                <a:latin typeface="Arial Rounded MT Bold" pitchFamily="34" charset="0"/>
              </a:rPr>
              <a:t>the</a:t>
            </a:r>
            <a:r>
              <a:rPr lang="en-US" sz="2800" dirty="0">
                <a:latin typeface="Arial Rounded MT Bold" pitchFamily="34" charset="0"/>
              </a:rPr>
              <a:t> </a:t>
            </a:r>
            <a:r>
              <a:rPr lang="en-US" sz="2800" dirty="0">
                <a:latin typeface="Arial Rounded MT Bold" pitchFamily="34" charset="0"/>
              </a:rPr>
              <a:t>regions</a:t>
            </a:r>
            <a:r>
              <a:rPr lang="en-US" sz="2800" dirty="0">
                <a:latin typeface="Arial Rounded MT Bold" pitchFamily="34" charset="0"/>
              </a:rPr>
              <a:t>. </a:t>
            </a:r>
          </a:p>
          <a:p>
            <a:pPr marL="0" indent="0">
              <a:buNone/>
            </a:pPr>
            <a:r>
              <a:rPr lang="en-US" sz="2800" b="1" dirty="0">
                <a:latin typeface="Arial Rounded MT Bold" pitchFamily="34" charset="0"/>
              </a:rPr>
              <a:t>D. </a:t>
            </a:r>
            <a:r>
              <a:rPr lang="en-US" sz="2800" dirty="0">
                <a:latin typeface="Arial Rounded MT Bold" pitchFamily="34" charset="0"/>
              </a:rPr>
              <a:t>To </a:t>
            </a:r>
            <a:r>
              <a:rPr lang="en-US" sz="2800" dirty="0">
                <a:latin typeface="Arial Rounded MT Bold" pitchFamily="34" charset="0"/>
              </a:rPr>
              <a:t>end wars in the regions. </a:t>
            </a:r>
          </a:p>
          <a:p>
            <a:endParaRPr lang="en-US" sz="2800" dirty="0">
              <a:latin typeface="Arial Rounded MT Bold" pitchFamily="34" charset="0"/>
            </a:endParaRPr>
          </a:p>
        </p:txBody>
      </p:sp>
    </p:spTree>
    <p:extLst>
      <p:ext uri="{BB962C8B-B14F-4D97-AF65-F5344CB8AC3E}">
        <p14:creationId xmlns:p14="http://schemas.microsoft.com/office/powerpoint/2010/main" val="3135812994"/>
      </p:ext>
    </p:extLst>
  </p:cSld>
  <p:clrMapOvr>
    <a:masterClrMapping/>
  </p:clrMapOvr>
  <p:transition spd="slow" advTm="60000">
    <p:cover/>
  </p:transition>
  <p:timing>
    <p:tnLst>
      <p:par>
        <p:cTn id="1" dur="indefinite" restart="never" nodeType="tmRoot"/>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723900"/>
            <a:ext cx="8229600" cy="952500"/>
          </a:xfrm>
        </p:spPr>
        <p:txBody>
          <a:bodyPr>
            <a:noAutofit/>
          </a:bodyPr>
          <a:lstStyle/>
          <a:p>
            <a:r>
              <a:rPr lang="en-US" sz="2800" u="sng" dirty="0">
                <a:solidFill>
                  <a:srgbClr val="FF0000"/>
                </a:solidFill>
                <a:latin typeface="Arial Rounded MT Bold" pitchFamily="34" charset="0"/>
              </a:rPr>
              <a:t>STD 7 WORK ON POLITICAL DEVELOPMENT AND SYSTEMS </a:t>
            </a:r>
            <a:r>
              <a:rPr lang="en-US" sz="2800" dirty="0">
                <a:solidFill>
                  <a:srgbClr val="FF0000"/>
                </a:solidFill>
                <a:latin typeface="Arial Rounded MT Bold" pitchFamily="34" charset="0"/>
              </a:rPr>
              <a:t/>
            </a:r>
            <a:br>
              <a:rPr lang="en-US" sz="2800" dirty="0">
                <a:solidFill>
                  <a:srgbClr val="FF0000"/>
                </a:solidFill>
                <a:latin typeface="Arial Rounded MT Bold" pitchFamily="34" charset="0"/>
              </a:rPr>
            </a:b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431800" y="1866900"/>
            <a:ext cx="9144000" cy="3771900"/>
          </a:xfrm>
          <a:prstGeom prst="rect">
            <a:avLst/>
          </a:prstGeom>
        </p:spPr>
        <p:txBody>
          <a:bodyPr>
            <a:noAutofit/>
          </a:bodyPr>
          <a:lstStyle/>
          <a:p>
            <a:pPr lvl="1"/>
            <a:r>
              <a:rPr lang="en-US" dirty="0">
                <a:latin typeface="Arial Rounded MT Bold" pitchFamily="34" charset="0"/>
              </a:rPr>
              <a:t>Khoisan </a:t>
            </a:r>
            <a:r>
              <a:rPr lang="en-US" dirty="0" smtClean="0">
                <a:latin typeface="Arial Rounded MT Bold" pitchFamily="34" charset="0"/>
              </a:rPr>
              <a:t>speakers </a:t>
            </a:r>
            <a:r>
              <a:rPr lang="en-US" dirty="0">
                <a:latin typeface="Arial Rounded MT Bold" pitchFamily="34" charset="0"/>
              </a:rPr>
              <a:t>consist of </a:t>
            </a:r>
            <a:r>
              <a:rPr lang="en-US" dirty="0" err="1">
                <a:latin typeface="Arial Rounded MT Bold" pitchFamily="34" charset="0"/>
              </a:rPr>
              <a:t>Khoikhoi</a:t>
            </a:r>
            <a:r>
              <a:rPr lang="en-US" dirty="0">
                <a:latin typeface="Arial Rounded MT Bold" pitchFamily="34" charset="0"/>
              </a:rPr>
              <a:t> and the San.</a:t>
            </a:r>
          </a:p>
          <a:p>
            <a:pPr lvl="1"/>
            <a:r>
              <a:rPr lang="en-US" dirty="0">
                <a:latin typeface="Arial Rounded MT Bold" pitchFamily="34" charset="0"/>
              </a:rPr>
              <a:t>Khoisan </a:t>
            </a:r>
            <a:r>
              <a:rPr lang="en-US" dirty="0" smtClean="0">
                <a:latin typeface="Arial Rounded MT Bold" pitchFamily="34" charset="0"/>
              </a:rPr>
              <a:t>were </a:t>
            </a:r>
            <a:r>
              <a:rPr lang="en-US" dirty="0">
                <a:latin typeface="Arial Rounded MT Bold" pitchFamily="34" charset="0"/>
              </a:rPr>
              <a:t>the earliest inhabitants of southern Africa.</a:t>
            </a:r>
          </a:p>
          <a:p>
            <a:pPr lvl="1"/>
            <a:r>
              <a:rPr lang="en-US" dirty="0" err="1">
                <a:latin typeface="Arial Rounded MT Bold" pitchFamily="34" charset="0"/>
              </a:rPr>
              <a:t>Khoikhoi</a:t>
            </a:r>
            <a:r>
              <a:rPr lang="en-US" dirty="0">
                <a:latin typeface="Arial Rounded MT Bold" pitchFamily="34" charset="0"/>
              </a:rPr>
              <a:t> are also known as the Hottentots While San are known as Bushmen. </a:t>
            </a:r>
          </a:p>
          <a:p>
            <a:pPr lvl="1"/>
            <a:r>
              <a:rPr lang="en-US" dirty="0" err="1">
                <a:latin typeface="Arial Rounded MT Bold" pitchFamily="34" charset="0"/>
              </a:rPr>
              <a:t>Khoikhoi</a:t>
            </a:r>
            <a:r>
              <a:rPr lang="en-US" dirty="0">
                <a:latin typeface="Arial Rounded MT Bold" pitchFamily="34" charset="0"/>
              </a:rPr>
              <a:t> were ruled by hereditary chiefs.</a:t>
            </a:r>
          </a:p>
          <a:p>
            <a:pPr lvl="1"/>
            <a:r>
              <a:rPr lang="en-US" dirty="0">
                <a:latin typeface="Arial Rounded MT Bold" pitchFamily="34" charset="0"/>
              </a:rPr>
              <a:t>San were hunters and gatherers.</a:t>
            </a:r>
          </a:p>
          <a:p>
            <a:endParaRPr lang="en-US" dirty="0">
              <a:latin typeface="Arial Rounded MT Bold" pitchFamily="34" charset="0"/>
            </a:endParaRPr>
          </a:p>
        </p:txBody>
      </p:sp>
    </p:spTree>
    <p:extLst>
      <p:ext uri="{BB962C8B-B14F-4D97-AF65-F5344CB8AC3E}">
        <p14:creationId xmlns:p14="http://schemas.microsoft.com/office/powerpoint/2010/main" val="191935167"/>
      </p:ext>
    </p:extLst>
  </p:cSld>
  <p:clrMapOvr>
    <a:masterClrMapping/>
  </p:clrMapOvr>
  <p:transition spd="slow" advTm="60000">
    <p:cover/>
  </p:transition>
  <p:timing>
    <p:tnLst>
      <p:par>
        <p:cTn id="1" dur="indefinite" restart="never" nodeType="tmRoot"/>
      </p:par>
    </p:tn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571500"/>
          </a:xfrm>
        </p:spPr>
        <p:txBody>
          <a:bodyPr>
            <a:noAutofit/>
          </a:bodyPr>
          <a:lstStyle/>
          <a:p>
            <a:r>
              <a:rPr lang="en-US" sz="2400" u="sng" dirty="0">
                <a:solidFill>
                  <a:srgbClr val="FF0000"/>
                </a:solidFill>
                <a:latin typeface="Arial Rounded MT Bold" pitchFamily="34" charset="0"/>
              </a:rPr>
              <a:t>SAN</a:t>
            </a:r>
            <a:endParaRPr lang="en-US" sz="24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762000"/>
            <a:ext cx="9144000" cy="4152900"/>
          </a:xfrm>
          <a:prstGeom prst="rect">
            <a:avLst/>
          </a:prstGeom>
        </p:spPr>
        <p:txBody>
          <a:bodyPr>
            <a:noAutofit/>
          </a:bodyPr>
          <a:lstStyle/>
          <a:p>
            <a:pPr marL="0" indent="0">
              <a:buNone/>
            </a:pPr>
            <a:r>
              <a:rPr lang="en-US" sz="2400" dirty="0">
                <a:latin typeface="Arial Rounded MT Bold" pitchFamily="34" charset="0"/>
              </a:rPr>
              <a:t>They </a:t>
            </a:r>
            <a:r>
              <a:rPr lang="en-US" sz="2400" dirty="0">
                <a:latin typeface="Arial Rounded MT Bold" pitchFamily="34" charset="0"/>
              </a:rPr>
              <a:t>lived in small groups. </a:t>
            </a:r>
            <a:endParaRPr lang="en-US" sz="2400" dirty="0">
              <a:latin typeface="Arial Rounded MT Bold" pitchFamily="34" charset="0"/>
            </a:endParaRPr>
          </a:p>
          <a:p>
            <a:pPr marL="0" indent="0">
              <a:buNone/>
            </a:pPr>
            <a:r>
              <a:rPr lang="en-US" sz="2400" dirty="0">
                <a:latin typeface="Arial Rounded MT Bold" pitchFamily="34" charset="0"/>
              </a:rPr>
              <a:t>They </a:t>
            </a:r>
            <a:r>
              <a:rPr lang="en-US" sz="2400" dirty="0">
                <a:latin typeface="Arial Rounded MT Bold" pitchFamily="34" charset="0"/>
              </a:rPr>
              <a:t>had no king, chief </a:t>
            </a:r>
            <a:r>
              <a:rPr lang="en-US" sz="2400" dirty="0">
                <a:latin typeface="Arial Rounded MT Bold" pitchFamily="34" charset="0"/>
              </a:rPr>
              <a:t>nor </a:t>
            </a:r>
            <a:r>
              <a:rPr lang="en-US" sz="2400" dirty="0">
                <a:latin typeface="Arial Rounded MT Bold" pitchFamily="34" charset="0"/>
              </a:rPr>
              <a:t>councils of elders.</a:t>
            </a:r>
          </a:p>
          <a:p>
            <a:pPr marL="0" indent="0">
              <a:buNone/>
            </a:pPr>
            <a:r>
              <a:rPr lang="en-US" sz="2400" dirty="0">
                <a:latin typeface="Arial Rounded MT Bold" pitchFamily="34" charset="0"/>
              </a:rPr>
              <a:t>They made decision through </a:t>
            </a:r>
            <a:r>
              <a:rPr lang="en-US" sz="2400" dirty="0">
                <a:latin typeface="Arial Rounded MT Bold" pitchFamily="34" charset="0"/>
              </a:rPr>
              <a:t> </a:t>
            </a:r>
            <a:r>
              <a:rPr lang="en-US" sz="2400" dirty="0">
                <a:latin typeface="Arial Rounded MT Bold" pitchFamily="34" charset="0"/>
              </a:rPr>
              <a:t>consensus</a:t>
            </a:r>
            <a:r>
              <a:rPr lang="en-US" sz="2400" dirty="0">
                <a:latin typeface="Arial Rounded MT Bold" pitchFamily="34" charset="0"/>
              </a:rPr>
              <a:t>.</a:t>
            </a:r>
          </a:p>
          <a:p>
            <a:pPr marL="0" indent="0">
              <a:buNone/>
            </a:pPr>
            <a:endParaRPr lang="en-US" sz="2400" dirty="0">
              <a:latin typeface="Arial Rounded MT Bold" pitchFamily="34" charset="0"/>
            </a:endParaRPr>
          </a:p>
          <a:p>
            <a:pPr marL="0" indent="0" algn="ctr">
              <a:buNone/>
            </a:pPr>
            <a:r>
              <a:rPr lang="en-US" sz="2400" b="1" u="sng" dirty="0">
                <a:solidFill>
                  <a:srgbClr val="FF0000"/>
                </a:solidFill>
                <a:latin typeface="Arial Rounded MT Bold" pitchFamily="34" charset="0"/>
              </a:rPr>
              <a:t>KHOIKHOI</a:t>
            </a:r>
            <a:r>
              <a:rPr lang="en-US" sz="2400" u="sng" dirty="0">
                <a:solidFill>
                  <a:srgbClr val="FF0000"/>
                </a:solidFill>
                <a:latin typeface="Arial Rounded MT Bold" pitchFamily="34" charset="0"/>
              </a:rPr>
              <a:t> </a:t>
            </a:r>
          </a:p>
          <a:p>
            <a:pPr marL="0" indent="0">
              <a:buNone/>
            </a:pPr>
            <a:r>
              <a:rPr lang="en-US" sz="2400" dirty="0">
                <a:latin typeface="Arial Rounded MT Bold" pitchFamily="34" charset="0"/>
              </a:rPr>
              <a:t>They </a:t>
            </a:r>
            <a:r>
              <a:rPr lang="en-US" sz="2400" dirty="0">
                <a:latin typeface="Arial Rounded MT Bold" pitchFamily="34" charset="0"/>
              </a:rPr>
              <a:t>lived in small communities (clan).</a:t>
            </a:r>
          </a:p>
          <a:p>
            <a:pPr marL="0" indent="0">
              <a:buNone/>
            </a:pPr>
            <a:r>
              <a:rPr lang="en-US" sz="2400" dirty="0">
                <a:latin typeface="Arial Rounded MT Bold" pitchFamily="34" charset="0"/>
              </a:rPr>
              <a:t>-Each clan had its clan leader and the head of senior clan was the chief.</a:t>
            </a:r>
          </a:p>
          <a:p>
            <a:pPr marL="0" indent="0">
              <a:buNone/>
            </a:pPr>
            <a:r>
              <a:rPr lang="en-US" sz="2400" dirty="0">
                <a:latin typeface="Arial Rounded MT Bold" pitchFamily="34" charset="0"/>
              </a:rPr>
              <a:t>-Its chiefdom was hereditary. </a:t>
            </a:r>
          </a:p>
          <a:p>
            <a:pPr marL="0" indent="0">
              <a:buNone/>
            </a:pPr>
            <a:r>
              <a:rPr lang="en-US" sz="2400" dirty="0">
                <a:latin typeface="Arial Rounded MT Bold" pitchFamily="34" charset="0"/>
              </a:rPr>
              <a:t>-Clan heads form a council of elders who maintained law and order and </a:t>
            </a:r>
            <a:r>
              <a:rPr lang="en-US" sz="2400" dirty="0">
                <a:latin typeface="Arial Rounded MT Bold" pitchFamily="34" charset="0"/>
              </a:rPr>
              <a:t>made </a:t>
            </a:r>
            <a:r>
              <a:rPr lang="en-US" sz="2400" dirty="0">
                <a:latin typeface="Arial Rounded MT Bold" pitchFamily="34" charset="0"/>
              </a:rPr>
              <a:t>the judgment. </a:t>
            </a:r>
          </a:p>
          <a:p>
            <a:endParaRPr lang="en-US" sz="2400" dirty="0">
              <a:latin typeface="Arial Rounded MT Bold" pitchFamily="34" charset="0"/>
            </a:endParaRPr>
          </a:p>
        </p:txBody>
      </p:sp>
    </p:spTree>
    <p:extLst>
      <p:ext uri="{BB962C8B-B14F-4D97-AF65-F5344CB8AC3E}">
        <p14:creationId xmlns:p14="http://schemas.microsoft.com/office/powerpoint/2010/main" val="3900304954"/>
      </p:ext>
    </p:extLst>
  </p:cSld>
  <p:clrMapOvr>
    <a:masterClrMapping/>
  </p:clrMapOvr>
  <p:transition spd="slow" advTm="60000">
    <p:cover/>
  </p:transition>
  <p:timing>
    <p:tnLst>
      <p:par>
        <p:cTn id="1" dur="indefinite" restart="never" nodeType="tmRoot"/>
      </p:par>
    </p:tn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324100"/>
            <a:ext cx="9144000" cy="685800"/>
          </a:xfrm>
        </p:spPr>
        <p:txBody>
          <a:bodyPr>
            <a:normAutofit/>
          </a:bodyPr>
          <a:lstStyle/>
          <a:p>
            <a:r>
              <a:rPr lang="en-US" sz="2800" u="sng" dirty="0">
                <a:solidFill>
                  <a:srgbClr val="FF0000"/>
                </a:solidFill>
              </a:rPr>
              <a:t>Political organization of the Old Ghana</a:t>
            </a:r>
            <a:endParaRPr lang="en-US" sz="2800" u="sng" dirty="0">
              <a:solidFill>
                <a:srgbClr val="FF0000"/>
              </a:solidFill>
            </a:endParaRPr>
          </a:p>
        </p:txBody>
      </p:sp>
      <p:sp>
        <p:nvSpPr>
          <p:cNvPr id="3" name="Content Placeholder 2"/>
          <p:cNvSpPr>
            <a:spLocks noGrp="1"/>
          </p:cNvSpPr>
          <p:nvPr>
            <p:ph idx="4294967295"/>
          </p:nvPr>
        </p:nvSpPr>
        <p:spPr>
          <a:xfrm>
            <a:off x="508000" y="2819400"/>
            <a:ext cx="9144000" cy="2781300"/>
          </a:xfrm>
          <a:prstGeom prst="rect">
            <a:avLst/>
          </a:prstGeom>
        </p:spPr>
        <p:txBody>
          <a:bodyPr>
            <a:normAutofit/>
          </a:bodyPr>
          <a:lstStyle/>
          <a:p>
            <a:r>
              <a:rPr lang="en-US" sz="2400" dirty="0"/>
              <a:t>Ruled by a king whose title was </a:t>
            </a:r>
            <a:r>
              <a:rPr lang="en-US" sz="2400" dirty="0">
                <a:solidFill>
                  <a:srgbClr val="FF0000"/>
                </a:solidFill>
              </a:rPr>
              <a:t>Ghana.</a:t>
            </a:r>
          </a:p>
          <a:p>
            <a:r>
              <a:rPr lang="en-US" sz="2400" dirty="0"/>
              <a:t>The position of the king was hereditary.</a:t>
            </a:r>
          </a:p>
          <a:p>
            <a:r>
              <a:rPr lang="en-US" sz="2400" dirty="0"/>
              <a:t>The king was inherited by his </a:t>
            </a:r>
            <a:r>
              <a:rPr lang="en-US" sz="2400" b="1" dirty="0"/>
              <a:t>eldest sisters son</a:t>
            </a:r>
            <a:r>
              <a:rPr lang="en-US" sz="2400" dirty="0"/>
              <a:t>.</a:t>
            </a:r>
          </a:p>
          <a:p>
            <a:r>
              <a:rPr lang="en-US" sz="2400" dirty="0"/>
              <a:t>The kingdom was divided into two namely </a:t>
            </a:r>
            <a:r>
              <a:rPr lang="en-US" sz="2400" b="1" dirty="0"/>
              <a:t>Ghana proper </a:t>
            </a:r>
            <a:r>
              <a:rPr lang="en-US" sz="2400" dirty="0"/>
              <a:t>and </a:t>
            </a:r>
            <a:r>
              <a:rPr lang="en-US" sz="2400" b="1" dirty="0"/>
              <a:t>Provincial Ghana</a:t>
            </a:r>
            <a:r>
              <a:rPr lang="en-US" sz="2400" dirty="0"/>
              <a:t>.</a:t>
            </a:r>
          </a:p>
          <a:p>
            <a:r>
              <a:rPr lang="en-US" sz="2400" dirty="0"/>
              <a:t>The king was the head of state and head of the army.</a:t>
            </a:r>
            <a:endParaRPr lang="en-US" sz="2400" dirty="0"/>
          </a:p>
        </p:txBody>
      </p:sp>
      <p:sp>
        <p:nvSpPr>
          <p:cNvPr id="4" name="Rectangle 3"/>
          <p:cNvSpPr/>
          <p:nvPr/>
        </p:nvSpPr>
        <p:spPr>
          <a:xfrm>
            <a:off x="584200" y="114300"/>
            <a:ext cx="9067800" cy="1938992"/>
          </a:xfrm>
          <a:prstGeom prst="rect">
            <a:avLst/>
          </a:prstGeom>
        </p:spPr>
        <p:txBody>
          <a:bodyPr wrap="square">
            <a:spAutoFit/>
          </a:bodyPr>
          <a:lstStyle/>
          <a:p>
            <a:pPr algn="ctr"/>
            <a:r>
              <a:rPr lang="en-US" sz="2400" b="1" dirty="0">
                <a:solidFill>
                  <a:srgbClr val="FF0000"/>
                </a:solidFill>
                <a:latin typeface="Arial Rounded MT Bold" pitchFamily="34" charset="0"/>
              </a:rPr>
              <a:t>B) </a:t>
            </a:r>
            <a:r>
              <a:rPr lang="en-US" sz="2400" b="1" u="sng" dirty="0">
                <a:solidFill>
                  <a:srgbClr val="FF0000"/>
                </a:solidFill>
                <a:latin typeface="Arial Rounded MT Bold" pitchFamily="34" charset="0"/>
              </a:rPr>
              <a:t>OLD GHANA </a:t>
            </a:r>
            <a:endParaRPr lang="en-US" sz="2400" b="1" dirty="0">
              <a:solidFill>
                <a:srgbClr val="FF0000"/>
              </a:solidFill>
              <a:latin typeface="Arial Rounded MT Bold" pitchFamily="34" charset="0"/>
            </a:endParaRPr>
          </a:p>
          <a:p>
            <a:pPr lvl="0"/>
            <a:r>
              <a:rPr lang="en-US" sz="2400" dirty="0">
                <a:latin typeface="Arial Rounded MT Bold" pitchFamily="34" charset="0"/>
              </a:rPr>
              <a:t> It was located between upper Niger and Senegal River in West Africa in Ghana. Founded by Soninke people who were traders. </a:t>
            </a:r>
          </a:p>
          <a:p>
            <a:pPr lvl="0"/>
            <a:r>
              <a:rPr lang="en-US" sz="2400" dirty="0">
                <a:latin typeface="Arial Rounded MT Bold" pitchFamily="34" charset="0"/>
              </a:rPr>
              <a:t>Their capital was at </a:t>
            </a:r>
            <a:r>
              <a:rPr lang="en-US" sz="2400" dirty="0" err="1">
                <a:latin typeface="Arial Rounded MT Bold" pitchFamily="34" charset="0"/>
              </a:rPr>
              <a:t>Kumbi</a:t>
            </a:r>
            <a:r>
              <a:rPr lang="en-US" sz="2400" dirty="0">
                <a:latin typeface="Arial Rounded MT Bold" pitchFamily="34" charset="0"/>
              </a:rPr>
              <a:t> </a:t>
            </a:r>
            <a:r>
              <a:rPr lang="en-US" sz="2400" dirty="0" err="1">
                <a:latin typeface="Arial Rounded MT Bold" pitchFamily="34" charset="0"/>
              </a:rPr>
              <a:t>Saleh</a:t>
            </a:r>
            <a:r>
              <a:rPr lang="en-US" sz="2400" dirty="0">
                <a:latin typeface="Arial Rounded MT Bold" pitchFamily="34" charset="0"/>
              </a:rPr>
              <a:t>. </a:t>
            </a:r>
          </a:p>
        </p:txBody>
      </p:sp>
    </p:spTree>
    <p:extLst>
      <p:ext uri="{BB962C8B-B14F-4D97-AF65-F5344CB8AC3E}">
        <p14:creationId xmlns:p14="http://schemas.microsoft.com/office/powerpoint/2010/main" val="2490376514"/>
      </p:ext>
    </p:extLst>
  </p:cSld>
  <p:clrMapOvr>
    <a:masterClrMapping/>
  </p:clrMapOvr>
  <p:transition spd="slow" advTm="60000">
    <p:cover/>
  </p:transition>
  <p:timing>
    <p:tnLst>
      <p:par>
        <p:cTn id="1" dur="indefinite" restart="never" nodeType="tmRoot"/>
      </p:par>
    </p:tn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0"/>
            <a:ext cx="9144000" cy="419100"/>
          </a:xfrm>
        </p:spPr>
        <p:txBody>
          <a:bodyPr>
            <a:noAutofit/>
          </a:bodyPr>
          <a:lstStyle/>
          <a:p>
            <a:r>
              <a:rPr lang="en-US" sz="2400" u="sng" dirty="0">
                <a:solidFill>
                  <a:srgbClr val="FF0000"/>
                </a:solidFill>
                <a:latin typeface="Arial Rounded MT Bold" pitchFamily="34" charset="0"/>
              </a:rPr>
              <a:t>SOCIAL ORGANIZATION OF OLD GHANA</a:t>
            </a:r>
            <a:endParaRPr lang="en-US" sz="2400" u="sng"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419100"/>
            <a:ext cx="9144000" cy="3771900"/>
          </a:xfrm>
          <a:prstGeom prst="rect">
            <a:avLst/>
          </a:prstGeom>
        </p:spPr>
        <p:txBody>
          <a:bodyPr>
            <a:normAutofit/>
          </a:bodyPr>
          <a:lstStyle/>
          <a:p>
            <a:r>
              <a:rPr lang="en-US" sz="2400" dirty="0">
                <a:latin typeface="Arial Rounded MT Bold" pitchFamily="34" charset="0"/>
              </a:rPr>
              <a:t>Believed in a supreme </a:t>
            </a:r>
            <a:r>
              <a:rPr lang="en-US" sz="2400" b="1" dirty="0">
                <a:solidFill>
                  <a:srgbClr val="FF0000"/>
                </a:solidFill>
                <a:latin typeface="Arial Rounded MT Bold" pitchFamily="34" charset="0"/>
              </a:rPr>
              <a:t>God</a:t>
            </a:r>
            <a:r>
              <a:rPr lang="en-US" sz="2400" dirty="0">
                <a:latin typeface="Arial Rounded MT Bold" pitchFamily="34" charset="0"/>
              </a:rPr>
              <a:t> who was represented on the earth by the </a:t>
            </a:r>
            <a:r>
              <a:rPr lang="en-US" sz="2400" dirty="0">
                <a:solidFill>
                  <a:srgbClr val="FF0000"/>
                </a:solidFill>
                <a:latin typeface="Arial Rounded MT Bold" pitchFamily="34" charset="0"/>
              </a:rPr>
              <a:t>king</a:t>
            </a:r>
            <a:r>
              <a:rPr lang="en-US" sz="2400" dirty="0">
                <a:latin typeface="Arial Rounded MT Bold" pitchFamily="34" charset="0"/>
              </a:rPr>
              <a:t>.</a:t>
            </a:r>
          </a:p>
          <a:p>
            <a:r>
              <a:rPr lang="en-US" sz="2400" dirty="0">
                <a:latin typeface="Arial Rounded MT Bold" pitchFamily="34" charset="0"/>
              </a:rPr>
              <a:t>The king employed Muslims but did not allow them to convert people to Islam.</a:t>
            </a:r>
          </a:p>
          <a:p>
            <a:r>
              <a:rPr lang="en-US" sz="2400" dirty="0">
                <a:latin typeface="Arial Rounded MT Bold" pitchFamily="34" charset="0"/>
              </a:rPr>
              <a:t>The king insisted on traditional religion.</a:t>
            </a:r>
          </a:p>
          <a:p>
            <a:r>
              <a:rPr lang="en-US" sz="2400" dirty="0">
                <a:latin typeface="Arial Rounded MT Bold" pitchFamily="34" charset="0"/>
              </a:rPr>
              <a:t>People lived in small villages that were organized into many clans.</a:t>
            </a:r>
            <a:endParaRPr lang="en-US" sz="2400" dirty="0">
              <a:latin typeface="Arial Rounded MT Bold" pitchFamily="34" charset="0"/>
            </a:endParaRPr>
          </a:p>
        </p:txBody>
      </p:sp>
      <p:sp>
        <p:nvSpPr>
          <p:cNvPr id="4" name="Title 1"/>
          <p:cNvSpPr txBox="1">
            <a:spLocks/>
          </p:cNvSpPr>
          <p:nvPr/>
        </p:nvSpPr>
        <p:spPr>
          <a:xfrm>
            <a:off x="508000" y="3238501"/>
            <a:ext cx="9144000" cy="57123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u="sng" dirty="0">
                <a:solidFill>
                  <a:srgbClr val="FF0000"/>
                </a:solidFill>
                <a:latin typeface="Arial Rounded MT Bold" pitchFamily="34" charset="0"/>
              </a:rPr>
              <a:t>FACTORS THAT CONTRIBUTED TO ITS RISE</a:t>
            </a:r>
            <a:r>
              <a:rPr lang="en-US" sz="2400" dirty="0">
                <a:solidFill>
                  <a:srgbClr val="FF0000"/>
                </a:solidFill>
                <a:latin typeface="Arial Rounded MT Bold" pitchFamily="34" charset="0"/>
              </a:rPr>
              <a:t>.</a:t>
            </a:r>
            <a:br>
              <a:rPr lang="en-US" sz="2400" dirty="0">
                <a:solidFill>
                  <a:srgbClr val="FF0000"/>
                </a:solidFill>
                <a:latin typeface="Arial Rounded MT Bold" pitchFamily="34" charset="0"/>
              </a:rPr>
            </a:br>
            <a:endParaRPr lang="en-US" sz="2400" dirty="0">
              <a:solidFill>
                <a:srgbClr val="FF0000"/>
              </a:solidFill>
              <a:latin typeface="Arial Rounded MT Bold" pitchFamily="34" charset="0"/>
            </a:endParaRPr>
          </a:p>
        </p:txBody>
      </p:sp>
      <p:sp>
        <p:nvSpPr>
          <p:cNvPr id="5" name="Content Placeholder 2"/>
          <p:cNvSpPr txBox="1">
            <a:spLocks/>
          </p:cNvSpPr>
          <p:nvPr/>
        </p:nvSpPr>
        <p:spPr>
          <a:xfrm>
            <a:off x="508000" y="3390900"/>
            <a:ext cx="91440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dirty="0" err="1">
                <a:latin typeface="Arial Rounded MT Bold" pitchFamily="34" charset="0"/>
              </a:rPr>
              <a:t>Favourable</a:t>
            </a:r>
            <a:r>
              <a:rPr lang="en-US" sz="2400" dirty="0">
                <a:latin typeface="Arial Rounded MT Bold" pitchFamily="34" charset="0"/>
              </a:rPr>
              <a:t> climate in the area which enable them to grow crops and keep livestock. </a:t>
            </a:r>
          </a:p>
          <a:p>
            <a:pPr>
              <a:buFont typeface="Wingdings" panose="05000000000000000000" pitchFamily="2" charset="2"/>
              <a:buChar char="§"/>
            </a:pPr>
            <a:r>
              <a:rPr lang="en-US" sz="2400" dirty="0">
                <a:latin typeface="Arial Rounded MT Bold" pitchFamily="34" charset="0"/>
              </a:rPr>
              <a:t>Trans – Saharan trade which they controlled.</a:t>
            </a:r>
          </a:p>
          <a:p>
            <a:pPr>
              <a:buFont typeface="Wingdings" panose="05000000000000000000" pitchFamily="2" charset="2"/>
              <a:buChar char="§"/>
            </a:pPr>
            <a:r>
              <a:rPr lang="en-US" sz="2400" dirty="0">
                <a:latin typeface="Arial Rounded MT Bold" pitchFamily="34" charset="0"/>
              </a:rPr>
              <a:t>Strong and well trained army. </a:t>
            </a:r>
          </a:p>
          <a:p>
            <a:pPr>
              <a:buFont typeface="Wingdings" panose="05000000000000000000" pitchFamily="2" charset="2"/>
              <a:buChar char="§"/>
            </a:pPr>
            <a:r>
              <a:rPr lang="en-US" sz="2400" dirty="0">
                <a:latin typeface="Arial Rounded MT Bold" pitchFamily="34" charset="0"/>
              </a:rPr>
              <a:t>Strong and respected King. </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3705813757"/>
      </p:ext>
    </p:extLst>
  </p:cSld>
  <p:clrMapOvr>
    <a:masterClrMapping/>
  </p:clrMapOvr>
  <p:transition spd="slow" advTm="60000">
    <p:cover/>
  </p:transition>
  <p:timing>
    <p:tnLst>
      <p:par>
        <p:cTn id="1" dur="indefinite" restart="never" nodeType="tmRoot"/>
      </p:par>
    </p:tn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52400"/>
            <a:ext cx="9144000" cy="952500"/>
          </a:xfrm>
        </p:spPr>
        <p:txBody>
          <a:bodyPr>
            <a:noAutofit/>
          </a:bodyPr>
          <a:lstStyle/>
          <a:p>
            <a:r>
              <a:rPr lang="en-US" sz="3600" u="sng" dirty="0">
                <a:solidFill>
                  <a:srgbClr val="FF0000"/>
                </a:solidFill>
                <a:latin typeface="Arial Rounded MT Bold" pitchFamily="34" charset="0"/>
              </a:rPr>
              <a:t>OLD GHANA KINGDOM</a:t>
            </a:r>
            <a:r>
              <a:rPr lang="en-US" sz="3600" dirty="0">
                <a:solidFill>
                  <a:srgbClr val="FF0000"/>
                </a:solidFill>
                <a:latin typeface="Arial Rounded MT Bold" pitchFamily="34" charset="0"/>
              </a:rPr>
              <a:t/>
            </a:r>
            <a:br>
              <a:rPr lang="en-US" sz="3600" dirty="0">
                <a:solidFill>
                  <a:srgbClr val="FF0000"/>
                </a:solidFill>
                <a:latin typeface="Arial Rounded MT Bold" pitchFamily="34" charset="0"/>
              </a:rPr>
            </a:br>
            <a:endParaRPr lang="en-US" sz="3600" dirty="0">
              <a:solidFill>
                <a:srgbClr val="FF0000"/>
              </a:solidFill>
              <a:latin typeface="Arial Rounded MT Bold" pitchFamily="34" charset="0"/>
            </a:endParaRPr>
          </a:p>
        </p:txBody>
      </p:sp>
      <p:pic>
        <p:nvPicPr>
          <p:cNvPr id="4098" name="Picture 2"/>
          <p:cNvPicPr>
            <a:picLocks noGrp="1" noChangeAspect="1" noChangeArrowheads="1"/>
          </p:cNvPicPr>
          <p:nvPr>
            <p:ph idx="4294967295"/>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08000" y="720725"/>
            <a:ext cx="4800600" cy="489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3468801"/>
      </p:ext>
    </p:extLst>
  </p:cSld>
  <p:clrMapOvr>
    <a:masterClrMapping/>
  </p:clrMapOvr>
  <p:transition spd="slow" advTm="60000">
    <p:cover/>
  </p:transition>
  <p:timing>
    <p:tnLst>
      <p:par>
        <p:cTn id="1" dur="indefinite" restart="never" nodeType="tmRoot"/>
      </p:par>
    </p:tn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419100"/>
            <a:ext cx="9144000" cy="304800"/>
          </a:xfrm>
        </p:spPr>
        <p:txBody>
          <a:bodyPr>
            <a:noAutofit/>
          </a:bodyPr>
          <a:lstStyle/>
          <a:p>
            <a:r>
              <a:rPr lang="en-US" b="1" u="sng" dirty="0" smtClean="0">
                <a:solidFill>
                  <a:srgbClr val="FF0000"/>
                </a:solidFill>
              </a:rPr>
              <a:t>Reasons why Old Ghana declined</a:t>
            </a:r>
            <a:endParaRPr lang="en-US" b="1" u="sng" dirty="0">
              <a:solidFill>
                <a:srgbClr val="FF0000"/>
              </a:solidFill>
            </a:endParaRPr>
          </a:p>
        </p:txBody>
      </p:sp>
      <p:sp>
        <p:nvSpPr>
          <p:cNvPr id="3" name="Content Placeholder 2"/>
          <p:cNvSpPr>
            <a:spLocks noGrp="1"/>
          </p:cNvSpPr>
          <p:nvPr>
            <p:ph idx="4294967295"/>
          </p:nvPr>
        </p:nvSpPr>
        <p:spPr>
          <a:xfrm>
            <a:off x="508000" y="1562100"/>
            <a:ext cx="9144000" cy="2362200"/>
          </a:xfrm>
          <a:prstGeom prst="rect">
            <a:avLst/>
          </a:prstGeom>
        </p:spPr>
        <p:txBody>
          <a:bodyPr/>
          <a:lstStyle/>
          <a:p>
            <a:r>
              <a:rPr lang="en-US" dirty="0" smtClean="0"/>
              <a:t>Attacks by </a:t>
            </a:r>
            <a:r>
              <a:rPr lang="en-US" dirty="0" err="1" smtClean="0"/>
              <a:t>Almoravids</a:t>
            </a:r>
            <a:r>
              <a:rPr lang="en-US" dirty="0" smtClean="0"/>
              <a:t> from the North.</a:t>
            </a:r>
          </a:p>
          <a:p>
            <a:r>
              <a:rPr lang="en-US" dirty="0" smtClean="0"/>
              <a:t>Decline in Trans- </a:t>
            </a:r>
            <a:r>
              <a:rPr lang="en-US" dirty="0" err="1" smtClean="0"/>
              <a:t>saharan</a:t>
            </a:r>
            <a:r>
              <a:rPr lang="en-US" dirty="0" smtClean="0"/>
              <a:t> trade.</a:t>
            </a:r>
          </a:p>
          <a:p>
            <a:r>
              <a:rPr lang="en-US" dirty="0" smtClean="0"/>
              <a:t>Succession wrangles.</a:t>
            </a:r>
          </a:p>
          <a:p>
            <a:r>
              <a:rPr lang="en-US" dirty="0" smtClean="0"/>
              <a:t>The kingdom was too large to govern.</a:t>
            </a:r>
            <a:endParaRPr lang="en-US" dirty="0"/>
          </a:p>
        </p:txBody>
      </p:sp>
    </p:spTree>
    <p:extLst>
      <p:ext uri="{BB962C8B-B14F-4D97-AF65-F5344CB8AC3E}">
        <p14:creationId xmlns:p14="http://schemas.microsoft.com/office/powerpoint/2010/main" val="3789967616"/>
      </p:ext>
    </p:extLst>
  </p:cSld>
  <p:clrMapOvr>
    <a:masterClrMapping/>
  </p:clrMapOvr>
  <p:transition spd="slow" advTm="60000">
    <p:cover/>
  </p:transition>
  <p:timing>
    <p:tnLst>
      <p:par>
        <p:cTn id="1" dur="indefinite" restart="never" nodeType="tmRoot"/>
      </p:par>
    </p:tn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952500"/>
          </a:xfrm>
        </p:spPr>
        <p:txBody>
          <a:bodyPr/>
          <a:lstStyle/>
          <a:p>
            <a:r>
              <a:rPr lang="en-US" b="1" u="sng" dirty="0" smtClean="0">
                <a:solidFill>
                  <a:srgbClr val="FF0000"/>
                </a:solidFill>
              </a:rPr>
              <a:t>Scramble and Partition of Africa</a:t>
            </a:r>
            <a:endParaRPr lang="en-US" b="1" u="sng" dirty="0">
              <a:solidFill>
                <a:srgbClr val="FF0000"/>
              </a:solidFill>
            </a:endParaRPr>
          </a:p>
        </p:txBody>
      </p:sp>
      <p:sp>
        <p:nvSpPr>
          <p:cNvPr id="3" name="Content Placeholder 2"/>
          <p:cNvSpPr>
            <a:spLocks noGrp="1"/>
          </p:cNvSpPr>
          <p:nvPr>
            <p:ph idx="4294967295"/>
          </p:nvPr>
        </p:nvSpPr>
        <p:spPr>
          <a:xfrm>
            <a:off x="508000" y="1333500"/>
            <a:ext cx="9144000" cy="3771900"/>
          </a:xfrm>
          <a:prstGeom prst="rect">
            <a:avLst/>
          </a:prstGeom>
        </p:spPr>
        <p:txBody>
          <a:bodyPr/>
          <a:lstStyle/>
          <a:p>
            <a:r>
              <a:rPr lang="en-US" dirty="0"/>
              <a:t> </a:t>
            </a:r>
            <a:r>
              <a:rPr lang="en-US" dirty="0" smtClean="0"/>
              <a:t>Scramble is the rush by European powers to         acquire territories in Africa while partition is the sharing out of the territories.</a:t>
            </a:r>
          </a:p>
          <a:p>
            <a:r>
              <a:rPr lang="en-US" dirty="0" smtClean="0"/>
              <a:t>The European powers that scrambled for colonies in Africa include : </a:t>
            </a:r>
            <a:r>
              <a:rPr lang="en-US" b="1" i="1" dirty="0" smtClean="0"/>
              <a:t>Britain, Italy, Spain, France, Germany, Belgium and Portugal </a:t>
            </a:r>
            <a:endParaRPr lang="en-US" b="1" i="1" dirty="0"/>
          </a:p>
        </p:txBody>
      </p:sp>
    </p:spTree>
    <p:extLst>
      <p:ext uri="{BB962C8B-B14F-4D97-AF65-F5344CB8AC3E}">
        <p14:creationId xmlns:p14="http://schemas.microsoft.com/office/powerpoint/2010/main" val="1772087098"/>
      </p:ext>
    </p:extLst>
  </p:cSld>
  <p:clrMapOvr>
    <a:masterClrMapping/>
  </p:clrMapOvr>
  <p:transition spd="slow" advTm="60000">
    <p:cover/>
  </p:transition>
  <p:timing>
    <p:tnLst>
      <p:par>
        <p:cTn id="1" dur="indefinite" restart="never" nodeType="tmRoot"/>
      </p:par>
    </p:tn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144000" cy="952500"/>
          </a:xfrm>
        </p:spPr>
        <p:txBody>
          <a:bodyPr/>
          <a:lstStyle/>
          <a:p>
            <a:r>
              <a:rPr lang="en-US" b="1" u="sng" dirty="0" smtClean="0">
                <a:solidFill>
                  <a:srgbClr val="FF0000"/>
                </a:solidFill>
              </a:rPr>
              <a:t>Reasons for the scramble</a:t>
            </a:r>
            <a:endParaRPr lang="en-US" b="1" u="sng" dirty="0">
              <a:solidFill>
                <a:srgbClr val="FF0000"/>
              </a:solidFill>
            </a:endParaRPr>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r>
              <a:rPr lang="en-US" dirty="0" smtClean="0"/>
              <a:t>Main reason was raw materials</a:t>
            </a:r>
          </a:p>
          <a:p>
            <a:r>
              <a:rPr lang="en-US" dirty="0" smtClean="0"/>
              <a:t>Settle their surplus population.</a:t>
            </a:r>
          </a:p>
          <a:p>
            <a:r>
              <a:rPr lang="en-US" dirty="0" smtClean="0"/>
              <a:t>Search for market for their finished goods.</a:t>
            </a:r>
          </a:p>
          <a:p>
            <a:r>
              <a:rPr lang="en-US" dirty="0" smtClean="0"/>
              <a:t>Spread Christianity.</a:t>
            </a:r>
          </a:p>
          <a:p>
            <a:r>
              <a:rPr lang="en-US" dirty="0" smtClean="0"/>
              <a:t>Stop slave trade.</a:t>
            </a:r>
          </a:p>
          <a:p>
            <a:r>
              <a:rPr lang="en-US" dirty="0" smtClean="0"/>
              <a:t>Prestige.</a:t>
            </a:r>
          </a:p>
          <a:p>
            <a:pPr marL="0" indent="0">
              <a:buNone/>
            </a:pPr>
            <a:r>
              <a:rPr lang="en-US" dirty="0" smtClean="0"/>
              <a:t>NOTE: The last three points were the </a:t>
            </a:r>
            <a:r>
              <a:rPr lang="en-US" b="1" dirty="0" smtClean="0">
                <a:solidFill>
                  <a:srgbClr val="FF0000"/>
                </a:solidFill>
              </a:rPr>
              <a:t>LEAST</a:t>
            </a:r>
            <a:r>
              <a:rPr lang="en-US" dirty="0" smtClean="0"/>
              <a:t> reasons.</a:t>
            </a:r>
            <a:endParaRPr lang="en-US" dirty="0"/>
          </a:p>
        </p:txBody>
      </p:sp>
    </p:spTree>
    <p:extLst>
      <p:ext uri="{BB962C8B-B14F-4D97-AF65-F5344CB8AC3E}">
        <p14:creationId xmlns:p14="http://schemas.microsoft.com/office/powerpoint/2010/main" val="1206817803"/>
      </p:ext>
    </p:extLst>
  </p:cSld>
  <p:clrMapOvr>
    <a:masterClrMapping/>
  </p:clrMapOvr>
  <p:transition spd="slow" advTm="60000">
    <p:cove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067800" cy="952500"/>
          </a:xfrm>
        </p:spPr>
        <p:txBody>
          <a:bodyPr>
            <a:normAutofit/>
          </a:bodyPr>
          <a:lstStyle/>
          <a:p>
            <a:r>
              <a:rPr lang="en-US" b="1" u="sng" dirty="0">
                <a:solidFill>
                  <a:srgbClr val="FF0000"/>
                </a:solidFill>
                <a:latin typeface="Arial Rounded MT Bold" pitchFamily="34" charset="0"/>
              </a:rPr>
              <a:t>Factors that influence climate in Eastern </a:t>
            </a:r>
            <a:r>
              <a:rPr lang="en-US" b="1" u="sng" dirty="0" smtClean="0">
                <a:solidFill>
                  <a:srgbClr val="FF0000"/>
                </a:solidFill>
                <a:latin typeface="Arial Rounded MT Bold" pitchFamily="34" charset="0"/>
              </a:rPr>
              <a:t>Africa</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915400" cy="3771900"/>
          </a:xfrm>
          <a:prstGeom prst="rect">
            <a:avLst/>
          </a:prstGeom>
        </p:spPr>
        <p:txBody>
          <a:bodyPr>
            <a:normAutofit/>
          </a:bodyPr>
          <a:lstStyle/>
          <a:p>
            <a:pPr lvl="0">
              <a:lnSpc>
                <a:spcPct val="150000"/>
              </a:lnSpc>
              <a:buFont typeface="Wingdings" panose="05000000000000000000" pitchFamily="2" charset="2"/>
              <a:buChar char="ü"/>
            </a:pPr>
            <a:r>
              <a:rPr lang="en-US" dirty="0" smtClean="0">
                <a:latin typeface="Arial Rounded MT Bold" pitchFamily="34" charset="0"/>
              </a:rPr>
              <a:t>Latitude </a:t>
            </a:r>
            <a:r>
              <a:rPr lang="en-US" dirty="0">
                <a:latin typeface="Arial Rounded MT Bold" pitchFamily="34" charset="0"/>
              </a:rPr>
              <a:t>–Distance from the equator.</a:t>
            </a:r>
          </a:p>
          <a:p>
            <a:pPr lvl="0">
              <a:lnSpc>
                <a:spcPct val="150000"/>
              </a:lnSpc>
              <a:buFont typeface="Wingdings" panose="05000000000000000000" pitchFamily="2" charset="2"/>
              <a:buChar char="ü"/>
            </a:pPr>
            <a:r>
              <a:rPr lang="en-US" dirty="0">
                <a:latin typeface="Arial Rounded MT Bold" pitchFamily="34" charset="0"/>
              </a:rPr>
              <a:t>Altitude/Relief – the higher you go the  cooler it </a:t>
            </a:r>
            <a:r>
              <a:rPr lang="en-US" dirty="0" smtClean="0">
                <a:latin typeface="Arial Rounded MT Bold" pitchFamily="34" charset="0"/>
              </a:rPr>
              <a:t>becomes</a:t>
            </a:r>
            <a:r>
              <a:rPr lang="en-US" dirty="0">
                <a:latin typeface="Arial Rounded MT Bold" pitchFamily="34" charset="0"/>
              </a:rPr>
              <a:t>. </a:t>
            </a:r>
          </a:p>
          <a:p>
            <a:pPr lvl="0">
              <a:lnSpc>
                <a:spcPct val="150000"/>
              </a:lnSpc>
              <a:buFont typeface="Wingdings" panose="05000000000000000000" pitchFamily="2" charset="2"/>
              <a:buChar char="ü"/>
            </a:pPr>
            <a:r>
              <a:rPr lang="en-US" dirty="0">
                <a:latin typeface="Arial Rounded MT Bold" pitchFamily="34" charset="0"/>
              </a:rPr>
              <a:t>Wind.</a:t>
            </a:r>
          </a:p>
          <a:p>
            <a:pPr lvl="0">
              <a:lnSpc>
                <a:spcPct val="150000"/>
              </a:lnSpc>
              <a:buFont typeface="Wingdings" panose="05000000000000000000" pitchFamily="2" charset="2"/>
              <a:buChar char="ü"/>
            </a:pPr>
            <a:r>
              <a:rPr lang="en-US" dirty="0">
                <a:latin typeface="Arial Rounded MT Bold" pitchFamily="34" charset="0"/>
              </a:rPr>
              <a:t>Nearness to a large water body.</a:t>
            </a:r>
          </a:p>
          <a:p>
            <a:pPr lvl="0">
              <a:lnSpc>
                <a:spcPct val="150000"/>
              </a:lnSpc>
              <a:buFont typeface="Wingdings" panose="05000000000000000000" pitchFamily="2" charset="2"/>
              <a:buChar char="ü"/>
            </a:pPr>
            <a:r>
              <a:rPr lang="en-US" dirty="0">
                <a:latin typeface="Arial Rounded MT Bold" pitchFamily="34" charset="0"/>
              </a:rPr>
              <a:t>Shape/Nature of the coast.</a:t>
            </a:r>
          </a:p>
          <a:p>
            <a:pPr>
              <a:lnSpc>
                <a:spcPct val="150000"/>
              </a:lnSpc>
              <a:buFont typeface="Wingdings" panose="05000000000000000000" pitchFamily="2" charset="2"/>
              <a:buChar char="ü"/>
            </a:pPr>
            <a:endParaRPr lang="en-US" dirty="0">
              <a:latin typeface="Arial Rounded MT Bold" pitchFamily="34" charset="0"/>
            </a:endParaRPr>
          </a:p>
        </p:txBody>
      </p:sp>
    </p:spTree>
    <p:extLst>
      <p:ext uri="{BB962C8B-B14F-4D97-AF65-F5344CB8AC3E}">
        <p14:creationId xmlns:p14="http://schemas.microsoft.com/office/powerpoint/2010/main" val="2043967538"/>
      </p:ext>
    </p:extLst>
  </p:cSld>
  <p:clrMapOvr>
    <a:masterClrMapping/>
  </p:clrMapOvr>
  <p:transition spd="slow" advTm="60000">
    <p:cover/>
  </p:transition>
  <p:timing>
    <p:tnLst>
      <p:par>
        <p:cTn id="1" dur="indefinite" restart="never" nodeType="tmRoot"/>
      </p:par>
    </p:tnLst>
  </p:timing>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9144000" cy="685800"/>
          </a:xfrm>
        </p:spPr>
        <p:txBody>
          <a:bodyPr>
            <a:noAutofit/>
          </a:bodyPr>
          <a:lstStyle/>
          <a:p>
            <a:r>
              <a:rPr lang="en-US" sz="2400" u="sng" dirty="0">
                <a:solidFill>
                  <a:srgbClr val="FF0000"/>
                </a:solidFill>
                <a:latin typeface="Kozuka Gothic Pro H" pitchFamily="34" charset="-128"/>
                <a:ea typeface="Kozuka Gothic Pro H" pitchFamily="34" charset="-128"/>
              </a:rPr>
              <a:t>AFRICAN RESPONSE TO THE SCRAMBLE AND PARTITION </a:t>
            </a:r>
            <a:endParaRPr lang="en-US" sz="2400" dirty="0">
              <a:solidFill>
                <a:srgbClr val="FF0000"/>
              </a:solidFill>
              <a:latin typeface="Kozuka Gothic Pro H" pitchFamily="34" charset="-128"/>
              <a:ea typeface="Kozuka Gothic Pro H" pitchFamily="34" charset="-128"/>
            </a:endParaRPr>
          </a:p>
        </p:txBody>
      </p:sp>
      <p:sp>
        <p:nvSpPr>
          <p:cNvPr id="3" name="Content Placeholder 2"/>
          <p:cNvSpPr>
            <a:spLocks noGrp="1"/>
          </p:cNvSpPr>
          <p:nvPr>
            <p:ph idx="4294967295"/>
          </p:nvPr>
        </p:nvSpPr>
        <p:spPr>
          <a:xfrm>
            <a:off x="508000" y="419100"/>
            <a:ext cx="9144000" cy="4889500"/>
          </a:xfrm>
          <a:prstGeom prst="rect">
            <a:avLst/>
          </a:prstGeom>
        </p:spPr>
        <p:txBody>
          <a:bodyPr>
            <a:noAutofit/>
          </a:bodyPr>
          <a:lstStyle/>
          <a:p>
            <a:pPr marL="457200" lvl="1" indent="0">
              <a:buNone/>
            </a:pPr>
            <a:r>
              <a:rPr lang="en-US" sz="2400" b="1" u="sng" dirty="0">
                <a:solidFill>
                  <a:srgbClr val="0070C0"/>
                </a:solidFill>
                <a:latin typeface="Arial Rounded MT Bold" pitchFamily="34" charset="0"/>
              </a:rPr>
              <a:t>RESISTANCE</a:t>
            </a:r>
            <a:r>
              <a:rPr lang="en-US" sz="2400" b="1" u="sng" dirty="0">
                <a:solidFill>
                  <a:srgbClr val="0070C0"/>
                </a:solidFill>
                <a:latin typeface="Arial Rounded MT Bold" pitchFamily="34" charset="0"/>
              </a:rPr>
              <a:t>: </a:t>
            </a:r>
            <a:endParaRPr lang="en-US" sz="2400" b="1" dirty="0">
              <a:solidFill>
                <a:srgbClr val="0070C0"/>
              </a:solidFill>
              <a:latin typeface="Arial Rounded MT Bold" pitchFamily="34" charset="0"/>
            </a:endParaRPr>
          </a:p>
          <a:p>
            <a:pPr marL="0" indent="0">
              <a:buNone/>
            </a:pPr>
            <a:r>
              <a:rPr lang="en-US" sz="2000" b="1" u="sng" dirty="0">
                <a:latin typeface="Arial Rounded MT Bold" pitchFamily="34" charset="0"/>
              </a:rPr>
              <a:t>ABAGUSII</a:t>
            </a:r>
            <a:endParaRPr lang="en-US" sz="2000" u="sng" dirty="0">
              <a:latin typeface="Arial Rounded MT Bold" pitchFamily="34" charset="0"/>
            </a:endParaRPr>
          </a:p>
          <a:p>
            <a:r>
              <a:rPr lang="en-US" sz="2000" dirty="0">
                <a:latin typeface="Arial Rounded MT Bold" pitchFamily="34" charset="0"/>
              </a:rPr>
              <a:t>They </a:t>
            </a:r>
            <a:r>
              <a:rPr lang="en-US" sz="2000" dirty="0">
                <a:latin typeface="Arial Rounded MT Bold" pitchFamily="34" charset="0"/>
              </a:rPr>
              <a:t>hated Europeans since they had been warned </a:t>
            </a:r>
            <a:r>
              <a:rPr lang="en-US" sz="2000" dirty="0">
                <a:latin typeface="Arial Rounded MT Bold" pitchFamily="34" charset="0"/>
              </a:rPr>
              <a:t>by prophet </a:t>
            </a:r>
            <a:r>
              <a:rPr lang="en-US" sz="2000" dirty="0" err="1">
                <a:latin typeface="Arial Rounded MT Bold" pitchFamily="34" charset="0"/>
              </a:rPr>
              <a:t>Sakawa</a:t>
            </a:r>
            <a:r>
              <a:rPr lang="en-US" sz="2000" dirty="0">
                <a:latin typeface="Arial Rounded MT Bold" pitchFamily="34" charset="0"/>
              </a:rPr>
              <a:t> who prophesied that white people would come and take their land and also rule </a:t>
            </a:r>
            <a:r>
              <a:rPr lang="en-US" sz="2000" dirty="0">
                <a:latin typeface="Arial Rounded MT Bold" pitchFamily="34" charset="0"/>
              </a:rPr>
              <a:t>them. </a:t>
            </a:r>
          </a:p>
          <a:p>
            <a:r>
              <a:rPr lang="en-US" sz="2000" dirty="0">
                <a:latin typeface="Arial Rounded MT Bold" pitchFamily="34" charset="0"/>
              </a:rPr>
              <a:t>They </a:t>
            </a:r>
            <a:r>
              <a:rPr lang="en-US" sz="2000" dirty="0">
                <a:latin typeface="Arial Rounded MT Bold" pitchFamily="34" charset="0"/>
              </a:rPr>
              <a:t>feared this and attacked the Europeans. </a:t>
            </a:r>
            <a:endParaRPr lang="en-US" sz="2000" dirty="0">
              <a:latin typeface="Arial Rounded MT Bold" pitchFamily="34" charset="0"/>
            </a:endParaRPr>
          </a:p>
          <a:p>
            <a:pPr marL="0" indent="0">
              <a:buNone/>
            </a:pPr>
            <a:r>
              <a:rPr lang="en-US" sz="2000" u="sng" dirty="0" err="1">
                <a:latin typeface="Arial Rounded MT Bold" pitchFamily="34" charset="0"/>
              </a:rPr>
              <a:t>Abagusii</a:t>
            </a:r>
            <a:r>
              <a:rPr lang="en-US" sz="2000" u="sng" dirty="0">
                <a:latin typeface="Arial Rounded MT Bold" pitchFamily="34" charset="0"/>
              </a:rPr>
              <a:t> </a:t>
            </a:r>
            <a:r>
              <a:rPr lang="en-US" sz="2000" u="sng" dirty="0">
                <a:latin typeface="Arial Rounded MT Bold" pitchFamily="34" charset="0"/>
              </a:rPr>
              <a:t>resisted because:-</a:t>
            </a:r>
            <a:endParaRPr lang="en-US" sz="2000" dirty="0">
              <a:latin typeface="Arial Rounded MT Bold" pitchFamily="34" charset="0"/>
            </a:endParaRPr>
          </a:p>
          <a:p>
            <a:r>
              <a:rPr lang="en-US" sz="2000" dirty="0">
                <a:latin typeface="Arial Rounded MT Bold" pitchFamily="34" charset="0"/>
              </a:rPr>
              <a:t>Were forced to pay tax. </a:t>
            </a:r>
          </a:p>
          <a:p>
            <a:r>
              <a:rPr lang="en-US" sz="2000" dirty="0">
                <a:latin typeface="Arial Rounded MT Bold" pitchFamily="34" charset="0"/>
              </a:rPr>
              <a:t>Feared to lose their cultural practices. </a:t>
            </a:r>
            <a:endParaRPr lang="en-US" sz="2000" dirty="0">
              <a:latin typeface="Arial Rounded MT Bold" pitchFamily="34" charset="0"/>
            </a:endParaRPr>
          </a:p>
          <a:p>
            <a:r>
              <a:rPr lang="en-US" sz="2000" dirty="0">
                <a:latin typeface="Arial Rounded MT Bold" pitchFamily="34" charset="0"/>
              </a:rPr>
              <a:t>Due </a:t>
            </a:r>
            <a:r>
              <a:rPr lang="en-US" sz="2000" dirty="0">
                <a:latin typeface="Arial Rounded MT Bold" pitchFamily="34" charset="0"/>
              </a:rPr>
              <a:t>to harsh European administration. </a:t>
            </a:r>
          </a:p>
          <a:p>
            <a:r>
              <a:rPr lang="en-US" sz="2000" dirty="0">
                <a:latin typeface="Arial Rounded MT Bold" pitchFamily="34" charset="0"/>
              </a:rPr>
              <a:t>They </a:t>
            </a:r>
            <a:r>
              <a:rPr lang="en-US" sz="2000" dirty="0">
                <a:latin typeface="Arial Rounded MT Bold" pitchFamily="34" charset="0"/>
              </a:rPr>
              <a:t>were later defeated since they had inferior </a:t>
            </a:r>
            <a:r>
              <a:rPr lang="en-US" sz="2000" dirty="0">
                <a:latin typeface="Arial Rounded MT Bold" pitchFamily="34" charset="0"/>
              </a:rPr>
              <a:t>Weapons.</a:t>
            </a:r>
          </a:p>
          <a:p>
            <a:r>
              <a:rPr lang="en-US" sz="2000" dirty="0">
                <a:latin typeface="Arial Rounded MT Bold" pitchFamily="34" charset="0"/>
              </a:rPr>
              <a:t>They were also not   </a:t>
            </a:r>
            <a:r>
              <a:rPr lang="en-US" sz="2000" dirty="0">
                <a:latin typeface="Arial Rounded MT Bold" pitchFamily="34" charset="0"/>
              </a:rPr>
              <a:t>united and Europeans had well trained armies.</a:t>
            </a:r>
          </a:p>
          <a:p>
            <a:pPr marL="0" indent="0">
              <a:buNone/>
            </a:pPr>
            <a:r>
              <a:rPr lang="en-US" sz="2000" dirty="0">
                <a:latin typeface="Arial Rounded MT Bold" pitchFamily="34" charset="0"/>
              </a:rPr>
              <a:t>1908 </a:t>
            </a:r>
            <a:r>
              <a:rPr lang="en-US" sz="2000" dirty="0" err="1">
                <a:latin typeface="Arial Rounded MT Bold" pitchFamily="34" charset="0"/>
              </a:rPr>
              <a:t>Abagusii</a:t>
            </a:r>
            <a:r>
              <a:rPr lang="en-US" sz="2000" dirty="0">
                <a:latin typeface="Arial Rounded MT Bold" pitchFamily="34" charset="0"/>
              </a:rPr>
              <a:t> led by </a:t>
            </a:r>
            <a:r>
              <a:rPr lang="en-US" sz="2000" dirty="0" err="1">
                <a:latin typeface="Arial Rounded MT Bold" pitchFamily="34" charset="0"/>
              </a:rPr>
              <a:t>Otenyo</a:t>
            </a:r>
            <a:r>
              <a:rPr lang="en-US" sz="2000" dirty="0">
                <a:latin typeface="Arial Rounded MT Bold" pitchFamily="34" charset="0"/>
              </a:rPr>
              <a:t> killed Assistant Commissioner called </a:t>
            </a:r>
            <a:r>
              <a:rPr lang="en-US" sz="2000" dirty="0" err="1">
                <a:latin typeface="Arial Rounded MT Bold" pitchFamily="34" charset="0"/>
              </a:rPr>
              <a:t>Northcote</a:t>
            </a:r>
            <a:r>
              <a:rPr lang="en-US" sz="2000" dirty="0">
                <a:latin typeface="Arial Rounded MT Bold" pitchFamily="34" charset="0"/>
              </a:rPr>
              <a:t> and a fight broke. More </a:t>
            </a:r>
            <a:r>
              <a:rPr lang="en-US" sz="2000" dirty="0" err="1">
                <a:latin typeface="Arial Rounded MT Bold" pitchFamily="34" charset="0"/>
              </a:rPr>
              <a:t>Abagusii</a:t>
            </a:r>
            <a:r>
              <a:rPr lang="en-US" sz="2000" dirty="0">
                <a:latin typeface="Arial Rounded MT Bold" pitchFamily="34" charset="0"/>
              </a:rPr>
              <a:t> were killed and their cattle taken. </a:t>
            </a:r>
          </a:p>
          <a:p>
            <a:endParaRPr lang="en-US" sz="2000" dirty="0">
              <a:latin typeface="Arial Rounded MT Bold" pitchFamily="34" charset="0"/>
            </a:endParaRPr>
          </a:p>
        </p:txBody>
      </p:sp>
    </p:spTree>
    <p:extLst>
      <p:ext uri="{BB962C8B-B14F-4D97-AF65-F5344CB8AC3E}">
        <p14:creationId xmlns:p14="http://schemas.microsoft.com/office/powerpoint/2010/main" val="2149518287"/>
      </p:ext>
    </p:extLst>
  </p:cSld>
  <p:clrMapOvr>
    <a:masterClrMapping/>
  </p:clrMapOvr>
  <p:transition spd="slow" advTm="60000">
    <p:cover/>
  </p:transition>
  <p:timing>
    <p:tnLst>
      <p:par>
        <p:cTn id="1" dur="indefinite" restart="never" nodeType="tmRoot"/>
      </p:par>
    </p:tn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9144000" cy="647700"/>
          </a:xfrm>
        </p:spPr>
        <p:txBody>
          <a:bodyPr>
            <a:normAutofit/>
          </a:bodyPr>
          <a:lstStyle/>
          <a:p>
            <a:r>
              <a:rPr lang="en-US" b="1" u="sng" dirty="0" smtClean="0">
                <a:solidFill>
                  <a:srgbClr val="FF0000"/>
                </a:solidFill>
                <a:latin typeface="Arial Rounded MT Bold" pitchFamily="34" charset="0"/>
              </a:rPr>
              <a:t>SAMOURI </a:t>
            </a:r>
            <a:r>
              <a:rPr lang="en-US" b="1" u="sng" dirty="0">
                <a:solidFill>
                  <a:srgbClr val="FF0000"/>
                </a:solidFill>
                <a:latin typeface="Arial Rounded MT Bold" pitchFamily="34" charset="0"/>
              </a:rPr>
              <a:t>TOURE </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76300"/>
            <a:ext cx="9144000" cy="3771900"/>
          </a:xfrm>
          <a:prstGeom prst="rect">
            <a:avLst/>
          </a:prstGeom>
        </p:spPr>
        <p:txBody>
          <a:bodyPr>
            <a:noAutofit/>
          </a:bodyPr>
          <a:lstStyle/>
          <a:p>
            <a:pPr lvl="0">
              <a:buFont typeface="Wingdings" panose="05000000000000000000" pitchFamily="2" charset="2"/>
              <a:buChar char="§"/>
            </a:pPr>
            <a:r>
              <a:rPr lang="en-US" sz="2400" dirty="0">
                <a:latin typeface="Arial Rounded MT Bold" pitchFamily="34" charset="0"/>
              </a:rPr>
              <a:t>He </a:t>
            </a:r>
            <a:r>
              <a:rPr lang="en-US" sz="2400" dirty="0">
                <a:latin typeface="Arial Rounded MT Bold" pitchFamily="34" charset="0"/>
              </a:rPr>
              <a:t>was a Mandinka trader born in 1830 in </a:t>
            </a:r>
            <a:r>
              <a:rPr lang="en-US" sz="2400" dirty="0" err="1">
                <a:latin typeface="Arial Rounded MT Bold" pitchFamily="34" charset="0"/>
              </a:rPr>
              <a:t>Sanankoro</a:t>
            </a:r>
            <a:r>
              <a:rPr lang="en-US" sz="2400" dirty="0">
                <a:latin typeface="Arial Rounded MT Bold" pitchFamily="34" charset="0"/>
              </a:rPr>
              <a:t> in Guinea Conakry </a:t>
            </a:r>
            <a:r>
              <a:rPr lang="en-US" sz="2400" dirty="0">
                <a:latin typeface="Arial Rounded MT Bold" pitchFamily="34" charset="0"/>
              </a:rPr>
              <a:t>present  </a:t>
            </a:r>
            <a:r>
              <a:rPr lang="en-US" sz="2400" dirty="0">
                <a:latin typeface="Arial Rounded MT Bold" pitchFamily="34" charset="0"/>
              </a:rPr>
              <a:t>known as Guinea.</a:t>
            </a:r>
          </a:p>
          <a:p>
            <a:pPr lvl="0">
              <a:buFont typeface="Wingdings" panose="05000000000000000000" pitchFamily="2" charset="2"/>
              <a:buChar char="§"/>
            </a:pPr>
            <a:r>
              <a:rPr lang="en-US" sz="2400" dirty="0">
                <a:latin typeface="Arial Rounded MT Bold" pitchFamily="34" charset="0"/>
              </a:rPr>
              <a:t>He acquired arms and wealth from the </a:t>
            </a:r>
            <a:r>
              <a:rPr lang="en-US" sz="2400" dirty="0">
                <a:latin typeface="Arial Rounded MT Bold" pitchFamily="34" charset="0"/>
              </a:rPr>
              <a:t>trade and </a:t>
            </a:r>
            <a:r>
              <a:rPr lang="en-US" sz="2400" dirty="0">
                <a:latin typeface="Arial Rounded MT Bold" pitchFamily="34" charset="0"/>
              </a:rPr>
              <a:t>established an empire known as Mandinka Empire.</a:t>
            </a:r>
          </a:p>
          <a:p>
            <a:pPr lvl="0">
              <a:buFont typeface="Wingdings" panose="05000000000000000000" pitchFamily="2" charset="2"/>
              <a:buChar char="§"/>
            </a:pPr>
            <a:r>
              <a:rPr lang="en-US" sz="2400" dirty="0">
                <a:latin typeface="Arial Rounded MT Bold" pitchFamily="34" charset="0"/>
              </a:rPr>
              <a:t>His capital was </a:t>
            </a:r>
            <a:r>
              <a:rPr lang="en-US" sz="2400" dirty="0" err="1">
                <a:latin typeface="Arial Rounded MT Bold" pitchFamily="34" charset="0"/>
              </a:rPr>
              <a:t>Bissandugu</a:t>
            </a:r>
            <a:r>
              <a:rPr lang="en-US" sz="2400" dirty="0">
                <a:latin typeface="Arial Rounded MT Bold" pitchFamily="34" charset="0"/>
              </a:rPr>
              <a:t>.</a:t>
            </a:r>
          </a:p>
          <a:p>
            <a:pPr lvl="0">
              <a:buFont typeface="Wingdings" panose="05000000000000000000" pitchFamily="2" charset="2"/>
              <a:buChar char="§"/>
            </a:pPr>
            <a:r>
              <a:rPr lang="en-US" sz="2400" dirty="0" err="1">
                <a:latin typeface="Arial Rounded MT Bold" pitchFamily="34" charset="0"/>
              </a:rPr>
              <a:t>Samore’s</a:t>
            </a:r>
            <a:r>
              <a:rPr lang="en-US" sz="2400" dirty="0">
                <a:latin typeface="Arial Rounded MT Bold" pitchFamily="34" charset="0"/>
              </a:rPr>
              <a:t> power was tested when he met the French in 1887.</a:t>
            </a:r>
          </a:p>
          <a:p>
            <a:pPr lvl="0">
              <a:buFont typeface="Wingdings" panose="05000000000000000000" pitchFamily="2" charset="2"/>
              <a:buChar char="§"/>
            </a:pPr>
            <a:r>
              <a:rPr lang="en-US" sz="2400" dirty="0">
                <a:latin typeface="Arial Rounded MT Bold" pitchFamily="34" charset="0"/>
              </a:rPr>
              <a:t>Because he did not want trouble he signed a treaty with them </a:t>
            </a:r>
            <a:r>
              <a:rPr lang="en-US" sz="2400" dirty="0" err="1">
                <a:latin typeface="Arial Rounded MT Bold" pitchFamily="34" charset="0"/>
              </a:rPr>
              <a:t>i.e</a:t>
            </a:r>
            <a:r>
              <a:rPr lang="en-US" sz="2400" dirty="0">
                <a:latin typeface="Arial Rounded MT Bold" pitchFamily="34" charset="0"/>
              </a:rPr>
              <a:t> the </a:t>
            </a:r>
            <a:r>
              <a:rPr lang="en-US" sz="2400" b="1" i="1" dirty="0" err="1">
                <a:latin typeface="Arial Rounded MT Bold" pitchFamily="34" charset="0"/>
              </a:rPr>
              <a:t>Bissandugu</a:t>
            </a:r>
            <a:r>
              <a:rPr lang="en-US" sz="2400" b="1" i="1" dirty="0">
                <a:latin typeface="Arial Rounded MT Bold" pitchFamily="34" charset="0"/>
              </a:rPr>
              <a:t> treaty.</a:t>
            </a:r>
          </a:p>
          <a:p>
            <a:pPr lvl="0">
              <a:buFont typeface="Wingdings" panose="05000000000000000000" pitchFamily="2" charset="2"/>
              <a:buChar char="§"/>
            </a:pPr>
            <a:r>
              <a:rPr lang="en-US" sz="2400" dirty="0">
                <a:latin typeface="Arial Rounded MT Bold" pitchFamily="34" charset="0"/>
              </a:rPr>
              <a:t>The French violated the agreement and </a:t>
            </a:r>
            <a:r>
              <a:rPr lang="en-US" sz="2400" dirty="0" err="1">
                <a:latin typeface="Arial Rounded MT Bold" pitchFamily="34" charset="0"/>
              </a:rPr>
              <a:t>Samore</a:t>
            </a:r>
            <a:r>
              <a:rPr lang="en-US" sz="2400" dirty="0">
                <a:latin typeface="Arial Rounded MT Bold" pitchFamily="34" charset="0"/>
              </a:rPr>
              <a:t> decided to fight them.</a:t>
            </a:r>
            <a:endParaRPr lang="en-US" sz="2400" dirty="0">
              <a:latin typeface="Arial Rounded MT Bold" pitchFamily="34" charset="0"/>
            </a:endParaRP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3439844948"/>
      </p:ext>
    </p:extLst>
  </p:cSld>
  <p:clrMapOvr>
    <a:masterClrMapping/>
  </p:clrMapOvr>
  <p:transition spd="slow" advTm="60000">
    <p:cover/>
  </p:transition>
  <p:timing>
    <p:tnLst>
      <p:par>
        <p:cTn id="1" dur="indefinite" restart="never" nodeType="tmRoot"/>
      </p:par>
    </p:tn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991600" cy="952500"/>
          </a:xfrm>
        </p:spPr>
        <p:txBody>
          <a:bodyPr>
            <a:normAutofit/>
          </a:bodyPr>
          <a:lstStyle/>
          <a:p>
            <a:r>
              <a:rPr lang="en-US" b="1" u="sng" dirty="0" smtClean="0">
                <a:solidFill>
                  <a:srgbClr val="FF0000"/>
                </a:solidFill>
              </a:rPr>
              <a:t>Reasons why </a:t>
            </a:r>
            <a:r>
              <a:rPr lang="en-US" b="1" u="sng" dirty="0" err="1" smtClean="0">
                <a:solidFill>
                  <a:srgbClr val="FF0000"/>
                </a:solidFill>
              </a:rPr>
              <a:t>Samouri</a:t>
            </a:r>
            <a:r>
              <a:rPr lang="en-US" b="1" u="sng" dirty="0" smtClean="0">
                <a:solidFill>
                  <a:srgbClr val="FF0000"/>
                </a:solidFill>
              </a:rPr>
              <a:t> was defeated</a:t>
            </a:r>
            <a:endParaRPr lang="en-US" b="1" u="sng" dirty="0">
              <a:solidFill>
                <a:srgbClr val="FF0000"/>
              </a:solidFill>
            </a:endParaRPr>
          </a:p>
        </p:txBody>
      </p:sp>
      <p:sp>
        <p:nvSpPr>
          <p:cNvPr id="3" name="Content Placeholder 2"/>
          <p:cNvSpPr>
            <a:spLocks noGrp="1"/>
          </p:cNvSpPr>
          <p:nvPr>
            <p:ph idx="4294967295"/>
          </p:nvPr>
        </p:nvSpPr>
        <p:spPr>
          <a:xfrm>
            <a:off x="508000" y="1333500"/>
            <a:ext cx="8229600" cy="3771900"/>
          </a:xfrm>
          <a:prstGeom prst="rect">
            <a:avLst/>
          </a:prstGeom>
        </p:spPr>
        <p:txBody>
          <a:bodyPr/>
          <a:lstStyle/>
          <a:p>
            <a:r>
              <a:rPr lang="en-US" dirty="0" smtClean="0"/>
              <a:t>He had inferior weapons.</a:t>
            </a:r>
          </a:p>
          <a:p>
            <a:r>
              <a:rPr lang="en-US" dirty="0" smtClean="0"/>
              <a:t>His </a:t>
            </a:r>
            <a:r>
              <a:rPr lang="en-US" dirty="0"/>
              <a:t>A</a:t>
            </a:r>
            <a:r>
              <a:rPr lang="en-US" dirty="0" smtClean="0"/>
              <a:t>frican </a:t>
            </a:r>
            <a:r>
              <a:rPr lang="en-US" dirty="0" err="1" smtClean="0"/>
              <a:t>neighbours</a:t>
            </a:r>
            <a:r>
              <a:rPr lang="en-US" dirty="0" smtClean="0"/>
              <a:t> did not help him.</a:t>
            </a:r>
          </a:p>
          <a:p>
            <a:r>
              <a:rPr lang="en-US" dirty="0" smtClean="0"/>
              <a:t>The territory was too large for him. </a:t>
            </a:r>
            <a:endParaRPr lang="en-US" dirty="0"/>
          </a:p>
        </p:txBody>
      </p:sp>
    </p:spTree>
    <p:extLst>
      <p:ext uri="{BB962C8B-B14F-4D97-AF65-F5344CB8AC3E}">
        <p14:creationId xmlns:p14="http://schemas.microsoft.com/office/powerpoint/2010/main" val="3232931579"/>
      </p:ext>
    </p:extLst>
  </p:cSld>
  <p:clrMapOvr>
    <a:masterClrMapping/>
  </p:clrMapOvr>
  <p:transition spd="slow" advTm="60000">
    <p:cover/>
  </p:transition>
  <p:timing>
    <p:tnLst>
      <p:par>
        <p:cTn id="1" dur="indefinite" restart="never" nodeType="tmRoot"/>
      </p:par>
    </p:tn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571500"/>
          </a:xfrm>
        </p:spPr>
        <p:txBody>
          <a:bodyPr>
            <a:noAutofit/>
          </a:bodyPr>
          <a:lstStyle/>
          <a:p>
            <a:r>
              <a:rPr lang="en-US" sz="2800" u="sng" dirty="0">
                <a:solidFill>
                  <a:srgbClr val="FF0000"/>
                </a:solidFill>
                <a:latin typeface="Arial Rounded MT Bold" pitchFamily="34" charset="0"/>
              </a:rPr>
              <a:t> SAMORI TOURE RESISTED FRENCH BECAUSE</a:t>
            </a:r>
            <a:r>
              <a:rPr lang="en-US" sz="2800" u="sng" dirty="0">
                <a:solidFill>
                  <a:srgbClr val="FF0000"/>
                </a:solidFill>
                <a:latin typeface="Arial Rounded MT Bold" pitchFamily="34" charset="0"/>
              </a:rPr>
              <a:t>:-</a:t>
            </a: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419100"/>
            <a:ext cx="9144000" cy="4152900"/>
          </a:xfrm>
          <a:prstGeom prst="rect">
            <a:avLst/>
          </a:prstGeom>
        </p:spPr>
        <p:txBody>
          <a:bodyPr>
            <a:noAutofit/>
          </a:bodyPr>
          <a:lstStyle/>
          <a:p>
            <a:pPr lvl="0"/>
            <a:r>
              <a:rPr lang="en-US" sz="2000" dirty="0">
                <a:latin typeface="Arial Rounded MT Bold" pitchFamily="34" charset="0"/>
              </a:rPr>
              <a:t>He </a:t>
            </a:r>
            <a:r>
              <a:rPr lang="en-US" sz="2000" dirty="0">
                <a:latin typeface="Arial Rounded MT Bold" pitchFamily="34" charset="0"/>
              </a:rPr>
              <a:t>had a strong and well organized army. </a:t>
            </a:r>
          </a:p>
          <a:p>
            <a:pPr lvl="0"/>
            <a:r>
              <a:rPr lang="en-US" sz="2000" dirty="0">
                <a:latin typeface="Arial Rounded MT Bold" pitchFamily="34" charset="0"/>
              </a:rPr>
              <a:t>He wanted to continue controlling the trade. </a:t>
            </a:r>
          </a:p>
          <a:p>
            <a:pPr lvl="0"/>
            <a:r>
              <a:rPr lang="en-US" sz="2000" dirty="0">
                <a:latin typeface="Arial Rounded MT Bold" pitchFamily="34" charset="0"/>
              </a:rPr>
              <a:t>He wanted the empire remain independent. </a:t>
            </a:r>
          </a:p>
          <a:p>
            <a:pPr lvl="0"/>
            <a:r>
              <a:rPr lang="en-US" sz="2000" dirty="0">
                <a:latin typeface="Arial Rounded MT Bold" pitchFamily="34" charset="0"/>
              </a:rPr>
              <a:t>He was against the spread of Christianity.</a:t>
            </a:r>
          </a:p>
          <a:p>
            <a:r>
              <a:rPr lang="en-US" sz="2000" dirty="0">
                <a:latin typeface="Arial Rounded MT Bold" pitchFamily="34" charset="0"/>
              </a:rPr>
              <a:t> </a:t>
            </a:r>
            <a:r>
              <a:rPr lang="en-US" sz="2000" dirty="0">
                <a:latin typeface="Arial Rounded MT Bold" pitchFamily="34" charset="0"/>
              </a:rPr>
              <a:t>In </a:t>
            </a:r>
            <a:r>
              <a:rPr lang="en-US" sz="2000" dirty="0">
                <a:latin typeface="Arial Rounded MT Bold" pitchFamily="34" charset="0"/>
              </a:rPr>
              <a:t>1887 French signed a peace treaty with </a:t>
            </a:r>
            <a:r>
              <a:rPr lang="en-US" sz="2000" dirty="0" err="1">
                <a:latin typeface="Arial Rounded MT Bold" pitchFamily="34" charset="0"/>
              </a:rPr>
              <a:t>Samori</a:t>
            </a:r>
            <a:r>
              <a:rPr lang="en-US" sz="2000" dirty="0">
                <a:latin typeface="Arial Rounded MT Bold" pitchFamily="34" charset="0"/>
              </a:rPr>
              <a:t> </a:t>
            </a:r>
            <a:r>
              <a:rPr lang="en-US" sz="2000" dirty="0" err="1">
                <a:latin typeface="Arial Rounded MT Bold" pitchFamily="34" charset="0"/>
              </a:rPr>
              <a:t>Toure</a:t>
            </a:r>
            <a:r>
              <a:rPr lang="en-US" sz="2000" dirty="0">
                <a:latin typeface="Arial Rounded MT Bold" pitchFamily="34" charset="0"/>
              </a:rPr>
              <a:t> which was known as </a:t>
            </a:r>
            <a:r>
              <a:rPr lang="en-US" sz="2000" b="1" dirty="0">
                <a:latin typeface="Arial Rounded MT Bold" pitchFamily="34" charset="0"/>
              </a:rPr>
              <a:t>treaty of </a:t>
            </a:r>
            <a:r>
              <a:rPr lang="en-US" sz="2000" b="1" dirty="0" err="1">
                <a:latin typeface="Arial Rounded MT Bold" pitchFamily="34" charset="0"/>
              </a:rPr>
              <a:t>Bissandugu</a:t>
            </a:r>
            <a:r>
              <a:rPr lang="en-US" sz="2000" dirty="0">
                <a:latin typeface="Arial Rounded MT Bold" pitchFamily="34" charset="0"/>
              </a:rPr>
              <a:t> and French promised that they will not interfered with his territory. </a:t>
            </a:r>
          </a:p>
          <a:p>
            <a:r>
              <a:rPr lang="en-US" sz="2000" dirty="0">
                <a:latin typeface="Arial Rounded MT Bold" pitchFamily="34" charset="0"/>
              </a:rPr>
              <a:t> </a:t>
            </a:r>
            <a:r>
              <a:rPr lang="en-US" sz="2000" dirty="0">
                <a:latin typeface="Arial Rounded MT Bold" pitchFamily="34" charset="0"/>
              </a:rPr>
              <a:t>French broke the treaty and attacked the empire and defeated him.</a:t>
            </a:r>
          </a:p>
          <a:p>
            <a:r>
              <a:rPr lang="en-US" sz="2000" dirty="0">
                <a:latin typeface="Arial Rounded MT Bold" pitchFamily="34" charset="0"/>
              </a:rPr>
              <a:t> </a:t>
            </a:r>
            <a:r>
              <a:rPr lang="en-US" sz="2000" dirty="0">
                <a:latin typeface="Arial Rounded MT Bold" pitchFamily="34" charset="0"/>
              </a:rPr>
              <a:t>He </a:t>
            </a:r>
            <a:r>
              <a:rPr lang="en-US" sz="2000" dirty="0">
                <a:latin typeface="Arial Rounded MT Bold" pitchFamily="34" charset="0"/>
              </a:rPr>
              <a:t>used scorched earth military tactic to attack the French </a:t>
            </a:r>
            <a:r>
              <a:rPr lang="en-US" sz="2000" dirty="0">
                <a:latin typeface="Arial Rounded MT Bold" pitchFamily="34" charset="0"/>
              </a:rPr>
              <a:t>.</a:t>
            </a:r>
          </a:p>
          <a:p>
            <a:r>
              <a:rPr lang="en-US" sz="2000" dirty="0">
                <a:latin typeface="Arial Rounded MT Bold" pitchFamily="34" charset="0"/>
              </a:rPr>
              <a:t>This </a:t>
            </a:r>
            <a:r>
              <a:rPr lang="en-US" sz="2000" dirty="0">
                <a:latin typeface="Arial Rounded MT Bold" pitchFamily="34" charset="0"/>
              </a:rPr>
              <a:t>means that he destroyed anything in the area as he move away due to French attack. </a:t>
            </a:r>
          </a:p>
          <a:p>
            <a:r>
              <a:rPr lang="en-US" sz="2000" dirty="0">
                <a:latin typeface="Arial Rounded MT Bold" pitchFamily="34" charset="0"/>
              </a:rPr>
              <a:t> </a:t>
            </a:r>
            <a:r>
              <a:rPr lang="en-US" sz="2000" dirty="0">
                <a:latin typeface="Arial Rounded MT Bold" pitchFamily="34" charset="0"/>
              </a:rPr>
              <a:t>Later </a:t>
            </a:r>
            <a:r>
              <a:rPr lang="en-US" sz="2000" dirty="0">
                <a:latin typeface="Arial Rounded MT Bold" pitchFamily="34" charset="0"/>
              </a:rPr>
              <a:t>he was captured and taken in prison at </a:t>
            </a:r>
            <a:r>
              <a:rPr lang="en-US" sz="2000" dirty="0" err="1">
                <a:latin typeface="Arial Rounded MT Bold" pitchFamily="34" charset="0"/>
              </a:rPr>
              <a:t>Ogowe</a:t>
            </a:r>
            <a:r>
              <a:rPr lang="en-US" sz="2000" dirty="0">
                <a:latin typeface="Arial Rounded MT Bold" pitchFamily="34" charset="0"/>
              </a:rPr>
              <a:t> Islands where he died in 1900.</a:t>
            </a:r>
          </a:p>
          <a:p>
            <a:endParaRPr lang="en-US" sz="2000" dirty="0">
              <a:latin typeface="Arial Rounded MT Bold" pitchFamily="34" charset="0"/>
            </a:endParaRPr>
          </a:p>
        </p:txBody>
      </p:sp>
    </p:spTree>
    <p:extLst>
      <p:ext uri="{BB962C8B-B14F-4D97-AF65-F5344CB8AC3E}">
        <p14:creationId xmlns:p14="http://schemas.microsoft.com/office/powerpoint/2010/main" val="1707331628"/>
      </p:ext>
    </p:extLst>
  </p:cSld>
  <p:clrMapOvr>
    <a:masterClrMapping/>
  </p:clrMapOvr>
  <p:transition spd="slow" advTm="60000">
    <p:cover/>
  </p:transition>
  <p:timing>
    <p:tnLst>
      <p:par>
        <p:cTn id="1" dur="indefinite" restart="never" nodeType="tmRoot"/>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19100"/>
          </a:xfrm>
        </p:spPr>
        <p:txBody>
          <a:bodyPr>
            <a:normAutofit fontScale="90000"/>
          </a:bodyPr>
          <a:lstStyle/>
          <a:p>
            <a:r>
              <a:rPr lang="en-US" sz="2800" u="sng" dirty="0">
                <a:solidFill>
                  <a:srgbClr val="0070C0"/>
                </a:solidFill>
                <a:latin typeface="Arial Rounded MT Bold" pitchFamily="34" charset="0"/>
              </a:rPr>
              <a:t>COLLABORATORS</a:t>
            </a:r>
            <a:r>
              <a:rPr lang="en-US" sz="2800" u="sng" dirty="0">
                <a:solidFill>
                  <a:srgbClr val="0070C0"/>
                </a:solidFill>
                <a:latin typeface="Arial Rounded MT Bold" pitchFamily="34" charset="0"/>
              </a:rPr>
              <a:t>:</a:t>
            </a:r>
            <a:endParaRPr lang="en-US" sz="2800" dirty="0">
              <a:solidFill>
                <a:srgbClr val="0070C0"/>
              </a:solidFill>
              <a:latin typeface="Arial Rounded MT Bold" pitchFamily="34" charset="0"/>
            </a:endParaRPr>
          </a:p>
        </p:txBody>
      </p:sp>
      <p:sp>
        <p:nvSpPr>
          <p:cNvPr id="3" name="Content Placeholder 2"/>
          <p:cNvSpPr>
            <a:spLocks noGrp="1"/>
          </p:cNvSpPr>
          <p:nvPr>
            <p:ph idx="4294967295"/>
          </p:nvPr>
        </p:nvSpPr>
        <p:spPr>
          <a:xfrm>
            <a:off x="508000" y="1104900"/>
            <a:ext cx="9144000" cy="3200400"/>
          </a:xfrm>
          <a:prstGeom prst="rect">
            <a:avLst/>
          </a:prstGeom>
        </p:spPr>
        <p:txBody>
          <a:bodyPr>
            <a:noAutofit/>
          </a:bodyPr>
          <a:lstStyle/>
          <a:p>
            <a:pPr marL="0" indent="0">
              <a:buNone/>
            </a:pPr>
            <a:r>
              <a:rPr lang="en-US" sz="2400" dirty="0">
                <a:latin typeface="Arial Rounded MT Bold" pitchFamily="34" charset="0"/>
              </a:rPr>
              <a:t>He was the chief of </a:t>
            </a:r>
            <a:r>
              <a:rPr lang="en-US" sz="2400" dirty="0" err="1">
                <a:latin typeface="Arial Rounded MT Bold" pitchFamily="34" charset="0"/>
              </a:rPr>
              <a:t>Lozi</a:t>
            </a:r>
            <a:r>
              <a:rPr lang="en-US" sz="2400" dirty="0">
                <a:latin typeface="Arial Rounded MT Bold" pitchFamily="34" charset="0"/>
              </a:rPr>
              <a:t> people of Zambia. </a:t>
            </a:r>
          </a:p>
          <a:p>
            <a:pPr marL="0" indent="0">
              <a:buNone/>
            </a:pPr>
            <a:r>
              <a:rPr lang="en-US" sz="2400" b="1" u="sng" dirty="0" err="1">
                <a:solidFill>
                  <a:srgbClr val="FF0000"/>
                </a:solidFill>
                <a:latin typeface="Arial Rounded MT Bold" pitchFamily="34" charset="0"/>
              </a:rPr>
              <a:t>Lewanika</a:t>
            </a:r>
            <a:r>
              <a:rPr lang="en-US" sz="2400" b="1" u="sng" dirty="0">
                <a:solidFill>
                  <a:srgbClr val="FF0000"/>
                </a:solidFill>
                <a:latin typeface="Arial Rounded MT Bold" pitchFamily="34" charset="0"/>
              </a:rPr>
              <a:t> collaborated with British because:-</a:t>
            </a:r>
            <a:endParaRPr lang="en-US" sz="2400" dirty="0">
              <a:solidFill>
                <a:srgbClr val="FF0000"/>
              </a:solidFill>
              <a:latin typeface="Arial Rounded MT Bold" pitchFamily="34" charset="0"/>
            </a:endParaRPr>
          </a:p>
          <a:p>
            <a:r>
              <a:rPr lang="en-US" sz="2400" dirty="0">
                <a:latin typeface="Arial Rounded MT Bold" pitchFamily="34" charset="0"/>
              </a:rPr>
              <a:t>He feared the attack and removal from power by Ndebele people who were his </a:t>
            </a:r>
            <a:r>
              <a:rPr lang="en-US" sz="2400" dirty="0">
                <a:latin typeface="Arial Rounded MT Bold" pitchFamily="34" charset="0"/>
              </a:rPr>
              <a:t>enemy</a:t>
            </a:r>
          </a:p>
          <a:p>
            <a:r>
              <a:rPr lang="en-US" sz="2400" dirty="0">
                <a:latin typeface="Arial Rounded MT Bold" pitchFamily="34" charset="0"/>
              </a:rPr>
              <a:t>He was advised by </a:t>
            </a:r>
            <a:r>
              <a:rPr lang="en-US" sz="2400" dirty="0" err="1">
                <a:latin typeface="Arial Rounded MT Bold" pitchFamily="34" charset="0"/>
              </a:rPr>
              <a:t>Khama</a:t>
            </a:r>
            <a:r>
              <a:rPr lang="en-US" sz="2400" dirty="0">
                <a:latin typeface="Arial Rounded MT Bold" pitchFamily="34" charset="0"/>
              </a:rPr>
              <a:t> of </a:t>
            </a:r>
            <a:r>
              <a:rPr lang="en-US" sz="2400" dirty="0" err="1">
                <a:latin typeface="Arial Rounded MT Bold" pitchFamily="34" charset="0"/>
              </a:rPr>
              <a:t>Ngwato</a:t>
            </a:r>
            <a:r>
              <a:rPr lang="en-US" sz="2400" dirty="0">
                <a:latin typeface="Arial Rounded MT Bold" pitchFamily="34" charset="0"/>
              </a:rPr>
              <a:t> to welcome missionaries.</a:t>
            </a:r>
          </a:p>
          <a:p>
            <a:r>
              <a:rPr lang="en-US" sz="2400" dirty="0">
                <a:latin typeface="Arial Rounded MT Bold" pitchFamily="34" charset="0"/>
              </a:rPr>
              <a:t>H</a:t>
            </a:r>
            <a:r>
              <a:rPr lang="en-US" sz="2400" dirty="0">
                <a:latin typeface="Arial Rounded MT Bold" pitchFamily="34" charset="0"/>
              </a:rPr>
              <a:t>e </a:t>
            </a:r>
            <a:r>
              <a:rPr lang="en-US" sz="2400" dirty="0">
                <a:latin typeface="Arial Rounded MT Bold" pitchFamily="34" charset="0"/>
              </a:rPr>
              <a:t>wanted the British to protect him.</a:t>
            </a:r>
          </a:p>
          <a:p>
            <a:r>
              <a:rPr lang="en-US" sz="2400" dirty="0">
                <a:latin typeface="Arial Rounded MT Bold" pitchFamily="34" charset="0"/>
              </a:rPr>
              <a:t>He also feared threat from Portuguese from Angola and Mozambique. </a:t>
            </a:r>
          </a:p>
          <a:p>
            <a:r>
              <a:rPr lang="en-US" sz="2400" dirty="0">
                <a:latin typeface="Arial Rounded MT Bold" pitchFamily="34" charset="0"/>
              </a:rPr>
              <a:t>He wanted missionaries to educate his people</a:t>
            </a:r>
            <a:r>
              <a:rPr lang="en-US" sz="2400" dirty="0">
                <a:latin typeface="Arial Rounded MT Bold" pitchFamily="34" charset="0"/>
              </a:rPr>
              <a:t>.</a:t>
            </a:r>
            <a:endParaRPr lang="en-US" sz="2400" dirty="0">
              <a:latin typeface="Arial Rounded MT Bold" pitchFamily="34" charset="0"/>
            </a:endParaRPr>
          </a:p>
        </p:txBody>
      </p:sp>
      <p:sp>
        <p:nvSpPr>
          <p:cNvPr id="4" name="Rectangle 3"/>
          <p:cNvSpPr/>
          <p:nvPr/>
        </p:nvSpPr>
        <p:spPr>
          <a:xfrm>
            <a:off x="521855" y="647701"/>
            <a:ext cx="3962400" cy="646331"/>
          </a:xfrm>
          <a:prstGeom prst="rect">
            <a:avLst/>
          </a:prstGeom>
        </p:spPr>
        <p:txBody>
          <a:bodyPr wrap="square">
            <a:spAutoFit/>
          </a:bodyPr>
          <a:lstStyle/>
          <a:p>
            <a:r>
              <a:rPr lang="en-US" sz="3600" b="1" u="sng" dirty="0">
                <a:solidFill>
                  <a:srgbClr val="FF0000"/>
                </a:solidFill>
              </a:rPr>
              <a:t>LEWANIKA</a:t>
            </a:r>
          </a:p>
        </p:txBody>
      </p:sp>
    </p:spTree>
    <p:extLst>
      <p:ext uri="{BB962C8B-B14F-4D97-AF65-F5344CB8AC3E}">
        <p14:creationId xmlns:p14="http://schemas.microsoft.com/office/powerpoint/2010/main" val="2709419881"/>
      </p:ext>
    </p:extLst>
  </p:cSld>
  <p:clrMapOvr>
    <a:masterClrMapping/>
  </p:clrMapOvr>
  <p:transition spd="slow" advTm="60000">
    <p:cover/>
  </p:transition>
  <p:timing>
    <p:tnLst>
      <p:par>
        <p:cTn id="1" dur="indefinite" restart="never" nodeType="tmRoot"/>
      </p:par>
    </p:tn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144000" cy="952500"/>
          </a:xfrm>
        </p:spPr>
        <p:txBody>
          <a:bodyPr>
            <a:noAutofit/>
          </a:bodyPr>
          <a:lstStyle/>
          <a:p>
            <a:r>
              <a:rPr lang="en-US" sz="3600" u="sng" dirty="0">
                <a:solidFill>
                  <a:srgbClr val="FF0000"/>
                </a:solidFill>
                <a:latin typeface="Arial Rounded MT Bold" pitchFamily="34" charset="0"/>
              </a:rPr>
              <a:t>LEWANIKA’S   BENEFITS :</a:t>
            </a:r>
            <a:r>
              <a:rPr lang="en-US" sz="3600" dirty="0">
                <a:solidFill>
                  <a:srgbClr val="FF0000"/>
                </a:solidFill>
                <a:latin typeface="Arial Rounded MT Bold" pitchFamily="34" charset="0"/>
              </a:rPr>
              <a:t/>
            </a:r>
            <a:br>
              <a:rPr lang="en-US" sz="3600" dirty="0">
                <a:solidFill>
                  <a:srgbClr val="FF0000"/>
                </a:solidFill>
                <a:latin typeface="Arial Rounded MT Bold" pitchFamily="34" charset="0"/>
              </a:rPr>
            </a:b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pPr lvl="0"/>
            <a:r>
              <a:rPr lang="en-US" dirty="0" smtClean="0">
                <a:latin typeface="Arial Rounded MT Bold" pitchFamily="34" charset="0"/>
              </a:rPr>
              <a:t>Slave </a:t>
            </a:r>
            <a:r>
              <a:rPr lang="en-US" dirty="0">
                <a:latin typeface="Arial Rounded MT Bold" pitchFamily="34" charset="0"/>
              </a:rPr>
              <a:t>trade was stopped in his area.</a:t>
            </a:r>
          </a:p>
          <a:p>
            <a:pPr lvl="0"/>
            <a:r>
              <a:rPr lang="en-US" dirty="0">
                <a:latin typeface="Arial Rounded MT Bold" pitchFamily="34" charset="0"/>
              </a:rPr>
              <a:t>They lost land which was taken by British. </a:t>
            </a:r>
          </a:p>
          <a:p>
            <a:pPr lvl="0"/>
            <a:r>
              <a:rPr lang="en-US" dirty="0">
                <a:latin typeface="Arial Rounded MT Bold" pitchFamily="34" charset="0"/>
              </a:rPr>
              <a:t>Schools were built in his territory. </a:t>
            </a:r>
          </a:p>
          <a:p>
            <a:pPr lvl="0"/>
            <a:r>
              <a:rPr lang="en-US" dirty="0">
                <a:latin typeface="Arial Rounded MT Bold" pitchFamily="34" charset="0"/>
              </a:rPr>
              <a:t>He was paid salary. </a:t>
            </a:r>
          </a:p>
          <a:p>
            <a:pPr lvl="0"/>
            <a:r>
              <a:rPr lang="en-US" dirty="0">
                <a:latin typeface="Arial Rounded MT Bold" pitchFamily="34" charset="0"/>
              </a:rPr>
              <a:t>Modern road were established.</a:t>
            </a:r>
          </a:p>
          <a:p>
            <a:endParaRPr lang="en-US" dirty="0">
              <a:latin typeface="Arial Rounded MT Bold" pitchFamily="34" charset="0"/>
            </a:endParaRPr>
          </a:p>
        </p:txBody>
      </p:sp>
    </p:spTree>
    <p:extLst>
      <p:ext uri="{BB962C8B-B14F-4D97-AF65-F5344CB8AC3E}">
        <p14:creationId xmlns:p14="http://schemas.microsoft.com/office/powerpoint/2010/main" val="3843483118"/>
      </p:ext>
    </p:extLst>
  </p:cSld>
  <p:clrMapOvr>
    <a:masterClrMapping/>
  </p:clrMapOvr>
  <p:transition spd="slow" advTm="60000">
    <p:cover/>
  </p:transition>
  <p:timing>
    <p:tnLst>
      <p:par>
        <p:cTn id="1" dur="indefinite" restart="never" nodeType="tmRoot"/>
      </p:par>
    </p:tn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pPr algn="l"/>
            <a:r>
              <a:rPr lang="en-US" b="1" u="sng" dirty="0" smtClean="0">
                <a:solidFill>
                  <a:srgbClr val="FF0000"/>
                </a:solidFill>
                <a:latin typeface="Arial Rounded MT Bold" pitchFamily="34" charset="0"/>
              </a:rPr>
              <a:t>LENANA </a:t>
            </a:r>
            <a:r>
              <a:rPr lang="en-US" dirty="0" smtClean="0">
                <a:solidFill>
                  <a:srgbClr val="FF0000"/>
                </a:solidFill>
                <a:latin typeface="Arial Rounded MT Bold" pitchFamily="34" charset="0"/>
              </a:rPr>
              <a:t/>
            </a:r>
            <a:br>
              <a:rPr lang="en-US" dirty="0" smtClean="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89000"/>
            <a:ext cx="9144000" cy="4216400"/>
          </a:xfrm>
          <a:prstGeom prst="rect">
            <a:avLst/>
          </a:prstGeom>
        </p:spPr>
        <p:txBody>
          <a:bodyPr>
            <a:normAutofit/>
          </a:bodyPr>
          <a:lstStyle/>
          <a:p>
            <a:pPr lvl="1"/>
            <a:r>
              <a:rPr lang="en-US" dirty="0" smtClean="0">
                <a:latin typeface="Arial Rounded MT Bold" pitchFamily="34" charset="0"/>
              </a:rPr>
              <a:t>When </a:t>
            </a:r>
            <a:r>
              <a:rPr lang="en-US" dirty="0" err="1">
                <a:latin typeface="Arial Rounded MT Bold" pitchFamily="34" charset="0"/>
              </a:rPr>
              <a:t>Mbatian</a:t>
            </a:r>
            <a:r>
              <a:rPr lang="en-US" dirty="0">
                <a:latin typeface="Arial Rounded MT Bold" pitchFamily="34" charset="0"/>
              </a:rPr>
              <a:t> who was the </a:t>
            </a:r>
            <a:r>
              <a:rPr lang="en-US" dirty="0" err="1">
                <a:latin typeface="Arial Rounded MT Bold" pitchFamily="34" charset="0"/>
              </a:rPr>
              <a:t>Laibon</a:t>
            </a:r>
            <a:r>
              <a:rPr lang="en-US" dirty="0">
                <a:latin typeface="Arial Rounded MT Bold" pitchFamily="34" charset="0"/>
              </a:rPr>
              <a:t> of </a:t>
            </a:r>
            <a:r>
              <a:rPr lang="en-US" dirty="0" err="1">
                <a:latin typeface="Arial Rounded MT Bold" pitchFamily="34" charset="0"/>
              </a:rPr>
              <a:t>Maasai</a:t>
            </a:r>
            <a:r>
              <a:rPr lang="en-US" dirty="0">
                <a:latin typeface="Arial Rounded MT Bold" pitchFamily="34" charset="0"/>
              </a:rPr>
              <a:t> died his two sons </a:t>
            </a:r>
            <a:r>
              <a:rPr lang="en-US" dirty="0" err="1">
                <a:latin typeface="Arial Rounded MT Bold" pitchFamily="34" charset="0"/>
              </a:rPr>
              <a:t>Lenana</a:t>
            </a:r>
            <a:r>
              <a:rPr lang="en-US" dirty="0">
                <a:latin typeface="Arial Rounded MT Bold" pitchFamily="34" charset="0"/>
              </a:rPr>
              <a:t> and </a:t>
            </a:r>
            <a:r>
              <a:rPr lang="en-US" dirty="0" err="1">
                <a:latin typeface="Arial Rounded MT Bold" pitchFamily="34" charset="0"/>
              </a:rPr>
              <a:t>Sendeiyo</a:t>
            </a:r>
            <a:r>
              <a:rPr lang="en-US" dirty="0">
                <a:latin typeface="Arial Rounded MT Bold" pitchFamily="34" charset="0"/>
              </a:rPr>
              <a:t> disagreed who would succeed his father.</a:t>
            </a:r>
          </a:p>
          <a:p>
            <a:pPr lvl="1"/>
            <a:r>
              <a:rPr lang="en-US" dirty="0" err="1">
                <a:latin typeface="Arial Rounded MT Bold" pitchFamily="34" charset="0"/>
              </a:rPr>
              <a:t>Sendeiyo</a:t>
            </a:r>
            <a:r>
              <a:rPr lang="en-US" dirty="0">
                <a:latin typeface="Arial Rounded MT Bold" pitchFamily="34" charset="0"/>
              </a:rPr>
              <a:t> moved towards </a:t>
            </a:r>
            <a:r>
              <a:rPr lang="en-US" dirty="0" err="1">
                <a:latin typeface="Arial Rounded MT Bold" pitchFamily="34" charset="0"/>
              </a:rPr>
              <a:t>Narok</a:t>
            </a:r>
            <a:r>
              <a:rPr lang="en-US" dirty="0">
                <a:latin typeface="Arial Rounded MT Bold" pitchFamily="34" charset="0"/>
              </a:rPr>
              <a:t> while </a:t>
            </a:r>
            <a:r>
              <a:rPr lang="en-US" dirty="0" err="1">
                <a:latin typeface="Arial Rounded MT Bold" pitchFamily="34" charset="0"/>
              </a:rPr>
              <a:t>Lenana</a:t>
            </a:r>
            <a:r>
              <a:rPr lang="en-US" dirty="0">
                <a:latin typeface="Arial Rounded MT Bold" pitchFamily="34" charset="0"/>
              </a:rPr>
              <a:t> remained between </a:t>
            </a:r>
            <a:r>
              <a:rPr lang="en-US" dirty="0" err="1">
                <a:latin typeface="Arial Rounded MT Bold" pitchFamily="34" charset="0"/>
              </a:rPr>
              <a:t>Ngong</a:t>
            </a:r>
            <a:r>
              <a:rPr lang="en-US" dirty="0">
                <a:latin typeface="Arial Rounded MT Bold" pitchFamily="34" charset="0"/>
              </a:rPr>
              <a:t> hills and Lake </a:t>
            </a:r>
            <a:r>
              <a:rPr lang="en-US" dirty="0" err="1">
                <a:latin typeface="Arial Rounded MT Bold" pitchFamily="34" charset="0"/>
              </a:rPr>
              <a:t>Naivasha</a:t>
            </a:r>
            <a:r>
              <a:rPr lang="en-US" dirty="0">
                <a:latin typeface="Arial Rounded MT Bold" pitchFamily="34" charset="0"/>
              </a:rPr>
              <a:t>.</a:t>
            </a:r>
          </a:p>
          <a:p>
            <a:pPr lvl="1"/>
            <a:r>
              <a:rPr lang="en-US" dirty="0" err="1">
                <a:latin typeface="Arial Rounded MT Bold" pitchFamily="34" charset="0"/>
              </a:rPr>
              <a:t>Sendeiyo</a:t>
            </a:r>
            <a:r>
              <a:rPr lang="en-US" dirty="0">
                <a:latin typeface="Arial Rounded MT Bold" pitchFamily="34" charset="0"/>
              </a:rPr>
              <a:t> used to attack his brother and </a:t>
            </a:r>
            <a:r>
              <a:rPr lang="en-US" dirty="0" err="1">
                <a:latin typeface="Arial Rounded MT Bold" pitchFamily="34" charset="0"/>
              </a:rPr>
              <a:t>Lenana</a:t>
            </a:r>
            <a:r>
              <a:rPr lang="en-US" dirty="0">
                <a:latin typeface="Arial Rounded MT Bold" pitchFamily="34" charset="0"/>
              </a:rPr>
              <a:t> wanted support from British. </a:t>
            </a:r>
          </a:p>
          <a:p>
            <a:pPr lvl="1"/>
            <a:r>
              <a:rPr lang="en-US" dirty="0">
                <a:latin typeface="Arial Rounded MT Bold" pitchFamily="34" charset="0"/>
              </a:rPr>
              <a:t>1893 </a:t>
            </a:r>
            <a:r>
              <a:rPr lang="en-US" dirty="0" err="1">
                <a:latin typeface="Arial Rounded MT Bold" pitchFamily="34" charset="0"/>
              </a:rPr>
              <a:t>Lenana’s</a:t>
            </a:r>
            <a:r>
              <a:rPr lang="en-US" dirty="0">
                <a:latin typeface="Arial Rounded MT Bold" pitchFamily="34" charset="0"/>
              </a:rPr>
              <a:t> area experienced severe famine and the animals were affected by diseases and many were killed.</a:t>
            </a:r>
          </a:p>
          <a:p>
            <a:endParaRPr lang="en-US" dirty="0">
              <a:latin typeface="Arial Rounded MT Bold" pitchFamily="34" charset="0"/>
            </a:endParaRPr>
          </a:p>
        </p:txBody>
      </p:sp>
    </p:spTree>
    <p:extLst>
      <p:ext uri="{BB962C8B-B14F-4D97-AF65-F5344CB8AC3E}">
        <p14:creationId xmlns:p14="http://schemas.microsoft.com/office/powerpoint/2010/main" val="3969155473"/>
      </p:ext>
    </p:extLst>
  </p:cSld>
  <p:clrMapOvr>
    <a:masterClrMapping/>
  </p:clrMapOvr>
  <p:transition spd="slow" advTm="60000">
    <p:cover/>
  </p:transition>
  <p:timing>
    <p:tnLst>
      <p:par>
        <p:cTn id="1" dur="indefinite" restart="never" nodeType="tmRoot"/>
      </p:par>
    </p:tn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95300"/>
          </a:xfrm>
        </p:spPr>
        <p:txBody>
          <a:bodyPr>
            <a:noAutofit/>
          </a:bodyPr>
          <a:lstStyle/>
          <a:p>
            <a:r>
              <a:rPr lang="en-US" sz="3200" u="sng" dirty="0">
                <a:solidFill>
                  <a:srgbClr val="FF0000"/>
                </a:solidFill>
                <a:latin typeface="Arial Rounded MT Bold" pitchFamily="34" charset="0"/>
              </a:rPr>
              <a:t>RESULTS OF LENANA’S COLLABORATION </a:t>
            </a: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028700"/>
            <a:ext cx="9144000" cy="3771900"/>
          </a:xfrm>
          <a:prstGeom prst="rect">
            <a:avLst/>
          </a:prstGeom>
        </p:spPr>
        <p:txBody>
          <a:bodyPr>
            <a:normAutofit/>
          </a:bodyPr>
          <a:lstStyle/>
          <a:p>
            <a:pPr lvl="2"/>
            <a:r>
              <a:rPr lang="en-US" sz="2800" dirty="0">
                <a:latin typeface="Arial Rounded MT Bold" pitchFamily="34" charset="0"/>
              </a:rPr>
              <a:t>He </a:t>
            </a:r>
            <a:r>
              <a:rPr lang="en-US" sz="2800" dirty="0">
                <a:latin typeface="Arial Rounded MT Bold" pitchFamily="34" charset="0"/>
              </a:rPr>
              <a:t>got support from British. </a:t>
            </a:r>
          </a:p>
          <a:p>
            <a:pPr lvl="2"/>
            <a:r>
              <a:rPr lang="en-US" sz="2800" dirty="0">
                <a:latin typeface="Arial Rounded MT Bold" pitchFamily="34" charset="0"/>
              </a:rPr>
              <a:t>Railway was built through </a:t>
            </a:r>
            <a:r>
              <a:rPr lang="en-US" sz="2800" dirty="0" err="1">
                <a:latin typeface="Arial Rounded MT Bold" pitchFamily="34" charset="0"/>
              </a:rPr>
              <a:t>Maasailand</a:t>
            </a:r>
            <a:r>
              <a:rPr lang="en-US" sz="2800" dirty="0">
                <a:latin typeface="Arial Rounded MT Bold" pitchFamily="34" charset="0"/>
              </a:rPr>
              <a:t>.</a:t>
            </a:r>
          </a:p>
          <a:p>
            <a:pPr lvl="2"/>
            <a:r>
              <a:rPr lang="en-US" sz="2800" dirty="0">
                <a:latin typeface="Arial Rounded MT Bold" pitchFamily="34" charset="0"/>
              </a:rPr>
              <a:t>Some of his land was taken.</a:t>
            </a:r>
          </a:p>
          <a:p>
            <a:pPr lvl="2"/>
            <a:r>
              <a:rPr lang="en-US" sz="2800" dirty="0">
                <a:latin typeface="Arial Rounded MT Bold" pitchFamily="34" charset="0"/>
              </a:rPr>
              <a:t>Animals captured during the raids were given to him </a:t>
            </a:r>
          </a:p>
          <a:p>
            <a:pPr lvl="2"/>
            <a:r>
              <a:rPr lang="en-US" sz="2800" dirty="0">
                <a:latin typeface="Arial Rounded MT Bold" pitchFamily="34" charset="0"/>
              </a:rPr>
              <a:t>His soldiers were used by British to attack communities who resisted </a:t>
            </a:r>
          </a:p>
          <a:p>
            <a:pPr lvl="2"/>
            <a:r>
              <a:rPr lang="en-US" sz="2800" dirty="0">
                <a:latin typeface="Arial Rounded MT Bold" pitchFamily="34" charset="0"/>
              </a:rPr>
              <a:t>He </a:t>
            </a:r>
            <a:r>
              <a:rPr lang="en-US" sz="2800" dirty="0">
                <a:latin typeface="Arial Rounded MT Bold" pitchFamily="34" charset="0"/>
              </a:rPr>
              <a:t>was made a paramount chief.</a:t>
            </a:r>
          </a:p>
          <a:p>
            <a:endParaRPr lang="en-US" sz="3600" dirty="0">
              <a:latin typeface="Arial Rounded MT Bold" pitchFamily="34" charset="0"/>
            </a:endParaRPr>
          </a:p>
        </p:txBody>
      </p:sp>
    </p:spTree>
    <p:extLst>
      <p:ext uri="{BB962C8B-B14F-4D97-AF65-F5344CB8AC3E}">
        <p14:creationId xmlns:p14="http://schemas.microsoft.com/office/powerpoint/2010/main" val="3516418998"/>
      </p:ext>
    </p:extLst>
  </p:cSld>
  <p:clrMapOvr>
    <a:masterClrMapping/>
  </p:clrMapOvr>
  <p:transition spd="slow" advTm="60000">
    <p:cover/>
  </p:transition>
  <p:timing>
    <p:tnLst>
      <p:par>
        <p:cTn id="1" dur="indefinite" restart="never" nodeType="tmRoot"/>
      </p:par>
    </p:tn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95300"/>
          </a:xfrm>
        </p:spPr>
        <p:txBody>
          <a:bodyPr>
            <a:noAutofit/>
          </a:bodyPr>
          <a:lstStyle/>
          <a:p>
            <a:r>
              <a:rPr lang="en-US" sz="2400" u="sng" dirty="0">
                <a:solidFill>
                  <a:srgbClr val="FF0000"/>
                </a:solidFill>
                <a:latin typeface="Arial Rounded MT Bold" pitchFamily="34" charset="0"/>
              </a:rPr>
              <a:t>COLONIAL SYSTEM OF ADMINISTRATION IN AFRICA</a:t>
            </a:r>
            <a:endParaRPr lang="en-US" sz="24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495300"/>
            <a:ext cx="9144000" cy="4216400"/>
          </a:xfrm>
          <a:prstGeom prst="rect">
            <a:avLst/>
          </a:prstGeom>
        </p:spPr>
        <p:txBody>
          <a:bodyPr>
            <a:noAutofit/>
          </a:bodyPr>
          <a:lstStyle/>
          <a:p>
            <a:pPr marL="0" indent="0">
              <a:buNone/>
            </a:pPr>
            <a:r>
              <a:rPr lang="en-US" sz="2000" b="1" u="sng" dirty="0">
                <a:solidFill>
                  <a:srgbClr val="FF0000"/>
                </a:solidFill>
                <a:latin typeface="Arial Rounded MT Bold" pitchFamily="34" charset="0"/>
              </a:rPr>
              <a:t>BELGIUM </a:t>
            </a:r>
            <a:r>
              <a:rPr lang="en-US" sz="2000" b="1" u="sng" dirty="0">
                <a:solidFill>
                  <a:srgbClr val="FF0000"/>
                </a:solidFill>
                <a:latin typeface="Arial Rounded MT Bold" pitchFamily="34" charset="0"/>
              </a:rPr>
              <a:t>IN CONGO </a:t>
            </a:r>
            <a:endParaRPr lang="en-US" sz="2000" dirty="0">
              <a:solidFill>
                <a:srgbClr val="FF0000"/>
              </a:solidFill>
              <a:latin typeface="Arial Rounded MT Bold" pitchFamily="34" charset="0"/>
            </a:endParaRPr>
          </a:p>
          <a:p>
            <a:pPr lvl="0">
              <a:buFont typeface="Wingdings" panose="05000000000000000000" pitchFamily="2" charset="2"/>
              <a:buChar char="§"/>
            </a:pPr>
            <a:r>
              <a:rPr lang="en-US" sz="2000" dirty="0">
                <a:latin typeface="Arial Rounded MT Bold" pitchFamily="34" charset="0"/>
              </a:rPr>
              <a:t>They used direct rule.</a:t>
            </a:r>
          </a:p>
          <a:p>
            <a:pPr lvl="0">
              <a:buFont typeface="Wingdings" panose="05000000000000000000" pitchFamily="2" charset="2"/>
              <a:buChar char="§"/>
            </a:pPr>
            <a:r>
              <a:rPr lang="en-US" sz="2000" dirty="0">
                <a:latin typeface="Arial Rounded MT Bold" pitchFamily="34" charset="0"/>
              </a:rPr>
              <a:t>Colony was divided into provinces and districts headed by Belgium administrators. </a:t>
            </a:r>
          </a:p>
          <a:p>
            <a:pPr lvl="0">
              <a:buFont typeface="Wingdings" panose="05000000000000000000" pitchFamily="2" charset="2"/>
              <a:buChar char="§"/>
            </a:pPr>
            <a:r>
              <a:rPr lang="en-US" sz="2000" dirty="0">
                <a:latin typeface="Arial Rounded MT Bold" pitchFamily="34" charset="0"/>
              </a:rPr>
              <a:t>African chiefs were appointed to assist the district officers. </a:t>
            </a:r>
          </a:p>
          <a:p>
            <a:pPr lvl="0">
              <a:buFont typeface="Wingdings" panose="05000000000000000000" pitchFamily="2" charset="2"/>
              <a:buChar char="§"/>
            </a:pPr>
            <a:r>
              <a:rPr lang="en-US" sz="2000" dirty="0">
                <a:latin typeface="Arial Rounded MT Bold" pitchFamily="34" charset="0"/>
              </a:rPr>
              <a:t>Congo was a private property of King Leopold II of Belgium.</a:t>
            </a:r>
          </a:p>
          <a:p>
            <a:pPr lvl="0">
              <a:buFont typeface="Wingdings" panose="05000000000000000000" pitchFamily="2" charset="2"/>
              <a:buChar char="§"/>
            </a:pPr>
            <a:r>
              <a:rPr lang="en-US" sz="2000" dirty="0">
                <a:latin typeface="Arial Rounded MT Bold" pitchFamily="34" charset="0"/>
              </a:rPr>
              <a:t>In 1908 Leopold gave out Congo to Belgium government. </a:t>
            </a:r>
          </a:p>
          <a:p>
            <a:pPr lvl="0">
              <a:buFont typeface="Wingdings" panose="05000000000000000000" pitchFamily="2" charset="2"/>
              <a:buChar char="§"/>
            </a:pPr>
            <a:r>
              <a:rPr lang="en-US" sz="2000" dirty="0">
                <a:latin typeface="Arial Rounded MT Bold" pitchFamily="34" charset="0"/>
              </a:rPr>
              <a:t>Belgium’s used policy of </a:t>
            </a:r>
            <a:r>
              <a:rPr lang="en-US" sz="2000" b="1" dirty="0">
                <a:latin typeface="Arial Rounded MT Bold" pitchFamily="34" charset="0"/>
              </a:rPr>
              <a:t>paternalism </a:t>
            </a:r>
            <a:r>
              <a:rPr lang="en-US" sz="2000" dirty="0">
                <a:latin typeface="Arial Rounded MT Bold" pitchFamily="34" charset="0"/>
              </a:rPr>
              <a:t>where Africans were seen as children. </a:t>
            </a:r>
          </a:p>
          <a:p>
            <a:pPr lvl="0">
              <a:buFont typeface="Wingdings" panose="05000000000000000000" pitchFamily="2" charset="2"/>
              <a:buChar char="§"/>
            </a:pPr>
            <a:r>
              <a:rPr lang="en-US" sz="2000" dirty="0">
                <a:latin typeface="Arial Rounded MT Bold" pitchFamily="34" charset="0"/>
              </a:rPr>
              <a:t>Africans were to work and ruled by </a:t>
            </a:r>
            <a:r>
              <a:rPr lang="en-US" sz="2000" dirty="0">
                <a:latin typeface="Arial Rounded MT Bold" pitchFamily="34" charset="0"/>
              </a:rPr>
              <a:t>Belgians</a:t>
            </a:r>
            <a:endParaRPr lang="en-US" sz="2000" dirty="0">
              <a:latin typeface="Arial Rounded MT Bold" pitchFamily="34" charset="0"/>
            </a:endParaRPr>
          </a:p>
          <a:p>
            <a:pPr lvl="0">
              <a:buFont typeface="Wingdings" panose="05000000000000000000" pitchFamily="2" charset="2"/>
              <a:buChar char="§"/>
            </a:pPr>
            <a:r>
              <a:rPr lang="en-US" sz="2000" dirty="0">
                <a:latin typeface="Arial Rounded MT Bold" pitchFamily="34" charset="0"/>
              </a:rPr>
              <a:t>Africans were not supposed to take part in administration. </a:t>
            </a:r>
          </a:p>
          <a:p>
            <a:pPr lvl="0">
              <a:buFont typeface="Wingdings" panose="05000000000000000000" pitchFamily="2" charset="2"/>
              <a:buChar char="§"/>
            </a:pPr>
            <a:r>
              <a:rPr lang="en-US" sz="2000" dirty="0">
                <a:latin typeface="Arial Rounded MT Bold" pitchFamily="34" charset="0"/>
              </a:rPr>
              <a:t>Africans lived their own </a:t>
            </a:r>
            <a:r>
              <a:rPr lang="en-US" sz="2000" dirty="0" err="1">
                <a:latin typeface="Arial Rounded MT Bold" pitchFamily="34" charset="0"/>
              </a:rPr>
              <a:t>lifes</a:t>
            </a:r>
            <a:r>
              <a:rPr lang="en-US" sz="2000" dirty="0">
                <a:latin typeface="Arial Rounded MT Bold" pitchFamily="34" charset="0"/>
              </a:rPr>
              <a:t> with little freedom </a:t>
            </a:r>
          </a:p>
          <a:p>
            <a:pPr lvl="0">
              <a:buFont typeface="Wingdings" panose="05000000000000000000" pitchFamily="2" charset="2"/>
              <a:buChar char="§"/>
            </a:pPr>
            <a:r>
              <a:rPr lang="en-US" sz="2000" dirty="0">
                <a:latin typeface="Arial Rounded MT Bold" pitchFamily="34" charset="0"/>
              </a:rPr>
              <a:t>Africans would not go to school, to own land, they could not move anywhere without passes and unemployed Africans were not allowed to live in town.</a:t>
            </a:r>
          </a:p>
          <a:p>
            <a:endParaRPr lang="en-US" sz="2000" dirty="0"/>
          </a:p>
        </p:txBody>
      </p:sp>
    </p:spTree>
    <p:extLst>
      <p:ext uri="{BB962C8B-B14F-4D97-AF65-F5344CB8AC3E}">
        <p14:creationId xmlns:p14="http://schemas.microsoft.com/office/powerpoint/2010/main" val="3374561986"/>
      </p:ext>
    </p:extLst>
  </p:cSld>
  <p:clrMapOvr>
    <a:masterClrMapping/>
  </p:clrMapOvr>
  <p:transition spd="slow" advTm="60000">
    <p:cover/>
  </p:transition>
  <p:timing>
    <p:tnLst>
      <p:par>
        <p:cTn id="1" dur="indefinite" restart="never" nodeType="tmRoot"/>
      </p:par>
    </p:tn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95300"/>
          </a:xfrm>
        </p:spPr>
        <p:txBody>
          <a:bodyPr>
            <a:noAutofit/>
          </a:bodyPr>
          <a:lstStyle/>
          <a:p>
            <a:pPr algn="l"/>
            <a:r>
              <a:rPr lang="en-US" sz="2400" u="sng" dirty="0">
                <a:solidFill>
                  <a:srgbClr val="FF0000"/>
                </a:solidFill>
                <a:latin typeface="Arial Rounded MT Bold" pitchFamily="34" charset="0"/>
              </a:rPr>
              <a:t>FRENCH IN SENEGAL </a:t>
            </a:r>
            <a:endParaRPr lang="en-US" sz="24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381000"/>
            <a:ext cx="9144000" cy="4152900"/>
          </a:xfrm>
          <a:prstGeom prst="rect">
            <a:avLst/>
          </a:prstGeom>
        </p:spPr>
        <p:txBody>
          <a:bodyPr>
            <a:noAutofit/>
          </a:bodyPr>
          <a:lstStyle/>
          <a:p>
            <a:pPr lvl="0"/>
            <a:r>
              <a:rPr lang="en-US" sz="2400" dirty="0">
                <a:latin typeface="Arial Rounded MT Bold" pitchFamily="34" charset="0"/>
              </a:rPr>
              <a:t>They </a:t>
            </a:r>
            <a:r>
              <a:rPr lang="en-US" sz="2400" dirty="0">
                <a:latin typeface="Arial Rounded MT Bold" pitchFamily="34" charset="0"/>
              </a:rPr>
              <a:t>introduced the policy called assimilation where Africans were to adopt the French culture and religion.</a:t>
            </a:r>
          </a:p>
          <a:p>
            <a:pPr lvl="0"/>
            <a:r>
              <a:rPr lang="en-US" sz="2400" dirty="0">
                <a:latin typeface="Arial Rounded MT Bold" pitchFamily="34" charset="0"/>
              </a:rPr>
              <a:t>In Dakar, St Louis, </a:t>
            </a:r>
            <a:r>
              <a:rPr lang="en-US" sz="2400" dirty="0" err="1">
                <a:latin typeface="Arial Rounded MT Bold" pitchFamily="34" charset="0"/>
              </a:rPr>
              <a:t>Rufisque</a:t>
            </a:r>
            <a:r>
              <a:rPr lang="en-US" sz="2400" dirty="0">
                <a:latin typeface="Arial Rounded MT Bold" pitchFamily="34" charset="0"/>
              </a:rPr>
              <a:t> and </a:t>
            </a:r>
            <a:r>
              <a:rPr lang="en-US" sz="2400" dirty="0" err="1">
                <a:latin typeface="Arial Rounded MT Bold" pitchFamily="34" charset="0"/>
              </a:rPr>
              <a:t>Goree</a:t>
            </a:r>
            <a:r>
              <a:rPr lang="en-US" sz="2400" dirty="0">
                <a:latin typeface="Arial Rounded MT Bold" pitchFamily="34" charset="0"/>
              </a:rPr>
              <a:t> communes, residents automatically become French citizens and enjoyed the same privileges as the French.</a:t>
            </a:r>
          </a:p>
          <a:p>
            <a:pPr lvl="0"/>
            <a:r>
              <a:rPr lang="en-US" sz="2400" dirty="0">
                <a:latin typeface="Arial Rounded MT Bold" pitchFamily="34" charset="0"/>
              </a:rPr>
              <a:t>In the other area policy of </a:t>
            </a:r>
            <a:r>
              <a:rPr lang="en-US" sz="2400" b="1" dirty="0">
                <a:latin typeface="Arial Rounded MT Bold" pitchFamily="34" charset="0"/>
              </a:rPr>
              <a:t>assimilation</a:t>
            </a:r>
            <a:r>
              <a:rPr lang="en-US" sz="2400" dirty="0">
                <a:latin typeface="Arial Rounded MT Bold" pitchFamily="34" charset="0"/>
              </a:rPr>
              <a:t> was used and one was supposed to -: </a:t>
            </a:r>
          </a:p>
          <a:p>
            <a:pPr lvl="0"/>
            <a:r>
              <a:rPr lang="en-US" sz="2400" dirty="0">
                <a:latin typeface="Arial Rounded MT Bold" pitchFamily="34" charset="0"/>
              </a:rPr>
              <a:t>Read, write and speak French </a:t>
            </a:r>
          </a:p>
          <a:p>
            <a:pPr lvl="0"/>
            <a:r>
              <a:rPr lang="en-US" sz="2400" dirty="0">
                <a:latin typeface="Arial Rounded MT Bold" pitchFamily="34" charset="0"/>
              </a:rPr>
              <a:t>Be  </a:t>
            </a:r>
            <a:r>
              <a:rPr lang="en-US" sz="2400" dirty="0">
                <a:latin typeface="Arial Rounded MT Bold" pitchFamily="34" charset="0"/>
              </a:rPr>
              <a:t>monogamous </a:t>
            </a:r>
          </a:p>
          <a:p>
            <a:pPr lvl="0"/>
            <a:r>
              <a:rPr lang="en-US" sz="2400" dirty="0">
                <a:latin typeface="Arial Rounded MT Bold" pitchFamily="34" charset="0"/>
              </a:rPr>
              <a:t>Become Christian.</a:t>
            </a:r>
          </a:p>
          <a:p>
            <a:pPr lvl="0"/>
            <a:r>
              <a:rPr lang="en-US" sz="2400" dirty="0">
                <a:latin typeface="Arial Rounded MT Bold" pitchFamily="34" charset="0"/>
              </a:rPr>
              <a:t>As one became educated in French he was no longer an African and he became a Frenchman. </a:t>
            </a:r>
          </a:p>
          <a:p>
            <a:endParaRPr lang="en-US" sz="2400" dirty="0">
              <a:latin typeface="Arial Rounded MT Bold" pitchFamily="34" charset="0"/>
            </a:endParaRPr>
          </a:p>
        </p:txBody>
      </p:sp>
    </p:spTree>
    <p:extLst>
      <p:ext uri="{BB962C8B-B14F-4D97-AF65-F5344CB8AC3E}">
        <p14:creationId xmlns:p14="http://schemas.microsoft.com/office/powerpoint/2010/main" val="3417672423"/>
      </p:ext>
    </p:extLst>
  </p:cSld>
  <p:clrMapOvr>
    <a:masterClrMapping/>
  </p:clrMapOvr>
  <p:transition spd="slow" advTm="60000">
    <p:cove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S</a:t>
            </a:r>
            <a:r>
              <a:rPr lang="en-US" b="1" u="sng" dirty="0" smtClean="0">
                <a:solidFill>
                  <a:srgbClr val="FF0000"/>
                </a:solidFill>
                <a:latin typeface="Arial Rounded MT Bold" pitchFamily="34" charset="0"/>
              </a:rPr>
              <a:t>EA </a:t>
            </a:r>
            <a:r>
              <a:rPr lang="en-US" b="1" u="sng" dirty="0">
                <a:solidFill>
                  <a:srgbClr val="FF0000"/>
                </a:solidFill>
                <a:latin typeface="Arial Rounded MT Bold" pitchFamily="34" charset="0"/>
              </a:rPr>
              <a:t>BREEZE</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pic>
        <p:nvPicPr>
          <p:cNvPr id="8194"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508000" y="1295400"/>
            <a:ext cx="70866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un 6"/>
          <p:cNvSpPr/>
          <p:nvPr/>
        </p:nvSpPr>
        <p:spPr>
          <a:xfrm>
            <a:off x="7518400" y="495300"/>
            <a:ext cx="1828800" cy="1143000"/>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SUN</a:t>
            </a:r>
            <a:endParaRPr lang="en-US" b="1" dirty="0">
              <a:solidFill>
                <a:schemeClr val="tx1"/>
              </a:solidFill>
            </a:endParaRPr>
          </a:p>
        </p:txBody>
      </p:sp>
    </p:spTree>
    <p:extLst>
      <p:ext uri="{BB962C8B-B14F-4D97-AF65-F5344CB8AC3E}">
        <p14:creationId xmlns:p14="http://schemas.microsoft.com/office/powerpoint/2010/main" val="1942887614"/>
      </p:ext>
    </p:extLst>
  </p:cSld>
  <p:clrMapOvr>
    <a:masterClrMapping/>
  </p:clrMapOvr>
  <p:transition spd="slow" advTm="60000">
    <p:cover/>
  </p:transition>
  <p:timing>
    <p:tnLst>
      <p:par>
        <p:cTn id="1" dur="indefinite" restart="never" nodeType="tmRoot"/>
      </p:par>
    </p:tnLst>
  </p:timing>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2438400"/>
            <a:ext cx="9144000" cy="3771900"/>
          </a:xfrm>
          <a:prstGeom prst="rect">
            <a:avLst/>
          </a:prstGeom>
        </p:spPr>
        <p:txBody>
          <a:bodyPr>
            <a:normAutofit/>
          </a:bodyPr>
          <a:lstStyle/>
          <a:p>
            <a:pPr lvl="0"/>
            <a:r>
              <a:rPr lang="en-US" sz="2400" dirty="0">
                <a:latin typeface="Arial Rounded MT Bold" pitchFamily="34" charset="0"/>
              </a:rPr>
              <a:t>In other area they used </a:t>
            </a:r>
            <a:r>
              <a:rPr lang="en-US" sz="2400" b="1" dirty="0">
                <a:latin typeface="Arial Rounded MT Bold" pitchFamily="34" charset="0"/>
              </a:rPr>
              <a:t>paternalism</a:t>
            </a:r>
            <a:r>
              <a:rPr lang="en-US" sz="2400" dirty="0">
                <a:latin typeface="Arial Rounded MT Bold" pitchFamily="34" charset="0"/>
              </a:rPr>
              <a:t> where Africans were treated as subject but not as citizens and were not supposed to enjoy any right. </a:t>
            </a:r>
            <a:endParaRPr lang="en-US" sz="2400" dirty="0">
              <a:latin typeface="Arial Rounded MT Bold" pitchFamily="34" charset="0"/>
            </a:endParaRPr>
          </a:p>
          <a:p>
            <a:pPr lvl="0"/>
            <a:r>
              <a:rPr lang="en-US" sz="2400" dirty="0">
                <a:latin typeface="Arial Rounded MT Bold" pitchFamily="34" charset="0"/>
              </a:rPr>
              <a:t>Assimilation policy failed and French adopted a policy known as </a:t>
            </a:r>
            <a:r>
              <a:rPr lang="en-US" sz="2400" b="1" dirty="0">
                <a:solidFill>
                  <a:srgbClr val="FF0000"/>
                </a:solidFill>
                <a:latin typeface="Arial Rounded MT Bold" pitchFamily="34" charset="0"/>
              </a:rPr>
              <a:t>association.</a:t>
            </a:r>
            <a:endParaRPr lang="en-US" sz="2400" b="1" dirty="0">
              <a:solidFill>
                <a:srgbClr val="FF0000"/>
              </a:solidFill>
              <a:latin typeface="Arial Rounded MT Bold" pitchFamily="34" charset="0"/>
            </a:endParaRPr>
          </a:p>
          <a:p>
            <a:endParaRPr lang="en-US" sz="2400" dirty="0">
              <a:latin typeface="Arial Rounded MT Bold" pitchFamily="34" charset="0"/>
            </a:endParaRPr>
          </a:p>
        </p:txBody>
      </p:sp>
      <p:sp>
        <p:nvSpPr>
          <p:cNvPr id="2" name="Rectangle 1"/>
          <p:cNvSpPr/>
          <p:nvPr/>
        </p:nvSpPr>
        <p:spPr>
          <a:xfrm>
            <a:off x="660400" y="385108"/>
            <a:ext cx="8991600" cy="1938992"/>
          </a:xfrm>
          <a:prstGeom prst="rect">
            <a:avLst/>
          </a:prstGeom>
        </p:spPr>
        <p:txBody>
          <a:bodyPr wrap="square">
            <a:spAutoFit/>
          </a:bodyPr>
          <a:lstStyle/>
          <a:p>
            <a:pPr marL="285750" indent="-285750">
              <a:buFont typeface="Arial" pitchFamily="34" charset="0"/>
              <a:buChar char="•"/>
            </a:pPr>
            <a:r>
              <a:rPr lang="en-US" sz="2400" dirty="0">
                <a:latin typeface="Arial Rounded MT Bold" pitchFamily="34" charset="0"/>
              </a:rPr>
              <a:t>Very few were able e.g. Leopold </a:t>
            </a:r>
            <a:r>
              <a:rPr lang="en-US" sz="2400" dirty="0" err="1">
                <a:latin typeface="Arial Rounded MT Bold" pitchFamily="34" charset="0"/>
              </a:rPr>
              <a:t>Sedar</a:t>
            </a:r>
            <a:r>
              <a:rPr lang="en-US" sz="2400" dirty="0">
                <a:latin typeface="Arial Rounded MT Bold" pitchFamily="34" charset="0"/>
              </a:rPr>
              <a:t> Senghor who was the first president of Senegal </a:t>
            </a:r>
          </a:p>
          <a:p>
            <a:pPr marL="285750" indent="-285750">
              <a:buFont typeface="Arial" pitchFamily="34" charset="0"/>
              <a:buChar char="•"/>
            </a:pPr>
            <a:r>
              <a:rPr lang="en-US" sz="2400" dirty="0">
                <a:latin typeface="Arial Rounded MT Bold" pitchFamily="34" charset="0"/>
              </a:rPr>
              <a:t>This policy was not used in most French colonial because they feared African can occupy majority in the parliament. </a:t>
            </a:r>
          </a:p>
        </p:txBody>
      </p:sp>
    </p:spTree>
    <p:extLst>
      <p:ext uri="{BB962C8B-B14F-4D97-AF65-F5344CB8AC3E}">
        <p14:creationId xmlns:p14="http://schemas.microsoft.com/office/powerpoint/2010/main" val="4206855435"/>
      </p:ext>
    </p:extLst>
  </p:cSld>
  <p:clrMapOvr>
    <a:masterClrMapping/>
  </p:clrMapOvr>
  <p:transition spd="slow" advTm="60000">
    <p:cover/>
  </p:transition>
  <p:timing>
    <p:tnLst>
      <p:par>
        <p:cTn id="1" dur="indefinite" restart="never" nodeType="tmRoot"/>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144000" cy="952500"/>
          </a:xfrm>
        </p:spPr>
        <p:txBody>
          <a:bodyPr>
            <a:noAutofit/>
          </a:bodyPr>
          <a:lstStyle/>
          <a:p>
            <a:r>
              <a:rPr lang="en-US" sz="2800" u="sng" dirty="0">
                <a:solidFill>
                  <a:srgbClr val="FF0000"/>
                </a:solidFill>
                <a:latin typeface="Arial Rounded MT Bold" pitchFamily="34" charset="0"/>
              </a:rPr>
              <a:t>WHY THE POLICY OF ASSIMILATION FAILED </a:t>
            </a:r>
            <a:r>
              <a:rPr lang="en-US" sz="2800" dirty="0">
                <a:solidFill>
                  <a:srgbClr val="FF0000"/>
                </a:solidFill>
                <a:latin typeface="Arial Rounded MT Bold" pitchFamily="34" charset="0"/>
              </a:rPr>
              <a:t/>
            </a:r>
            <a:br>
              <a:rPr lang="en-US" sz="2800" dirty="0">
                <a:solidFill>
                  <a:srgbClr val="FF0000"/>
                </a:solidFill>
                <a:latin typeface="Arial Rounded MT Bold" pitchFamily="34" charset="0"/>
              </a:rPr>
            </a:b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pPr lvl="0"/>
            <a:r>
              <a:rPr lang="en-US" sz="3600" dirty="0">
                <a:latin typeface="Arial Rounded MT Bold" pitchFamily="34" charset="0"/>
              </a:rPr>
              <a:t>French </a:t>
            </a:r>
            <a:r>
              <a:rPr lang="en-US" sz="3600" dirty="0">
                <a:latin typeface="Arial Rounded MT Bold" pitchFamily="34" charset="0"/>
              </a:rPr>
              <a:t>settlers feared to loss of cheaper African </a:t>
            </a:r>
            <a:r>
              <a:rPr lang="en-US" sz="3600" dirty="0" err="1">
                <a:latin typeface="Arial Rounded MT Bold" pitchFamily="34" charset="0"/>
              </a:rPr>
              <a:t>labour</a:t>
            </a:r>
            <a:r>
              <a:rPr lang="en-US" sz="3600" dirty="0">
                <a:latin typeface="Arial Rounded MT Bold" pitchFamily="34" charset="0"/>
              </a:rPr>
              <a:t>.</a:t>
            </a:r>
          </a:p>
          <a:p>
            <a:pPr lvl="0"/>
            <a:r>
              <a:rPr lang="en-US" sz="3600" dirty="0">
                <a:latin typeface="Arial Rounded MT Bold" pitchFamily="34" charset="0"/>
              </a:rPr>
              <a:t>Islam was the main religion in the area. </a:t>
            </a:r>
          </a:p>
          <a:p>
            <a:pPr lvl="0"/>
            <a:r>
              <a:rPr lang="en-US" sz="3600" dirty="0">
                <a:latin typeface="Arial Rounded MT Bold" pitchFamily="34" charset="0"/>
              </a:rPr>
              <a:t>French did not want competition from African.</a:t>
            </a:r>
          </a:p>
          <a:p>
            <a:endParaRPr lang="en-US" sz="3600" dirty="0">
              <a:latin typeface="Arial Rounded MT Bold" pitchFamily="34" charset="0"/>
            </a:endParaRPr>
          </a:p>
        </p:txBody>
      </p:sp>
    </p:spTree>
    <p:extLst>
      <p:ext uri="{BB962C8B-B14F-4D97-AF65-F5344CB8AC3E}">
        <p14:creationId xmlns:p14="http://schemas.microsoft.com/office/powerpoint/2010/main" val="999968783"/>
      </p:ext>
    </p:extLst>
  </p:cSld>
  <p:clrMapOvr>
    <a:masterClrMapping/>
  </p:clrMapOvr>
  <p:transition spd="slow" advTm="60000">
    <p:cover/>
  </p:transition>
  <p:timing>
    <p:tnLst>
      <p:par>
        <p:cTn id="1" dur="indefinite" restart="never" nodeType="tmRoot"/>
      </p:par>
    </p:tn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342900"/>
          </a:xfrm>
        </p:spPr>
        <p:txBody>
          <a:bodyPr>
            <a:noAutofit/>
          </a:bodyPr>
          <a:lstStyle/>
          <a:p>
            <a:pPr algn="l"/>
            <a:r>
              <a:rPr lang="en-US" sz="2800" u="sng" dirty="0">
                <a:solidFill>
                  <a:srgbClr val="FF0000"/>
                </a:solidFill>
                <a:latin typeface="Arial Rounded MT Bold" pitchFamily="34" charset="0"/>
              </a:rPr>
              <a:t>PORTUGUESE IN MOZAMBIQUE </a:t>
            </a: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342900"/>
            <a:ext cx="9144000" cy="4152900"/>
          </a:xfrm>
          <a:prstGeom prst="rect">
            <a:avLst/>
          </a:prstGeom>
        </p:spPr>
        <p:txBody>
          <a:bodyPr>
            <a:noAutofit/>
          </a:bodyPr>
          <a:lstStyle/>
          <a:p>
            <a:pPr lvl="0"/>
            <a:r>
              <a:rPr lang="en-US" sz="2400" dirty="0">
                <a:latin typeface="Arial Rounded MT Bold" pitchFamily="34" charset="0"/>
              </a:rPr>
              <a:t>They </a:t>
            </a:r>
            <a:r>
              <a:rPr lang="en-US" sz="2400" dirty="0">
                <a:latin typeface="Arial Rounded MT Bold" pitchFamily="34" charset="0"/>
              </a:rPr>
              <a:t>also practiced the policy of </a:t>
            </a:r>
            <a:r>
              <a:rPr lang="en-US" sz="2400" b="1" dirty="0">
                <a:latin typeface="Arial Rounded MT Bold" pitchFamily="34" charset="0"/>
              </a:rPr>
              <a:t>Assimilation.</a:t>
            </a:r>
            <a:r>
              <a:rPr lang="en-US" sz="2400" dirty="0">
                <a:latin typeface="Arial Rounded MT Bold" pitchFamily="34" charset="0"/>
              </a:rPr>
              <a:t> </a:t>
            </a:r>
          </a:p>
          <a:p>
            <a:pPr lvl="0"/>
            <a:r>
              <a:rPr lang="en-US" sz="2400" dirty="0">
                <a:latin typeface="Arial Rounded MT Bold" pitchFamily="34" charset="0"/>
              </a:rPr>
              <a:t>Africans were treated as subjects and they had few rights. </a:t>
            </a:r>
          </a:p>
          <a:p>
            <a:pPr lvl="0"/>
            <a:r>
              <a:rPr lang="en-US" sz="2400" dirty="0">
                <a:latin typeface="Arial Rounded MT Bold" pitchFamily="34" charset="0"/>
              </a:rPr>
              <a:t>The colony was divided into provinces headed by Portuguese provincial officer. </a:t>
            </a:r>
          </a:p>
          <a:p>
            <a:pPr lvl="0"/>
            <a:r>
              <a:rPr lang="en-US" sz="2400" dirty="0">
                <a:latin typeface="Arial Rounded MT Bold" pitchFamily="34" charset="0"/>
              </a:rPr>
              <a:t>Provinces were divided into smaller regions headed by D.Os. </a:t>
            </a:r>
          </a:p>
          <a:p>
            <a:pPr lvl="0"/>
            <a:r>
              <a:rPr lang="en-US" sz="2400" dirty="0">
                <a:latin typeface="Arial Rounded MT Bold" pitchFamily="34" charset="0"/>
              </a:rPr>
              <a:t>Portuguese ensured that Africans changed to Catholics and learn Portuguese culture.</a:t>
            </a:r>
          </a:p>
          <a:p>
            <a:pPr lvl="0"/>
            <a:r>
              <a:rPr lang="en-US" sz="2400" dirty="0">
                <a:latin typeface="Arial Rounded MT Bold" pitchFamily="34" charset="0"/>
              </a:rPr>
              <a:t>Very few become Portuguese because little education was offered </a:t>
            </a:r>
          </a:p>
          <a:p>
            <a:pPr lvl="0"/>
            <a:r>
              <a:rPr lang="en-US" sz="2400" dirty="0">
                <a:latin typeface="Arial Rounded MT Bold" pitchFamily="34" charset="0"/>
              </a:rPr>
              <a:t>Policy of paternalism was also applied.</a:t>
            </a:r>
          </a:p>
          <a:p>
            <a:pPr lvl="0"/>
            <a:r>
              <a:rPr lang="en-US" sz="2400" dirty="0">
                <a:latin typeface="Arial Rounded MT Bold" pitchFamily="34" charset="0"/>
              </a:rPr>
              <a:t>Africans were forced to pay taxes, give free </a:t>
            </a:r>
            <a:r>
              <a:rPr lang="en-US" sz="2400" dirty="0" err="1">
                <a:latin typeface="Arial Rounded MT Bold" pitchFamily="34" charset="0"/>
              </a:rPr>
              <a:t>labour</a:t>
            </a:r>
            <a:r>
              <a:rPr lang="en-US" sz="2400" dirty="0">
                <a:latin typeface="Arial Rounded MT Bold" pitchFamily="34" charset="0"/>
              </a:rPr>
              <a:t> and were recruits as slaves.</a:t>
            </a:r>
          </a:p>
          <a:p>
            <a:endParaRPr lang="en-US" sz="2400" dirty="0">
              <a:latin typeface="Arial Rounded MT Bold" pitchFamily="34" charset="0"/>
            </a:endParaRPr>
          </a:p>
        </p:txBody>
      </p:sp>
    </p:spTree>
    <p:extLst>
      <p:ext uri="{BB962C8B-B14F-4D97-AF65-F5344CB8AC3E}">
        <p14:creationId xmlns:p14="http://schemas.microsoft.com/office/powerpoint/2010/main" val="947438630"/>
      </p:ext>
    </p:extLst>
  </p:cSld>
  <p:clrMapOvr>
    <a:masterClrMapping/>
  </p:clrMapOvr>
  <p:transition spd="slow" advTm="60000">
    <p:cover/>
  </p:transition>
  <p:timing>
    <p:tnLst>
      <p:par>
        <p:cTn id="1" dur="indefinite" restart="never" nodeType="tmRoot"/>
      </p:par>
    </p:tn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342900"/>
          </a:xfrm>
        </p:spPr>
        <p:txBody>
          <a:bodyPr>
            <a:noAutofit/>
          </a:bodyPr>
          <a:lstStyle/>
          <a:p>
            <a:r>
              <a:rPr lang="en-US" sz="3200" u="sng" dirty="0">
                <a:solidFill>
                  <a:srgbClr val="FF0000"/>
                </a:solidFill>
                <a:latin typeface="Arial Rounded MT Bold" pitchFamily="34" charset="0"/>
              </a:rPr>
              <a:t>STRUGGLE FOR INDEPENDENT IN AFRICA</a:t>
            </a: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89000"/>
            <a:ext cx="9144000" cy="4025900"/>
          </a:xfrm>
          <a:prstGeom prst="rect">
            <a:avLst/>
          </a:prstGeom>
        </p:spPr>
        <p:txBody>
          <a:bodyPr>
            <a:noAutofit/>
          </a:bodyPr>
          <a:lstStyle/>
          <a:p>
            <a:pPr marL="0" indent="0">
              <a:buNone/>
            </a:pPr>
            <a:r>
              <a:rPr lang="en-US" sz="2400" b="1" u="sng" dirty="0">
                <a:solidFill>
                  <a:srgbClr val="0070C0"/>
                </a:solidFill>
                <a:latin typeface="Arial Rounded MT Bold" pitchFamily="34" charset="0"/>
              </a:rPr>
              <a:t>GHANA </a:t>
            </a:r>
            <a:endParaRPr lang="en-US" sz="2400" dirty="0">
              <a:solidFill>
                <a:srgbClr val="0070C0"/>
              </a:solidFill>
              <a:latin typeface="Arial Rounded MT Bold" pitchFamily="34" charset="0"/>
            </a:endParaRPr>
          </a:p>
          <a:p>
            <a:pPr lvl="0">
              <a:buFont typeface="Wingdings" panose="05000000000000000000" pitchFamily="2" charset="2"/>
              <a:buChar char="§"/>
            </a:pPr>
            <a:r>
              <a:rPr lang="en-US" sz="2400" dirty="0">
                <a:latin typeface="Arial Rounded MT Bold" pitchFamily="34" charset="0"/>
              </a:rPr>
              <a:t>It was known as the Gold Coast and was under British.</a:t>
            </a:r>
          </a:p>
          <a:p>
            <a:pPr lvl="0">
              <a:buFont typeface="Wingdings" panose="05000000000000000000" pitchFamily="2" charset="2"/>
              <a:buChar char="§"/>
            </a:pPr>
            <a:r>
              <a:rPr lang="en-US" sz="2400" dirty="0">
                <a:latin typeface="Arial Rounded MT Bold" pitchFamily="34" charset="0"/>
              </a:rPr>
              <a:t>African was highly taxed and educated Africans were protecting against this.</a:t>
            </a:r>
          </a:p>
          <a:p>
            <a:pPr lvl="0">
              <a:buFont typeface="Wingdings" panose="05000000000000000000" pitchFamily="2" charset="2"/>
              <a:buChar char="§"/>
            </a:pPr>
            <a:r>
              <a:rPr lang="en-US" sz="2400" dirty="0">
                <a:latin typeface="Arial Rounded MT Bold" pitchFamily="34" charset="0"/>
              </a:rPr>
              <a:t>In 1930 gold coast youth conference (GCYC) was formed. </a:t>
            </a:r>
          </a:p>
          <a:p>
            <a:pPr lvl="0">
              <a:buFont typeface="Wingdings" panose="05000000000000000000" pitchFamily="2" charset="2"/>
              <a:buChar char="§"/>
            </a:pPr>
            <a:r>
              <a:rPr lang="en-US" sz="2400" dirty="0">
                <a:latin typeface="Arial Rounded MT Bold" pitchFamily="34" charset="0"/>
              </a:rPr>
              <a:t>1956 Africans were the majority in  the legislative council but only 5 were elected ,the others were elected chiefs </a:t>
            </a:r>
          </a:p>
          <a:p>
            <a:pPr lvl="0">
              <a:buFont typeface="Wingdings" panose="05000000000000000000" pitchFamily="2" charset="2"/>
              <a:buChar char="§"/>
            </a:pPr>
            <a:r>
              <a:rPr lang="en-US" sz="2400" dirty="0">
                <a:latin typeface="Arial Rounded MT Bold" pitchFamily="34" charset="0"/>
              </a:rPr>
              <a:t>United gold coast convention (UGCC) was formed to protest the new constitution. </a:t>
            </a:r>
          </a:p>
          <a:p>
            <a:pPr lvl="0">
              <a:buFont typeface="Wingdings" panose="05000000000000000000" pitchFamily="2" charset="2"/>
              <a:buChar char="§"/>
            </a:pPr>
            <a:r>
              <a:rPr lang="en-US" sz="2400" dirty="0">
                <a:latin typeface="Arial Rounded MT Bold" pitchFamily="34" charset="0"/>
              </a:rPr>
              <a:t>Kwame Nkrumah was the secretary general of (UGCC).</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236928871"/>
      </p:ext>
    </p:extLst>
  </p:cSld>
  <p:clrMapOvr>
    <a:masterClrMapping/>
  </p:clrMapOvr>
  <p:transition spd="slow" advTm="60000">
    <p:cover/>
  </p:transition>
  <p:timing>
    <p:tnLst>
      <p:par>
        <p:cTn id="1" dur="indefinite" restart="never" nodeType="tmRoot"/>
      </p:par>
    </p:tn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144000" cy="571500"/>
          </a:xfrm>
        </p:spPr>
        <p:txBody>
          <a:bodyPr>
            <a:noAutofit/>
          </a:bodyPr>
          <a:lstStyle/>
          <a:p>
            <a:r>
              <a:rPr lang="en-US" sz="3200" u="sng" dirty="0">
                <a:solidFill>
                  <a:srgbClr val="FF0000"/>
                </a:solidFill>
                <a:latin typeface="Arial Rounded MT Bold" pitchFamily="34" charset="0"/>
              </a:rPr>
              <a:t>United gold coast convention (UGCC)</a:t>
            </a:r>
            <a:endParaRPr lang="en-US" sz="3200" u="sng" dirty="0">
              <a:solidFill>
                <a:srgbClr val="FF0000"/>
              </a:solidFill>
            </a:endParaRPr>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pPr lvl="0">
              <a:buFont typeface="Wingdings" panose="05000000000000000000" pitchFamily="2" charset="2"/>
              <a:buChar char="§"/>
            </a:pPr>
            <a:r>
              <a:rPr lang="en-US" dirty="0">
                <a:latin typeface="Arial Rounded MT Bold" pitchFamily="34" charset="0"/>
              </a:rPr>
              <a:t>The party started protesting against </a:t>
            </a:r>
          </a:p>
          <a:p>
            <a:pPr marL="0" indent="0">
              <a:buNone/>
            </a:pPr>
            <a:r>
              <a:rPr lang="en-US" dirty="0" smtClean="0">
                <a:latin typeface="Arial Rounded MT Bold" pitchFamily="34" charset="0"/>
              </a:rPr>
              <a:t>	1</a:t>
            </a:r>
            <a:r>
              <a:rPr lang="en-US" dirty="0">
                <a:latin typeface="Arial Rounded MT Bold" pitchFamily="34" charset="0"/>
              </a:rPr>
              <a:t>. Low </a:t>
            </a:r>
            <a:r>
              <a:rPr lang="en-US" dirty="0" smtClean="0">
                <a:latin typeface="Arial Rounded MT Bold" pitchFamily="34" charset="0"/>
              </a:rPr>
              <a:t>salaries</a:t>
            </a:r>
            <a:r>
              <a:rPr lang="en-US" dirty="0">
                <a:latin typeface="Arial Rounded MT Bold" pitchFamily="34" charset="0"/>
              </a:rPr>
              <a:t>. </a:t>
            </a:r>
          </a:p>
          <a:p>
            <a:pPr marL="0" indent="0">
              <a:buNone/>
            </a:pPr>
            <a:r>
              <a:rPr lang="en-US" dirty="0" smtClean="0">
                <a:latin typeface="Arial Rounded MT Bold" pitchFamily="34" charset="0"/>
              </a:rPr>
              <a:t>	2</a:t>
            </a:r>
            <a:r>
              <a:rPr lang="en-US" dirty="0">
                <a:latin typeface="Arial Rounded MT Bold" pitchFamily="34" charset="0"/>
              </a:rPr>
              <a:t>. Unemployment. </a:t>
            </a:r>
          </a:p>
          <a:p>
            <a:pPr marL="0" indent="0">
              <a:buNone/>
            </a:pPr>
            <a:r>
              <a:rPr lang="en-US" dirty="0" smtClean="0">
                <a:latin typeface="Arial Rounded MT Bold" pitchFamily="34" charset="0"/>
              </a:rPr>
              <a:t>	3</a:t>
            </a:r>
            <a:r>
              <a:rPr lang="en-US" dirty="0">
                <a:latin typeface="Arial Rounded MT Bold" pitchFamily="34" charset="0"/>
              </a:rPr>
              <a:t>. Cutting down of diseased cocoa trees </a:t>
            </a:r>
            <a:r>
              <a:rPr lang="en-US" dirty="0" smtClean="0">
                <a:latin typeface="Arial Rounded MT Bold" pitchFamily="34" charset="0"/>
              </a:rPr>
              <a:t>		because </a:t>
            </a:r>
            <a:r>
              <a:rPr lang="en-US" dirty="0">
                <a:latin typeface="Arial Rounded MT Bold" pitchFamily="34" charset="0"/>
              </a:rPr>
              <a:t>this led to reduction of their income</a:t>
            </a:r>
            <a:r>
              <a:rPr lang="en-US" dirty="0" smtClean="0">
                <a:latin typeface="Arial Rounded MT Bold" pitchFamily="34" charset="0"/>
              </a:rPr>
              <a:t>.</a:t>
            </a:r>
          </a:p>
          <a:p>
            <a:pPr marL="0" indent="0">
              <a:buNone/>
            </a:pPr>
            <a:endParaRPr lang="en-US" dirty="0">
              <a:latin typeface="Arial Rounded MT Bold" pitchFamily="34" charset="0"/>
            </a:endParaRPr>
          </a:p>
          <a:p>
            <a:pPr lvl="0">
              <a:buFont typeface="Wingdings" panose="05000000000000000000" pitchFamily="2" charset="2"/>
              <a:buChar char="§"/>
            </a:pPr>
            <a:r>
              <a:rPr lang="en-US" dirty="0">
                <a:latin typeface="Arial Rounded MT Bold" pitchFamily="34" charset="0"/>
              </a:rPr>
              <a:t>Later some members of UGCC were arrested.</a:t>
            </a:r>
          </a:p>
          <a:p>
            <a:pPr lvl="0">
              <a:buFont typeface="Wingdings" panose="05000000000000000000" pitchFamily="2" charset="2"/>
              <a:buChar char="§"/>
            </a:pPr>
            <a:r>
              <a:rPr lang="en-US" dirty="0">
                <a:latin typeface="Arial Rounded MT Bold" pitchFamily="34" charset="0"/>
              </a:rPr>
              <a:t>In 1949 Nkrumah formed Convention People’s Party {CPP} since UGCC was only representing educated individuals. </a:t>
            </a:r>
          </a:p>
          <a:p>
            <a:pPr marL="0" indent="0">
              <a:buNone/>
            </a:pPr>
            <a:endParaRPr lang="en-US" dirty="0">
              <a:latin typeface="Arial Rounded MT Bold" pitchFamily="34" charset="0"/>
            </a:endParaRPr>
          </a:p>
        </p:txBody>
      </p:sp>
    </p:spTree>
    <p:extLst>
      <p:ext uri="{BB962C8B-B14F-4D97-AF65-F5344CB8AC3E}">
        <p14:creationId xmlns:p14="http://schemas.microsoft.com/office/powerpoint/2010/main" val="2327772513"/>
      </p:ext>
    </p:extLst>
  </p:cSld>
  <p:clrMapOvr>
    <a:masterClrMapping/>
  </p:clrMapOvr>
  <p:transition spd="slow" advTm="60000">
    <p:cover/>
  </p:transition>
  <p:timing>
    <p:tnLst>
      <p:par>
        <p:cTn id="1" dur="indefinite" restart="never" nodeType="tmRoot"/>
      </p:par>
    </p:tn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57200"/>
          </a:xfrm>
        </p:spPr>
        <p:txBody>
          <a:bodyPr>
            <a:normAutofit fontScale="90000"/>
          </a:bodyPr>
          <a:lstStyle/>
          <a:p>
            <a:r>
              <a:rPr lang="en-US" sz="3200" u="sng" dirty="0">
                <a:solidFill>
                  <a:srgbClr val="FF0000"/>
                </a:solidFill>
                <a:latin typeface="Arial Rounded MT Bold" pitchFamily="34" charset="0"/>
              </a:rPr>
              <a:t>United gold coast convention (UGCC)</a:t>
            </a:r>
            <a:endParaRPr lang="en-US" sz="3200" u="sng" dirty="0">
              <a:solidFill>
                <a:srgbClr val="FF0000"/>
              </a:solidFill>
            </a:endParaRPr>
          </a:p>
        </p:txBody>
      </p:sp>
      <p:sp>
        <p:nvSpPr>
          <p:cNvPr id="3" name="Content Placeholder 2"/>
          <p:cNvSpPr>
            <a:spLocks noGrp="1"/>
          </p:cNvSpPr>
          <p:nvPr>
            <p:ph idx="4294967295"/>
          </p:nvPr>
        </p:nvSpPr>
        <p:spPr>
          <a:xfrm>
            <a:off x="508000" y="876300"/>
            <a:ext cx="9144000" cy="3771900"/>
          </a:xfrm>
          <a:prstGeom prst="rect">
            <a:avLst/>
          </a:prstGeom>
        </p:spPr>
        <p:txBody>
          <a:bodyPr>
            <a:normAutofit/>
          </a:bodyPr>
          <a:lstStyle/>
          <a:p>
            <a:pPr lvl="0">
              <a:buFont typeface="Wingdings" panose="05000000000000000000" pitchFamily="2" charset="2"/>
              <a:buChar char="§"/>
            </a:pPr>
            <a:r>
              <a:rPr lang="en-US" dirty="0">
                <a:latin typeface="Arial Rounded MT Bold" pitchFamily="34" charset="0"/>
              </a:rPr>
              <a:t>CPP organized country wide strikes and boycotts of buying British goods.  </a:t>
            </a:r>
          </a:p>
          <a:p>
            <a:pPr lvl="0">
              <a:buFont typeface="Wingdings" panose="05000000000000000000" pitchFamily="2" charset="2"/>
              <a:buChar char="§"/>
            </a:pPr>
            <a:r>
              <a:rPr lang="en-US" dirty="0">
                <a:latin typeface="Arial Rounded MT Bold" pitchFamily="34" charset="0"/>
              </a:rPr>
              <a:t>1951 election was held and CPP won.</a:t>
            </a:r>
          </a:p>
          <a:p>
            <a:pPr lvl="0">
              <a:buFont typeface="Wingdings" panose="05000000000000000000" pitchFamily="2" charset="2"/>
              <a:buChar char="§"/>
            </a:pPr>
            <a:r>
              <a:rPr lang="en-US" dirty="0">
                <a:latin typeface="Arial Rounded MT Bold" pitchFamily="34" charset="0"/>
              </a:rPr>
              <a:t>1953 new constitution was written. </a:t>
            </a:r>
          </a:p>
          <a:p>
            <a:pPr lvl="0">
              <a:buFont typeface="Wingdings" panose="05000000000000000000" pitchFamily="2" charset="2"/>
              <a:buChar char="§"/>
            </a:pPr>
            <a:r>
              <a:rPr lang="en-US" dirty="0">
                <a:latin typeface="Arial Rounded MT Bold" pitchFamily="34" charset="0"/>
              </a:rPr>
              <a:t>1954 Kwame Nkrumah became the prime minister for Gold coast (Ghana). </a:t>
            </a:r>
          </a:p>
          <a:p>
            <a:pPr lvl="0">
              <a:buFont typeface="Wingdings" panose="05000000000000000000" pitchFamily="2" charset="2"/>
              <a:buChar char="§"/>
            </a:pPr>
            <a:r>
              <a:rPr lang="en-US" dirty="0">
                <a:latin typeface="Arial Rounded MT Bold" pitchFamily="34" charset="0"/>
              </a:rPr>
              <a:t>Ghana gained independent in 6</a:t>
            </a:r>
            <a:r>
              <a:rPr lang="en-US" baseline="30000" dirty="0">
                <a:latin typeface="Arial Rounded MT Bold" pitchFamily="34" charset="0"/>
              </a:rPr>
              <a:t>th</a:t>
            </a:r>
            <a:r>
              <a:rPr lang="en-US" dirty="0">
                <a:latin typeface="Arial Rounded MT Bold" pitchFamily="34" charset="0"/>
              </a:rPr>
              <a:t> march 1957.</a:t>
            </a:r>
          </a:p>
          <a:p>
            <a:pPr lvl="0">
              <a:buFont typeface="Wingdings" panose="05000000000000000000" pitchFamily="2" charset="2"/>
              <a:buChar char="§"/>
            </a:pPr>
            <a:r>
              <a:rPr lang="en-US" dirty="0">
                <a:latin typeface="Arial Rounded MT Bold" pitchFamily="34" charset="0"/>
              </a:rPr>
              <a:t>Ghana was the first African to gain independent. </a:t>
            </a:r>
          </a:p>
          <a:p>
            <a:endParaRPr lang="en-US" dirty="0"/>
          </a:p>
        </p:txBody>
      </p:sp>
    </p:spTree>
    <p:extLst>
      <p:ext uri="{BB962C8B-B14F-4D97-AF65-F5344CB8AC3E}">
        <p14:creationId xmlns:p14="http://schemas.microsoft.com/office/powerpoint/2010/main" val="2808932777"/>
      </p:ext>
    </p:extLst>
  </p:cSld>
  <p:clrMapOvr>
    <a:masterClrMapping/>
  </p:clrMapOvr>
  <p:transition spd="slow" advTm="60000">
    <p:cover/>
  </p:transition>
  <p:timing>
    <p:tnLst>
      <p:par>
        <p:cTn id="1" dur="indefinite" restart="never" nodeType="tmRoot"/>
      </p:par>
    </p:tn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52400"/>
            <a:ext cx="8229600" cy="342900"/>
          </a:xfrm>
        </p:spPr>
        <p:txBody>
          <a:bodyPr>
            <a:noAutofit/>
          </a:bodyPr>
          <a:lstStyle/>
          <a:p>
            <a:pPr algn="l"/>
            <a:r>
              <a:rPr lang="en-US" sz="3200" u="sng" dirty="0">
                <a:solidFill>
                  <a:srgbClr val="0070C0"/>
                </a:solidFill>
                <a:latin typeface="Arial Rounded MT Bold" pitchFamily="34" charset="0"/>
              </a:rPr>
              <a:t>ZIMBABWE </a:t>
            </a:r>
            <a:endParaRPr lang="en-US" sz="3200" dirty="0">
              <a:solidFill>
                <a:srgbClr val="0070C0"/>
              </a:solidFill>
              <a:latin typeface="Arial Rounded MT Bold" pitchFamily="34" charset="0"/>
            </a:endParaRPr>
          </a:p>
        </p:txBody>
      </p:sp>
      <p:sp>
        <p:nvSpPr>
          <p:cNvPr id="3" name="Content Placeholder 2"/>
          <p:cNvSpPr>
            <a:spLocks noGrp="1"/>
          </p:cNvSpPr>
          <p:nvPr>
            <p:ph idx="4294967295"/>
          </p:nvPr>
        </p:nvSpPr>
        <p:spPr>
          <a:xfrm>
            <a:off x="508000" y="685800"/>
            <a:ext cx="9144000" cy="4152900"/>
          </a:xfrm>
          <a:prstGeom prst="rect">
            <a:avLst/>
          </a:prstGeom>
        </p:spPr>
        <p:txBody>
          <a:bodyPr>
            <a:noAutofit/>
          </a:bodyPr>
          <a:lstStyle/>
          <a:p>
            <a:pPr lvl="0">
              <a:buFont typeface="Wingdings" panose="05000000000000000000" pitchFamily="2" charset="2"/>
              <a:buChar char="§"/>
            </a:pPr>
            <a:r>
              <a:rPr lang="en-US" sz="2000" dirty="0">
                <a:latin typeface="Arial Rounded MT Bold" pitchFamily="34" charset="0"/>
              </a:rPr>
              <a:t>Zimbabwe </a:t>
            </a:r>
            <a:r>
              <a:rPr lang="en-US" sz="2000" dirty="0">
                <a:latin typeface="Arial Rounded MT Bold" pitchFamily="34" charset="0"/>
              </a:rPr>
              <a:t>was known as Rhodesia </a:t>
            </a:r>
          </a:p>
          <a:p>
            <a:pPr lvl="0">
              <a:buFont typeface="Wingdings" panose="05000000000000000000" pitchFamily="2" charset="2"/>
              <a:buChar char="§"/>
            </a:pPr>
            <a:r>
              <a:rPr lang="en-US" sz="2000" dirty="0">
                <a:latin typeface="Arial Rounded MT Bold" pitchFamily="34" charset="0"/>
              </a:rPr>
              <a:t>In the year 1943 the first political movement African National Council (ANC) was formed. </a:t>
            </a:r>
          </a:p>
          <a:p>
            <a:pPr lvl="0">
              <a:buFont typeface="Wingdings" panose="05000000000000000000" pitchFamily="2" charset="2"/>
              <a:buChar char="§"/>
            </a:pPr>
            <a:r>
              <a:rPr lang="en-US" sz="2000" dirty="0">
                <a:latin typeface="Arial Rounded MT Bold" pitchFamily="34" charset="0"/>
              </a:rPr>
              <a:t>In 1959 ANC was banned and its leaders were arrested and detained </a:t>
            </a:r>
          </a:p>
          <a:p>
            <a:pPr lvl="0">
              <a:buFont typeface="Wingdings" panose="05000000000000000000" pitchFamily="2" charset="2"/>
              <a:buChar char="§"/>
            </a:pPr>
            <a:r>
              <a:rPr lang="en-US" sz="2000" dirty="0">
                <a:latin typeface="Arial Rounded MT Bold" pitchFamily="34" charset="0"/>
              </a:rPr>
              <a:t>In 1960 National Democratic Party (NDP) was formed but banned in 1961when it protest against a constitution where white people were the majority in Legislative Assembly.</a:t>
            </a:r>
          </a:p>
          <a:p>
            <a:pPr lvl="0">
              <a:buFont typeface="Wingdings" panose="05000000000000000000" pitchFamily="2" charset="2"/>
              <a:buChar char="§"/>
            </a:pPr>
            <a:r>
              <a:rPr lang="en-US" sz="2000" dirty="0">
                <a:latin typeface="Arial Rounded MT Bold" pitchFamily="34" charset="0"/>
              </a:rPr>
              <a:t>1962 Zimbabwe African People Union (ZAPU) was formed led by Joshua </a:t>
            </a:r>
            <a:r>
              <a:rPr lang="en-US" sz="2000" dirty="0" err="1">
                <a:latin typeface="Arial Rounded MT Bold" pitchFamily="34" charset="0"/>
              </a:rPr>
              <a:t>Nkomo</a:t>
            </a:r>
            <a:r>
              <a:rPr lang="en-US" sz="2000" dirty="0">
                <a:latin typeface="Arial Rounded MT Bold" pitchFamily="34" charset="0"/>
              </a:rPr>
              <a:t> which requested for independence. </a:t>
            </a:r>
          </a:p>
          <a:p>
            <a:pPr lvl="0">
              <a:buFont typeface="Wingdings" panose="05000000000000000000" pitchFamily="2" charset="2"/>
              <a:buChar char="§"/>
            </a:pPr>
            <a:r>
              <a:rPr lang="en-US" sz="2000" dirty="0">
                <a:latin typeface="Arial Rounded MT Bold" pitchFamily="34" charset="0"/>
              </a:rPr>
              <a:t>1963 Zimbabwe African national union {ZANU} was formed. Herbert </a:t>
            </a:r>
            <a:r>
              <a:rPr lang="en-US" sz="2000" dirty="0" err="1">
                <a:latin typeface="Arial Rounded MT Bold" pitchFamily="34" charset="0"/>
              </a:rPr>
              <a:t>Chitepo</a:t>
            </a:r>
            <a:r>
              <a:rPr lang="en-US" sz="2000" dirty="0">
                <a:latin typeface="Arial Rounded MT Bold" pitchFamily="34" charset="0"/>
              </a:rPr>
              <a:t> was its president while Robert Mugabe was the secretary general. </a:t>
            </a:r>
          </a:p>
          <a:p>
            <a:pPr>
              <a:buFont typeface="Wingdings" panose="05000000000000000000" pitchFamily="2" charset="2"/>
              <a:buChar char="§"/>
            </a:pPr>
            <a:endParaRPr lang="en-US" sz="2000" dirty="0">
              <a:latin typeface="Arial Rounded MT Bold" pitchFamily="34" charset="0"/>
            </a:endParaRPr>
          </a:p>
        </p:txBody>
      </p:sp>
    </p:spTree>
    <p:extLst>
      <p:ext uri="{BB962C8B-B14F-4D97-AF65-F5344CB8AC3E}">
        <p14:creationId xmlns:p14="http://schemas.microsoft.com/office/powerpoint/2010/main" val="1580994213"/>
      </p:ext>
    </p:extLst>
  </p:cSld>
  <p:clrMapOvr>
    <a:masterClrMapping/>
  </p:clrMapOvr>
  <p:transition spd="slow" advTm="60000">
    <p:cover/>
  </p:transition>
  <p:timing>
    <p:tnLst>
      <p:par>
        <p:cTn id="1" dur="indefinite" restart="never" nodeType="tmRoot"/>
      </p:par>
    </p:tn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800100"/>
            <a:ext cx="9144000" cy="2463800"/>
          </a:xfrm>
          <a:prstGeom prst="rect">
            <a:avLst/>
          </a:prstGeom>
        </p:spPr>
        <p:txBody>
          <a:bodyPr>
            <a:noAutofit/>
          </a:bodyPr>
          <a:lstStyle/>
          <a:p>
            <a:pPr lvl="0">
              <a:buFont typeface="Wingdings" panose="05000000000000000000" pitchFamily="2" charset="2"/>
              <a:buChar char="§"/>
            </a:pPr>
            <a:r>
              <a:rPr lang="en-US" sz="2400" dirty="0">
                <a:latin typeface="Arial Rounded MT Bold" pitchFamily="34" charset="0"/>
              </a:rPr>
              <a:t>Both ZANU and ZAPU formed military wings to fight against white settler and the wings used guerrilla warfare method of fight. </a:t>
            </a:r>
          </a:p>
          <a:p>
            <a:pPr lvl="0">
              <a:buFont typeface="Wingdings" panose="05000000000000000000" pitchFamily="2" charset="2"/>
              <a:buChar char="§"/>
            </a:pPr>
            <a:r>
              <a:rPr lang="en-US" sz="2400" dirty="0">
                <a:latin typeface="Arial Rounded MT Bold" pitchFamily="34" charset="0"/>
              </a:rPr>
              <a:t>ZANU and ZAPU united to form ZANU Patriotic Front {ZANUPF}. </a:t>
            </a:r>
          </a:p>
          <a:p>
            <a:pPr lvl="0">
              <a:buFont typeface="Wingdings" panose="05000000000000000000" pitchFamily="2" charset="2"/>
              <a:buChar char="§"/>
            </a:pPr>
            <a:r>
              <a:rPr lang="en-US" sz="2400" dirty="0">
                <a:latin typeface="Arial Rounded MT Bold" pitchFamily="34" charset="0"/>
              </a:rPr>
              <a:t>1979 agreed for free election the next year 1980.</a:t>
            </a:r>
          </a:p>
          <a:p>
            <a:pPr lvl="0">
              <a:buFont typeface="Wingdings" panose="05000000000000000000" pitchFamily="2" charset="2"/>
              <a:buChar char="§"/>
            </a:pPr>
            <a:r>
              <a:rPr lang="en-US" sz="2400" dirty="0">
                <a:latin typeface="Arial Rounded MT Bold" pitchFamily="34" charset="0"/>
              </a:rPr>
              <a:t>In 1980 the first election was held and Robert Mugabe won.</a:t>
            </a:r>
          </a:p>
          <a:p>
            <a:pPr lvl="0">
              <a:buFont typeface="Wingdings" panose="05000000000000000000" pitchFamily="2" charset="2"/>
              <a:buChar char="§"/>
            </a:pPr>
            <a:r>
              <a:rPr lang="en-US" sz="2400" dirty="0">
                <a:latin typeface="Arial Rounded MT Bold" pitchFamily="34" charset="0"/>
              </a:rPr>
              <a:t>On 18</a:t>
            </a:r>
            <a:r>
              <a:rPr lang="en-US" sz="2400" baseline="30000" dirty="0">
                <a:latin typeface="Arial Rounded MT Bold" pitchFamily="34" charset="0"/>
              </a:rPr>
              <a:t>th</a:t>
            </a:r>
            <a:r>
              <a:rPr lang="en-US" sz="2400" dirty="0">
                <a:latin typeface="Arial Rounded MT Bold" pitchFamily="34" charset="0"/>
              </a:rPr>
              <a:t> April 1980 Zimbabwe got independent with Mugabe as the prime minister who later became the first president of Zimbabwe.</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3906670786"/>
      </p:ext>
    </p:extLst>
  </p:cSld>
  <p:clrMapOvr>
    <a:masterClrMapping/>
  </p:clrMapOvr>
  <p:transition spd="slow" advTm="60000">
    <p:cover/>
  </p:transition>
  <p:timing>
    <p:tnLst>
      <p:par>
        <p:cTn id="1" dur="indefinite" restart="never" nodeType="tmRoot"/>
      </p:par>
    </p:tn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952500"/>
          </a:xfrm>
        </p:spPr>
        <p:txBody>
          <a:bodyPr>
            <a:noAutofit/>
          </a:bodyPr>
          <a:lstStyle/>
          <a:p>
            <a:r>
              <a:rPr lang="en-US" sz="2400" u="sng" dirty="0">
                <a:solidFill>
                  <a:srgbClr val="FF0000"/>
                </a:solidFill>
                <a:latin typeface="Arial Rounded MT Bold" pitchFamily="34" charset="0"/>
              </a:rPr>
              <a:t>LIFE AND CONTRIBUTION OF AFRICAN PROMINENT </a:t>
            </a:r>
            <a:r>
              <a:rPr lang="en-US" sz="2400" u="sng" dirty="0">
                <a:solidFill>
                  <a:srgbClr val="FF0000"/>
                </a:solidFill>
                <a:latin typeface="Arial Rounded MT Bold" pitchFamily="34" charset="0"/>
              </a:rPr>
              <a:t>LEADERS</a:t>
            </a:r>
            <a:endParaRPr lang="en-US" sz="24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143000"/>
            <a:ext cx="9144000" cy="3962400"/>
          </a:xfrm>
          <a:prstGeom prst="rect">
            <a:avLst/>
          </a:prstGeom>
        </p:spPr>
        <p:txBody>
          <a:bodyPr>
            <a:normAutofit/>
          </a:bodyPr>
          <a:lstStyle/>
          <a:p>
            <a:pPr marL="0" indent="0">
              <a:buNone/>
            </a:pPr>
            <a:r>
              <a:rPr lang="en-US" b="1" u="sng" dirty="0" smtClean="0">
                <a:solidFill>
                  <a:srgbClr val="0070C0"/>
                </a:solidFill>
                <a:latin typeface="Arial Rounded MT Bold" pitchFamily="34" charset="0"/>
              </a:rPr>
              <a:t>1. NELSON </a:t>
            </a:r>
            <a:r>
              <a:rPr lang="en-US" b="1" u="sng" dirty="0">
                <a:solidFill>
                  <a:srgbClr val="0070C0"/>
                </a:solidFill>
                <a:latin typeface="Arial Rounded MT Bold" pitchFamily="34" charset="0"/>
              </a:rPr>
              <a:t>ROLIHLAHLA MANDELA </a:t>
            </a:r>
            <a:r>
              <a:rPr lang="en-US" dirty="0">
                <a:solidFill>
                  <a:srgbClr val="0070C0"/>
                </a:solidFill>
                <a:latin typeface="Arial Rounded MT Bold" pitchFamily="34" charset="0"/>
              </a:rPr>
              <a:t> </a:t>
            </a:r>
          </a:p>
          <a:p>
            <a:pPr lvl="2">
              <a:buFont typeface="Wingdings" panose="05000000000000000000" pitchFamily="2" charset="2"/>
              <a:buChar char="§"/>
            </a:pPr>
            <a:r>
              <a:rPr lang="en-US" dirty="0">
                <a:latin typeface="Arial Rounded MT Bold" pitchFamily="34" charset="0"/>
              </a:rPr>
              <a:t>Born in 1918 in </a:t>
            </a:r>
            <a:r>
              <a:rPr lang="en-US" dirty="0" err="1">
                <a:latin typeface="Arial Rounded MT Bold" pitchFamily="34" charset="0"/>
              </a:rPr>
              <a:t>Qunu</a:t>
            </a:r>
            <a:r>
              <a:rPr lang="en-US" dirty="0">
                <a:latin typeface="Arial Rounded MT Bold" pitchFamily="34" charset="0"/>
              </a:rPr>
              <a:t> village in Transkei province.</a:t>
            </a:r>
          </a:p>
          <a:p>
            <a:pPr lvl="2">
              <a:buFont typeface="Wingdings" panose="05000000000000000000" pitchFamily="2" charset="2"/>
              <a:buChar char="§"/>
            </a:pPr>
            <a:r>
              <a:rPr lang="en-US" dirty="0">
                <a:latin typeface="Arial Rounded MT Bold" pitchFamily="34" charset="0"/>
              </a:rPr>
              <a:t>He was educated at Fort Hare University and also in university of Witwatersrand and become a lawyer.</a:t>
            </a:r>
          </a:p>
          <a:p>
            <a:pPr lvl="2">
              <a:buFont typeface="Wingdings" panose="05000000000000000000" pitchFamily="2" charset="2"/>
              <a:buChar char="§"/>
            </a:pPr>
            <a:r>
              <a:rPr lang="en-US" dirty="0">
                <a:latin typeface="Arial Rounded MT Bold" pitchFamily="34" charset="0"/>
              </a:rPr>
              <a:t>In 1947 Mandela become secretary general of youth League of the African National Congress. </a:t>
            </a:r>
          </a:p>
          <a:p>
            <a:pPr lvl="2">
              <a:buFont typeface="Wingdings" panose="05000000000000000000" pitchFamily="2" charset="2"/>
              <a:buChar char="§"/>
            </a:pPr>
            <a:r>
              <a:rPr lang="en-US" dirty="0">
                <a:latin typeface="Arial Rounded MT Bold" pitchFamily="34" charset="0"/>
              </a:rPr>
              <a:t>In 1952 he become the deputy president of ANC</a:t>
            </a:r>
          </a:p>
          <a:p>
            <a:pPr lvl="2">
              <a:buFont typeface="Wingdings" panose="05000000000000000000" pitchFamily="2" charset="2"/>
              <a:buChar char="§"/>
            </a:pPr>
            <a:r>
              <a:rPr lang="en-US" dirty="0">
                <a:latin typeface="Arial Rounded MT Bold" pitchFamily="34" charset="0"/>
              </a:rPr>
              <a:t>1961 Mandela with ANCYL members formed </a:t>
            </a:r>
            <a:r>
              <a:rPr lang="en-US" dirty="0" err="1">
                <a:latin typeface="Arial Rounded MT Bold" pitchFamily="34" charset="0"/>
              </a:rPr>
              <a:t>Umkhonto</a:t>
            </a:r>
            <a:r>
              <a:rPr lang="en-US" dirty="0">
                <a:latin typeface="Arial Rounded MT Bold" pitchFamily="34" charset="0"/>
              </a:rPr>
              <a:t> We </a:t>
            </a:r>
            <a:r>
              <a:rPr lang="en-US" dirty="0" err="1">
                <a:latin typeface="Arial Rounded MT Bold" pitchFamily="34" charset="0"/>
              </a:rPr>
              <a:t>Sizwe</a:t>
            </a:r>
            <a:r>
              <a:rPr lang="en-US" dirty="0">
                <a:latin typeface="Arial Rounded MT Bold" pitchFamily="34" charset="0"/>
              </a:rPr>
              <a:t> (spear of the nation) which was formed to bring change in South Africa.</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1415694164"/>
      </p:ext>
    </p:extLst>
  </p:cSld>
  <p:clrMapOvr>
    <a:masterClrMapping/>
  </p:clrMapOvr>
  <p:transition spd="slow" advTm="60000">
    <p:cover/>
  </p:transition>
  <p:timing>
    <p:tnLst>
      <p:par>
        <p:cTn id="1" dur="indefinite" restart="never" nodeType="tmRoot"/>
      </p:par>
    </p:tn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36600" y="76200"/>
            <a:ext cx="8915400" cy="4152900"/>
          </a:xfrm>
          <a:prstGeom prst="rect">
            <a:avLst/>
          </a:prstGeom>
        </p:spPr>
        <p:txBody>
          <a:bodyPr>
            <a:noAutofit/>
          </a:bodyPr>
          <a:lstStyle/>
          <a:p>
            <a:pPr lvl="2">
              <a:buFont typeface="Wingdings" panose="05000000000000000000" pitchFamily="2" charset="2"/>
              <a:buChar char="§"/>
            </a:pPr>
            <a:r>
              <a:rPr lang="en-US" sz="2800" dirty="0">
                <a:latin typeface="Arial Rounded MT Bold" pitchFamily="34" charset="0"/>
              </a:rPr>
              <a:t>1962 he was arrested and </a:t>
            </a:r>
            <a:r>
              <a:rPr lang="en-US" sz="2800" dirty="0">
                <a:latin typeface="Arial Rounded MT Bold" pitchFamily="34" charset="0"/>
              </a:rPr>
              <a:t>sentenced </a:t>
            </a:r>
            <a:r>
              <a:rPr lang="en-US" sz="2800" dirty="0">
                <a:latin typeface="Arial Rounded MT Bold" pitchFamily="34" charset="0"/>
              </a:rPr>
              <a:t>for five years for attending a conference without permit and also for inciting his people to go on strike. </a:t>
            </a:r>
            <a:endParaRPr lang="en-US" sz="2800" dirty="0">
              <a:latin typeface="Arial Rounded MT Bold" pitchFamily="34" charset="0"/>
            </a:endParaRPr>
          </a:p>
          <a:p>
            <a:pPr lvl="2">
              <a:buFont typeface="Wingdings" panose="05000000000000000000" pitchFamily="2" charset="2"/>
              <a:buChar char="§"/>
            </a:pPr>
            <a:r>
              <a:rPr lang="en-US" sz="2800" dirty="0">
                <a:latin typeface="Arial Rounded MT Bold" pitchFamily="34" charset="0"/>
              </a:rPr>
              <a:t>1963 he was sentenced to life imprisonment at Robben Island in Atlantic Ocean.</a:t>
            </a:r>
          </a:p>
          <a:p>
            <a:pPr lvl="2">
              <a:buFont typeface="Wingdings" panose="05000000000000000000" pitchFamily="2" charset="2"/>
              <a:buChar char="§"/>
            </a:pPr>
            <a:r>
              <a:rPr lang="en-US" sz="2800" dirty="0">
                <a:latin typeface="Arial Rounded MT Bold" pitchFamily="34" charset="0"/>
              </a:rPr>
              <a:t>He </a:t>
            </a:r>
            <a:r>
              <a:rPr lang="en-US" sz="2800" dirty="0">
                <a:latin typeface="Arial Rounded MT Bold" pitchFamily="34" charset="0"/>
              </a:rPr>
              <a:t>was released in 1990 by Fredrick De Klerk who was the president of South Africa. </a:t>
            </a:r>
          </a:p>
          <a:p>
            <a:pPr lvl="2">
              <a:buFont typeface="Wingdings" panose="05000000000000000000" pitchFamily="2" charset="2"/>
              <a:buChar char="§"/>
            </a:pPr>
            <a:r>
              <a:rPr lang="en-US" sz="2800" dirty="0">
                <a:latin typeface="Arial Rounded MT Bold" pitchFamily="34" charset="0"/>
              </a:rPr>
              <a:t>After being president for 5 years he retired to try and bring peace in Africa .He was the </a:t>
            </a:r>
            <a:r>
              <a:rPr lang="en-US" sz="2800" dirty="0">
                <a:latin typeface="Arial Rounded MT Bold" pitchFamily="34" charset="0"/>
              </a:rPr>
              <a:t>chairman </a:t>
            </a:r>
            <a:r>
              <a:rPr lang="en-US" sz="2800" dirty="0">
                <a:latin typeface="Arial Rounded MT Bold" pitchFamily="34" charset="0"/>
              </a:rPr>
              <a:t>of Burundi peace talk. </a:t>
            </a:r>
          </a:p>
          <a:p>
            <a:pPr>
              <a:buFont typeface="Wingdings" panose="05000000000000000000" pitchFamily="2" charset="2"/>
              <a:buChar char="§"/>
            </a:pPr>
            <a:endParaRPr lang="en-US" sz="3600" dirty="0"/>
          </a:p>
        </p:txBody>
      </p:sp>
    </p:spTree>
    <p:extLst>
      <p:ext uri="{BB962C8B-B14F-4D97-AF65-F5344CB8AC3E}">
        <p14:creationId xmlns:p14="http://schemas.microsoft.com/office/powerpoint/2010/main" val="2389397774"/>
      </p:ext>
    </p:extLst>
  </p:cSld>
  <p:clrMapOvr>
    <a:masterClrMapping/>
  </p:clrMapOvr>
  <p:transition spd="slow" advTm="60000">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0400" y="431542"/>
            <a:ext cx="8763000" cy="5016758"/>
          </a:xfrm>
          <a:prstGeom prst="rect">
            <a:avLst/>
          </a:prstGeom>
          <a:noFill/>
        </p:spPr>
        <p:txBody>
          <a:bodyPr wrap="square" rtlCol="0">
            <a:spAutoFit/>
          </a:bodyPr>
          <a:lstStyle/>
          <a:p>
            <a:r>
              <a:rPr lang="en-US" sz="4000" dirty="0"/>
              <a:t>Kenya lies to the South west of Somalia, West of the Indian Ocean, North of Tanzania, East of Uganda, south East of South Sudan</a:t>
            </a:r>
          </a:p>
          <a:p>
            <a:endParaRPr lang="en-US" sz="4000" dirty="0"/>
          </a:p>
          <a:p>
            <a:r>
              <a:rPr lang="en-US" sz="4000" dirty="0"/>
              <a:t>The Equator divides </a:t>
            </a:r>
            <a:r>
              <a:rPr lang="en-US" sz="4000" dirty="0"/>
              <a:t>K</a:t>
            </a:r>
            <a:r>
              <a:rPr lang="en-US" sz="4000" dirty="0"/>
              <a:t>enya almost into two halves</a:t>
            </a:r>
          </a:p>
          <a:p>
            <a:endParaRPr lang="en-US" sz="2000" dirty="0"/>
          </a:p>
          <a:p>
            <a:endParaRPr lang="en-US" sz="2000" dirty="0"/>
          </a:p>
        </p:txBody>
      </p:sp>
    </p:spTree>
    <p:extLst>
      <p:ext uri="{BB962C8B-B14F-4D97-AF65-F5344CB8AC3E}">
        <p14:creationId xmlns:p14="http://schemas.microsoft.com/office/powerpoint/2010/main" val="4165873204"/>
      </p:ext>
    </p:extLst>
  </p:cSld>
  <p:clrMapOvr>
    <a:masterClrMapping/>
  </p:clrMapOvr>
  <p:transition spd="slow">
    <p:cove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889000"/>
            <a:ext cx="8839200" cy="3771900"/>
          </a:xfrm>
          <a:prstGeom prst="rect">
            <a:avLst/>
          </a:prstGeom>
        </p:spPr>
        <p:txBody>
          <a:bodyPr>
            <a:normAutofit/>
          </a:bodyPr>
          <a:lstStyle/>
          <a:p>
            <a:pPr lvl="0">
              <a:lnSpc>
                <a:spcPct val="150000"/>
              </a:lnSpc>
              <a:buFont typeface="Wingdings" panose="05000000000000000000" pitchFamily="2" charset="2"/>
              <a:buChar char="§"/>
            </a:pPr>
            <a:r>
              <a:rPr lang="en-US" dirty="0" smtClean="0">
                <a:latin typeface="Arial Rounded MT Bold" pitchFamily="34" charset="0"/>
              </a:rPr>
              <a:t>During daytime </a:t>
            </a:r>
            <a:r>
              <a:rPr lang="en-US" dirty="0">
                <a:latin typeface="Arial Rounded MT Bold" pitchFamily="34" charset="0"/>
              </a:rPr>
              <a:t>the land get heated than the sea or a large water body, the air become heated, heated air is lighter and it rises. As it rises it creates space for cool air from the sea creating sea breeze.</a:t>
            </a:r>
          </a:p>
          <a:p>
            <a:pPr lvl="0">
              <a:lnSpc>
                <a:spcPct val="150000"/>
              </a:lnSpc>
              <a:buFont typeface="Wingdings" panose="05000000000000000000" pitchFamily="2" charset="2"/>
              <a:buChar char="§"/>
            </a:pPr>
            <a:r>
              <a:rPr lang="en-US" dirty="0">
                <a:latin typeface="Arial Rounded MT Bold" pitchFamily="34" charset="0"/>
              </a:rPr>
              <a:t>Sea breeze is experienced </a:t>
            </a:r>
            <a:r>
              <a:rPr lang="en-US" b="1" dirty="0">
                <a:latin typeface="Arial Rounded MT Bold" pitchFamily="34" charset="0"/>
              </a:rPr>
              <a:t>during day time.</a:t>
            </a:r>
            <a:endParaRPr lang="en-US" dirty="0">
              <a:latin typeface="Arial Rounded MT Bold" pitchFamily="34" charset="0"/>
            </a:endParaRPr>
          </a:p>
          <a:p>
            <a:pPr>
              <a:lnSpc>
                <a:spcPct val="15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4249755664"/>
      </p:ext>
    </p:extLst>
  </p:cSld>
  <p:clrMapOvr>
    <a:masterClrMapping/>
  </p:clrMapOvr>
  <p:transition spd="slow" advTm="60000">
    <p:cover/>
  </p:transition>
  <p:timing>
    <p:tnLst>
      <p:par>
        <p:cTn id="1" dur="indefinite" restart="never" nodeType="tmRoot"/>
      </p:par>
    </p:tnLst>
  </p:timing>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685800"/>
          </a:xfrm>
        </p:spPr>
        <p:txBody>
          <a:bodyPr>
            <a:normAutofit/>
          </a:bodyPr>
          <a:lstStyle/>
          <a:p>
            <a:pPr algn="l"/>
            <a:r>
              <a:rPr lang="en-US" sz="3600" u="sng" dirty="0">
                <a:solidFill>
                  <a:srgbClr val="0070C0"/>
                </a:solidFill>
                <a:latin typeface="Arial Rounded MT Bold" pitchFamily="34" charset="0"/>
              </a:rPr>
              <a:t>2. GAMAL ABDEL </a:t>
            </a:r>
            <a:r>
              <a:rPr lang="en-US" sz="3600" u="sng" dirty="0">
                <a:solidFill>
                  <a:srgbClr val="0070C0"/>
                </a:solidFill>
                <a:latin typeface="Arial Rounded MT Bold" pitchFamily="34" charset="0"/>
              </a:rPr>
              <a:t>NASSER</a:t>
            </a:r>
            <a:endParaRPr lang="en-US" sz="3600" dirty="0">
              <a:solidFill>
                <a:srgbClr val="0070C0"/>
              </a:solidFill>
              <a:latin typeface="Arial Rounded MT Bold" pitchFamily="34" charset="0"/>
            </a:endParaRPr>
          </a:p>
        </p:txBody>
      </p:sp>
      <p:sp>
        <p:nvSpPr>
          <p:cNvPr id="3" name="Content Placeholder 2"/>
          <p:cNvSpPr>
            <a:spLocks noGrp="1"/>
          </p:cNvSpPr>
          <p:nvPr>
            <p:ph idx="4294967295"/>
          </p:nvPr>
        </p:nvSpPr>
        <p:spPr>
          <a:xfrm>
            <a:off x="508000" y="723900"/>
            <a:ext cx="9144000" cy="4089400"/>
          </a:xfrm>
          <a:prstGeom prst="rect">
            <a:avLst/>
          </a:prstGeom>
        </p:spPr>
        <p:txBody>
          <a:bodyPr>
            <a:noAutofit/>
          </a:bodyPr>
          <a:lstStyle/>
          <a:p>
            <a:pPr lvl="0">
              <a:buFont typeface="Wingdings" panose="05000000000000000000" pitchFamily="2" charset="2"/>
              <a:buChar char="§"/>
            </a:pPr>
            <a:r>
              <a:rPr lang="en-US" sz="2400" dirty="0">
                <a:latin typeface="Arial Rounded MT Bold" pitchFamily="34" charset="0"/>
              </a:rPr>
              <a:t>Born </a:t>
            </a:r>
            <a:r>
              <a:rPr lang="en-US" sz="2400" dirty="0">
                <a:latin typeface="Arial Rounded MT Bold" pitchFamily="34" charset="0"/>
              </a:rPr>
              <a:t>in 1918 in Alexandria Egypt. </a:t>
            </a:r>
          </a:p>
          <a:p>
            <a:pPr lvl="0">
              <a:buFont typeface="Wingdings" panose="05000000000000000000" pitchFamily="2" charset="2"/>
              <a:buChar char="§"/>
            </a:pPr>
            <a:r>
              <a:rPr lang="en-US" sz="2400" dirty="0">
                <a:latin typeface="Arial Rounded MT Bold" pitchFamily="34" charset="0"/>
              </a:rPr>
              <a:t>He was educated at Cairo military academy. </a:t>
            </a:r>
          </a:p>
          <a:p>
            <a:pPr lvl="0">
              <a:buFont typeface="Wingdings" panose="05000000000000000000" pitchFamily="2" charset="2"/>
              <a:buChar char="§"/>
            </a:pPr>
            <a:r>
              <a:rPr lang="en-US" sz="2400" dirty="0">
                <a:latin typeface="Arial Rounded MT Bold" pitchFamily="34" charset="0"/>
              </a:rPr>
              <a:t>He formed the council of the revolution to overthrow King Farouk from power. </a:t>
            </a:r>
          </a:p>
          <a:p>
            <a:pPr lvl="0">
              <a:buFont typeface="Wingdings" panose="05000000000000000000" pitchFamily="2" charset="2"/>
              <a:buChar char="§"/>
            </a:pPr>
            <a:r>
              <a:rPr lang="en-US" sz="2400" dirty="0">
                <a:latin typeface="Arial Rounded MT Bold" pitchFamily="34" charset="0"/>
              </a:rPr>
              <a:t>1954 he became the president of Egypt. </a:t>
            </a:r>
          </a:p>
          <a:p>
            <a:pPr lvl="0">
              <a:buFont typeface="Wingdings" panose="05000000000000000000" pitchFamily="2" charset="2"/>
              <a:buChar char="§"/>
            </a:pPr>
            <a:r>
              <a:rPr lang="en-US" sz="2400" dirty="0">
                <a:latin typeface="Arial Rounded MT Bold" pitchFamily="34" charset="0"/>
              </a:rPr>
              <a:t>He carried out and solved the land problems facing his country by carrying out land reforms.</a:t>
            </a:r>
          </a:p>
          <a:p>
            <a:pPr lvl="0">
              <a:buFont typeface="Wingdings" panose="05000000000000000000" pitchFamily="2" charset="2"/>
              <a:buChar char="§"/>
            </a:pPr>
            <a:r>
              <a:rPr lang="en-US" sz="2400" dirty="0">
                <a:latin typeface="Arial Rounded MT Bold" pitchFamily="34" charset="0"/>
              </a:rPr>
              <a:t>Helped to build Aswan high dam. </a:t>
            </a:r>
          </a:p>
          <a:p>
            <a:pPr lvl="0">
              <a:buFont typeface="Wingdings" panose="05000000000000000000" pitchFamily="2" charset="2"/>
              <a:buChar char="§"/>
            </a:pPr>
            <a:r>
              <a:rPr lang="en-US" sz="2400" dirty="0">
                <a:latin typeface="Arial Rounded MT Bold" pitchFamily="34" charset="0"/>
              </a:rPr>
              <a:t>He abolished Sharia Courts and introduced modern judiciary system. </a:t>
            </a:r>
          </a:p>
          <a:p>
            <a:pPr lvl="0">
              <a:buFont typeface="Wingdings" panose="05000000000000000000" pitchFamily="2" charset="2"/>
              <a:buChar char="§"/>
            </a:pPr>
            <a:r>
              <a:rPr lang="en-US" sz="2400" dirty="0">
                <a:latin typeface="Arial Rounded MT Bold" pitchFamily="34" charset="0"/>
              </a:rPr>
              <a:t>He builds more school and universities and introduced free education. </a:t>
            </a:r>
          </a:p>
        </p:txBody>
      </p:sp>
    </p:spTree>
    <p:extLst>
      <p:ext uri="{BB962C8B-B14F-4D97-AF65-F5344CB8AC3E}">
        <p14:creationId xmlns:p14="http://schemas.microsoft.com/office/powerpoint/2010/main" val="214810423"/>
      </p:ext>
    </p:extLst>
  </p:cSld>
  <p:clrMapOvr>
    <a:masterClrMapping/>
  </p:clrMapOvr>
  <p:transition spd="slow" advTm="60000">
    <p:cover/>
  </p:transition>
  <p:timing>
    <p:tnLst>
      <p:par>
        <p:cTn id="1" dur="indefinite" restart="never" nodeType="tmRoot"/>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419100"/>
            <a:ext cx="9144000" cy="3657600"/>
          </a:xfrm>
          <a:prstGeom prst="rect">
            <a:avLst/>
          </a:prstGeom>
        </p:spPr>
        <p:txBody>
          <a:bodyPr>
            <a:noAutofit/>
          </a:bodyPr>
          <a:lstStyle/>
          <a:p>
            <a:pPr lvl="0">
              <a:buFont typeface="Wingdings" panose="05000000000000000000" pitchFamily="2" charset="2"/>
              <a:buChar char="§"/>
            </a:pPr>
            <a:r>
              <a:rPr lang="en-US" sz="2400" dirty="0">
                <a:latin typeface="Arial Rounded MT Bold" pitchFamily="34" charset="0"/>
              </a:rPr>
              <a:t>He </a:t>
            </a:r>
            <a:r>
              <a:rPr lang="en-US" sz="2400" dirty="0">
                <a:latin typeface="Arial Rounded MT Bold" pitchFamily="34" charset="0"/>
              </a:rPr>
              <a:t>built </a:t>
            </a:r>
            <a:r>
              <a:rPr lang="en-US" sz="2400" dirty="0">
                <a:latin typeface="Arial Rounded MT Bold" pitchFamily="34" charset="0"/>
              </a:rPr>
              <a:t>more hospitals. </a:t>
            </a:r>
          </a:p>
          <a:p>
            <a:pPr lvl="0">
              <a:buFont typeface="Wingdings" panose="05000000000000000000" pitchFamily="2" charset="2"/>
              <a:buChar char="§"/>
            </a:pPr>
            <a:r>
              <a:rPr lang="en-US" sz="2400" dirty="0">
                <a:latin typeface="Arial Rounded MT Bold" pitchFamily="34" charset="0"/>
              </a:rPr>
              <a:t>He was a founder of organization of African unity (OAU) </a:t>
            </a:r>
          </a:p>
          <a:p>
            <a:pPr lvl="0">
              <a:buFont typeface="Wingdings" panose="05000000000000000000" pitchFamily="2" charset="2"/>
              <a:buChar char="§"/>
            </a:pPr>
            <a:r>
              <a:rPr lang="en-US" sz="2400" dirty="0">
                <a:latin typeface="Arial Rounded MT Bold" pitchFamily="34" charset="0"/>
              </a:rPr>
              <a:t>He encouraged the formation of Co- operative societies in Egypt. </a:t>
            </a:r>
          </a:p>
          <a:p>
            <a:pPr lvl="0">
              <a:buFont typeface="Wingdings" panose="05000000000000000000" pitchFamily="2" charset="2"/>
              <a:buChar char="§"/>
            </a:pPr>
            <a:r>
              <a:rPr lang="en-US" sz="2400" dirty="0">
                <a:latin typeface="Arial Rounded MT Bold" pitchFamily="34" charset="0"/>
              </a:rPr>
              <a:t>He assisted in the liberation movement in African such as Pan- Africa and Arab movements. </a:t>
            </a:r>
          </a:p>
          <a:p>
            <a:pPr lvl="0">
              <a:buFont typeface="Wingdings" panose="05000000000000000000" pitchFamily="2" charset="2"/>
              <a:buChar char="§"/>
            </a:pPr>
            <a:r>
              <a:rPr lang="en-US" sz="2400" dirty="0">
                <a:latin typeface="Arial Rounded MT Bold" pitchFamily="34" charset="0"/>
              </a:rPr>
              <a:t>He established </a:t>
            </a:r>
            <a:r>
              <a:rPr lang="en-US" sz="2400" dirty="0" err="1">
                <a:latin typeface="Arial Rounded MT Bold" pitchFamily="34" charset="0"/>
              </a:rPr>
              <a:t>industrisation</a:t>
            </a:r>
            <a:r>
              <a:rPr lang="en-US" sz="2400" dirty="0">
                <a:latin typeface="Arial Rounded MT Bold" pitchFamily="34" charset="0"/>
              </a:rPr>
              <a:t> in his country. </a:t>
            </a:r>
          </a:p>
          <a:p>
            <a:pPr lvl="0">
              <a:buFont typeface="Wingdings" panose="05000000000000000000" pitchFamily="2" charset="2"/>
              <a:buChar char="§"/>
            </a:pPr>
            <a:r>
              <a:rPr lang="en-US" sz="2400" dirty="0">
                <a:latin typeface="Arial Rounded MT Bold" pitchFamily="34" charset="0"/>
              </a:rPr>
              <a:t>He helped to raise the living standards of the workers in Egypt. </a:t>
            </a:r>
          </a:p>
          <a:p>
            <a:pPr lvl="0">
              <a:buFont typeface="Wingdings" panose="05000000000000000000" pitchFamily="2" charset="2"/>
              <a:buChar char="§"/>
            </a:pPr>
            <a:r>
              <a:rPr lang="en-US" sz="2400" dirty="0">
                <a:latin typeface="Arial Rounded MT Bold" pitchFamily="34" charset="0"/>
              </a:rPr>
              <a:t>He help in acquiring Suez canal from private property to government property (Nationalized Suez canal ) </a:t>
            </a:r>
          </a:p>
          <a:p>
            <a:pPr lvl="0">
              <a:buFont typeface="Wingdings" panose="05000000000000000000" pitchFamily="2" charset="2"/>
              <a:buChar char="§"/>
            </a:pPr>
            <a:r>
              <a:rPr lang="en-US" sz="2400" dirty="0">
                <a:latin typeface="Arial Rounded MT Bold" pitchFamily="34" charset="0"/>
              </a:rPr>
              <a:t>He died in 1971. </a:t>
            </a:r>
          </a:p>
        </p:txBody>
      </p:sp>
    </p:spTree>
    <p:extLst>
      <p:ext uri="{BB962C8B-B14F-4D97-AF65-F5344CB8AC3E}">
        <p14:creationId xmlns:p14="http://schemas.microsoft.com/office/powerpoint/2010/main" val="3120158135"/>
      </p:ext>
    </p:extLst>
  </p:cSld>
  <p:clrMapOvr>
    <a:masterClrMapping/>
  </p:clrMapOvr>
  <p:transition spd="slow" advTm="60000">
    <p:cover/>
  </p:transition>
  <p:timing>
    <p:tnLst>
      <p:par>
        <p:cTn id="1" dur="indefinite" restart="never" nodeType="tmRoot"/>
      </p:par>
    </p:tn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9144000" cy="342900"/>
          </a:xfrm>
        </p:spPr>
        <p:txBody>
          <a:bodyPr>
            <a:normAutofit fontScale="90000"/>
          </a:bodyPr>
          <a:lstStyle/>
          <a:p>
            <a:pPr algn="l"/>
            <a:r>
              <a:rPr lang="en-US" b="1" u="sng" dirty="0" smtClean="0">
                <a:solidFill>
                  <a:srgbClr val="0070C0"/>
                </a:solidFill>
                <a:latin typeface="Arial Rounded MT Bold" pitchFamily="34" charset="0"/>
              </a:rPr>
              <a:t>3.LEOPOLD SEDAR SENGHOR </a:t>
            </a:r>
            <a:endParaRPr lang="en-US" dirty="0">
              <a:solidFill>
                <a:srgbClr val="0070C0"/>
              </a:solidFill>
              <a:latin typeface="Arial Rounded MT Bold" pitchFamily="34" charset="0"/>
            </a:endParaRPr>
          </a:p>
        </p:txBody>
      </p:sp>
      <p:sp>
        <p:nvSpPr>
          <p:cNvPr id="3" name="Content Placeholder 2"/>
          <p:cNvSpPr>
            <a:spLocks noGrp="1"/>
          </p:cNvSpPr>
          <p:nvPr>
            <p:ph idx="4294967295"/>
          </p:nvPr>
        </p:nvSpPr>
        <p:spPr>
          <a:xfrm>
            <a:off x="508000" y="914400"/>
            <a:ext cx="9144000" cy="3771900"/>
          </a:xfrm>
          <a:prstGeom prst="rect">
            <a:avLst/>
          </a:prstGeom>
        </p:spPr>
        <p:txBody>
          <a:bodyPr>
            <a:normAutofit/>
          </a:bodyPr>
          <a:lstStyle/>
          <a:p>
            <a:pPr lvl="1"/>
            <a:r>
              <a:rPr lang="en-US" dirty="0" smtClean="0">
                <a:latin typeface="Arial Rounded MT Bold" pitchFamily="34" charset="0"/>
              </a:rPr>
              <a:t>He </a:t>
            </a:r>
            <a:r>
              <a:rPr lang="en-US" dirty="0">
                <a:latin typeface="Arial Rounded MT Bold" pitchFamily="34" charset="0"/>
              </a:rPr>
              <a:t>was born in 1906 in a village of </a:t>
            </a:r>
            <a:r>
              <a:rPr lang="en-US" dirty="0" err="1">
                <a:latin typeface="Arial Rounded MT Bold" pitchFamily="34" charset="0"/>
              </a:rPr>
              <a:t>Joal</a:t>
            </a:r>
            <a:r>
              <a:rPr lang="en-US" dirty="0">
                <a:latin typeface="Arial Rounded MT Bold" pitchFamily="34" charset="0"/>
              </a:rPr>
              <a:t> South of Dakar Senegal. </a:t>
            </a:r>
          </a:p>
          <a:p>
            <a:pPr lvl="1"/>
            <a:r>
              <a:rPr lang="en-US" dirty="0">
                <a:latin typeface="Arial Rounded MT Bold" pitchFamily="34" charset="0"/>
              </a:rPr>
              <a:t>He was able to get completely assimilated into French ways of life after studies in Senegal and in Paris. </a:t>
            </a:r>
          </a:p>
          <a:p>
            <a:pPr lvl="1"/>
            <a:r>
              <a:rPr lang="en-US" dirty="0">
                <a:latin typeface="Arial Rounded MT Bold" pitchFamily="34" charset="0"/>
              </a:rPr>
              <a:t>He was the first African to become a university Teacher.</a:t>
            </a:r>
          </a:p>
          <a:p>
            <a:pPr lvl="1"/>
            <a:r>
              <a:rPr lang="en-US" dirty="0">
                <a:latin typeface="Arial Rounded MT Bold" pitchFamily="34" charset="0"/>
              </a:rPr>
              <a:t>He also became a teacher of poetry. </a:t>
            </a:r>
          </a:p>
          <a:p>
            <a:pPr lvl="1"/>
            <a:r>
              <a:rPr lang="en-US" dirty="0">
                <a:latin typeface="Arial Rounded MT Bold" pitchFamily="34" charset="0"/>
              </a:rPr>
              <a:t>He took part in Second World War as a French soldier. </a:t>
            </a:r>
          </a:p>
          <a:p>
            <a:endParaRPr lang="en-US" dirty="0">
              <a:latin typeface="Arial Rounded MT Bold" pitchFamily="34" charset="0"/>
            </a:endParaRPr>
          </a:p>
        </p:txBody>
      </p:sp>
    </p:spTree>
    <p:extLst>
      <p:ext uri="{BB962C8B-B14F-4D97-AF65-F5344CB8AC3E}">
        <p14:creationId xmlns:p14="http://schemas.microsoft.com/office/powerpoint/2010/main" val="31768896"/>
      </p:ext>
    </p:extLst>
  </p:cSld>
  <p:clrMapOvr>
    <a:masterClrMapping/>
  </p:clrMapOvr>
  <p:transition spd="slow" advTm="60000">
    <p:cover/>
  </p:transition>
  <p:timing>
    <p:tnLst>
      <p:par>
        <p:cTn id="1" dur="indefinite" restart="never" nodeType="tmRoot"/>
      </p:par>
    </p:tn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533400"/>
            <a:ext cx="9144000" cy="3771900"/>
          </a:xfrm>
          <a:prstGeom prst="rect">
            <a:avLst/>
          </a:prstGeom>
        </p:spPr>
        <p:txBody>
          <a:bodyPr>
            <a:normAutofit/>
          </a:bodyPr>
          <a:lstStyle/>
          <a:p>
            <a:pPr lvl="1"/>
            <a:r>
              <a:rPr lang="en-US" dirty="0">
                <a:latin typeface="Arial Rounded MT Bold" pitchFamily="34" charset="0"/>
              </a:rPr>
              <a:t>He married a French woman.</a:t>
            </a:r>
          </a:p>
          <a:p>
            <a:pPr lvl="1"/>
            <a:r>
              <a:rPr lang="en-US" dirty="0">
                <a:latin typeface="Arial Rounded MT Bold" pitchFamily="34" charset="0"/>
              </a:rPr>
              <a:t>He wrote African culture book.</a:t>
            </a:r>
          </a:p>
          <a:p>
            <a:pPr lvl="1"/>
            <a:r>
              <a:rPr lang="en-US" dirty="0">
                <a:latin typeface="Arial Rounded MT Bold" pitchFamily="34" charset="0"/>
              </a:rPr>
              <a:t>He led the country to independence in 1960 and became the 1</a:t>
            </a:r>
            <a:r>
              <a:rPr lang="en-US" baseline="30000" dirty="0">
                <a:latin typeface="Arial Rounded MT Bold" pitchFamily="34" charset="0"/>
              </a:rPr>
              <a:t>st</a:t>
            </a:r>
            <a:r>
              <a:rPr lang="en-US" dirty="0">
                <a:latin typeface="Arial Rounded MT Bold" pitchFamily="34" charset="0"/>
              </a:rPr>
              <a:t> president of Senegal.</a:t>
            </a:r>
          </a:p>
          <a:p>
            <a:pPr lvl="1"/>
            <a:r>
              <a:rPr lang="en-US" dirty="0">
                <a:latin typeface="Arial Rounded MT Bold" pitchFamily="34" charset="0"/>
              </a:rPr>
              <a:t>He was also the founder of OAU in 1963. </a:t>
            </a:r>
          </a:p>
          <a:p>
            <a:pPr lvl="1"/>
            <a:r>
              <a:rPr lang="en-US" dirty="0">
                <a:latin typeface="Arial Rounded MT Bold" pitchFamily="34" charset="0"/>
              </a:rPr>
              <a:t>1980 he retired voluntarily as the president being the first African president to retire voluntarily. </a:t>
            </a:r>
          </a:p>
          <a:p>
            <a:pPr lvl="1"/>
            <a:r>
              <a:rPr lang="en-US" dirty="0">
                <a:latin typeface="Arial Rounded MT Bold" pitchFamily="34" charset="0"/>
              </a:rPr>
              <a:t>He ruled for twenty years and died in 2001. </a:t>
            </a:r>
          </a:p>
          <a:p>
            <a:endParaRPr lang="en-US" dirty="0"/>
          </a:p>
        </p:txBody>
      </p:sp>
    </p:spTree>
    <p:extLst>
      <p:ext uri="{BB962C8B-B14F-4D97-AF65-F5344CB8AC3E}">
        <p14:creationId xmlns:p14="http://schemas.microsoft.com/office/powerpoint/2010/main" val="806720942"/>
      </p:ext>
    </p:extLst>
  </p:cSld>
  <p:clrMapOvr>
    <a:masterClrMapping/>
  </p:clrMapOvr>
  <p:transition spd="slow" advTm="60000">
    <p:cover/>
  </p:transition>
  <p:timing>
    <p:tnLst>
      <p:par>
        <p:cTn id="1" dur="indefinite" restart="never" nodeType="tmRoot"/>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067800" cy="419100"/>
          </a:xfrm>
        </p:spPr>
        <p:txBody>
          <a:bodyPr>
            <a:noAutofit/>
          </a:bodyPr>
          <a:lstStyle/>
          <a:p>
            <a:r>
              <a:rPr lang="en-US" sz="2800" u="sng" dirty="0">
                <a:solidFill>
                  <a:srgbClr val="FF0000"/>
                </a:solidFill>
                <a:latin typeface="Arial Rounded MT Bold" pitchFamily="34" charset="0"/>
              </a:rPr>
              <a:t>THE SYSTEM OF GOVERNMENT IN </a:t>
            </a:r>
            <a:r>
              <a:rPr lang="en-US" sz="2800" u="sng" dirty="0">
                <a:solidFill>
                  <a:srgbClr val="FF0000"/>
                </a:solidFill>
                <a:latin typeface="Arial Rounded MT Bold" pitchFamily="34" charset="0"/>
              </a:rPr>
              <a:t>SWAZILAND</a:t>
            </a: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558800"/>
            <a:ext cx="9144000" cy="4889500"/>
          </a:xfrm>
          <a:prstGeom prst="rect">
            <a:avLst/>
          </a:prstGeom>
        </p:spPr>
        <p:txBody>
          <a:bodyPr>
            <a:noAutofit/>
          </a:bodyPr>
          <a:lstStyle/>
          <a:p>
            <a:pPr lvl="0">
              <a:buFont typeface="Wingdings" panose="05000000000000000000" pitchFamily="2" charset="2"/>
              <a:buChar char="§"/>
            </a:pPr>
            <a:r>
              <a:rPr lang="en-US" sz="2200" dirty="0">
                <a:latin typeface="Arial Rounded MT Bold" pitchFamily="34" charset="0"/>
              </a:rPr>
              <a:t>Swaziland </a:t>
            </a:r>
            <a:r>
              <a:rPr lang="en-US" sz="2200" dirty="0">
                <a:latin typeface="Arial Rounded MT Bold" pitchFamily="34" charset="0"/>
              </a:rPr>
              <a:t>is a landlocked country bordered by Mozambique to the East and South African to the west, south and North.</a:t>
            </a:r>
          </a:p>
          <a:p>
            <a:pPr lvl="0">
              <a:buFont typeface="Wingdings" panose="05000000000000000000" pitchFamily="2" charset="2"/>
              <a:buChar char="§"/>
            </a:pPr>
            <a:r>
              <a:rPr lang="en-US" sz="2200" dirty="0">
                <a:latin typeface="Arial Rounded MT Bold" pitchFamily="34" charset="0"/>
              </a:rPr>
              <a:t>The kingdom of Swaziland was formed by king </a:t>
            </a:r>
            <a:r>
              <a:rPr lang="en-US" sz="2200" dirty="0" err="1">
                <a:latin typeface="Arial Rounded MT Bold" pitchFamily="34" charset="0"/>
              </a:rPr>
              <a:t>Sobhuza</a:t>
            </a:r>
            <a:r>
              <a:rPr lang="en-US" sz="2200" dirty="0">
                <a:latin typeface="Arial Rounded MT Bold" pitchFamily="34" charset="0"/>
              </a:rPr>
              <a:t> I in 1830s. </a:t>
            </a:r>
          </a:p>
          <a:p>
            <a:pPr lvl="0">
              <a:buFont typeface="Wingdings" panose="05000000000000000000" pitchFamily="2" charset="2"/>
              <a:buChar char="§"/>
            </a:pPr>
            <a:r>
              <a:rPr lang="en-US" sz="2200" dirty="0">
                <a:latin typeface="Arial Rounded MT Bold" pitchFamily="34" charset="0"/>
              </a:rPr>
              <a:t>Swaziland was a British protectorate but the king permitted to continue ruling using   traditional systems of government. </a:t>
            </a:r>
          </a:p>
          <a:p>
            <a:pPr lvl="0">
              <a:buFont typeface="Wingdings" panose="05000000000000000000" pitchFamily="2" charset="2"/>
              <a:buChar char="§"/>
            </a:pPr>
            <a:r>
              <a:rPr lang="en-US" sz="2200" dirty="0">
                <a:latin typeface="Arial Rounded MT Bold" pitchFamily="34" charset="0"/>
              </a:rPr>
              <a:t>Swaziland got its independence in 1968 under king </a:t>
            </a:r>
            <a:r>
              <a:rPr lang="en-US" sz="2200" dirty="0" err="1">
                <a:latin typeface="Arial Rounded MT Bold" pitchFamily="34" charset="0"/>
              </a:rPr>
              <a:t>Sobhuza</a:t>
            </a:r>
            <a:r>
              <a:rPr lang="en-US" sz="2200" dirty="0">
                <a:latin typeface="Arial Rounded MT Bold" pitchFamily="34" charset="0"/>
              </a:rPr>
              <a:t> II. </a:t>
            </a:r>
          </a:p>
          <a:p>
            <a:pPr lvl="0">
              <a:buFont typeface="Wingdings" panose="05000000000000000000" pitchFamily="2" charset="2"/>
              <a:buChar char="§"/>
            </a:pPr>
            <a:r>
              <a:rPr lang="en-US" sz="2200" dirty="0">
                <a:latin typeface="Arial Rounded MT Bold" pitchFamily="34" charset="0"/>
              </a:rPr>
              <a:t>He died in 1982 and prince </a:t>
            </a:r>
            <a:r>
              <a:rPr lang="en-US" sz="2200" dirty="0" err="1">
                <a:latin typeface="Arial Rounded MT Bold" pitchFamily="34" charset="0"/>
              </a:rPr>
              <a:t>Makhosetive</a:t>
            </a:r>
            <a:r>
              <a:rPr lang="en-US" sz="2200" dirty="0">
                <a:latin typeface="Arial Rounded MT Bold" pitchFamily="34" charset="0"/>
              </a:rPr>
              <a:t>  who was his son succeeded him who  was under 18 </a:t>
            </a:r>
          </a:p>
          <a:p>
            <a:pPr lvl="0">
              <a:buFont typeface="Wingdings" panose="05000000000000000000" pitchFamily="2" charset="2"/>
              <a:buChar char="§"/>
            </a:pPr>
            <a:r>
              <a:rPr lang="en-US" sz="2200" dirty="0">
                <a:latin typeface="Arial Rounded MT Bold" pitchFamily="34" charset="0"/>
              </a:rPr>
              <a:t>From 1982 - 1986 Swaziland was under prince mother </a:t>
            </a:r>
            <a:r>
              <a:rPr lang="en-US" sz="2200" dirty="0" err="1">
                <a:latin typeface="Arial Rounded MT Bold" pitchFamily="34" charset="0"/>
              </a:rPr>
              <a:t>Ndlovukazi</a:t>
            </a:r>
            <a:r>
              <a:rPr lang="en-US" sz="2200" dirty="0">
                <a:latin typeface="Arial Rounded MT Bold" pitchFamily="34" charset="0"/>
              </a:rPr>
              <a:t> she was assisted by family council of elders known as </a:t>
            </a:r>
            <a:r>
              <a:rPr lang="en-US" sz="2200" dirty="0" err="1">
                <a:latin typeface="Arial Rounded MT Bold" pitchFamily="34" charset="0"/>
              </a:rPr>
              <a:t>Liqoqo</a:t>
            </a:r>
            <a:r>
              <a:rPr lang="en-US" sz="2200" dirty="0">
                <a:latin typeface="Arial Rounded MT Bold" pitchFamily="34" charset="0"/>
              </a:rPr>
              <a:t>. </a:t>
            </a:r>
          </a:p>
          <a:p>
            <a:pPr>
              <a:buFont typeface="Wingdings" panose="05000000000000000000" pitchFamily="2" charset="2"/>
              <a:buChar char="§"/>
            </a:pPr>
            <a:endParaRPr lang="en-US" sz="2200" dirty="0">
              <a:latin typeface="Arial Rounded MT Bold" pitchFamily="34" charset="0"/>
            </a:endParaRPr>
          </a:p>
        </p:txBody>
      </p:sp>
    </p:spTree>
    <p:extLst>
      <p:ext uri="{BB962C8B-B14F-4D97-AF65-F5344CB8AC3E}">
        <p14:creationId xmlns:p14="http://schemas.microsoft.com/office/powerpoint/2010/main" val="1538184713"/>
      </p:ext>
    </p:extLst>
  </p:cSld>
  <p:clrMapOvr>
    <a:masterClrMapping/>
  </p:clrMapOvr>
  <p:transition spd="slow" advTm="60000">
    <p:cover/>
  </p:transition>
  <p:timing>
    <p:tnLst>
      <p:par>
        <p:cTn id="1" dur="indefinite" restart="never" nodeType="tmRoot"/>
      </p:par>
    </p:tn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3962400"/>
          </a:xfrm>
          <a:prstGeom prst="rect">
            <a:avLst/>
          </a:prstGeom>
        </p:spPr>
        <p:txBody>
          <a:bodyPr>
            <a:noAutofit/>
          </a:bodyPr>
          <a:lstStyle/>
          <a:p>
            <a:pPr lvl="0">
              <a:buFont typeface="Wingdings" panose="05000000000000000000" pitchFamily="2" charset="2"/>
              <a:buChar char="§"/>
            </a:pPr>
            <a:r>
              <a:rPr lang="en-US" sz="2400" dirty="0">
                <a:latin typeface="Arial Rounded MT Bold" pitchFamily="34" charset="0"/>
              </a:rPr>
              <a:t>In 1986 she crowned king </a:t>
            </a:r>
            <a:r>
              <a:rPr lang="en-US" sz="2400" dirty="0" err="1">
                <a:latin typeface="Arial Rounded MT Bold" pitchFamily="34" charset="0"/>
              </a:rPr>
              <a:t>Mswati</a:t>
            </a:r>
            <a:r>
              <a:rPr lang="en-US" sz="2400" dirty="0">
                <a:latin typeface="Arial Rounded MT Bold" pitchFamily="34" charset="0"/>
              </a:rPr>
              <a:t> III. </a:t>
            </a:r>
          </a:p>
          <a:p>
            <a:pPr lvl="0">
              <a:buFont typeface="Wingdings" panose="05000000000000000000" pitchFamily="2" charset="2"/>
              <a:buChar char="§"/>
            </a:pPr>
            <a:r>
              <a:rPr lang="en-US" sz="2400" dirty="0">
                <a:latin typeface="Arial Rounded MT Bold" pitchFamily="34" charset="0"/>
              </a:rPr>
              <a:t>Swaziland is ruled by a hereditary king </a:t>
            </a:r>
          </a:p>
          <a:p>
            <a:pPr lvl="0">
              <a:buFont typeface="Wingdings" panose="05000000000000000000" pitchFamily="2" charset="2"/>
              <a:buChar char="§"/>
            </a:pPr>
            <a:r>
              <a:rPr lang="en-US" sz="2400" dirty="0">
                <a:latin typeface="Arial Rounded MT Bold" pitchFamily="34" charset="0"/>
              </a:rPr>
              <a:t>The king is the head of state and government </a:t>
            </a:r>
          </a:p>
          <a:p>
            <a:pPr lvl="0">
              <a:buFont typeface="Wingdings" panose="05000000000000000000" pitchFamily="2" charset="2"/>
              <a:buChar char="§"/>
            </a:pPr>
            <a:r>
              <a:rPr lang="en-US" sz="2400" dirty="0">
                <a:latin typeface="Arial Rounded MT Bold" pitchFamily="34" charset="0"/>
              </a:rPr>
              <a:t>He is also the head of the traditional army </a:t>
            </a:r>
          </a:p>
          <a:p>
            <a:pPr lvl="0">
              <a:buFont typeface="Wingdings" panose="05000000000000000000" pitchFamily="2" charset="2"/>
              <a:buChar char="§"/>
            </a:pPr>
            <a:r>
              <a:rPr lang="en-US" sz="2400" dirty="0">
                <a:latin typeface="Arial Rounded MT Bold" pitchFamily="34" charset="0"/>
              </a:rPr>
              <a:t>The king succeeded by his sons </a:t>
            </a:r>
          </a:p>
          <a:p>
            <a:pPr lvl="0">
              <a:buFont typeface="Wingdings" panose="05000000000000000000" pitchFamily="2" charset="2"/>
              <a:buChar char="§"/>
            </a:pPr>
            <a:r>
              <a:rPr lang="en-US" sz="2400" dirty="0">
                <a:latin typeface="Arial Rounded MT Bold" pitchFamily="34" charset="0"/>
              </a:rPr>
              <a:t>Swaziland had a prime minister appointed by the king.</a:t>
            </a:r>
          </a:p>
          <a:p>
            <a:pPr lvl="0">
              <a:buFont typeface="Wingdings" panose="05000000000000000000" pitchFamily="2" charset="2"/>
              <a:buChar char="§"/>
            </a:pPr>
            <a:r>
              <a:rPr lang="en-US" sz="2400" dirty="0">
                <a:latin typeface="Arial Rounded MT Bold" pitchFamily="34" charset="0"/>
              </a:rPr>
              <a:t>Prime minister appoints the cabinets </a:t>
            </a:r>
          </a:p>
          <a:p>
            <a:pPr lvl="0">
              <a:buFont typeface="Wingdings" panose="05000000000000000000" pitchFamily="2" charset="2"/>
              <a:buChar char="§"/>
            </a:pPr>
            <a:r>
              <a:rPr lang="en-US" sz="2400" dirty="0">
                <a:latin typeface="Arial Rounded MT Bold" pitchFamily="34" charset="0"/>
              </a:rPr>
              <a:t>Swaziland has a parliament known as </a:t>
            </a:r>
            <a:r>
              <a:rPr lang="en-US" sz="2400" b="1" dirty="0" err="1">
                <a:latin typeface="Arial Rounded MT Bold" pitchFamily="34" charset="0"/>
              </a:rPr>
              <a:t>Libandla</a:t>
            </a:r>
            <a:r>
              <a:rPr lang="en-US" sz="2400" dirty="0">
                <a:latin typeface="Arial Rounded MT Bold" pitchFamily="34" charset="0"/>
              </a:rPr>
              <a:t> with two houses:-</a:t>
            </a:r>
          </a:p>
          <a:p>
            <a:pPr lvl="1">
              <a:buFont typeface="Wingdings" panose="05000000000000000000" pitchFamily="2" charset="2"/>
              <a:buChar char="§"/>
            </a:pPr>
            <a:r>
              <a:rPr lang="en-US" sz="2400" dirty="0">
                <a:latin typeface="Arial Rounded MT Bold" pitchFamily="34" charset="0"/>
              </a:rPr>
              <a:t>House of representative </a:t>
            </a:r>
          </a:p>
          <a:p>
            <a:pPr lvl="1">
              <a:buFont typeface="Wingdings" panose="05000000000000000000" pitchFamily="2" charset="2"/>
              <a:buChar char="§"/>
            </a:pPr>
            <a:r>
              <a:rPr lang="en-US" sz="2400" dirty="0">
                <a:latin typeface="Arial Rounded MT Bold" pitchFamily="34" charset="0"/>
              </a:rPr>
              <a:t>The senate </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1669636304"/>
      </p:ext>
    </p:extLst>
  </p:cSld>
  <p:clrMapOvr>
    <a:masterClrMapping/>
  </p:clrMapOvr>
  <p:transition spd="slow" advTm="60000">
    <p:cover/>
  </p:transition>
  <p:timing>
    <p:tnLst>
      <p:par>
        <p:cTn id="1" dur="indefinite" restart="never" nodeType="tmRoot"/>
      </p:par>
    </p:tn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533400"/>
            <a:ext cx="9144000" cy="3771900"/>
          </a:xfrm>
          <a:prstGeom prst="rect">
            <a:avLst/>
          </a:prstGeom>
        </p:spPr>
        <p:txBody>
          <a:bodyPr>
            <a:normAutofit/>
          </a:bodyPr>
          <a:lstStyle/>
          <a:p>
            <a:pPr lvl="2">
              <a:buFont typeface="Wingdings" panose="05000000000000000000" pitchFamily="2" charset="2"/>
              <a:buChar char="§"/>
            </a:pPr>
            <a:r>
              <a:rPr lang="en-US" sz="2800" b="1" u="sng" dirty="0">
                <a:latin typeface="Arial Rounded MT Bold" pitchFamily="34" charset="0"/>
              </a:rPr>
              <a:t>House of representative</a:t>
            </a:r>
            <a:r>
              <a:rPr lang="en-US" sz="2800" dirty="0">
                <a:latin typeface="Arial Rounded MT Bold" pitchFamily="34" charset="0"/>
              </a:rPr>
              <a:t> with forty members elected by the people after every five years </a:t>
            </a:r>
            <a:r>
              <a:rPr lang="en-US" sz="2800" dirty="0">
                <a:latin typeface="Arial Rounded MT Bold" pitchFamily="34" charset="0"/>
              </a:rPr>
              <a:t>while </a:t>
            </a:r>
            <a:r>
              <a:rPr lang="en-US" sz="2800" dirty="0">
                <a:latin typeface="Arial Rounded MT Bold" pitchFamily="34" charset="0"/>
              </a:rPr>
              <a:t>the other ten are nominated by the king</a:t>
            </a:r>
            <a:r>
              <a:rPr lang="en-US" sz="2800" dirty="0">
                <a:latin typeface="Arial Rounded MT Bold" pitchFamily="34" charset="0"/>
              </a:rPr>
              <a:t>.</a:t>
            </a:r>
          </a:p>
          <a:p>
            <a:pPr marL="914400" lvl="2" indent="0">
              <a:buNone/>
            </a:pPr>
            <a:endParaRPr lang="en-US" sz="2800" dirty="0">
              <a:latin typeface="Arial Rounded MT Bold" pitchFamily="34" charset="0"/>
            </a:endParaRPr>
          </a:p>
          <a:p>
            <a:pPr lvl="2">
              <a:buFont typeface="Wingdings" panose="05000000000000000000" pitchFamily="2" charset="2"/>
              <a:buChar char="§"/>
            </a:pPr>
            <a:r>
              <a:rPr lang="en-US" sz="2800" b="1" u="sng" dirty="0">
                <a:latin typeface="Arial Rounded MT Bold" pitchFamily="34" charset="0"/>
              </a:rPr>
              <a:t>The senate</a:t>
            </a:r>
            <a:r>
              <a:rPr lang="en-US" sz="2800" dirty="0">
                <a:latin typeface="Arial Rounded MT Bold" pitchFamily="34" charset="0"/>
              </a:rPr>
              <a:t> has twenty senators, ten elected by people while the other ten are nominated by the king</a:t>
            </a:r>
            <a:r>
              <a:rPr lang="en-US" sz="2800" dirty="0">
                <a:latin typeface="Arial Rounded MT Bold" pitchFamily="34" charset="0"/>
              </a:rPr>
              <a:t>.</a:t>
            </a:r>
          </a:p>
          <a:p>
            <a:pPr marL="914400" lvl="2" indent="0">
              <a:buNone/>
            </a:pPr>
            <a:endParaRPr lang="en-US" sz="2800" dirty="0">
              <a:latin typeface="Arial Rounded MT Bold" pitchFamily="34" charset="0"/>
            </a:endParaRPr>
          </a:p>
          <a:p>
            <a:pPr lvl="2">
              <a:buFont typeface="Wingdings" panose="05000000000000000000" pitchFamily="2" charset="2"/>
              <a:buChar char="§"/>
            </a:pPr>
            <a:r>
              <a:rPr lang="en-US" sz="2800" dirty="0">
                <a:latin typeface="Arial Rounded MT Bold" pitchFamily="34" charset="0"/>
              </a:rPr>
              <a:t>There are no political parties Swaziland. </a:t>
            </a:r>
          </a:p>
        </p:txBody>
      </p:sp>
    </p:spTree>
    <p:extLst>
      <p:ext uri="{BB962C8B-B14F-4D97-AF65-F5344CB8AC3E}">
        <p14:creationId xmlns:p14="http://schemas.microsoft.com/office/powerpoint/2010/main" val="1944848408"/>
      </p:ext>
    </p:extLst>
  </p:cSld>
  <p:clrMapOvr>
    <a:masterClrMapping/>
  </p:clrMapOvr>
  <p:transition spd="slow" advTm="60000">
    <p:cover/>
  </p:transition>
  <p:timing>
    <p:tnLst>
      <p:par>
        <p:cTn id="1" dur="indefinite" restart="never" nodeType="tmRoot"/>
      </p:par>
    </p:tn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9144000" cy="952500"/>
          </a:xfrm>
        </p:spPr>
        <p:txBody>
          <a:bodyPr>
            <a:noAutofit/>
          </a:bodyPr>
          <a:lstStyle/>
          <a:p>
            <a:r>
              <a:rPr lang="en-US" sz="2800" u="sng" dirty="0">
                <a:solidFill>
                  <a:srgbClr val="FF0000"/>
                </a:solidFill>
                <a:latin typeface="Arial Rounded MT Bold" pitchFamily="34" charset="0"/>
              </a:rPr>
              <a:t>COMPARISON BETWEEN KENYA AND</a:t>
            </a:r>
            <a:r>
              <a:rPr lang="en-US" sz="2800" dirty="0">
                <a:solidFill>
                  <a:srgbClr val="FF0000"/>
                </a:solidFill>
                <a:latin typeface="Arial Rounded MT Bold" pitchFamily="34" charset="0"/>
              </a:rPr>
              <a:t> </a:t>
            </a:r>
            <a:r>
              <a:rPr lang="en-US" sz="2800" u="sng" dirty="0">
                <a:solidFill>
                  <a:srgbClr val="FF0000"/>
                </a:solidFill>
                <a:latin typeface="Arial Rounded MT Bold" pitchFamily="34" charset="0"/>
              </a:rPr>
              <a:t>SWAZILAND </a:t>
            </a:r>
            <a:r>
              <a:rPr lang="en-US" sz="2800" u="sng" dirty="0">
                <a:solidFill>
                  <a:srgbClr val="FF0000"/>
                </a:solidFill>
                <a:latin typeface="Arial Rounded MT Bold" pitchFamily="34" charset="0"/>
              </a:rPr>
              <a:t>GOVERNMENT</a:t>
            </a: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600200"/>
            <a:ext cx="9144000" cy="3771900"/>
          </a:xfrm>
          <a:prstGeom prst="rect">
            <a:avLst/>
          </a:prstGeom>
        </p:spPr>
        <p:txBody>
          <a:bodyPr>
            <a:normAutofit/>
          </a:bodyPr>
          <a:lstStyle/>
          <a:p>
            <a:pPr marL="0" indent="0" algn="ctr">
              <a:buNone/>
            </a:pPr>
            <a:r>
              <a:rPr lang="en-US" sz="2800" b="1" u="sng" dirty="0">
                <a:solidFill>
                  <a:srgbClr val="0070C0"/>
                </a:solidFill>
                <a:latin typeface="Arial Rounded MT Bold" pitchFamily="34" charset="0"/>
              </a:rPr>
              <a:t>Similarity between Kenya and Swaziland government</a:t>
            </a:r>
            <a:endParaRPr lang="en-US" sz="2800" dirty="0">
              <a:solidFill>
                <a:srgbClr val="0070C0"/>
              </a:solidFill>
              <a:latin typeface="Arial Rounded MT Bold" pitchFamily="34" charset="0"/>
            </a:endParaRPr>
          </a:p>
          <a:p>
            <a:pPr marL="0" indent="0">
              <a:buNone/>
            </a:pPr>
            <a:r>
              <a:rPr lang="en-US" sz="2800" dirty="0">
                <a:latin typeface="Arial Rounded MT Bold" pitchFamily="34" charset="0"/>
              </a:rPr>
              <a:t>In both countries </a:t>
            </a:r>
          </a:p>
          <a:p>
            <a:pPr marL="0" indent="0">
              <a:buNone/>
            </a:pPr>
            <a:r>
              <a:rPr lang="en-US" sz="2800" dirty="0">
                <a:latin typeface="Arial Rounded MT Bold" pitchFamily="34" charset="0"/>
              </a:rPr>
              <a:t>-Presidents are heads of state and Government </a:t>
            </a:r>
          </a:p>
          <a:p>
            <a:pPr marL="0" indent="0">
              <a:buNone/>
            </a:pPr>
            <a:r>
              <a:rPr lang="en-US" sz="2800" dirty="0">
                <a:latin typeface="Arial Rounded MT Bold" pitchFamily="34" charset="0"/>
              </a:rPr>
              <a:t>-In both countries president and the king are commanders – in- chief of the armed forces.</a:t>
            </a:r>
          </a:p>
          <a:p>
            <a:endParaRPr lang="en-US" sz="2800" dirty="0">
              <a:latin typeface="Arial Rounded MT Bold" pitchFamily="34" charset="0"/>
            </a:endParaRPr>
          </a:p>
        </p:txBody>
      </p:sp>
    </p:spTree>
    <p:extLst>
      <p:ext uri="{BB962C8B-B14F-4D97-AF65-F5344CB8AC3E}">
        <p14:creationId xmlns:p14="http://schemas.microsoft.com/office/powerpoint/2010/main" val="4034392710"/>
      </p:ext>
    </p:extLst>
  </p:cSld>
  <p:clrMapOvr>
    <a:masterClrMapping/>
  </p:clrMapOvr>
  <p:transition spd="slow" advTm="60000">
    <p:cover/>
  </p:transition>
  <p:timing>
    <p:tnLst>
      <p:par>
        <p:cTn id="1" dur="indefinite" restart="never" nodeType="tmRoot"/>
      </p:par>
    </p:tn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0"/>
            <a:ext cx="9144000" cy="571500"/>
          </a:xfrm>
        </p:spPr>
        <p:txBody>
          <a:bodyPr>
            <a:normAutofit/>
          </a:bodyPr>
          <a:lstStyle/>
          <a:p>
            <a:r>
              <a:rPr lang="en-US" sz="3200" u="sng" dirty="0">
                <a:solidFill>
                  <a:srgbClr val="0070C0"/>
                </a:solidFill>
                <a:latin typeface="Arial Rounded MT Bold" pitchFamily="34" charset="0"/>
              </a:rPr>
              <a:t>DIFFERENCES</a:t>
            </a:r>
            <a:endParaRPr lang="en-US" sz="3200" u="sng" dirty="0">
              <a:solidFill>
                <a:srgbClr val="0070C0"/>
              </a:solidFill>
              <a:latin typeface="Arial Rounded MT Bold" pitchFamily="34" charset="0"/>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422168201"/>
              </p:ext>
            </p:extLst>
          </p:nvPr>
        </p:nvGraphicFramePr>
        <p:xfrm>
          <a:off x="508000" y="635000"/>
          <a:ext cx="8534400" cy="4903142"/>
        </p:xfrm>
        <a:graphic>
          <a:graphicData uri="http://schemas.openxmlformats.org/drawingml/2006/table">
            <a:tbl>
              <a:tblPr firstRow="1" firstCol="1" lastRow="1" lastCol="1" bandRow="1" bandCol="1">
                <a:tableStyleId>{5940675A-B579-460E-94D1-54222C63F5DA}</a:tableStyleId>
              </a:tblPr>
              <a:tblGrid>
                <a:gridCol w="3988635">
                  <a:extLst>
                    <a:ext uri="{9D8B030D-6E8A-4147-A177-3AD203B41FA5}">
                      <a16:colId xmlns:a16="http://schemas.microsoft.com/office/drawing/2014/main" val="20000"/>
                    </a:ext>
                  </a:extLst>
                </a:gridCol>
                <a:gridCol w="4545765">
                  <a:extLst>
                    <a:ext uri="{9D8B030D-6E8A-4147-A177-3AD203B41FA5}">
                      <a16:colId xmlns:a16="http://schemas.microsoft.com/office/drawing/2014/main" val="20001"/>
                    </a:ext>
                  </a:extLst>
                </a:gridCol>
              </a:tblGrid>
              <a:tr h="364736">
                <a:tc>
                  <a:txBody>
                    <a:bodyPr/>
                    <a:lstStyle/>
                    <a:p>
                      <a:pPr marL="114300" marR="0" algn="ctr">
                        <a:spcBef>
                          <a:spcPts val="0"/>
                        </a:spcBef>
                        <a:spcAft>
                          <a:spcPts val="0"/>
                        </a:spcAft>
                      </a:pPr>
                      <a:r>
                        <a:rPr lang="en-US" sz="2300" b="1" dirty="0">
                          <a:effectLst/>
                        </a:rPr>
                        <a:t>KENYA </a:t>
                      </a:r>
                      <a:endParaRPr lang="en-US" sz="2700" b="1" dirty="0">
                        <a:solidFill>
                          <a:srgbClr val="FF0000"/>
                        </a:solidFill>
                        <a:effectLst/>
                        <a:latin typeface="Arial Rounded MT Bold" pitchFamily="34" charset="0"/>
                        <a:ea typeface="Times New Roman"/>
                      </a:endParaRPr>
                    </a:p>
                  </a:txBody>
                  <a:tcPr marL="68580" marR="68580" marT="0" marB="0"/>
                </a:tc>
                <a:tc>
                  <a:txBody>
                    <a:bodyPr/>
                    <a:lstStyle/>
                    <a:p>
                      <a:pPr marL="114300" marR="0" algn="ctr">
                        <a:spcBef>
                          <a:spcPts val="0"/>
                        </a:spcBef>
                        <a:spcAft>
                          <a:spcPts val="0"/>
                        </a:spcAft>
                      </a:pPr>
                      <a:r>
                        <a:rPr lang="en-US" sz="2300" b="1" dirty="0">
                          <a:effectLst/>
                        </a:rPr>
                        <a:t>SWAZILAND </a:t>
                      </a:r>
                      <a:endParaRPr lang="en-US" sz="2700" b="1" dirty="0">
                        <a:solidFill>
                          <a:srgbClr val="FF0000"/>
                        </a:solidFill>
                        <a:effectLst/>
                        <a:latin typeface="Arial Rounded MT Bold" pitchFamily="34" charset="0"/>
                        <a:ea typeface="Times New Roman"/>
                      </a:endParaRPr>
                    </a:p>
                  </a:txBody>
                  <a:tcPr marL="68580" marR="68580" marT="0" marB="0"/>
                </a:tc>
                <a:extLst>
                  <a:ext uri="{0D108BD9-81ED-4DB2-BD59-A6C34878D82A}">
                    <a16:rowId xmlns:a16="http://schemas.microsoft.com/office/drawing/2014/main" val="10000"/>
                  </a:ext>
                </a:extLst>
              </a:tr>
              <a:tr h="618696">
                <a:tc>
                  <a:txBody>
                    <a:bodyPr/>
                    <a:lstStyle/>
                    <a:p>
                      <a:pPr marL="114300" marR="0" algn="l">
                        <a:spcBef>
                          <a:spcPts val="0"/>
                        </a:spcBef>
                        <a:spcAft>
                          <a:spcPts val="0"/>
                        </a:spcAft>
                      </a:pPr>
                      <a:r>
                        <a:rPr lang="en-US" sz="1700" dirty="0">
                          <a:effectLst/>
                        </a:rPr>
                        <a:t>It is a republic headed by elected president </a:t>
                      </a:r>
                      <a:endParaRPr lang="en-US" sz="2000" dirty="0">
                        <a:effectLst/>
                        <a:latin typeface="Times New Roman"/>
                        <a:ea typeface="Times New Roman"/>
                      </a:endParaRPr>
                    </a:p>
                  </a:txBody>
                  <a:tcPr marL="68580" marR="68580" marT="0" marB="0"/>
                </a:tc>
                <a:tc>
                  <a:txBody>
                    <a:bodyPr/>
                    <a:lstStyle/>
                    <a:p>
                      <a:pPr marL="114300" marR="0" algn="l">
                        <a:spcBef>
                          <a:spcPts val="0"/>
                        </a:spcBef>
                        <a:spcAft>
                          <a:spcPts val="0"/>
                        </a:spcAft>
                      </a:pPr>
                      <a:r>
                        <a:rPr lang="en-US" sz="1700" dirty="0">
                          <a:effectLst/>
                        </a:rPr>
                        <a:t>It is a kingdom headed by hereditary king </a:t>
                      </a:r>
                      <a:endParaRPr lang="en-US" sz="200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r h="309348">
                <a:tc>
                  <a:txBody>
                    <a:bodyPr/>
                    <a:lstStyle/>
                    <a:p>
                      <a:pPr marL="114300" marR="0" algn="l">
                        <a:spcBef>
                          <a:spcPts val="0"/>
                        </a:spcBef>
                        <a:spcAft>
                          <a:spcPts val="0"/>
                        </a:spcAft>
                      </a:pPr>
                      <a:r>
                        <a:rPr lang="en-US" sz="1700" dirty="0">
                          <a:effectLst/>
                        </a:rPr>
                        <a:t>There are political parties </a:t>
                      </a:r>
                      <a:endParaRPr lang="en-US" sz="2000" dirty="0">
                        <a:effectLst/>
                        <a:latin typeface="Times New Roman"/>
                        <a:ea typeface="Times New Roman"/>
                      </a:endParaRPr>
                    </a:p>
                  </a:txBody>
                  <a:tcPr marL="68580" marR="68580" marT="0" marB="0"/>
                </a:tc>
                <a:tc>
                  <a:txBody>
                    <a:bodyPr/>
                    <a:lstStyle/>
                    <a:p>
                      <a:pPr marL="114300" marR="0" algn="l">
                        <a:spcBef>
                          <a:spcPts val="0"/>
                        </a:spcBef>
                        <a:spcAft>
                          <a:spcPts val="0"/>
                        </a:spcAft>
                      </a:pPr>
                      <a:r>
                        <a:rPr lang="en-US" sz="1700">
                          <a:effectLst/>
                        </a:rPr>
                        <a:t>No political parties </a:t>
                      </a:r>
                      <a:endParaRPr lang="en-US" sz="2000">
                        <a:effectLst/>
                        <a:latin typeface="Times New Roman"/>
                        <a:ea typeface="Times New Roman"/>
                      </a:endParaRPr>
                    </a:p>
                  </a:txBody>
                  <a:tcPr marL="68580" marR="68580" marT="0" marB="0"/>
                </a:tc>
                <a:extLst>
                  <a:ext uri="{0D108BD9-81ED-4DB2-BD59-A6C34878D82A}">
                    <a16:rowId xmlns:a16="http://schemas.microsoft.com/office/drawing/2014/main" val="10002"/>
                  </a:ext>
                </a:extLst>
              </a:tr>
              <a:tr h="464023">
                <a:tc>
                  <a:txBody>
                    <a:bodyPr/>
                    <a:lstStyle/>
                    <a:p>
                      <a:pPr marL="114300" marR="0" algn="l">
                        <a:spcBef>
                          <a:spcPts val="0"/>
                        </a:spcBef>
                        <a:spcAft>
                          <a:spcPts val="0"/>
                        </a:spcAft>
                      </a:pPr>
                      <a:r>
                        <a:rPr lang="en-US" sz="1700">
                          <a:effectLst/>
                        </a:rPr>
                        <a:t>Elections are held after 5 years </a:t>
                      </a:r>
                      <a:endParaRPr lang="en-US" sz="2000">
                        <a:effectLst/>
                        <a:latin typeface="Times New Roman"/>
                        <a:ea typeface="Times New Roman"/>
                      </a:endParaRPr>
                    </a:p>
                  </a:txBody>
                  <a:tcPr marL="68580" marR="68580" marT="0" marB="0"/>
                </a:tc>
                <a:tc>
                  <a:txBody>
                    <a:bodyPr/>
                    <a:lstStyle/>
                    <a:p>
                      <a:pPr marL="114300" marR="0" algn="l">
                        <a:spcBef>
                          <a:spcPts val="0"/>
                        </a:spcBef>
                        <a:spcAft>
                          <a:spcPts val="0"/>
                        </a:spcAft>
                      </a:pPr>
                      <a:r>
                        <a:rPr lang="en-US" sz="1700">
                          <a:effectLst/>
                        </a:rPr>
                        <a:t>No general election </a:t>
                      </a:r>
                      <a:endParaRPr lang="en-US" sz="2000">
                        <a:effectLst/>
                        <a:latin typeface="Times New Roman"/>
                        <a:ea typeface="Times New Roman"/>
                      </a:endParaRPr>
                    </a:p>
                  </a:txBody>
                  <a:tcPr marL="68580" marR="68580" marT="0" marB="0"/>
                </a:tc>
                <a:extLst>
                  <a:ext uri="{0D108BD9-81ED-4DB2-BD59-A6C34878D82A}">
                    <a16:rowId xmlns:a16="http://schemas.microsoft.com/office/drawing/2014/main" val="10003"/>
                  </a:ext>
                </a:extLst>
              </a:tr>
              <a:tr h="521051">
                <a:tc>
                  <a:txBody>
                    <a:bodyPr/>
                    <a:lstStyle/>
                    <a:p>
                      <a:pPr marL="114300" marR="0" algn="l">
                        <a:spcBef>
                          <a:spcPts val="0"/>
                        </a:spcBef>
                        <a:spcAft>
                          <a:spcPts val="0"/>
                        </a:spcAft>
                      </a:pPr>
                      <a:r>
                        <a:rPr lang="en-US" sz="1700" dirty="0">
                          <a:effectLst/>
                        </a:rPr>
                        <a:t>President rules for two, five year terms </a:t>
                      </a:r>
                      <a:endParaRPr lang="en-US" sz="2000" dirty="0">
                        <a:effectLst/>
                        <a:latin typeface="Times New Roman"/>
                        <a:ea typeface="Times New Roman"/>
                      </a:endParaRPr>
                    </a:p>
                  </a:txBody>
                  <a:tcPr marL="68580" marR="68580" marT="0" marB="0"/>
                </a:tc>
                <a:tc>
                  <a:txBody>
                    <a:bodyPr/>
                    <a:lstStyle/>
                    <a:p>
                      <a:pPr marL="114300" marR="0" algn="l">
                        <a:spcBef>
                          <a:spcPts val="0"/>
                        </a:spcBef>
                        <a:spcAft>
                          <a:spcPts val="0"/>
                        </a:spcAft>
                      </a:pPr>
                      <a:r>
                        <a:rPr lang="en-US" sz="1700">
                          <a:effectLst/>
                        </a:rPr>
                        <a:t>The king rules until he dies </a:t>
                      </a:r>
                      <a:endParaRPr lang="en-US" sz="2000">
                        <a:effectLst/>
                        <a:latin typeface="Times New Roman"/>
                        <a:ea typeface="Times New Roman"/>
                      </a:endParaRPr>
                    </a:p>
                  </a:txBody>
                  <a:tcPr marL="68580" marR="68580" marT="0" marB="0"/>
                </a:tc>
                <a:extLst>
                  <a:ext uri="{0D108BD9-81ED-4DB2-BD59-A6C34878D82A}">
                    <a16:rowId xmlns:a16="http://schemas.microsoft.com/office/drawing/2014/main" val="10004"/>
                  </a:ext>
                </a:extLst>
              </a:tr>
              <a:tr h="521051">
                <a:tc>
                  <a:txBody>
                    <a:bodyPr/>
                    <a:lstStyle/>
                    <a:p>
                      <a:pPr marL="114300" marR="0" algn="l">
                        <a:spcBef>
                          <a:spcPts val="0"/>
                        </a:spcBef>
                        <a:spcAft>
                          <a:spcPts val="0"/>
                        </a:spcAft>
                      </a:pPr>
                      <a:r>
                        <a:rPr lang="en-US" sz="1700">
                          <a:effectLst/>
                        </a:rPr>
                        <a:t>Parliament consists of only one house </a:t>
                      </a:r>
                      <a:endParaRPr lang="en-US" sz="2000">
                        <a:effectLst/>
                        <a:latin typeface="Times New Roman"/>
                        <a:ea typeface="Times New Roman"/>
                      </a:endParaRPr>
                    </a:p>
                  </a:txBody>
                  <a:tcPr marL="68580" marR="68580" marT="0" marB="0"/>
                </a:tc>
                <a:tc>
                  <a:txBody>
                    <a:bodyPr/>
                    <a:lstStyle/>
                    <a:p>
                      <a:pPr marL="114300" marR="0" algn="l">
                        <a:spcBef>
                          <a:spcPts val="0"/>
                        </a:spcBef>
                        <a:spcAft>
                          <a:spcPts val="0"/>
                        </a:spcAft>
                      </a:pPr>
                      <a:r>
                        <a:rPr lang="en-US" sz="1700">
                          <a:effectLst/>
                        </a:rPr>
                        <a:t>Parliament consist of two houses </a:t>
                      </a:r>
                      <a:endParaRPr lang="en-US" sz="2000">
                        <a:effectLst/>
                        <a:latin typeface="Times New Roman"/>
                        <a:ea typeface="Times New Roman"/>
                      </a:endParaRPr>
                    </a:p>
                  </a:txBody>
                  <a:tcPr marL="68580" marR="68580" marT="0" marB="0"/>
                </a:tc>
                <a:extLst>
                  <a:ext uri="{0D108BD9-81ED-4DB2-BD59-A6C34878D82A}">
                    <a16:rowId xmlns:a16="http://schemas.microsoft.com/office/drawing/2014/main" val="10005"/>
                  </a:ext>
                </a:extLst>
              </a:tr>
              <a:tr h="521051">
                <a:tc>
                  <a:txBody>
                    <a:bodyPr/>
                    <a:lstStyle/>
                    <a:p>
                      <a:pPr marL="114300" marR="0" algn="l">
                        <a:spcBef>
                          <a:spcPts val="0"/>
                        </a:spcBef>
                        <a:spcAft>
                          <a:spcPts val="0"/>
                        </a:spcAft>
                      </a:pPr>
                      <a:r>
                        <a:rPr lang="en-US" sz="1700" dirty="0">
                          <a:effectLst/>
                        </a:rPr>
                        <a:t>There are </a:t>
                      </a:r>
                      <a:r>
                        <a:rPr lang="en-US" sz="1700" dirty="0" smtClean="0">
                          <a:effectLst/>
                        </a:rPr>
                        <a:t>418 </a:t>
                      </a:r>
                      <a:r>
                        <a:rPr lang="en-US" sz="1700" dirty="0">
                          <a:effectLst/>
                        </a:rPr>
                        <a:t>members of parliament </a:t>
                      </a:r>
                      <a:endParaRPr lang="en-US" sz="2000" dirty="0">
                        <a:effectLst/>
                        <a:latin typeface="Times New Roman"/>
                        <a:ea typeface="Times New Roman"/>
                      </a:endParaRPr>
                    </a:p>
                  </a:txBody>
                  <a:tcPr marL="68580" marR="68580" marT="0" marB="0"/>
                </a:tc>
                <a:tc>
                  <a:txBody>
                    <a:bodyPr/>
                    <a:lstStyle/>
                    <a:p>
                      <a:pPr marL="114300" marR="0" algn="l">
                        <a:spcBef>
                          <a:spcPts val="0"/>
                        </a:spcBef>
                        <a:spcAft>
                          <a:spcPts val="0"/>
                        </a:spcAft>
                      </a:pPr>
                      <a:r>
                        <a:rPr lang="en-US" sz="1700">
                          <a:effectLst/>
                        </a:rPr>
                        <a:t>There are 70 members in the parliament </a:t>
                      </a:r>
                      <a:endParaRPr lang="en-US" sz="2000">
                        <a:effectLst/>
                        <a:latin typeface="Times New Roman"/>
                        <a:ea typeface="Times New Roman"/>
                      </a:endParaRPr>
                    </a:p>
                  </a:txBody>
                  <a:tcPr marL="68580" marR="68580" marT="0" marB="0"/>
                </a:tc>
                <a:extLst>
                  <a:ext uri="{0D108BD9-81ED-4DB2-BD59-A6C34878D82A}">
                    <a16:rowId xmlns:a16="http://schemas.microsoft.com/office/drawing/2014/main" val="10006"/>
                  </a:ext>
                </a:extLst>
              </a:tr>
              <a:tr h="655143">
                <a:tc>
                  <a:txBody>
                    <a:bodyPr/>
                    <a:lstStyle/>
                    <a:p>
                      <a:pPr marL="114300" marR="0" algn="l">
                        <a:spcBef>
                          <a:spcPts val="0"/>
                        </a:spcBef>
                        <a:spcAft>
                          <a:spcPts val="0"/>
                        </a:spcAft>
                      </a:pPr>
                      <a:r>
                        <a:rPr lang="en-US" sz="1700">
                          <a:effectLst/>
                        </a:rPr>
                        <a:t>Nominated member of parliament are nominated by political parties </a:t>
                      </a:r>
                      <a:endParaRPr lang="en-US" sz="2000">
                        <a:effectLst/>
                        <a:latin typeface="Times New Roman"/>
                        <a:ea typeface="Times New Roman"/>
                      </a:endParaRPr>
                    </a:p>
                  </a:txBody>
                  <a:tcPr marL="68580" marR="68580" marT="0" marB="0"/>
                </a:tc>
                <a:tc>
                  <a:txBody>
                    <a:bodyPr/>
                    <a:lstStyle/>
                    <a:p>
                      <a:pPr marL="114300" marR="0" algn="l">
                        <a:spcBef>
                          <a:spcPts val="0"/>
                        </a:spcBef>
                        <a:spcAft>
                          <a:spcPts val="0"/>
                        </a:spcAft>
                      </a:pPr>
                      <a:r>
                        <a:rPr lang="en-US" sz="1700">
                          <a:effectLst/>
                        </a:rPr>
                        <a:t>Nominated by the king </a:t>
                      </a:r>
                      <a:endParaRPr lang="en-US" sz="2000">
                        <a:effectLst/>
                        <a:latin typeface="Times New Roman"/>
                        <a:ea typeface="Times New Roman"/>
                      </a:endParaRPr>
                    </a:p>
                  </a:txBody>
                  <a:tcPr marL="68580" marR="68580" marT="0" marB="0"/>
                </a:tc>
                <a:extLst>
                  <a:ext uri="{0D108BD9-81ED-4DB2-BD59-A6C34878D82A}">
                    <a16:rowId xmlns:a16="http://schemas.microsoft.com/office/drawing/2014/main" val="10007"/>
                  </a:ext>
                </a:extLst>
              </a:tr>
              <a:tr h="928043">
                <a:tc>
                  <a:txBody>
                    <a:bodyPr/>
                    <a:lstStyle/>
                    <a:p>
                      <a:pPr marL="114300" marR="0" algn="l">
                        <a:spcBef>
                          <a:spcPts val="0"/>
                        </a:spcBef>
                        <a:spcAft>
                          <a:spcPts val="0"/>
                        </a:spcAft>
                      </a:pPr>
                      <a:r>
                        <a:rPr lang="en-US" sz="1700" dirty="0">
                          <a:effectLst/>
                        </a:rPr>
                        <a:t>Kenya is a republican democracy and the head of states is elected by the people </a:t>
                      </a:r>
                      <a:endParaRPr lang="en-US" sz="2000" dirty="0">
                        <a:effectLst/>
                        <a:latin typeface="Times New Roman"/>
                        <a:ea typeface="Times New Roman"/>
                      </a:endParaRPr>
                    </a:p>
                  </a:txBody>
                  <a:tcPr marL="68580" marR="68580" marT="0" marB="0"/>
                </a:tc>
                <a:tc>
                  <a:txBody>
                    <a:bodyPr/>
                    <a:lstStyle/>
                    <a:p>
                      <a:pPr marL="114300" marR="0" algn="l">
                        <a:spcBef>
                          <a:spcPts val="0"/>
                        </a:spcBef>
                        <a:spcAft>
                          <a:spcPts val="0"/>
                        </a:spcAft>
                      </a:pPr>
                      <a:r>
                        <a:rPr lang="en-US" sz="1700" dirty="0">
                          <a:effectLst/>
                        </a:rPr>
                        <a:t>Swaziland is a traditional monarchy with hereditary king </a:t>
                      </a:r>
                      <a:endParaRPr lang="en-US" sz="2000" dirty="0">
                        <a:effectLst/>
                        <a:latin typeface="Times New Roman"/>
                        <a:ea typeface="Times New Roman"/>
                      </a:endParaRPr>
                    </a:p>
                  </a:txBody>
                  <a:tcPr marL="68580" marR="68580"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21056640"/>
      </p:ext>
    </p:extLst>
  </p:cSld>
  <p:clrMapOvr>
    <a:masterClrMapping/>
  </p:clrMapOvr>
  <p:transition spd="slow" advTm="60000">
    <p:cover/>
  </p:transition>
  <p:timing>
    <p:tnLst>
      <p:par>
        <p:cTn id="1" dur="indefinite" restart="never" nodeType="tmRoot"/>
      </p:par>
    </p:tn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57200"/>
          </a:xfrm>
        </p:spPr>
        <p:txBody>
          <a:bodyPr>
            <a:noAutofit/>
          </a:bodyPr>
          <a:lstStyle/>
          <a:p>
            <a:r>
              <a:rPr lang="en-US" sz="2800" u="sng" dirty="0">
                <a:solidFill>
                  <a:srgbClr val="FF0000"/>
                </a:solidFill>
                <a:latin typeface="Arial Rounded MT Bold" pitchFamily="34" charset="0"/>
              </a:rPr>
              <a:t>ORGANIZATION OF AFRICAN UNIT (OAU</a:t>
            </a:r>
            <a:r>
              <a:rPr lang="en-US" sz="2800" u="sng" dirty="0">
                <a:solidFill>
                  <a:srgbClr val="FF0000"/>
                </a:solidFill>
                <a:latin typeface="Arial Rounded MT Bold" pitchFamily="34" charset="0"/>
              </a:rPr>
              <a:t>)</a:t>
            </a:r>
            <a:endParaRPr lang="en-US" sz="2800" u="sng"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749300"/>
            <a:ext cx="9144000" cy="4089400"/>
          </a:xfrm>
          <a:prstGeom prst="rect">
            <a:avLst/>
          </a:prstGeom>
        </p:spPr>
        <p:txBody>
          <a:bodyPr>
            <a:noAutofit/>
          </a:bodyPr>
          <a:lstStyle/>
          <a:p>
            <a:r>
              <a:rPr lang="en-US" sz="2000" dirty="0">
                <a:latin typeface="Arial Rounded MT Bold" pitchFamily="34" charset="0"/>
              </a:rPr>
              <a:t>It </a:t>
            </a:r>
            <a:r>
              <a:rPr lang="en-US" sz="2000" dirty="0">
                <a:latin typeface="Arial Rounded MT Bold" pitchFamily="34" charset="0"/>
              </a:rPr>
              <a:t>was formed in 1963 to unite African countries to develop politically, socially and economically.</a:t>
            </a:r>
          </a:p>
          <a:p>
            <a:r>
              <a:rPr lang="en-US" sz="2000" dirty="0">
                <a:latin typeface="Arial Rounded MT Bold" pitchFamily="34" charset="0"/>
              </a:rPr>
              <a:t>It was formed by Kwame Nkrumah, Julius </a:t>
            </a:r>
            <a:r>
              <a:rPr lang="en-US" sz="2000" dirty="0" err="1">
                <a:latin typeface="Arial Rounded MT Bold" pitchFamily="34" charset="0"/>
              </a:rPr>
              <a:t>Nyerere</a:t>
            </a:r>
            <a:r>
              <a:rPr lang="en-US" sz="2000" dirty="0">
                <a:latin typeface="Arial Rounded MT Bold" pitchFamily="34" charset="0"/>
              </a:rPr>
              <a:t>, </a:t>
            </a:r>
            <a:r>
              <a:rPr lang="en-US" sz="2000" dirty="0" err="1">
                <a:latin typeface="Arial Rounded MT Bold" pitchFamily="34" charset="0"/>
              </a:rPr>
              <a:t>Haille</a:t>
            </a:r>
            <a:r>
              <a:rPr lang="en-US" sz="2000" dirty="0">
                <a:latin typeface="Arial Rounded MT Bold" pitchFamily="34" charset="0"/>
              </a:rPr>
              <a:t> </a:t>
            </a:r>
            <a:r>
              <a:rPr lang="en-US" sz="2000" dirty="0" err="1">
                <a:latin typeface="Arial Rounded MT Bold" pitchFamily="34" charset="0"/>
              </a:rPr>
              <a:t>Sellasie</a:t>
            </a:r>
            <a:r>
              <a:rPr lang="en-US" sz="2000" dirty="0">
                <a:latin typeface="Arial Rounded MT Bold" pitchFamily="34" charset="0"/>
              </a:rPr>
              <a:t> and Abdel Nasser among others</a:t>
            </a:r>
            <a:r>
              <a:rPr lang="en-US" sz="2000" dirty="0">
                <a:latin typeface="Arial Rounded MT Bold" pitchFamily="34" charset="0"/>
              </a:rPr>
              <a:t>.</a:t>
            </a:r>
          </a:p>
          <a:p>
            <a:r>
              <a:rPr lang="en-US" sz="2000" dirty="0">
                <a:latin typeface="Arial Rounded MT Bold" pitchFamily="34" charset="0"/>
              </a:rPr>
              <a:t>Its headquarters are in Addis Ababa in Ethiopia. </a:t>
            </a:r>
            <a:endParaRPr lang="en-US" sz="2000" dirty="0">
              <a:latin typeface="Arial Rounded MT Bold" pitchFamily="34" charset="0"/>
            </a:endParaRPr>
          </a:p>
          <a:p>
            <a:pPr marL="0" indent="0">
              <a:buNone/>
            </a:pPr>
            <a:endParaRPr lang="en-US" sz="1200" b="1" u="sng" dirty="0">
              <a:latin typeface="Arial Rounded MT Bold" pitchFamily="34" charset="0"/>
            </a:endParaRPr>
          </a:p>
          <a:p>
            <a:pPr marL="0" indent="0">
              <a:buNone/>
            </a:pPr>
            <a:r>
              <a:rPr lang="en-US" sz="2000" b="1" u="sng" dirty="0">
                <a:latin typeface="Arial Rounded MT Bold" pitchFamily="34" charset="0"/>
              </a:rPr>
              <a:t>The </a:t>
            </a:r>
            <a:r>
              <a:rPr lang="en-US" sz="2000" b="1" u="sng" dirty="0">
                <a:latin typeface="Arial Rounded MT Bold" pitchFamily="34" charset="0"/>
              </a:rPr>
              <a:t>following are the main functions of OAU </a:t>
            </a:r>
            <a:endParaRPr lang="en-US" sz="2000" dirty="0">
              <a:latin typeface="Arial Rounded MT Bold" pitchFamily="34" charset="0"/>
            </a:endParaRPr>
          </a:p>
          <a:p>
            <a:r>
              <a:rPr lang="en-US" sz="2000" dirty="0">
                <a:latin typeface="Arial Rounded MT Bold" pitchFamily="34" charset="0"/>
              </a:rPr>
              <a:t>To promote unity.</a:t>
            </a:r>
          </a:p>
          <a:p>
            <a:r>
              <a:rPr lang="en-US" sz="2000" dirty="0">
                <a:latin typeface="Arial Rounded MT Bold" pitchFamily="34" charset="0"/>
              </a:rPr>
              <a:t>To help the under colonial rule to gain independence.</a:t>
            </a:r>
          </a:p>
          <a:p>
            <a:r>
              <a:rPr lang="en-US" sz="2000" dirty="0">
                <a:latin typeface="Arial Rounded MT Bold" pitchFamily="34" charset="0"/>
              </a:rPr>
              <a:t>To promote international co-operation between African countries and other world countries.</a:t>
            </a:r>
          </a:p>
          <a:p>
            <a:r>
              <a:rPr lang="en-US" sz="2000" dirty="0">
                <a:latin typeface="Arial Rounded MT Bold" pitchFamily="34" charset="0"/>
              </a:rPr>
              <a:t>To prevent interference in the internal affairs among its members.</a:t>
            </a:r>
          </a:p>
          <a:p>
            <a:r>
              <a:rPr lang="en-US" sz="2000" dirty="0">
                <a:latin typeface="Arial Rounded MT Bold" pitchFamily="34" charset="0"/>
              </a:rPr>
              <a:t>To promote political, social and economic development among its members.</a:t>
            </a:r>
          </a:p>
          <a:p>
            <a:pPr>
              <a:buFont typeface="Wingdings" panose="05000000000000000000" pitchFamily="2" charset="2"/>
              <a:buChar char="q"/>
            </a:pPr>
            <a:endParaRPr lang="en-US" sz="2000" dirty="0">
              <a:latin typeface="Arial Rounded MT Bold" pitchFamily="34" charset="0"/>
            </a:endParaRPr>
          </a:p>
        </p:txBody>
      </p:sp>
    </p:spTree>
    <p:extLst>
      <p:ext uri="{BB962C8B-B14F-4D97-AF65-F5344CB8AC3E}">
        <p14:creationId xmlns:p14="http://schemas.microsoft.com/office/powerpoint/2010/main" val="2974535715"/>
      </p:ext>
    </p:extLst>
  </p:cSld>
  <p:clrMapOvr>
    <a:masterClrMapping/>
  </p:clrMapOvr>
  <p:transition spd="slow" advTm="60000">
    <p:cove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508000" y="0"/>
            <a:ext cx="4191000" cy="236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393" y="0"/>
            <a:ext cx="4712409"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6223869"/>
      </p:ext>
    </p:extLst>
  </p:cSld>
  <p:clrMapOvr>
    <a:masterClrMapping/>
  </p:clrMapOvr>
  <p:transition spd="slow" advTm="60000">
    <p:cover/>
  </p:transition>
  <p:timing>
    <p:tnLst>
      <p:par>
        <p:cTn id="1" dur="indefinite" restart="never" nodeType="tmRoot"/>
      </p:par>
    </p:tnLst>
  </p:timing>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sz="3600" u="sng" dirty="0">
                <a:solidFill>
                  <a:srgbClr val="FF0000"/>
                </a:solidFill>
                <a:latin typeface="Arial Rounded MT Bold" pitchFamily="34" charset="0"/>
              </a:rPr>
              <a:t>ACHIVEMENTS OF OAU</a:t>
            </a:r>
            <a:r>
              <a:rPr lang="en-US" sz="3600" dirty="0">
                <a:solidFill>
                  <a:srgbClr val="FF0000"/>
                </a:solidFill>
                <a:latin typeface="Arial Rounded MT Bold" pitchFamily="34" charset="0"/>
              </a:rPr>
              <a:t/>
            </a:r>
            <a:br>
              <a:rPr lang="en-US" sz="3600" dirty="0">
                <a:solidFill>
                  <a:srgbClr val="FF0000"/>
                </a:solidFill>
                <a:latin typeface="Arial Rounded MT Bold" pitchFamily="34" charset="0"/>
              </a:rPr>
            </a:b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25500"/>
            <a:ext cx="9144000" cy="4279900"/>
          </a:xfrm>
          <a:prstGeom prst="rect">
            <a:avLst/>
          </a:prstGeom>
        </p:spPr>
        <p:txBody>
          <a:bodyPr>
            <a:normAutofit/>
          </a:bodyPr>
          <a:lstStyle/>
          <a:p>
            <a:pPr lvl="0">
              <a:buFont typeface="Wingdings" panose="05000000000000000000" pitchFamily="2" charset="2"/>
              <a:buChar char="§"/>
            </a:pPr>
            <a:r>
              <a:rPr lang="en-US" dirty="0" smtClean="0">
                <a:latin typeface="Arial Rounded MT Bold" pitchFamily="34" charset="0"/>
              </a:rPr>
              <a:t>Helped </a:t>
            </a:r>
            <a:r>
              <a:rPr lang="en-US" dirty="0">
                <a:latin typeface="Arial Rounded MT Bold" pitchFamily="34" charset="0"/>
              </a:rPr>
              <a:t>Mozambique, Zimbabwe, Angola and Namibia to gain independence.</a:t>
            </a:r>
          </a:p>
          <a:p>
            <a:pPr lvl="0">
              <a:buFont typeface="Wingdings" panose="05000000000000000000" pitchFamily="2" charset="2"/>
              <a:buChar char="§"/>
            </a:pPr>
            <a:r>
              <a:rPr lang="en-US" dirty="0">
                <a:latin typeface="Arial Rounded MT Bold" pitchFamily="34" charset="0"/>
              </a:rPr>
              <a:t>Helped to settle border disputes between Kenya and </a:t>
            </a:r>
            <a:r>
              <a:rPr lang="en-US" dirty="0" smtClean="0">
                <a:latin typeface="Arial Rounded MT Bold" pitchFamily="34" charset="0"/>
              </a:rPr>
              <a:t>Somali, </a:t>
            </a:r>
            <a:r>
              <a:rPr lang="en-US" dirty="0">
                <a:latin typeface="Arial Rounded MT Bold" pitchFamily="34" charset="0"/>
              </a:rPr>
              <a:t>Ethiopia and Eritrea among others.</a:t>
            </a:r>
          </a:p>
          <a:p>
            <a:pPr lvl="0">
              <a:buFont typeface="Wingdings" panose="05000000000000000000" pitchFamily="2" charset="2"/>
              <a:buChar char="§"/>
            </a:pPr>
            <a:r>
              <a:rPr lang="en-US" dirty="0">
                <a:latin typeface="Arial Rounded MT Bold" pitchFamily="34" charset="0"/>
              </a:rPr>
              <a:t>Helped in fighting apartheid in South Africa.</a:t>
            </a:r>
          </a:p>
          <a:p>
            <a:pPr lvl="0">
              <a:buFont typeface="Wingdings" panose="05000000000000000000" pitchFamily="2" charset="2"/>
              <a:buChar char="§"/>
            </a:pPr>
            <a:r>
              <a:rPr lang="en-US" dirty="0">
                <a:latin typeface="Arial Rounded MT Bold" pitchFamily="34" charset="0"/>
              </a:rPr>
              <a:t>Encouraged trade cooperation among member countries.</a:t>
            </a:r>
          </a:p>
          <a:p>
            <a:pPr lvl="0">
              <a:buFont typeface="Wingdings" panose="05000000000000000000" pitchFamily="2" charset="2"/>
              <a:buChar char="§"/>
            </a:pPr>
            <a:r>
              <a:rPr lang="en-US" dirty="0">
                <a:latin typeface="Arial Rounded MT Bold" pitchFamily="34" charset="0"/>
              </a:rPr>
              <a:t>Help in fighting civil wars in Sudan, Liberia, Congo and Sierra Leone.</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758898642"/>
      </p:ext>
    </p:extLst>
  </p:cSld>
  <p:clrMapOvr>
    <a:masterClrMapping/>
  </p:clrMapOvr>
  <p:transition spd="slow" advTm="60000">
    <p:cover/>
  </p:transition>
  <p:timing>
    <p:tnLst>
      <p:par>
        <p:cTn id="1" dur="indefinite" restart="never" nodeType="tmRoot"/>
      </p:par>
    </p:tn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9144000" cy="952500"/>
          </a:xfrm>
        </p:spPr>
        <p:txBody>
          <a:bodyPr>
            <a:normAutofit/>
          </a:bodyPr>
          <a:lstStyle/>
          <a:p>
            <a:r>
              <a:rPr lang="en-US" b="1" u="sng" dirty="0">
                <a:solidFill>
                  <a:srgbClr val="FF0000"/>
                </a:solidFill>
                <a:latin typeface="Arial Rounded MT Bold" pitchFamily="34" charset="0"/>
              </a:rPr>
              <a:t>MAJOR PROBLEMS FACING </a:t>
            </a:r>
            <a:r>
              <a:rPr lang="en-US" b="1" u="sng" dirty="0" smtClean="0">
                <a:solidFill>
                  <a:srgbClr val="FF0000"/>
                </a:solidFill>
                <a:latin typeface="Arial Rounded MT Bold" pitchFamily="34" charset="0"/>
              </a:rPr>
              <a:t>OAU</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pPr lvl="0">
              <a:buFont typeface="Wingdings" panose="05000000000000000000" pitchFamily="2" charset="2"/>
              <a:buChar char="§"/>
            </a:pPr>
            <a:r>
              <a:rPr lang="en-US" dirty="0" smtClean="0">
                <a:latin typeface="Arial Rounded MT Bold" pitchFamily="34" charset="0"/>
              </a:rPr>
              <a:t>Misunderstanding </a:t>
            </a:r>
            <a:r>
              <a:rPr lang="en-US" dirty="0">
                <a:latin typeface="Arial Rounded MT Bold" pitchFamily="34" charset="0"/>
              </a:rPr>
              <a:t>among its members.</a:t>
            </a:r>
          </a:p>
          <a:p>
            <a:pPr lvl="0">
              <a:buFont typeface="Wingdings" panose="05000000000000000000" pitchFamily="2" charset="2"/>
              <a:buChar char="§"/>
            </a:pPr>
            <a:r>
              <a:rPr lang="en-US" dirty="0">
                <a:latin typeface="Arial Rounded MT Bold" pitchFamily="34" charset="0"/>
              </a:rPr>
              <a:t>Inadequate funds.</a:t>
            </a:r>
          </a:p>
          <a:p>
            <a:pPr lvl="0">
              <a:buFont typeface="Wingdings" panose="05000000000000000000" pitchFamily="2" charset="2"/>
              <a:buChar char="§"/>
            </a:pPr>
            <a:r>
              <a:rPr lang="en-US" dirty="0">
                <a:latin typeface="Arial Rounded MT Bold" pitchFamily="34" charset="0"/>
              </a:rPr>
              <a:t>Lack of army.</a:t>
            </a:r>
          </a:p>
          <a:p>
            <a:pPr lvl="0">
              <a:buFont typeface="Wingdings" panose="05000000000000000000" pitchFamily="2" charset="2"/>
              <a:buChar char="§"/>
            </a:pPr>
            <a:r>
              <a:rPr lang="en-US" dirty="0">
                <a:latin typeface="Arial Rounded MT Bold" pitchFamily="34" charset="0"/>
              </a:rPr>
              <a:t>Political instability caused by civil wars among its members.</a:t>
            </a:r>
          </a:p>
          <a:p>
            <a:pPr lvl="0">
              <a:buFont typeface="Wingdings" panose="05000000000000000000" pitchFamily="2" charset="2"/>
              <a:buChar char="§"/>
            </a:pPr>
            <a:r>
              <a:rPr lang="en-US" dirty="0">
                <a:latin typeface="Arial Rounded MT Bold" pitchFamily="34" charset="0"/>
              </a:rPr>
              <a:t>Lack of unity among members.</a:t>
            </a:r>
          </a:p>
          <a:p>
            <a:pPr lvl="0">
              <a:buFont typeface="Wingdings" panose="05000000000000000000" pitchFamily="2" charset="2"/>
              <a:buChar char="§"/>
            </a:pPr>
            <a:r>
              <a:rPr lang="en-US" dirty="0">
                <a:latin typeface="Arial Rounded MT Bold" pitchFamily="34" charset="0"/>
              </a:rPr>
              <a:t>Withdrawal of some Members e.g. Morocco</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2776367890"/>
      </p:ext>
    </p:extLst>
  </p:cSld>
  <p:clrMapOvr>
    <a:masterClrMapping/>
  </p:clrMapOvr>
  <p:transition spd="slow" advTm="60000">
    <p:cover/>
  </p:transition>
  <p:timing>
    <p:tnLst>
      <p:par>
        <p:cTn id="1" dur="indefinite" restart="never" nodeType="tmRoot"/>
      </p:par>
    </p:tn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571500"/>
          </a:xfrm>
        </p:spPr>
        <p:txBody>
          <a:bodyPr>
            <a:normAutofit fontScale="90000"/>
          </a:bodyPr>
          <a:lstStyle/>
          <a:p>
            <a:r>
              <a:rPr lang="en-US" sz="4000" u="sng" dirty="0">
                <a:solidFill>
                  <a:srgbClr val="FF0000"/>
                </a:solidFill>
                <a:latin typeface="Arial Rounded MT Bold" pitchFamily="34" charset="0"/>
              </a:rPr>
              <a:t>THE AFRICAN UNION (AU</a:t>
            </a:r>
            <a:r>
              <a:rPr lang="en-US" sz="4000" u="sng" dirty="0">
                <a:solidFill>
                  <a:srgbClr val="FF0000"/>
                </a:solidFill>
                <a:latin typeface="Arial Rounded MT Bold" pitchFamily="34" charset="0"/>
              </a:rPr>
              <a:t>)</a:t>
            </a:r>
            <a:endParaRPr lang="en-US" sz="4000" u="sng"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419100"/>
            <a:ext cx="9144000" cy="3771900"/>
          </a:xfrm>
          <a:prstGeom prst="rect">
            <a:avLst/>
          </a:prstGeom>
        </p:spPr>
        <p:txBody>
          <a:bodyPr>
            <a:noAutofit/>
          </a:bodyPr>
          <a:lstStyle/>
          <a:p>
            <a:r>
              <a:rPr lang="en-US" sz="2400" dirty="0">
                <a:latin typeface="Arial Rounded MT Bold" pitchFamily="34" charset="0"/>
              </a:rPr>
              <a:t>Formed </a:t>
            </a:r>
            <a:r>
              <a:rPr lang="en-US" sz="2400" dirty="0">
                <a:latin typeface="Arial Rounded MT Bold" pitchFamily="34" charset="0"/>
              </a:rPr>
              <a:t>in 2002 where OAU was changed to AU because OAU had failed to meet its </a:t>
            </a:r>
            <a:r>
              <a:rPr lang="en-US" sz="2400" dirty="0">
                <a:latin typeface="Arial Rounded MT Bold" pitchFamily="34" charset="0"/>
              </a:rPr>
              <a:t>objectives.</a:t>
            </a:r>
          </a:p>
          <a:p>
            <a:r>
              <a:rPr lang="en-US" sz="2400" dirty="0">
                <a:latin typeface="Arial Rounded MT Bold" pitchFamily="34" charset="0"/>
              </a:rPr>
              <a:t>Its first chairman was Thabo Mbeki.</a:t>
            </a:r>
            <a:endParaRPr lang="en-US" sz="2400" dirty="0">
              <a:latin typeface="Arial Rounded MT Bold" pitchFamily="34" charset="0"/>
            </a:endParaRPr>
          </a:p>
          <a:p>
            <a:pPr marL="0" indent="0">
              <a:buNone/>
            </a:pPr>
            <a:r>
              <a:rPr lang="en-US" sz="2400" b="1" u="sng" dirty="0">
                <a:solidFill>
                  <a:srgbClr val="FF0000"/>
                </a:solidFill>
                <a:latin typeface="Arial Rounded MT Bold" pitchFamily="34" charset="0"/>
              </a:rPr>
              <a:t>OBJECTIVES OF AU:</a:t>
            </a:r>
            <a:endParaRPr lang="en-US" sz="2400" dirty="0">
              <a:solidFill>
                <a:srgbClr val="FF0000"/>
              </a:solidFill>
              <a:latin typeface="Arial Rounded MT Bold" pitchFamily="34" charset="0"/>
            </a:endParaRPr>
          </a:p>
          <a:p>
            <a:pPr marL="514350" indent="-514350">
              <a:buFont typeface="+mj-lt"/>
              <a:buAutoNum type="arabicPeriod"/>
            </a:pPr>
            <a:r>
              <a:rPr lang="en-US" sz="2400" dirty="0">
                <a:latin typeface="Arial Rounded MT Bold" pitchFamily="34" charset="0"/>
              </a:rPr>
              <a:t>To Promote Economic Development.</a:t>
            </a:r>
          </a:p>
          <a:p>
            <a:pPr marL="514350" indent="-514350">
              <a:buFont typeface="+mj-lt"/>
              <a:buAutoNum type="arabicPeriod"/>
            </a:pPr>
            <a:r>
              <a:rPr lang="en-US" sz="2400" dirty="0">
                <a:latin typeface="Arial Rounded MT Bold" pitchFamily="34" charset="0"/>
              </a:rPr>
              <a:t>To promote trade.</a:t>
            </a:r>
          </a:p>
          <a:p>
            <a:pPr marL="514350" indent="-514350">
              <a:buFont typeface="+mj-lt"/>
              <a:buAutoNum type="arabicPeriod"/>
            </a:pPr>
            <a:r>
              <a:rPr lang="en-US" sz="2400" dirty="0">
                <a:latin typeface="Arial Rounded MT Bold" pitchFamily="34" charset="0"/>
              </a:rPr>
              <a:t>To eradicate corruption in Africa.</a:t>
            </a:r>
          </a:p>
          <a:p>
            <a:pPr marL="514350" indent="-514350">
              <a:buFont typeface="+mj-lt"/>
              <a:buAutoNum type="arabicPeriod"/>
            </a:pPr>
            <a:r>
              <a:rPr lang="en-US" sz="2400" dirty="0">
                <a:latin typeface="Arial Rounded MT Bold" pitchFamily="34" charset="0"/>
              </a:rPr>
              <a:t>To improve human rights in Africa.</a:t>
            </a:r>
          </a:p>
          <a:p>
            <a:pPr marL="514350" indent="-514350">
              <a:buFont typeface="+mj-lt"/>
              <a:buAutoNum type="arabicPeriod"/>
            </a:pPr>
            <a:r>
              <a:rPr lang="en-US" sz="2400" dirty="0">
                <a:latin typeface="Arial Rounded MT Bold" pitchFamily="34" charset="0"/>
              </a:rPr>
              <a:t>To promote research in science and technology.</a:t>
            </a:r>
          </a:p>
          <a:p>
            <a:pPr marL="514350" indent="-514350">
              <a:buFont typeface="+mj-lt"/>
              <a:buAutoNum type="arabicPeriod"/>
            </a:pPr>
            <a:r>
              <a:rPr lang="en-US" sz="2400" dirty="0">
                <a:latin typeface="Arial Rounded MT Bold" pitchFamily="34" charset="0"/>
              </a:rPr>
              <a:t>To promote democracy</a:t>
            </a:r>
            <a:r>
              <a:rPr lang="en-US" sz="2400" dirty="0">
                <a:latin typeface="Arial Rounded MT Bold" pitchFamily="34" charset="0"/>
              </a:rPr>
              <a:t>.</a:t>
            </a:r>
          </a:p>
          <a:p>
            <a:pPr marL="514350" indent="-514350">
              <a:buFont typeface="+mj-lt"/>
              <a:buAutoNum type="arabicPeriod"/>
            </a:pPr>
            <a:r>
              <a:rPr lang="en-US" sz="2400" dirty="0">
                <a:latin typeface="Arial Rounded MT Bold" pitchFamily="34" charset="0"/>
              </a:rPr>
              <a:t>To </a:t>
            </a:r>
            <a:r>
              <a:rPr lang="en-US" sz="2400" dirty="0">
                <a:latin typeface="Arial Rounded MT Bold" pitchFamily="34" charset="0"/>
              </a:rPr>
              <a:t>promote unity.</a:t>
            </a:r>
          </a:p>
          <a:p>
            <a:pPr marL="514350" indent="-514350">
              <a:buFont typeface="+mj-lt"/>
              <a:buAutoNum type="arabicPeriod"/>
            </a:pPr>
            <a:r>
              <a:rPr lang="en-US" sz="2400" dirty="0">
                <a:latin typeface="Arial Rounded MT Bold" pitchFamily="34" charset="0"/>
              </a:rPr>
              <a:t>To </a:t>
            </a:r>
            <a:r>
              <a:rPr lang="en-US" sz="2400" dirty="0">
                <a:latin typeface="Arial Rounded MT Bold" pitchFamily="34" charset="0"/>
              </a:rPr>
              <a:t>encourage international co-operation.</a:t>
            </a:r>
          </a:p>
          <a:p>
            <a:pPr marL="514350" indent="-514350">
              <a:buFont typeface="+mj-lt"/>
              <a:buAutoNum type="arabicPeriod"/>
            </a:pPr>
            <a:endParaRPr lang="en-US" sz="2400" dirty="0">
              <a:latin typeface="Arial Rounded MT Bold" pitchFamily="34" charset="0"/>
            </a:endParaRPr>
          </a:p>
          <a:p>
            <a:endParaRPr lang="en-US" sz="2400" dirty="0">
              <a:latin typeface="Arial Rounded MT Bold" pitchFamily="34" charset="0"/>
            </a:endParaRPr>
          </a:p>
        </p:txBody>
      </p:sp>
    </p:spTree>
    <p:extLst>
      <p:ext uri="{BB962C8B-B14F-4D97-AF65-F5344CB8AC3E}">
        <p14:creationId xmlns:p14="http://schemas.microsoft.com/office/powerpoint/2010/main" val="1755928411"/>
      </p:ext>
    </p:extLst>
  </p:cSld>
  <p:clrMapOvr>
    <a:masterClrMapping/>
  </p:clrMapOvr>
  <p:transition spd="slow" advTm="60000">
    <p:cover/>
  </p:transition>
  <p:timing>
    <p:tnLst>
      <p:par>
        <p:cTn id="1" dur="indefinite" restart="never" nodeType="tmRoot"/>
      </p:par>
    </p:tn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144000" cy="952500"/>
          </a:xfrm>
        </p:spPr>
        <p:txBody>
          <a:bodyPr>
            <a:noAutofit/>
          </a:bodyPr>
          <a:lstStyle/>
          <a:p>
            <a:r>
              <a:rPr lang="en-US" sz="3600" u="sng" dirty="0">
                <a:solidFill>
                  <a:srgbClr val="FF0000"/>
                </a:solidFill>
                <a:latin typeface="Arial Rounded MT Bold" pitchFamily="34" charset="0"/>
              </a:rPr>
              <a:t>AGENCIES OF AU:</a:t>
            </a:r>
            <a:r>
              <a:rPr lang="en-US" sz="3600" dirty="0">
                <a:solidFill>
                  <a:srgbClr val="FF0000"/>
                </a:solidFill>
                <a:latin typeface="Arial Rounded MT Bold" pitchFamily="34" charset="0"/>
              </a:rPr>
              <a:t/>
            </a:r>
            <a:br>
              <a:rPr lang="en-US" sz="3600" dirty="0">
                <a:solidFill>
                  <a:srgbClr val="FF0000"/>
                </a:solidFill>
                <a:latin typeface="Arial Rounded MT Bold" pitchFamily="34" charset="0"/>
              </a:rPr>
            </a:b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028700"/>
            <a:ext cx="9144000" cy="3771900"/>
          </a:xfrm>
          <a:prstGeom prst="rect">
            <a:avLst/>
          </a:prstGeom>
        </p:spPr>
        <p:txBody>
          <a:bodyPr>
            <a:noAutofit/>
          </a:bodyPr>
          <a:lstStyle/>
          <a:p>
            <a:pPr marL="514350" indent="-514350">
              <a:buFont typeface="+mj-lt"/>
              <a:buAutoNum type="arabicPeriod"/>
            </a:pPr>
            <a:r>
              <a:rPr lang="en-US" dirty="0" smtClean="0">
                <a:latin typeface="Arial Rounded MT Bold" pitchFamily="34" charset="0"/>
              </a:rPr>
              <a:t>Peace </a:t>
            </a:r>
            <a:r>
              <a:rPr lang="en-US" dirty="0">
                <a:latin typeface="Arial Rounded MT Bold" pitchFamily="34" charset="0"/>
              </a:rPr>
              <a:t>and Security Council.</a:t>
            </a:r>
          </a:p>
          <a:p>
            <a:pPr marL="514350" indent="-514350">
              <a:buFont typeface="+mj-lt"/>
              <a:buAutoNum type="arabicPeriod"/>
            </a:pPr>
            <a:r>
              <a:rPr lang="en-US" dirty="0">
                <a:latin typeface="Arial Rounded MT Bold" pitchFamily="34" charset="0"/>
              </a:rPr>
              <a:t>Legislature.</a:t>
            </a:r>
          </a:p>
          <a:p>
            <a:pPr marL="514350" indent="-514350">
              <a:buFont typeface="+mj-lt"/>
              <a:buAutoNum type="arabicPeriod"/>
            </a:pPr>
            <a:r>
              <a:rPr lang="en-US" dirty="0">
                <a:latin typeface="Arial Rounded MT Bold" pitchFamily="34" charset="0"/>
              </a:rPr>
              <a:t>Economic development plan.</a:t>
            </a:r>
          </a:p>
          <a:p>
            <a:pPr marL="514350" indent="-514350">
              <a:buFont typeface="+mj-lt"/>
              <a:buAutoNum type="arabicPeriod"/>
            </a:pPr>
            <a:r>
              <a:rPr lang="en-US" dirty="0" smtClean="0">
                <a:latin typeface="Arial Rounded MT Bold" pitchFamily="34" charset="0"/>
              </a:rPr>
              <a:t>President Thabo </a:t>
            </a:r>
            <a:r>
              <a:rPr lang="en-US" dirty="0">
                <a:latin typeface="Arial Rounded MT Bold" pitchFamily="34" charset="0"/>
              </a:rPr>
              <a:t>Mbeki the second </a:t>
            </a:r>
            <a:r>
              <a:rPr lang="en-US" dirty="0" smtClean="0">
                <a:latin typeface="Arial Rounded MT Bold" pitchFamily="34" charset="0"/>
              </a:rPr>
              <a:t>  president </a:t>
            </a:r>
            <a:r>
              <a:rPr lang="en-US" dirty="0">
                <a:latin typeface="Arial Rounded MT Bold" pitchFamily="34" charset="0"/>
              </a:rPr>
              <a:t>of South Africa was the first chairman of AU.</a:t>
            </a:r>
          </a:p>
          <a:p>
            <a:pPr marL="514350" indent="-514350">
              <a:buFont typeface="+mj-lt"/>
              <a:buAutoNum type="arabicPeriod"/>
            </a:pPr>
            <a:r>
              <a:rPr lang="en-US" dirty="0" smtClean="0">
                <a:latin typeface="Arial Rounded MT Bold" pitchFamily="34" charset="0"/>
              </a:rPr>
              <a:t>The </a:t>
            </a:r>
            <a:r>
              <a:rPr lang="en-US" dirty="0">
                <a:latin typeface="Arial Rounded MT Bold" pitchFamily="34" charset="0"/>
              </a:rPr>
              <a:t>Headquarters of AU is at Addis Ababa Ethiopia</a:t>
            </a:r>
            <a:r>
              <a:rPr lang="en-US" dirty="0" smtClean="0">
                <a:latin typeface="Arial Rounded MT Bold" pitchFamily="34" charset="0"/>
              </a:rPr>
              <a:t>.</a:t>
            </a:r>
            <a:endParaRPr lang="en-US" dirty="0">
              <a:latin typeface="Arial Rounded MT Bold" pitchFamily="34" charset="0"/>
            </a:endParaRPr>
          </a:p>
        </p:txBody>
      </p:sp>
    </p:spTree>
    <p:extLst>
      <p:ext uri="{BB962C8B-B14F-4D97-AF65-F5344CB8AC3E}">
        <p14:creationId xmlns:p14="http://schemas.microsoft.com/office/powerpoint/2010/main" val="857732868"/>
      </p:ext>
    </p:extLst>
  </p:cSld>
  <p:clrMapOvr>
    <a:masterClrMapping/>
  </p:clrMapOvr>
  <p:transition spd="slow" advTm="60000">
    <p:cover/>
  </p:transition>
  <p:timing>
    <p:tnLst>
      <p:par>
        <p:cTn id="1" dur="indefinite" restart="never" nodeType="tmRoot"/>
      </p:par>
    </p:tn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EXERCISE 22</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b="1"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825500"/>
            <a:ext cx="9144000" cy="4279900"/>
          </a:xfrm>
          <a:prstGeom prst="rect">
            <a:avLst/>
          </a:prstGeom>
        </p:spPr>
        <p:txBody>
          <a:bodyPr>
            <a:normAutofit/>
          </a:bodyPr>
          <a:lstStyle/>
          <a:p>
            <a:pPr marL="0" indent="0">
              <a:buNone/>
            </a:pPr>
            <a:r>
              <a:rPr lang="en-US" dirty="0" smtClean="0">
                <a:latin typeface="Arial Rounded MT Bold" pitchFamily="34" charset="0"/>
              </a:rPr>
              <a:t>The </a:t>
            </a:r>
            <a:r>
              <a:rPr lang="en-US" dirty="0">
                <a:latin typeface="Arial Rounded MT Bold" pitchFamily="34" charset="0"/>
              </a:rPr>
              <a:t>French policy of administration in their colonies was known </a:t>
            </a:r>
            <a:r>
              <a:rPr lang="en-US" dirty="0" smtClean="0">
                <a:latin typeface="Arial Rounded MT Bold" pitchFamily="34" charset="0"/>
              </a:rPr>
              <a:t>as____________</a:t>
            </a:r>
            <a:endParaRPr lang="en-US" dirty="0">
              <a:latin typeface="Arial Rounded MT Bold" pitchFamily="34" charset="0"/>
            </a:endParaRPr>
          </a:p>
          <a:p>
            <a:pPr marL="0" indent="0">
              <a:buNone/>
            </a:pPr>
            <a:r>
              <a:rPr lang="en-US" b="1" dirty="0">
                <a:latin typeface="Arial Rounded MT Bold" pitchFamily="34" charset="0"/>
              </a:rPr>
              <a:t>A. </a:t>
            </a:r>
            <a:r>
              <a:rPr lang="en-US" dirty="0">
                <a:latin typeface="Arial Rounded MT Bold" pitchFamily="34" charset="0"/>
              </a:rPr>
              <a:t>Indirect rule.        </a:t>
            </a:r>
            <a:r>
              <a:rPr lang="en-US" dirty="0" smtClean="0">
                <a:latin typeface="Arial Rounded MT Bold" pitchFamily="34" charset="0"/>
              </a:rPr>
              <a:t> </a:t>
            </a:r>
            <a:r>
              <a:rPr lang="en-US" b="1" dirty="0" smtClean="0">
                <a:latin typeface="Arial Rounded MT Bold" pitchFamily="34" charset="0"/>
              </a:rPr>
              <a:t>B</a:t>
            </a:r>
            <a:r>
              <a:rPr lang="en-US" b="1" dirty="0">
                <a:latin typeface="Arial Rounded MT Bold" pitchFamily="34" charset="0"/>
              </a:rPr>
              <a:t>. </a:t>
            </a:r>
            <a:r>
              <a:rPr lang="en-US" dirty="0" err="1">
                <a:latin typeface="Arial Rounded MT Bold" pitchFamily="34" charset="0"/>
              </a:rPr>
              <a:t>Assimilado</a:t>
            </a:r>
            <a:r>
              <a:rPr lang="en-US" dirty="0">
                <a:latin typeface="Arial Rounded MT Bold" pitchFamily="34" charset="0"/>
              </a:rPr>
              <a:t>.</a:t>
            </a:r>
          </a:p>
          <a:p>
            <a:pPr marL="0" indent="0">
              <a:buNone/>
            </a:pPr>
            <a:r>
              <a:rPr lang="en-US" b="1" dirty="0">
                <a:latin typeface="Arial Rounded MT Bold" pitchFamily="34" charset="0"/>
              </a:rPr>
              <a:t>C. </a:t>
            </a:r>
            <a:r>
              <a:rPr lang="en-US" dirty="0">
                <a:latin typeface="Arial Rounded MT Bold" pitchFamily="34" charset="0"/>
              </a:rPr>
              <a:t>Direct rule             </a:t>
            </a:r>
            <a:r>
              <a:rPr lang="en-US" b="1" dirty="0">
                <a:latin typeface="Arial Rounded MT Bold" pitchFamily="34" charset="0"/>
              </a:rPr>
              <a:t>D. </a:t>
            </a:r>
            <a:r>
              <a:rPr lang="en-US" dirty="0">
                <a:latin typeface="Arial Rounded MT Bold" pitchFamily="34" charset="0"/>
              </a:rPr>
              <a:t>Assimilation.</a:t>
            </a:r>
          </a:p>
          <a:p>
            <a:pPr marL="0" indent="0">
              <a:buNone/>
            </a:pPr>
            <a:r>
              <a:rPr lang="en-US" dirty="0">
                <a:latin typeface="Arial Rounded MT Bold" pitchFamily="34" charset="0"/>
              </a:rPr>
              <a:t> </a:t>
            </a:r>
          </a:p>
          <a:p>
            <a:pPr marL="0" indent="0">
              <a:buNone/>
            </a:pPr>
            <a:r>
              <a:rPr lang="en-US" dirty="0">
                <a:latin typeface="Arial Rounded MT Bold" pitchFamily="34" charset="0"/>
              </a:rPr>
              <a:t>The colonial policy that was used by Belgium in Congo </a:t>
            </a:r>
            <a:r>
              <a:rPr lang="en-US" dirty="0" smtClean="0">
                <a:latin typeface="Arial Rounded MT Bold" pitchFamily="34" charset="0"/>
              </a:rPr>
              <a:t>was___________</a:t>
            </a:r>
            <a:endParaRPr lang="en-US" dirty="0">
              <a:latin typeface="Arial Rounded MT Bold" pitchFamily="34" charset="0"/>
            </a:endParaRPr>
          </a:p>
          <a:p>
            <a:pPr marL="0" indent="0">
              <a:buNone/>
            </a:pPr>
            <a:r>
              <a:rPr lang="en-US" b="1" dirty="0" smtClean="0">
                <a:latin typeface="Arial Rounded MT Bold" pitchFamily="34" charset="0"/>
              </a:rPr>
              <a:t>A</a:t>
            </a:r>
            <a:r>
              <a:rPr lang="en-US" b="1" dirty="0">
                <a:latin typeface="Arial Rounded MT Bold" pitchFamily="34" charset="0"/>
              </a:rPr>
              <a:t>. </a:t>
            </a:r>
            <a:r>
              <a:rPr lang="en-US" dirty="0">
                <a:latin typeface="Arial Rounded MT Bold" pitchFamily="34" charset="0"/>
              </a:rPr>
              <a:t>Assimilation         </a:t>
            </a:r>
            <a:r>
              <a:rPr lang="en-US" dirty="0" smtClean="0">
                <a:latin typeface="Arial Rounded MT Bold" pitchFamily="34" charset="0"/>
              </a:rPr>
              <a:t> </a:t>
            </a:r>
            <a:r>
              <a:rPr lang="en-US" b="1" dirty="0" smtClean="0">
                <a:latin typeface="Arial Rounded MT Bold" pitchFamily="34" charset="0"/>
              </a:rPr>
              <a:t>B</a:t>
            </a:r>
            <a:r>
              <a:rPr lang="en-US" b="1" dirty="0">
                <a:latin typeface="Arial Rounded MT Bold" pitchFamily="34" charset="0"/>
              </a:rPr>
              <a:t>. </a:t>
            </a:r>
            <a:r>
              <a:rPr lang="en-US" dirty="0" err="1">
                <a:latin typeface="Arial Rounded MT Bold" pitchFamily="34" charset="0"/>
              </a:rPr>
              <a:t>Assimilado</a:t>
            </a:r>
            <a:r>
              <a:rPr lang="en-US" dirty="0">
                <a:latin typeface="Arial Rounded MT Bold" pitchFamily="34" charset="0"/>
              </a:rPr>
              <a:t>.</a:t>
            </a:r>
          </a:p>
          <a:p>
            <a:pPr marL="0" indent="0">
              <a:buNone/>
            </a:pPr>
            <a:r>
              <a:rPr lang="en-US" b="1" dirty="0">
                <a:latin typeface="Arial Rounded MT Bold" pitchFamily="34" charset="0"/>
              </a:rPr>
              <a:t>C. </a:t>
            </a:r>
            <a:r>
              <a:rPr lang="en-US" dirty="0">
                <a:latin typeface="Arial Rounded MT Bold" pitchFamily="34" charset="0"/>
              </a:rPr>
              <a:t>Direct rule.            </a:t>
            </a:r>
            <a:r>
              <a:rPr lang="en-US" b="1" dirty="0">
                <a:latin typeface="Arial Rounded MT Bold" pitchFamily="34" charset="0"/>
              </a:rPr>
              <a:t>D. </a:t>
            </a:r>
            <a:r>
              <a:rPr lang="en-US" dirty="0">
                <a:latin typeface="Arial Rounded MT Bold" pitchFamily="34" charset="0"/>
              </a:rPr>
              <a:t>Indirect rule.</a:t>
            </a:r>
          </a:p>
        </p:txBody>
      </p:sp>
    </p:spTree>
    <p:extLst>
      <p:ext uri="{BB962C8B-B14F-4D97-AF65-F5344CB8AC3E}">
        <p14:creationId xmlns:p14="http://schemas.microsoft.com/office/powerpoint/2010/main" val="1958298027"/>
      </p:ext>
    </p:extLst>
  </p:cSld>
  <p:clrMapOvr>
    <a:masterClrMapping/>
  </p:clrMapOvr>
  <p:transition spd="slow" advTm="60000">
    <p:cover/>
  </p:transition>
  <p:timing>
    <p:tnLst>
      <p:par>
        <p:cTn id="1" dur="indefinite" restart="never" nodeType="tmRoot"/>
      </p:par>
    </p:tn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457200"/>
            <a:ext cx="9144000" cy="4610100"/>
          </a:xfrm>
          <a:prstGeom prst="rect">
            <a:avLst/>
          </a:prstGeom>
        </p:spPr>
        <p:txBody>
          <a:bodyPr>
            <a:noAutofit/>
          </a:bodyPr>
          <a:lstStyle/>
          <a:p>
            <a:pPr marL="457200" lvl="1" indent="0">
              <a:buNone/>
            </a:pPr>
            <a:r>
              <a:rPr lang="en-US" sz="2400" dirty="0">
                <a:latin typeface="Arial Rounded MT Bold" pitchFamily="34" charset="0"/>
              </a:rPr>
              <a:t>The </a:t>
            </a:r>
            <a:r>
              <a:rPr lang="en-US" sz="2400" dirty="0">
                <a:latin typeface="Arial Rounded MT Bold" pitchFamily="34" charset="0"/>
              </a:rPr>
              <a:t>following European powers use the policy </a:t>
            </a:r>
            <a:r>
              <a:rPr lang="en-US" sz="2400" dirty="0">
                <a:latin typeface="Arial Rounded MT Bold" pitchFamily="34" charset="0"/>
              </a:rPr>
              <a:t>of paternalism </a:t>
            </a:r>
            <a:r>
              <a:rPr lang="en-US" sz="2400" b="1" dirty="0">
                <a:latin typeface="Arial Rounded MT Bold" pitchFamily="34" charset="0"/>
              </a:rPr>
              <a:t>EXCEPT?</a:t>
            </a:r>
            <a:endParaRPr lang="en-US" sz="2400" dirty="0">
              <a:latin typeface="Arial Rounded MT Bold" pitchFamily="34" charset="0"/>
            </a:endParaRPr>
          </a:p>
          <a:p>
            <a:pPr marL="0" indent="0">
              <a:buNone/>
            </a:pPr>
            <a:r>
              <a:rPr lang="en-US" sz="2400" b="1" dirty="0">
                <a:latin typeface="Arial Rounded MT Bold" pitchFamily="34" charset="0"/>
              </a:rPr>
              <a:t>		A</a:t>
            </a:r>
            <a:r>
              <a:rPr lang="en-US" sz="2400" b="1" dirty="0">
                <a:latin typeface="Arial Rounded MT Bold" pitchFamily="34" charset="0"/>
              </a:rPr>
              <a:t>. </a:t>
            </a:r>
            <a:r>
              <a:rPr lang="en-US" sz="2400" dirty="0">
                <a:latin typeface="Arial Rounded MT Bold" pitchFamily="34" charset="0"/>
              </a:rPr>
              <a:t>British</a:t>
            </a:r>
            <a:r>
              <a:rPr lang="en-US" sz="2400" b="1" dirty="0">
                <a:latin typeface="Arial Rounded MT Bold" pitchFamily="34" charset="0"/>
              </a:rPr>
              <a:t>.		</a:t>
            </a:r>
            <a:r>
              <a:rPr lang="en-US" sz="2400" b="1" dirty="0">
                <a:latin typeface="Arial Rounded MT Bold" pitchFamily="34" charset="0"/>
              </a:rPr>
              <a:t>B</a:t>
            </a:r>
            <a:r>
              <a:rPr lang="en-US" sz="2400" b="1" dirty="0">
                <a:latin typeface="Arial Rounded MT Bold" pitchFamily="34" charset="0"/>
              </a:rPr>
              <a:t>. </a:t>
            </a:r>
            <a:r>
              <a:rPr lang="en-US" sz="2400" dirty="0">
                <a:latin typeface="Arial Rounded MT Bold" pitchFamily="34" charset="0"/>
              </a:rPr>
              <a:t>French.</a:t>
            </a:r>
          </a:p>
          <a:p>
            <a:pPr marL="0" indent="0">
              <a:buNone/>
            </a:pPr>
            <a:r>
              <a:rPr lang="en-US" sz="2400" b="1" dirty="0">
                <a:latin typeface="Arial Rounded MT Bold" pitchFamily="34" charset="0"/>
              </a:rPr>
              <a:t>		C</a:t>
            </a:r>
            <a:r>
              <a:rPr lang="en-US" sz="2400" b="1" dirty="0">
                <a:latin typeface="Arial Rounded MT Bold" pitchFamily="34" charset="0"/>
              </a:rPr>
              <a:t>. </a:t>
            </a:r>
            <a:r>
              <a:rPr lang="en-US" sz="2400" dirty="0">
                <a:latin typeface="Arial Rounded MT Bold" pitchFamily="34" charset="0"/>
              </a:rPr>
              <a:t>Belgium.	</a:t>
            </a:r>
            <a:r>
              <a:rPr lang="en-US" sz="2400" dirty="0">
                <a:latin typeface="Arial Rounded MT Bold" pitchFamily="34" charset="0"/>
              </a:rPr>
              <a:t>	</a:t>
            </a:r>
            <a:r>
              <a:rPr lang="en-US" sz="2400" b="1" dirty="0">
                <a:latin typeface="Arial Rounded MT Bold" pitchFamily="34" charset="0"/>
              </a:rPr>
              <a:t>D</a:t>
            </a:r>
            <a:r>
              <a:rPr lang="en-US" sz="2400" b="1" dirty="0">
                <a:latin typeface="Arial Rounded MT Bold" pitchFamily="34" charset="0"/>
              </a:rPr>
              <a:t>. </a:t>
            </a:r>
            <a:r>
              <a:rPr lang="en-US" sz="2400" dirty="0">
                <a:latin typeface="Arial Rounded MT Bold" pitchFamily="34" charset="0"/>
              </a:rPr>
              <a:t>Portuguese</a:t>
            </a:r>
            <a:r>
              <a:rPr lang="en-US" sz="2400" dirty="0">
                <a:latin typeface="Arial Rounded MT Bold" pitchFamily="34" charset="0"/>
              </a:rPr>
              <a:t>.</a:t>
            </a:r>
          </a:p>
          <a:p>
            <a:pPr marL="0" indent="0">
              <a:buNone/>
            </a:pPr>
            <a:endParaRPr lang="en-US" sz="2400" dirty="0">
              <a:latin typeface="Arial Rounded MT Bold" pitchFamily="34" charset="0"/>
            </a:endParaRPr>
          </a:p>
          <a:p>
            <a:pPr marL="0" indent="0">
              <a:buNone/>
            </a:pPr>
            <a:r>
              <a:rPr lang="en-US" sz="2400" dirty="0">
                <a:latin typeface="Arial Rounded MT Bold" pitchFamily="34" charset="0"/>
              </a:rPr>
              <a:t>       Who </a:t>
            </a:r>
            <a:r>
              <a:rPr lang="en-US" sz="2400" dirty="0">
                <a:latin typeface="Arial Rounded MT Bold" pitchFamily="34" charset="0"/>
              </a:rPr>
              <a:t>was the first chairman of Africa </a:t>
            </a:r>
            <a:r>
              <a:rPr lang="en-US" sz="2400" dirty="0">
                <a:latin typeface="Arial Rounded MT Bold" pitchFamily="34" charset="0"/>
              </a:rPr>
              <a:t>Union (AU)?</a:t>
            </a:r>
            <a:endParaRPr lang="en-US" sz="2400" dirty="0">
              <a:latin typeface="Arial Rounded MT Bold" pitchFamily="34" charset="0"/>
            </a:endParaRPr>
          </a:p>
          <a:p>
            <a:pPr marL="1485900" lvl="3">
              <a:buFont typeface="+mj-lt"/>
              <a:buAutoNum type="alphaUcPeriod"/>
            </a:pPr>
            <a:r>
              <a:rPr lang="en-US" sz="2400" dirty="0">
                <a:latin typeface="Arial Rounded MT Bold" pitchFamily="34" charset="0"/>
              </a:rPr>
              <a:t>Amara </a:t>
            </a:r>
            <a:r>
              <a:rPr lang="en-US" sz="2400" dirty="0" err="1">
                <a:latin typeface="Arial Rounded MT Bold" pitchFamily="34" charset="0"/>
              </a:rPr>
              <a:t>Essy</a:t>
            </a:r>
            <a:r>
              <a:rPr lang="en-US" sz="2400" dirty="0">
                <a:latin typeface="Arial Rounded MT Bold" pitchFamily="34" charset="0"/>
              </a:rPr>
              <a:t>. 	</a:t>
            </a:r>
            <a:r>
              <a:rPr lang="en-US" sz="2400" dirty="0">
                <a:latin typeface="Arial Rounded MT Bold" pitchFamily="34" charset="0"/>
              </a:rPr>
              <a:t>         </a:t>
            </a:r>
          </a:p>
          <a:p>
            <a:pPr marL="1485900" lvl="3">
              <a:buFont typeface="+mj-lt"/>
              <a:buAutoNum type="alphaUcPeriod"/>
            </a:pPr>
            <a:r>
              <a:rPr lang="en-US" sz="2400" dirty="0">
                <a:latin typeface="Arial Rounded MT Bold" pitchFamily="34" charset="0"/>
              </a:rPr>
              <a:t>Muammar </a:t>
            </a:r>
            <a:r>
              <a:rPr lang="en-US" sz="2400" dirty="0" err="1">
                <a:latin typeface="Arial Rounded MT Bold" pitchFamily="34" charset="0"/>
              </a:rPr>
              <a:t>Gadhaffi</a:t>
            </a:r>
            <a:r>
              <a:rPr lang="en-US" sz="2400" dirty="0">
                <a:latin typeface="Arial Rounded MT Bold" pitchFamily="34" charset="0"/>
              </a:rPr>
              <a:t>  </a:t>
            </a:r>
          </a:p>
          <a:p>
            <a:pPr marL="1485900" lvl="3">
              <a:buFont typeface="+mj-lt"/>
              <a:buAutoNum type="alphaUcPeriod"/>
            </a:pPr>
            <a:r>
              <a:rPr lang="en-US" sz="2400" dirty="0">
                <a:latin typeface="Arial Rounded MT Bold" pitchFamily="34" charset="0"/>
              </a:rPr>
              <a:t>Thabo </a:t>
            </a:r>
            <a:r>
              <a:rPr lang="en-US" sz="2400" dirty="0">
                <a:latin typeface="Arial Rounded MT Bold" pitchFamily="34" charset="0"/>
              </a:rPr>
              <a:t>Mbeki   </a:t>
            </a:r>
            <a:r>
              <a:rPr lang="en-US" sz="2400" dirty="0">
                <a:latin typeface="Arial Rounded MT Bold" pitchFamily="34" charset="0"/>
              </a:rPr>
              <a:t>     </a:t>
            </a:r>
          </a:p>
          <a:p>
            <a:pPr marL="1485900" lvl="3">
              <a:buFont typeface="+mj-lt"/>
              <a:buAutoNum type="alphaUcPeriod"/>
            </a:pPr>
            <a:r>
              <a:rPr lang="en-US" sz="2400" dirty="0">
                <a:latin typeface="Arial Rounded MT Bold" pitchFamily="34" charset="0"/>
              </a:rPr>
              <a:t>Nelson </a:t>
            </a:r>
            <a:r>
              <a:rPr lang="en-US" sz="2400" dirty="0">
                <a:latin typeface="Arial Rounded MT Bold" pitchFamily="34" charset="0"/>
              </a:rPr>
              <a:t>Mandela.</a:t>
            </a:r>
          </a:p>
          <a:p>
            <a:endParaRPr lang="en-US" sz="2400" dirty="0">
              <a:latin typeface="Arial Rounded MT Bold" pitchFamily="34" charset="0"/>
            </a:endParaRPr>
          </a:p>
        </p:txBody>
      </p:sp>
    </p:spTree>
    <p:extLst>
      <p:ext uri="{BB962C8B-B14F-4D97-AF65-F5344CB8AC3E}">
        <p14:creationId xmlns:p14="http://schemas.microsoft.com/office/powerpoint/2010/main" val="3027472900"/>
      </p:ext>
    </p:extLst>
  </p:cSld>
  <p:clrMapOvr>
    <a:masterClrMapping/>
  </p:clrMapOvr>
  <p:transition spd="slow" advTm="60000">
    <p:cover/>
  </p:transition>
  <p:timing>
    <p:tnLst>
      <p:par>
        <p:cTn id="1" dur="indefinite" restart="never" nodeType="tmRoot"/>
      </p:par>
    </p:tn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3771900"/>
          </a:xfrm>
          <a:prstGeom prst="rect">
            <a:avLst/>
          </a:prstGeom>
        </p:spPr>
        <p:txBody>
          <a:bodyPr>
            <a:noAutofit/>
          </a:bodyPr>
          <a:lstStyle/>
          <a:p>
            <a:pPr marL="0" indent="0">
              <a:buNone/>
            </a:pPr>
            <a:r>
              <a:rPr lang="en-US" sz="2400" dirty="0">
                <a:latin typeface="Arial Rounded MT Bold" pitchFamily="34" charset="0"/>
              </a:rPr>
              <a:t>Which one of the following group of countries was colonized by the </a:t>
            </a:r>
            <a:r>
              <a:rPr lang="en-US" sz="2400" dirty="0">
                <a:latin typeface="Arial Rounded MT Bold" pitchFamily="34" charset="0"/>
              </a:rPr>
              <a:t>French?</a:t>
            </a:r>
          </a:p>
          <a:p>
            <a:pPr marL="514350" indent="-514350">
              <a:buAutoNum type="alphaUcPeriod"/>
            </a:pPr>
            <a:r>
              <a:rPr lang="en-US" sz="2400" dirty="0" err="1">
                <a:latin typeface="Arial Rounded MT Bold" pitchFamily="34" charset="0"/>
              </a:rPr>
              <a:t>Mali</a:t>
            </a:r>
            <a:r>
              <a:rPr lang="en-US" sz="2400" dirty="0">
                <a:latin typeface="Arial Rounded MT Bold" pitchFamily="34" charset="0"/>
              </a:rPr>
              <a:t>, Tunisia, Burkina </a:t>
            </a:r>
            <a:r>
              <a:rPr lang="en-US" sz="2400" dirty="0">
                <a:latin typeface="Arial Rounded MT Bold" pitchFamily="34" charset="0"/>
              </a:rPr>
              <a:t>Faso.</a:t>
            </a:r>
          </a:p>
          <a:p>
            <a:pPr marL="514350" indent="-514350">
              <a:buAutoNum type="alphaUcPeriod"/>
            </a:pPr>
            <a:r>
              <a:rPr lang="en-US" sz="2400" dirty="0">
                <a:latin typeface="Arial Rounded MT Bold" pitchFamily="34" charset="0"/>
              </a:rPr>
              <a:t>Ghana</a:t>
            </a:r>
            <a:r>
              <a:rPr lang="en-US" sz="2400" dirty="0">
                <a:latin typeface="Arial Rounded MT Bold" pitchFamily="34" charset="0"/>
              </a:rPr>
              <a:t>, Tunisia, </a:t>
            </a:r>
            <a:r>
              <a:rPr lang="en-US" sz="2400" dirty="0">
                <a:latin typeface="Arial Rounded MT Bold" pitchFamily="34" charset="0"/>
              </a:rPr>
              <a:t>Chad.</a:t>
            </a:r>
          </a:p>
          <a:p>
            <a:pPr marL="514350" indent="-514350">
              <a:buAutoNum type="alphaUcPeriod"/>
            </a:pPr>
            <a:r>
              <a:rPr lang="en-US" sz="2400" dirty="0" err="1">
                <a:latin typeface="Arial Rounded MT Bold" pitchFamily="34" charset="0"/>
              </a:rPr>
              <a:t>Mali</a:t>
            </a:r>
            <a:r>
              <a:rPr lang="en-US" sz="2400" dirty="0">
                <a:latin typeface="Arial Rounded MT Bold" pitchFamily="34" charset="0"/>
              </a:rPr>
              <a:t>, Tanzania, </a:t>
            </a:r>
            <a:r>
              <a:rPr lang="en-US" sz="2400" dirty="0">
                <a:latin typeface="Arial Rounded MT Bold" pitchFamily="34" charset="0"/>
              </a:rPr>
              <a:t>Gabon.</a:t>
            </a:r>
          </a:p>
          <a:p>
            <a:pPr marL="514350" indent="-514350">
              <a:buAutoNum type="alphaUcPeriod"/>
            </a:pPr>
            <a:r>
              <a:rPr lang="en-US" sz="2400" dirty="0">
                <a:latin typeface="Arial Rounded MT Bold" pitchFamily="34" charset="0"/>
              </a:rPr>
              <a:t>Kenya</a:t>
            </a:r>
            <a:r>
              <a:rPr lang="en-US" sz="2400" dirty="0">
                <a:latin typeface="Arial Rounded MT Bold" pitchFamily="34" charset="0"/>
              </a:rPr>
              <a:t>, Mozambique, </a:t>
            </a:r>
            <a:r>
              <a:rPr lang="en-US" sz="2400" dirty="0" err="1">
                <a:latin typeface="Arial Rounded MT Bold" pitchFamily="34" charset="0"/>
              </a:rPr>
              <a:t>Mali</a:t>
            </a:r>
            <a:r>
              <a:rPr lang="en-US" sz="2400" dirty="0">
                <a:latin typeface="Arial Rounded MT Bold" pitchFamily="34" charset="0"/>
              </a:rPr>
              <a:t>.</a:t>
            </a:r>
          </a:p>
          <a:p>
            <a:pPr marL="0" indent="0">
              <a:buNone/>
            </a:pPr>
            <a:endParaRPr lang="en-US" sz="2400" dirty="0">
              <a:latin typeface="Arial Rounded MT Bold" pitchFamily="34" charset="0"/>
            </a:endParaRPr>
          </a:p>
          <a:p>
            <a:pPr marL="0" indent="0">
              <a:buNone/>
            </a:pPr>
            <a:r>
              <a:rPr lang="en-US" sz="2400" dirty="0">
                <a:latin typeface="Arial Rounded MT Bold" pitchFamily="34" charset="0"/>
              </a:rPr>
              <a:t>The </a:t>
            </a:r>
            <a:r>
              <a:rPr lang="en-US" sz="2400" dirty="0">
                <a:latin typeface="Arial Rounded MT Bold" pitchFamily="34" charset="0"/>
              </a:rPr>
              <a:t>following countries were colonized by different European power. Which one was colonized by the Germans?</a:t>
            </a:r>
          </a:p>
          <a:p>
            <a:pPr marL="0" indent="0">
              <a:buNone/>
            </a:pPr>
            <a:r>
              <a:rPr lang="en-US" sz="2400" dirty="0">
                <a:latin typeface="Arial Rounded MT Bold" pitchFamily="34" charset="0"/>
              </a:rPr>
              <a:t>A. Morocco </a:t>
            </a:r>
            <a:r>
              <a:rPr lang="en-US" sz="2400" dirty="0">
                <a:latin typeface="Arial Rounded MT Bold" pitchFamily="34" charset="0"/>
              </a:rPr>
              <a:t>and Mozambique.</a:t>
            </a:r>
          </a:p>
          <a:p>
            <a:pPr marL="0" indent="0">
              <a:buNone/>
            </a:pPr>
            <a:r>
              <a:rPr lang="en-US" sz="2400" dirty="0">
                <a:latin typeface="Arial Rounded MT Bold" pitchFamily="34" charset="0"/>
              </a:rPr>
              <a:t>B. Uganda </a:t>
            </a:r>
            <a:r>
              <a:rPr lang="en-US" sz="2400" dirty="0">
                <a:latin typeface="Arial Rounded MT Bold" pitchFamily="34" charset="0"/>
              </a:rPr>
              <a:t>and Somalia.</a:t>
            </a:r>
          </a:p>
          <a:p>
            <a:pPr marL="0" indent="0">
              <a:buNone/>
            </a:pPr>
            <a:r>
              <a:rPr lang="en-US" sz="2400" dirty="0">
                <a:latin typeface="Arial Rounded MT Bold" pitchFamily="34" charset="0"/>
              </a:rPr>
              <a:t>C. Ghana </a:t>
            </a:r>
            <a:r>
              <a:rPr lang="en-US" sz="2400" dirty="0">
                <a:latin typeface="Arial Rounded MT Bold" pitchFamily="34" charset="0"/>
              </a:rPr>
              <a:t>and </a:t>
            </a:r>
            <a:r>
              <a:rPr lang="en-US" sz="2400" dirty="0" err="1">
                <a:latin typeface="Arial Rounded MT Bold" pitchFamily="34" charset="0"/>
              </a:rPr>
              <a:t>Mali</a:t>
            </a:r>
            <a:r>
              <a:rPr lang="en-US" sz="2400" dirty="0">
                <a:latin typeface="Arial Rounded MT Bold" pitchFamily="34" charset="0"/>
              </a:rPr>
              <a:t>.</a:t>
            </a:r>
          </a:p>
          <a:p>
            <a:pPr marL="0" indent="0">
              <a:buNone/>
            </a:pPr>
            <a:r>
              <a:rPr lang="en-US" sz="2400" dirty="0">
                <a:latin typeface="Arial Rounded MT Bold" pitchFamily="34" charset="0"/>
              </a:rPr>
              <a:t>D. Morocco </a:t>
            </a:r>
            <a:r>
              <a:rPr lang="en-US" sz="2400" dirty="0">
                <a:latin typeface="Arial Rounded MT Bold" pitchFamily="34" charset="0"/>
              </a:rPr>
              <a:t>and Angola.</a:t>
            </a:r>
          </a:p>
          <a:p>
            <a:endParaRPr lang="en-US" sz="2400" dirty="0">
              <a:latin typeface="Arial Rounded MT Bold" pitchFamily="34" charset="0"/>
            </a:endParaRPr>
          </a:p>
        </p:txBody>
      </p:sp>
    </p:spTree>
    <p:extLst>
      <p:ext uri="{BB962C8B-B14F-4D97-AF65-F5344CB8AC3E}">
        <p14:creationId xmlns:p14="http://schemas.microsoft.com/office/powerpoint/2010/main" val="2797511129"/>
      </p:ext>
    </p:extLst>
  </p:cSld>
  <p:clrMapOvr>
    <a:masterClrMapping/>
  </p:clrMapOvr>
  <p:transition spd="slow" advTm="60000">
    <p:cover/>
  </p:transition>
  <p:timing>
    <p:tnLst>
      <p:par>
        <p:cTn id="1" dur="indefinite" restart="never" nodeType="tmRoot"/>
      </p:par>
    </p:tn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42900"/>
            <a:ext cx="9144000" cy="3771900"/>
          </a:xfrm>
          <a:prstGeom prst="rect">
            <a:avLst/>
          </a:prstGeom>
        </p:spPr>
        <p:txBody>
          <a:bodyPr>
            <a:noAutofit/>
          </a:bodyPr>
          <a:lstStyle/>
          <a:p>
            <a:pPr marL="0" indent="0">
              <a:buNone/>
            </a:pPr>
            <a:r>
              <a:rPr lang="en-US" sz="2400" dirty="0" err="1">
                <a:latin typeface="Arial Rounded MT Bold" pitchFamily="34" charset="0"/>
              </a:rPr>
              <a:t>Gamal</a:t>
            </a:r>
            <a:r>
              <a:rPr lang="en-US" sz="2400" dirty="0">
                <a:latin typeface="Arial Rounded MT Bold" pitchFamily="34" charset="0"/>
              </a:rPr>
              <a:t> Abdel Nasser contributed to the improvement of the economy in Egypt by---</a:t>
            </a:r>
          </a:p>
          <a:p>
            <a:pPr marL="0" indent="0">
              <a:buNone/>
            </a:pPr>
            <a:r>
              <a:rPr lang="en-US" sz="2400" b="1" dirty="0">
                <a:latin typeface="Arial Rounded MT Bold" pitchFamily="34" charset="0"/>
              </a:rPr>
              <a:t>A. </a:t>
            </a:r>
            <a:r>
              <a:rPr lang="en-US" sz="2400" dirty="0">
                <a:latin typeface="Arial Rounded MT Bold" pitchFamily="34" charset="0"/>
              </a:rPr>
              <a:t>Abolishing Sharia courts.</a:t>
            </a:r>
          </a:p>
          <a:p>
            <a:pPr marL="0" indent="0">
              <a:buNone/>
            </a:pPr>
            <a:r>
              <a:rPr lang="en-US" sz="2400" b="1" dirty="0">
                <a:latin typeface="Arial Rounded MT Bold" pitchFamily="34" charset="0"/>
              </a:rPr>
              <a:t>B. </a:t>
            </a:r>
            <a:r>
              <a:rPr lang="en-US" sz="2400" dirty="0">
                <a:latin typeface="Arial Rounded MT Bold" pitchFamily="34" charset="0"/>
              </a:rPr>
              <a:t>Helped to move OAU.</a:t>
            </a:r>
          </a:p>
          <a:p>
            <a:pPr marL="0" indent="0">
              <a:buNone/>
            </a:pPr>
            <a:r>
              <a:rPr lang="en-US" sz="2400" b="1" dirty="0">
                <a:latin typeface="Arial Rounded MT Bold" pitchFamily="34" charset="0"/>
              </a:rPr>
              <a:t>C. </a:t>
            </a:r>
            <a:r>
              <a:rPr lang="en-US" sz="2400" dirty="0">
                <a:latin typeface="Arial Rounded MT Bold" pitchFamily="34" charset="0"/>
              </a:rPr>
              <a:t>Helped in liberation movement in Africa.</a:t>
            </a:r>
          </a:p>
          <a:p>
            <a:pPr marL="0" indent="0">
              <a:buNone/>
            </a:pPr>
            <a:r>
              <a:rPr lang="en-US" sz="2400" b="1" dirty="0">
                <a:latin typeface="Arial Rounded MT Bold" pitchFamily="34" charset="0"/>
              </a:rPr>
              <a:t>D. </a:t>
            </a:r>
            <a:r>
              <a:rPr lang="en-US" sz="2400" dirty="0">
                <a:latin typeface="Arial Rounded MT Bold" pitchFamily="34" charset="0"/>
              </a:rPr>
              <a:t>He contributed in construction of Aswan high dam.</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I </a:t>
            </a:r>
            <a:r>
              <a:rPr lang="en-US" sz="2400" dirty="0">
                <a:latin typeface="Arial Rounded MT Bold" pitchFamily="34" charset="0"/>
              </a:rPr>
              <a:t>was born in 1918, in 1937 I joined my country military forces, in 1952 our army overthrew Farouk who was the president and made Mohammed </a:t>
            </a:r>
            <a:r>
              <a:rPr lang="en-US" sz="2400" dirty="0" err="1">
                <a:latin typeface="Arial Rounded MT Bold" pitchFamily="34" charset="0"/>
              </a:rPr>
              <a:t>Magid</a:t>
            </a:r>
            <a:r>
              <a:rPr lang="en-US" sz="2400" dirty="0">
                <a:latin typeface="Arial Rounded MT Bold" pitchFamily="34" charset="0"/>
              </a:rPr>
              <a:t> the </a:t>
            </a:r>
            <a:r>
              <a:rPr lang="en-US" sz="2400" dirty="0">
                <a:latin typeface="Arial Rounded MT Bold" pitchFamily="34" charset="0"/>
              </a:rPr>
              <a:t>leader; </a:t>
            </a:r>
            <a:r>
              <a:rPr lang="en-US" sz="2400" dirty="0">
                <a:latin typeface="Arial Rounded MT Bold" pitchFamily="34" charset="0"/>
              </a:rPr>
              <a:t>who am I?</a:t>
            </a:r>
          </a:p>
          <a:p>
            <a:pPr marL="0" indent="0">
              <a:buNone/>
            </a:pPr>
            <a:r>
              <a:rPr lang="en-US" sz="2400" b="1" dirty="0">
                <a:latin typeface="Arial Rounded MT Bold" pitchFamily="34" charset="0"/>
              </a:rPr>
              <a:t>A. </a:t>
            </a:r>
            <a:r>
              <a:rPr lang="en-US" sz="2400" dirty="0">
                <a:latin typeface="Arial Rounded MT Bold" pitchFamily="34" charset="0"/>
              </a:rPr>
              <a:t>Nelson Mandela. 		</a:t>
            </a:r>
            <a:r>
              <a:rPr lang="en-US" sz="2400" b="1" dirty="0">
                <a:latin typeface="Arial Rounded MT Bold" pitchFamily="34" charset="0"/>
              </a:rPr>
              <a:t>B. </a:t>
            </a:r>
            <a:r>
              <a:rPr lang="en-US" sz="2400" dirty="0">
                <a:latin typeface="Arial Rounded MT Bold" pitchFamily="34" charset="0"/>
              </a:rPr>
              <a:t>Leopold </a:t>
            </a:r>
            <a:r>
              <a:rPr lang="en-US" sz="2400" dirty="0" err="1">
                <a:latin typeface="Arial Rounded MT Bold" pitchFamily="34" charset="0"/>
              </a:rPr>
              <a:t>Senghol</a:t>
            </a:r>
            <a:endParaRPr lang="en-US" sz="2400" dirty="0">
              <a:latin typeface="Arial Rounded MT Bold" pitchFamily="34" charset="0"/>
            </a:endParaRPr>
          </a:p>
          <a:p>
            <a:pPr marL="0" indent="0">
              <a:buNone/>
            </a:pPr>
            <a:r>
              <a:rPr lang="en-US" sz="2400" b="1" dirty="0">
                <a:latin typeface="Arial Rounded MT Bold" pitchFamily="34" charset="0"/>
              </a:rPr>
              <a:t>C. </a:t>
            </a:r>
            <a:r>
              <a:rPr lang="en-US" sz="2400" dirty="0">
                <a:latin typeface="Arial Rounded MT Bold" pitchFamily="34" charset="0"/>
              </a:rPr>
              <a:t>Gamer Abdel Nasser.      	</a:t>
            </a:r>
            <a:r>
              <a:rPr lang="en-US" sz="2400" b="1" dirty="0">
                <a:latin typeface="Arial Rounded MT Bold" pitchFamily="34" charset="0"/>
              </a:rPr>
              <a:t>D. </a:t>
            </a:r>
            <a:r>
              <a:rPr lang="en-US" sz="2400" dirty="0">
                <a:latin typeface="Arial Rounded MT Bold" pitchFamily="34" charset="0"/>
              </a:rPr>
              <a:t>Hail </a:t>
            </a:r>
            <a:r>
              <a:rPr lang="en-US" sz="2400" dirty="0" err="1">
                <a:latin typeface="Arial Rounded MT Bold" pitchFamily="34" charset="0"/>
              </a:rPr>
              <a:t>Sellasie</a:t>
            </a:r>
            <a:r>
              <a:rPr lang="en-US" sz="2400" dirty="0">
                <a:latin typeface="Arial Rounded MT Bold" pitchFamily="34" charset="0"/>
              </a:rPr>
              <a:t>.</a:t>
            </a:r>
          </a:p>
          <a:p>
            <a:endParaRPr lang="en-US" sz="2400" dirty="0">
              <a:latin typeface="Arial Rounded MT Bold" pitchFamily="34" charset="0"/>
            </a:endParaRPr>
          </a:p>
        </p:txBody>
      </p:sp>
    </p:spTree>
    <p:extLst>
      <p:ext uri="{BB962C8B-B14F-4D97-AF65-F5344CB8AC3E}">
        <p14:creationId xmlns:p14="http://schemas.microsoft.com/office/powerpoint/2010/main" val="411048672"/>
      </p:ext>
    </p:extLst>
  </p:cSld>
  <p:clrMapOvr>
    <a:masterClrMapping/>
  </p:clrMapOvr>
  <p:transition spd="slow" advTm="60000">
    <p:cover/>
  </p:transition>
  <p:timing>
    <p:tnLst>
      <p:par>
        <p:cTn id="1" dur="indefinite" restart="never" nodeType="tmRoot"/>
      </p:par>
    </p:tn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4660900"/>
          </a:xfrm>
          <a:prstGeom prst="rect">
            <a:avLst/>
          </a:prstGeom>
        </p:spPr>
        <p:txBody>
          <a:bodyPr>
            <a:noAutofit/>
          </a:bodyPr>
          <a:lstStyle/>
          <a:p>
            <a:pPr marL="0" indent="0">
              <a:buNone/>
            </a:pPr>
            <a:r>
              <a:rPr lang="en-US" sz="2000" dirty="0">
                <a:latin typeface="Arial Rounded MT Bold" pitchFamily="34" charset="0"/>
              </a:rPr>
              <a:t>Which </a:t>
            </a:r>
            <a:r>
              <a:rPr lang="en-US" sz="2000" dirty="0">
                <a:latin typeface="Arial Rounded MT Bold" pitchFamily="34" charset="0"/>
              </a:rPr>
              <a:t>one of the following was an achievement of </a:t>
            </a:r>
            <a:r>
              <a:rPr lang="en-US" sz="2000" dirty="0" err="1">
                <a:latin typeface="Arial Rounded MT Bold" pitchFamily="34" charset="0"/>
              </a:rPr>
              <a:t>Gamal</a:t>
            </a:r>
            <a:r>
              <a:rPr lang="en-US" sz="2000" dirty="0">
                <a:latin typeface="Arial Rounded MT Bold" pitchFamily="34" charset="0"/>
              </a:rPr>
              <a:t> Abdel Nasser of Egypt?</a:t>
            </a:r>
          </a:p>
          <a:p>
            <a:pPr marL="0" indent="0">
              <a:buNone/>
            </a:pPr>
            <a:r>
              <a:rPr lang="en-US" sz="2000" b="1" dirty="0">
                <a:latin typeface="Arial Rounded MT Bold" pitchFamily="34" charset="0"/>
              </a:rPr>
              <a:t>A. </a:t>
            </a:r>
            <a:r>
              <a:rPr lang="en-US" sz="2000" dirty="0">
                <a:latin typeface="Arial Rounded MT Bold" pitchFamily="34" charset="0"/>
              </a:rPr>
              <a:t>promoted Arab unity.</a:t>
            </a:r>
          </a:p>
          <a:p>
            <a:pPr marL="0" indent="0">
              <a:buNone/>
            </a:pPr>
            <a:r>
              <a:rPr lang="en-US" sz="2000" b="1" dirty="0">
                <a:latin typeface="Arial Rounded MT Bold" pitchFamily="34" charset="0"/>
              </a:rPr>
              <a:t>B. </a:t>
            </a:r>
            <a:r>
              <a:rPr lang="en-US" sz="2000" dirty="0">
                <a:latin typeface="Arial Rounded MT Bold" pitchFamily="34" charset="0"/>
              </a:rPr>
              <a:t>Won the war against Israel.</a:t>
            </a:r>
          </a:p>
          <a:p>
            <a:pPr marL="0" indent="0">
              <a:buNone/>
            </a:pPr>
            <a:r>
              <a:rPr lang="en-US" sz="2000" b="1" dirty="0">
                <a:latin typeface="Arial Rounded MT Bold" pitchFamily="34" charset="0"/>
              </a:rPr>
              <a:t>C. </a:t>
            </a:r>
            <a:r>
              <a:rPr lang="en-US" sz="2000" dirty="0">
                <a:latin typeface="Arial Rounded MT Bold" pitchFamily="34" charset="0"/>
              </a:rPr>
              <a:t>Construction of Suez Canal.</a:t>
            </a:r>
          </a:p>
          <a:p>
            <a:pPr marL="0" indent="0">
              <a:buNone/>
            </a:pPr>
            <a:r>
              <a:rPr lang="en-US" sz="2000" b="1" dirty="0">
                <a:latin typeface="Arial Rounded MT Bold" pitchFamily="34" charset="0"/>
              </a:rPr>
              <a:t>D. </a:t>
            </a:r>
            <a:r>
              <a:rPr lang="en-US" sz="2000" dirty="0">
                <a:latin typeface="Arial Rounded MT Bold" pitchFamily="34" charset="0"/>
              </a:rPr>
              <a:t>Built Gezira Dam</a:t>
            </a:r>
            <a:r>
              <a:rPr lang="en-US" sz="2000" dirty="0">
                <a:latin typeface="Arial Rounded MT Bold" pitchFamily="34" charset="0"/>
              </a:rPr>
              <a:t>.</a:t>
            </a:r>
          </a:p>
          <a:p>
            <a:pPr marL="0" indent="0">
              <a:buNone/>
            </a:pPr>
            <a:endParaRPr lang="en-US" sz="1100" dirty="0">
              <a:latin typeface="Arial Rounded MT Bold" pitchFamily="34" charset="0"/>
            </a:endParaRPr>
          </a:p>
          <a:p>
            <a:pPr marL="0" indent="0">
              <a:buNone/>
            </a:pPr>
            <a:r>
              <a:rPr lang="en-US" sz="2000" dirty="0">
                <a:latin typeface="Arial Rounded MT Bold" pitchFamily="34" charset="0"/>
              </a:rPr>
              <a:t>10</a:t>
            </a:r>
            <a:r>
              <a:rPr lang="en-US" sz="2000" dirty="0">
                <a:latin typeface="Arial Rounded MT Bold" pitchFamily="34" charset="0"/>
              </a:rPr>
              <a:t>. Below are facts about an African leader</a:t>
            </a:r>
          </a:p>
          <a:p>
            <a:r>
              <a:rPr lang="en-US" sz="2000" dirty="0">
                <a:latin typeface="Arial Rounded MT Bold" pitchFamily="34" charset="0"/>
              </a:rPr>
              <a:t>Born in 1918 and attended military academy</a:t>
            </a:r>
          </a:p>
          <a:p>
            <a:r>
              <a:rPr lang="en-US" sz="2000" dirty="0">
                <a:latin typeface="Arial Rounded MT Bold" pitchFamily="34" charset="0"/>
              </a:rPr>
              <a:t>Formed a secret movement known as free officer.</a:t>
            </a:r>
          </a:p>
          <a:p>
            <a:r>
              <a:rPr lang="en-US" sz="2000" dirty="0">
                <a:latin typeface="Arial Rounded MT Bold" pitchFamily="34" charset="0"/>
              </a:rPr>
              <a:t>Wanted to remove British from power.</a:t>
            </a:r>
          </a:p>
          <a:p>
            <a:r>
              <a:rPr lang="en-US" sz="2000" dirty="0">
                <a:latin typeface="Arial Rounded MT Bold" pitchFamily="34" charset="0"/>
              </a:rPr>
              <a:t>He finally became president of his country.</a:t>
            </a:r>
          </a:p>
          <a:p>
            <a:r>
              <a:rPr lang="en-US" sz="2000" dirty="0">
                <a:latin typeface="Arial Rounded MT Bold" pitchFamily="34" charset="0"/>
              </a:rPr>
              <a:t>He carried many reforms in his country.</a:t>
            </a:r>
          </a:p>
          <a:p>
            <a:pPr marL="0" indent="0">
              <a:buNone/>
            </a:pPr>
            <a:r>
              <a:rPr lang="en-US" sz="2000" dirty="0">
                <a:latin typeface="Arial Rounded MT Bold" pitchFamily="34" charset="0"/>
              </a:rPr>
              <a:t>Who was he?</a:t>
            </a:r>
          </a:p>
          <a:p>
            <a:pPr marL="0" indent="0">
              <a:buNone/>
            </a:pPr>
            <a:r>
              <a:rPr lang="en-US" sz="2000" dirty="0">
                <a:latin typeface="Arial Rounded MT Bold" pitchFamily="34" charset="0"/>
              </a:rPr>
              <a:t>  </a:t>
            </a:r>
            <a:r>
              <a:rPr lang="en-US" sz="2000" b="1" dirty="0">
                <a:latin typeface="Arial Rounded MT Bold" pitchFamily="34" charset="0"/>
              </a:rPr>
              <a:t>A. </a:t>
            </a:r>
            <a:r>
              <a:rPr lang="en-US" sz="2000" dirty="0">
                <a:latin typeface="Arial Rounded MT Bold" pitchFamily="34" charset="0"/>
              </a:rPr>
              <a:t>General Mohamed. 	</a:t>
            </a:r>
            <a:r>
              <a:rPr lang="en-US" sz="2000" b="1" dirty="0">
                <a:latin typeface="Arial Rounded MT Bold" pitchFamily="34" charset="0"/>
              </a:rPr>
              <a:t>            </a:t>
            </a:r>
            <a:r>
              <a:rPr lang="en-US" sz="2000" b="1" dirty="0">
                <a:latin typeface="Arial Rounded MT Bold" pitchFamily="34" charset="0"/>
              </a:rPr>
              <a:t>	B</a:t>
            </a:r>
            <a:r>
              <a:rPr lang="en-US" sz="2000" b="1" dirty="0">
                <a:latin typeface="Arial Rounded MT Bold" pitchFamily="34" charset="0"/>
              </a:rPr>
              <a:t>. </a:t>
            </a:r>
            <a:r>
              <a:rPr lang="en-US" sz="2000" dirty="0" err="1">
                <a:latin typeface="Arial Rounded MT Bold" pitchFamily="34" charset="0"/>
              </a:rPr>
              <a:t>Gamal</a:t>
            </a:r>
            <a:r>
              <a:rPr lang="en-US" sz="2000" dirty="0">
                <a:latin typeface="Arial Rounded MT Bold" pitchFamily="34" charset="0"/>
              </a:rPr>
              <a:t> Nasser.</a:t>
            </a:r>
          </a:p>
          <a:p>
            <a:pPr marL="0" indent="0">
              <a:buNone/>
            </a:pPr>
            <a:r>
              <a:rPr lang="en-US" sz="2000" dirty="0">
                <a:latin typeface="Arial Rounded MT Bold" pitchFamily="34" charset="0"/>
              </a:rPr>
              <a:t> </a:t>
            </a:r>
            <a:r>
              <a:rPr lang="en-US" sz="2000" b="1" dirty="0">
                <a:latin typeface="Arial Rounded MT Bold" pitchFamily="34" charset="0"/>
              </a:rPr>
              <a:t> C. </a:t>
            </a:r>
            <a:r>
              <a:rPr lang="en-US" sz="2000" dirty="0">
                <a:latin typeface="Arial Rounded MT Bold" pitchFamily="34" charset="0"/>
              </a:rPr>
              <a:t>Kwame Nkrumah. 	</a:t>
            </a:r>
            <a:r>
              <a:rPr lang="en-US" sz="2000" dirty="0">
                <a:latin typeface="Arial Rounded MT Bold" pitchFamily="34" charset="0"/>
              </a:rPr>
              <a:t>            		</a:t>
            </a:r>
            <a:r>
              <a:rPr lang="en-US" sz="2000" b="1" dirty="0">
                <a:latin typeface="Arial Rounded MT Bold" pitchFamily="34" charset="0"/>
              </a:rPr>
              <a:t>D</a:t>
            </a:r>
            <a:r>
              <a:rPr lang="en-US" sz="2000" b="1" dirty="0">
                <a:latin typeface="Arial Rounded MT Bold" pitchFamily="34" charset="0"/>
              </a:rPr>
              <a:t>. </a:t>
            </a:r>
            <a:r>
              <a:rPr lang="en-US" sz="2000" dirty="0">
                <a:latin typeface="Arial Rounded MT Bold" pitchFamily="34" charset="0"/>
              </a:rPr>
              <a:t>Milton </a:t>
            </a:r>
            <a:r>
              <a:rPr lang="en-US" sz="2000" dirty="0" err="1">
                <a:latin typeface="Arial Rounded MT Bold" pitchFamily="34" charset="0"/>
              </a:rPr>
              <a:t>Obote</a:t>
            </a:r>
            <a:r>
              <a:rPr lang="en-US" sz="2000" dirty="0">
                <a:latin typeface="Arial Rounded MT Bold" pitchFamily="34" charset="0"/>
              </a:rPr>
              <a:t>.</a:t>
            </a:r>
          </a:p>
          <a:p>
            <a:endParaRPr lang="en-US" sz="2000" dirty="0">
              <a:latin typeface="Arial Rounded MT Bold" pitchFamily="34" charset="0"/>
            </a:endParaRPr>
          </a:p>
        </p:txBody>
      </p:sp>
    </p:spTree>
    <p:extLst>
      <p:ext uri="{BB962C8B-B14F-4D97-AF65-F5344CB8AC3E}">
        <p14:creationId xmlns:p14="http://schemas.microsoft.com/office/powerpoint/2010/main" val="1791202988"/>
      </p:ext>
    </p:extLst>
  </p:cSld>
  <p:clrMapOvr>
    <a:masterClrMapping/>
  </p:clrMapOvr>
  <p:transition spd="slow" advTm="60000">
    <p:cover/>
  </p:transition>
  <p:timing>
    <p:tnLst>
      <p:par>
        <p:cTn id="1" dur="indefinite" restart="never" nodeType="tmRoot"/>
      </p:par>
    </p:tn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04800"/>
            <a:ext cx="9144000" cy="3771900"/>
          </a:xfrm>
          <a:prstGeom prst="rect">
            <a:avLst/>
          </a:prstGeom>
        </p:spPr>
        <p:txBody>
          <a:bodyPr>
            <a:noAutofit/>
          </a:bodyPr>
          <a:lstStyle/>
          <a:p>
            <a:pPr marL="0" indent="0">
              <a:buNone/>
            </a:pPr>
            <a:r>
              <a:rPr lang="en-US" sz="2400" dirty="0">
                <a:latin typeface="Arial Rounded MT Bold" pitchFamily="34" charset="0"/>
              </a:rPr>
              <a:t>Which among the following was the last country to </a:t>
            </a:r>
            <a:r>
              <a:rPr lang="en-US" sz="2400" dirty="0">
                <a:latin typeface="Arial Rounded MT Bold" pitchFamily="34" charset="0"/>
              </a:rPr>
              <a:t>gain </a:t>
            </a:r>
            <a:r>
              <a:rPr lang="en-US" sz="2400" dirty="0">
                <a:latin typeface="Arial Rounded MT Bold" pitchFamily="34" charset="0"/>
              </a:rPr>
              <a:t>independence?</a:t>
            </a:r>
          </a:p>
          <a:p>
            <a:pPr marL="0" indent="0">
              <a:buNone/>
            </a:pPr>
            <a:r>
              <a:rPr lang="en-US" sz="2400" b="1" dirty="0">
                <a:latin typeface="Arial Rounded MT Bold" pitchFamily="34" charset="0"/>
              </a:rPr>
              <a:t>A</a:t>
            </a:r>
            <a:r>
              <a:rPr lang="en-US" sz="2400" b="1" dirty="0">
                <a:latin typeface="Arial Rounded MT Bold" pitchFamily="34" charset="0"/>
              </a:rPr>
              <a:t>. </a:t>
            </a:r>
            <a:r>
              <a:rPr lang="en-US" sz="2400" dirty="0">
                <a:latin typeface="Arial Rounded MT Bold" pitchFamily="34" charset="0"/>
              </a:rPr>
              <a:t>Zimbabwe. 		</a:t>
            </a:r>
            <a:r>
              <a:rPr lang="en-US" sz="2400" b="1" dirty="0">
                <a:latin typeface="Arial Rounded MT Bold" pitchFamily="34" charset="0"/>
              </a:rPr>
              <a:t>B</a:t>
            </a:r>
            <a:r>
              <a:rPr lang="en-US" sz="2400" b="1" dirty="0">
                <a:latin typeface="Arial Rounded MT Bold" pitchFamily="34" charset="0"/>
              </a:rPr>
              <a:t>. </a:t>
            </a:r>
            <a:r>
              <a:rPr lang="en-US" sz="2400" dirty="0">
                <a:latin typeface="Arial Rounded MT Bold" pitchFamily="34" charset="0"/>
              </a:rPr>
              <a:t>Angola. </a:t>
            </a:r>
          </a:p>
          <a:p>
            <a:pPr marL="0" indent="0">
              <a:buNone/>
            </a:pPr>
            <a:r>
              <a:rPr lang="en-US" sz="2400" b="1" dirty="0">
                <a:latin typeface="Arial Rounded MT Bold" pitchFamily="34" charset="0"/>
              </a:rPr>
              <a:t>C. </a:t>
            </a:r>
            <a:r>
              <a:rPr lang="en-US" sz="2400" dirty="0">
                <a:latin typeface="Arial Rounded MT Bold" pitchFamily="34" charset="0"/>
              </a:rPr>
              <a:t>Ghana. 			</a:t>
            </a:r>
            <a:r>
              <a:rPr lang="en-US" sz="2400" b="1" dirty="0">
                <a:latin typeface="Arial Rounded MT Bold" pitchFamily="34" charset="0"/>
              </a:rPr>
              <a:t>D. </a:t>
            </a:r>
            <a:r>
              <a:rPr lang="en-US" sz="2400" dirty="0">
                <a:latin typeface="Arial Rounded MT Bold" pitchFamily="34" charset="0"/>
              </a:rPr>
              <a:t>Egypt </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Ghana gained her independency in the year </a:t>
            </a:r>
            <a:r>
              <a:rPr lang="en-US" sz="2400" dirty="0">
                <a:latin typeface="Arial Rounded MT Bold" pitchFamily="34" charset="0"/>
              </a:rPr>
              <a:t>1957 through?</a:t>
            </a:r>
          </a:p>
          <a:p>
            <a:pPr marL="0" indent="0">
              <a:buNone/>
            </a:pPr>
            <a:r>
              <a:rPr lang="en-US" sz="2400" b="1" dirty="0">
                <a:latin typeface="Arial Rounded MT Bold" pitchFamily="34" charset="0"/>
              </a:rPr>
              <a:t>A. </a:t>
            </a:r>
            <a:r>
              <a:rPr lang="en-US" sz="2400" dirty="0">
                <a:latin typeface="Arial Rounded MT Bold" pitchFamily="34" charset="0"/>
              </a:rPr>
              <a:t>Armed struggle.</a:t>
            </a:r>
          </a:p>
          <a:p>
            <a:pPr marL="0" indent="0">
              <a:buNone/>
            </a:pPr>
            <a:r>
              <a:rPr lang="en-US" sz="2400" b="1" dirty="0">
                <a:latin typeface="Arial Rounded MT Bold" pitchFamily="34" charset="0"/>
              </a:rPr>
              <a:t>B. </a:t>
            </a:r>
            <a:r>
              <a:rPr lang="en-US" sz="2400" dirty="0">
                <a:latin typeface="Arial Rounded MT Bold" pitchFamily="34" charset="0"/>
              </a:rPr>
              <a:t>Peaceful </a:t>
            </a:r>
            <a:r>
              <a:rPr lang="en-US" sz="2400" dirty="0">
                <a:latin typeface="Arial Rounded MT Bold" pitchFamily="34" charset="0"/>
              </a:rPr>
              <a:t>negotiation and strikes </a:t>
            </a:r>
            <a:r>
              <a:rPr lang="en-US" sz="2400" dirty="0">
                <a:latin typeface="Arial Rounded MT Bold" pitchFamily="34" charset="0"/>
              </a:rPr>
              <a:t>demonstrations.</a:t>
            </a:r>
          </a:p>
          <a:p>
            <a:pPr marL="0" indent="0">
              <a:buNone/>
            </a:pPr>
            <a:r>
              <a:rPr lang="en-US" sz="2400" b="1" dirty="0">
                <a:latin typeface="Arial Rounded MT Bold" pitchFamily="34" charset="0"/>
              </a:rPr>
              <a:t>C. </a:t>
            </a:r>
            <a:r>
              <a:rPr lang="en-US" sz="2400" dirty="0">
                <a:latin typeface="Arial Rounded MT Bold" pitchFamily="34" charset="0"/>
              </a:rPr>
              <a:t>Help </a:t>
            </a:r>
            <a:r>
              <a:rPr lang="en-US" sz="2400" dirty="0">
                <a:latin typeface="Arial Rounded MT Bold" pitchFamily="34" charset="0"/>
              </a:rPr>
              <a:t>from members of Africa </a:t>
            </a:r>
            <a:r>
              <a:rPr lang="en-US" sz="2400" dirty="0">
                <a:latin typeface="Arial Rounded MT Bold" pitchFamily="34" charset="0"/>
              </a:rPr>
              <a:t>unity.</a:t>
            </a:r>
          </a:p>
          <a:p>
            <a:pPr marL="0" indent="0">
              <a:buNone/>
            </a:pPr>
            <a:r>
              <a:rPr lang="en-US" sz="2400" b="1" dirty="0">
                <a:latin typeface="Arial Rounded MT Bold" pitchFamily="34" charset="0"/>
              </a:rPr>
              <a:t>D. </a:t>
            </a:r>
            <a:r>
              <a:rPr lang="en-US" sz="2400" dirty="0">
                <a:latin typeface="Arial Rounded MT Bold" pitchFamily="34" charset="0"/>
              </a:rPr>
              <a:t>By </a:t>
            </a:r>
            <a:r>
              <a:rPr lang="en-US" sz="2400" dirty="0">
                <a:latin typeface="Arial Rounded MT Bold" pitchFamily="34" charset="0"/>
              </a:rPr>
              <a:t>defeating British army.</a:t>
            </a:r>
          </a:p>
          <a:p>
            <a:endParaRPr lang="en-US" sz="2400" dirty="0">
              <a:latin typeface="Arial Rounded MT Bold" pitchFamily="34" charset="0"/>
            </a:endParaRPr>
          </a:p>
        </p:txBody>
      </p:sp>
    </p:spTree>
    <p:extLst>
      <p:ext uri="{BB962C8B-B14F-4D97-AF65-F5344CB8AC3E}">
        <p14:creationId xmlns:p14="http://schemas.microsoft.com/office/powerpoint/2010/main" val="3947325159"/>
      </p:ext>
    </p:extLst>
  </p:cSld>
  <p:clrMapOvr>
    <a:masterClrMapping/>
  </p:clrMapOvr>
  <p:transition spd="slow" advTm="60000">
    <p:cove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698500"/>
            <a:ext cx="8229600" cy="3771900"/>
          </a:xfrm>
          <a:prstGeom prst="rect">
            <a:avLst/>
          </a:prstGeom>
        </p:spPr>
        <p:txBody>
          <a:bodyPr>
            <a:normAutofit fontScale="92500" lnSpcReduction="10000"/>
          </a:bodyPr>
          <a:lstStyle/>
          <a:p>
            <a:pPr>
              <a:lnSpc>
                <a:spcPct val="150000"/>
              </a:lnSpc>
              <a:buFont typeface="Wingdings" panose="05000000000000000000" pitchFamily="2" charset="2"/>
              <a:buChar char="§"/>
            </a:pPr>
            <a:r>
              <a:rPr lang="en-US" sz="3600" dirty="0">
                <a:latin typeface="Arial Rounded MT Bold" pitchFamily="34" charset="0"/>
              </a:rPr>
              <a:t>At night, land </a:t>
            </a:r>
            <a:r>
              <a:rPr lang="en-US" sz="3600" dirty="0">
                <a:latin typeface="Arial Rounded MT Bold" pitchFamily="34" charset="0"/>
              </a:rPr>
              <a:t>is colder </a:t>
            </a:r>
            <a:r>
              <a:rPr lang="en-US" sz="3600" dirty="0">
                <a:latin typeface="Arial Rounded MT Bold" pitchFamily="34" charset="0"/>
              </a:rPr>
              <a:t>than the sea. Sea water is heated and rises up creating space for a cool air from the land causing land breeze.</a:t>
            </a:r>
          </a:p>
          <a:p>
            <a:pPr>
              <a:lnSpc>
                <a:spcPct val="150000"/>
              </a:lnSpc>
              <a:buFont typeface="Wingdings" panose="05000000000000000000" pitchFamily="2" charset="2"/>
              <a:buChar char="§"/>
            </a:pPr>
            <a:r>
              <a:rPr lang="en-US" sz="3600" dirty="0">
                <a:latin typeface="Arial Rounded MT Bold" pitchFamily="34" charset="0"/>
              </a:rPr>
              <a:t>Land breeze is experienced at </a:t>
            </a:r>
            <a:r>
              <a:rPr lang="en-US" sz="3600" b="1" dirty="0">
                <a:latin typeface="Arial Rounded MT Bold" pitchFamily="34" charset="0"/>
              </a:rPr>
              <a:t>night</a:t>
            </a:r>
            <a:r>
              <a:rPr lang="en-US" sz="3600" dirty="0">
                <a:latin typeface="Arial Rounded MT Bold" pitchFamily="34" charset="0"/>
              </a:rPr>
              <a:t>.</a:t>
            </a:r>
          </a:p>
          <a:p>
            <a:pPr>
              <a:lnSpc>
                <a:spcPct val="150000"/>
              </a:lnSpc>
              <a:buFont typeface="Wingdings" panose="05000000000000000000" pitchFamily="2" charset="2"/>
              <a:buChar char="§"/>
            </a:pPr>
            <a:endParaRPr lang="en-US" sz="3600" dirty="0">
              <a:latin typeface="Arial Rounded MT Bold" pitchFamily="34" charset="0"/>
            </a:endParaRPr>
          </a:p>
        </p:txBody>
      </p:sp>
    </p:spTree>
    <p:extLst>
      <p:ext uri="{BB962C8B-B14F-4D97-AF65-F5344CB8AC3E}">
        <p14:creationId xmlns:p14="http://schemas.microsoft.com/office/powerpoint/2010/main" val="2629565426"/>
      </p:ext>
    </p:extLst>
  </p:cSld>
  <p:clrMapOvr>
    <a:masterClrMapping/>
  </p:clrMapOvr>
  <p:transition spd="slow" advTm="60000">
    <p:cover/>
  </p:transition>
  <p:timing>
    <p:tnLst>
      <p:par>
        <p:cTn id="1" dur="indefinite" restart="never" nodeType="tmRoot"/>
      </p:par>
    </p:tnLst>
  </p:timing>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90500"/>
            <a:ext cx="9144000" cy="3771900"/>
          </a:xfrm>
          <a:prstGeom prst="rect">
            <a:avLst/>
          </a:prstGeom>
        </p:spPr>
        <p:txBody>
          <a:bodyPr>
            <a:noAutofit/>
          </a:bodyPr>
          <a:lstStyle/>
          <a:p>
            <a:pPr marL="0" indent="0">
              <a:buNone/>
            </a:pPr>
            <a:r>
              <a:rPr lang="en-US" sz="2400" dirty="0">
                <a:latin typeface="Arial Rounded MT Bold" pitchFamily="34" charset="0"/>
              </a:rPr>
              <a:t>Cabinet in Swaziland is known </a:t>
            </a:r>
            <a:r>
              <a:rPr lang="en-US" sz="2400" dirty="0">
                <a:latin typeface="Arial Rounded MT Bold" pitchFamily="34" charset="0"/>
              </a:rPr>
              <a:t>as__________</a:t>
            </a:r>
            <a:endParaRPr lang="en-US" sz="2400" dirty="0">
              <a:latin typeface="Arial Rounded MT Bold" pitchFamily="34" charset="0"/>
            </a:endParaRPr>
          </a:p>
          <a:p>
            <a:pPr marL="514350" indent="-514350">
              <a:buAutoNum type="alphaUcPeriod"/>
            </a:pPr>
            <a:r>
              <a:rPr lang="en-US" sz="2400" dirty="0" err="1">
                <a:latin typeface="Arial Rounded MT Bold" pitchFamily="34" charset="0"/>
              </a:rPr>
              <a:t>Katikiro</a:t>
            </a:r>
            <a:r>
              <a:rPr lang="en-US" sz="2400" dirty="0">
                <a:latin typeface="Arial Rounded MT Bold" pitchFamily="34" charset="0"/>
              </a:rPr>
              <a:t>. 	</a:t>
            </a:r>
            <a:endParaRPr lang="en-US" sz="2400" dirty="0">
              <a:latin typeface="Arial Rounded MT Bold" pitchFamily="34" charset="0"/>
            </a:endParaRPr>
          </a:p>
          <a:p>
            <a:pPr marL="0" indent="0">
              <a:buNone/>
            </a:pPr>
            <a:r>
              <a:rPr lang="en-US" sz="2400" b="1" dirty="0">
                <a:latin typeface="Arial Rounded MT Bold" pitchFamily="34" charset="0"/>
              </a:rPr>
              <a:t>B</a:t>
            </a:r>
            <a:r>
              <a:rPr lang="en-US" sz="2400" b="1" dirty="0">
                <a:latin typeface="Arial Rounded MT Bold" pitchFamily="34" charset="0"/>
              </a:rPr>
              <a:t>. </a:t>
            </a:r>
            <a:r>
              <a:rPr lang="en-US" sz="2400" dirty="0" err="1">
                <a:latin typeface="Arial Rounded MT Bold" pitchFamily="34" charset="0"/>
              </a:rPr>
              <a:t>Libandla</a:t>
            </a:r>
            <a:r>
              <a:rPr lang="en-US" sz="2400" dirty="0">
                <a:latin typeface="Arial Rounded MT Bold" pitchFamily="34" charset="0"/>
              </a:rPr>
              <a:t>  </a:t>
            </a:r>
          </a:p>
          <a:p>
            <a:pPr marL="0" indent="0">
              <a:buNone/>
            </a:pPr>
            <a:r>
              <a:rPr lang="en-US" sz="2400" b="1" dirty="0">
                <a:latin typeface="Arial Rounded MT Bold" pitchFamily="34" charset="0"/>
              </a:rPr>
              <a:t>C. </a:t>
            </a:r>
            <a:r>
              <a:rPr lang="en-US" sz="2400" dirty="0" err="1">
                <a:latin typeface="Arial Rounded MT Bold" pitchFamily="34" charset="0"/>
              </a:rPr>
              <a:t>Liqoqo</a:t>
            </a:r>
            <a:r>
              <a:rPr lang="en-US" sz="2400" dirty="0">
                <a:latin typeface="Arial Rounded MT Bold" pitchFamily="34" charset="0"/>
              </a:rPr>
              <a:t>. 		</a:t>
            </a:r>
            <a:endParaRPr lang="en-US" sz="2400" dirty="0">
              <a:latin typeface="Arial Rounded MT Bold" pitchFamily="34" charset="0"/>
            </a:endParaRPr>
          </a:p>
          <a:p>
            <a:pPr marL="0" indent="0">
              <a:buNone/>
            </a:pPr>
            <a:r>
              <a:rPr lang="en-US" sz="2400" b="1" dirty="0">
                <a:latin typeface="Arial Rounded MT Bold" pitchFamily="34" charset="0"/>
              </a:rPr>
              <a:t>D</a:t>
            </a:r>
            <a:r>
              <a:rPr lang="en-US" sz="2400" b="1" dirty="0">
                <a:latin typeface="Arial Rounded MT Bold" pitchFamily="34" charset="0"/>
              </a:rPr>
              <a:t>. </a:t>
            </a:r>
            <a:r>
              <a:rPr lang="en-US" sz="2400" dirty="0" err="1">
                <a:latin typeface="Arial Rounded MT Bold" pitchFamily="34" charset="0"/>
              </a:rPr>
              <a:t>Lusendvo</a:t>
            </a:r>
            <a:r>
              <a:rPr lang="en-US" sz="2400" dirty="0">
                <a:latin typeface="Arial Rounded MT Bold" pitchFamily="34" charset="0"/>
              </a:rPr>
              <a:t>.</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14. The parliament in Swaziland is known as</a:t>
            </a:r>
            <a:r>
              <a:rPr lang="en-US" sz="2400" dirty="0">
                <a:latin typeface="Arial Rounded MT Bold" pitchFamily="34" charset="0"/>
              </a:rPr>
              <a:t>?</a:t>
            </a:r>
          </a:p>
          <a:p>
            <a:pPr marL="0" indent="0">
              <a:buNone/>
            </a:pPr>
            <a:r>
              <a:rPr lang="en-US" sz="2400" b="1" dirty="0">
                <a:latin typeface="Arial Rounded MT Bold" pitchFamily="34" charset="0"/>
              </a:rPr>
              <a:t>A</a:t>
            </a:r>
            <a:r>
              <a:rPr lang="en-US" sz="2400" b="1" dirty="0">
                <a:latin typeface="Arial Rounded MT Bold" pitchFamily="34" charset="0"/>
              </a:rPr>
              <a:t>. </a:t>
            </a:r>
            <a:r>
              <a:rPr lang="en-US" sz="2400" dirty="0" err="1">
                <a:latin typeface="Arial Rounded MT Bold" pitchFamily="34" charset="0"/>
              </a:rPr>
              <a:t>Liqoqo</a:t>
            </a:r>
            <a:r>
              <a:rPr lang="en-US" sz="2400" dirty="0">
                <a:latin typeface="Arial Rounded MT Bold" pitchFamily="34" charset="0"/>
              </a:rPr>
              <a:t>. 		</a:t>
            </a:r>
            <a:endParaRPr lang="en-US" sz="2400" dirty="0">
              <a:latin typeface="Arial Rounded MT Bold" pitchFamily="34" charset="0"/>
            </a:endParaRPr>
          </a:p>
          <a:p>
            <a:pPr marL="0" indent="0">
              <a:buNone/>
            </a:pPr>
            <a:r>
              <a:rPr lang="en-US" sz="2400" b="1" dirty="0">
                <a:latin typeface="Arial Rounded MT Bold" pitchFamily="34" charset="0"/>
              </a:rPr>
              <a:t>B</a:t>
            </a:r>
            <a:r>
              <a:rPr lang="en-US" sz="2400" b="1" dirty="0">
                <a:latin typeface="Arial Rounded MT Bold" pitchFamily="34" charset="0"/>
              </a:rPr>
              <a:t>. </a:t>
            </a:r>
            <a:r>
              <a:rPr lang="en-US" sz="2400" dirty="0" err="1">
                <a:latin typeface="Arial Rounded MT Bold" pitchFamily="34" charset="0"/>
              </a:rPr>
              <a:t>Libandla</a:t>
            </a:r>
            <a:r>
              <a:rPr lang="en-US" sz="2400" dirty="0">
                <a:latin typeface="Arial Rounded MT Bold" pitchFamily="34" charset="0"/>
              </a:rPr>
              <a:t>  </a:t>
            </a:r>
            <a:endParaRPr lang="en-US" sz="2400" dirty="0">
              <a:latin typeface="Arial Rounded MT Bold" pitchFamily="34" charset="0"/>
            </a:endParaRPr>
          </a:p>
          <a:p>
            <a:pPr marL="0" indent="0">
              <a:buNone/>
            </a:pPr>
            <a:r>
              <a:rPr lang="en-US" sz="2400" b="1" dirty="0">
                <a:latin typeface="Arial Rounded MT Bold" pitchFamily="34" charset="0"/>
              </a:rPr>
              <a:t>C</a:t>
            </a:r>
            <a:r>
              <a:rPr lang="en-US" sz="2400" b="1" dirty="0">
                <a:latin typeface="Arial Rounded MT Bold" pitchFamily="34" charset="0"/>
              </a:rPr>
              <a:t>. </a:t>
            </a:r>
            <a:r>
              <a:rPr lang="en-US" sz="2400" dirty="0" err="1">
                <a:latin typeface="Arial Rounded MT Bold" pitchFamily="34" charset="0"/>
              </a:rPr>
              <a:t>Ngwenyama</a:t>
            </a:r>
            <a:r>
              <a:rPr lang="en-US" sz="2400" dirty="0">
                <a:latin typeface="Arial Rounded MT Bold" pitchFamily="34" charset="0"/>
              </a:rPr>
              <a:t> 	</a:t>
            </a:r>
            <a:endParaRPr lang="en-US" sz="2400" dirty="0">
              <a:latin typeface="Arial Rounded MT Bold" pitchFamily="34" charset="0"/>
            </a:endParaRPr>
          </a:p>
          <a:p>
            <a:pPr marL="0" indent="0">
              <a:buNone/>
            </a:pPr>
            <a:r>
              <a:rPr lang="en-US" sz="2400" b="1" dirty="0">
                <a:latin typeface="Arial Rounded MT Bold" pitchFamily="34" charset="0"/>
              </a:rPr>
              <a:t>D</a:t>
            </a:r>
            <a:r>
              <a:rPr lang="en-US" sz="2400" b="1" dirty="0">
                <a:latin typeface="Arial Rounded MT Bold" pitchFamily="34" charset="0"/>
              </a:rPr>
              <a:t>. </a:t>
            </a:r>
            <a:r>
              <a:rPr lang="en-US" sz="2400" dirty="0" err="1">
                <a:latin typeface="Arial Rounded MT Bold" pitchFamily="34" charset="0"/>
              </a:rPr>
              <a:t>Lusendvo</a:t>
            </a:r>
            <a:endParaRPr lang="en-US" sz="2400" dirty="0">
              <a:latin typeface="Arial Rounded MT Bold" pitchFamily="34" charset="0"/>
            </a:endParaRPr>
          </a:p>
        </p:txBody>
      </p:sp>
    </p:spTree>
    <p:extLst>
      <p:ext uri="{BB962C8B-B14F-4D97-AF65-F5344CB8AC3E}">
        <p14:creationId xmlns:p14="http://schemas.microsoft.com/office/powerpoint/2010/main" val="1880712901"/>
      </p:ext>
    </p:extLst>
  </p:cSld>
  <p:clrMapOvr>
    <a:masterClrMapping/>
  </p:clrMapOvr>
  <p:transition spd="slow" advTm="60000">
    <p:cover/>
  </p:transition>
  <p:timing>
    <p:tnLst>
      <p:par>
        <p:cTn id="1" dur="indefinite" restart="never" nodeType="tmRoot"/>
      </p:par>
    </p:tn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3962400"/>
          </a:xfrm>
          <a:prstGeom prst="rect">
            <a:avLst/>
          </a:prstGeom>
        </p:spPr>
        <p:txBody>
          <a:bodyPr>
            <a:noAutofit/>
          </a:bodyPr>
          <a:lstStyle/>
          <a:p>
            <a:pPr marL="0" indent="0">
              <a:buNone/>
            </a:pPr>
            <a:r>
              <a:rPr lang="en-US" sz="2400" dirty="0">
                <a:latin typeface="Arial Rounded MT Bold" pitchFamily="34" charset="0"/>
              </a:rPr>
              <a:t>The san did not have council of elders</a:t>
            </a:r>
            <a:r>
              <a:rPr lang="en-US" sz="2400" dirty="0" smtClean="0">
                <a:latin typeface="Arial Rounded MT Bold" pitchFamily="34" charset="0"/>
              </a:rPr>
              <a:t>,</a:t>
            </a:r>
          </a:p>
          <a:p>
            <a:pPr marL="0" indent="0">
              <a:buNone/>
            </a:pPr>
            <a:r>
              <a:rPr lang="en-US" sz="2400" dirty="0" smtClean="0">
                <a:latin typeface="Arial Rounded MT Bold" pitchFamily="34" charset="0"/>
              </a:rPr>
              <a:t> </a:t>
            </a:r>
            <a:r>
              <a:rPr lang="en-US" sz="2400" dirty="0">
                <a:latin typeface="Arial Rounded MT Bold" pitchFamily="34" charset="0"/>
              </a:rPr>
              <a:t>chiefs, or king but they made decisions </a:t>
            </a:r>
            <a:r>
              <a:rPr lang="en-US" sz="2400" dirty="0">
                <a:latin typeface="Arial Rounded MT Bold" pitchFamily="34" charset="0"/>
              </a:rPr>
              <a:t>through?</a:t>
            </a:r>
          </a:p>
          <a:p>
            <a:pPr marL="0" indent="0">
              <a:buNone/>
            </a:pPr>
            <a:r>
              <a:rPr lang="en-US" sz="2400" b="1" dirty="0">
                <a:latin typeface="Arial Rounded MT Bold" pitchFamily="34" charset="0"/>
              </a:rPr>
              <a:t>A. </a:t>
            </a:r>
            <a:r>
              <a:rPr lang="en-US" sz="2400" dirty="0">
                <a:latin typeface="Arial Rounded MT Bold" pitchFamily="34" charset="0"/>
              </a:rPr>
              <a:t>Arbitration</a:t>
            </a:r>
            <a:r>
              <a:rPr lang="en-US" sz="2400" dirty="0">
                <a:latin typeface="Arial Rounded MT Bold" pitchFamily="34" charset="0"/>
              </a:rPr>
              <a:t>. 	</a:t>
            </a:r>
            <a:r>
              <a:rPr lang="en-US" sz="2400" b="1" dirty="0">
                <a:latin typeface="Arial Rounded MT Bold" pitchFamily="34" charset="0"/>
              </a:rPr>
              <a:t>B. </a:t>
            </a:r>
            <a:r>
              <a:rPr lang="en-US" sz="2400" dirty="0">
                <a:latin typeface="Arial Rounded MT Bold" pitchFamily="34" charset="0"/>
              </a:rPr>
              <a:t>Reconciliation</a:t>
            </a:r>
          </a:p>
          <a:p>
            <a:pPr marL="0" indent="0">
              <a:buNone/>
            </a:pPr>
            <a:r>
              <a:rPr lang="en-US" sz="2400" b="1" dirty="0">
                <a:latin typeface="Arial Rounded MT Bold" pitchFamily="34" charset="0"/>
              </a:rPr>
              <a:t>C. </a:t>
            </a:r>
            <a:r>
              <a:rPr lang="en-US" sz="2400" dirty="0">
                <a:latin typeface="Arial Rounded MT Bold" pitchFamily="34" charset="0"/>
              </a:rPr>
              <a:t>Consensus. 	</a:t>
            </a:r>
            <a:r>
              <a:rPr lang="en-US" sz="2400" b="1" dirty="0">
                <a:latin typeface="Arial Rounded MT Bold" pitchFamily="34" charset="0"/>
              </a:rPr>
              <a:t>D. </a:t>
            </a:r>
            <a:r>
              <a:rPr lang="en-US" sz="2400" dirty="0">
                <a:latin typeface="Arial Rounded MT Bold" pitchFamily="34" charset="0"/>
              </a:rPr>
              <a:t>Spiritualism.</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16. The treaty of </a:t>
            </a:r>
            <a:r>
              <a:rPr lang="en-US" sz="2400" dirty="0" err="1">
                <a:latin typeface="Arial Rounded MT Bold" pitchFamily="34" charset="0"/>
              </a:rPr>
              <a:t>Bissandugu</a:t>
            </a:r>
            <a:r>
              <a:rPr lang="en-US" sz="2400" dirty="0">
                <a:latin typeface="Arial Rounded MT Bold" pitchFamily="34" charset="0"/>
              </a:rPr>
              <a:t> between the French and </a:t>
            </a:r>
            <a:r>
              <a:rPr lang="en-US" sz="2400" dirty="0" err="1">
                <a:latin typeface="Arial Rounded MT Bold" pitchFamily="34" charset="0"/>
              </a:rPr>
              <a:t>Samore</a:t>
            </a:r>
            <a:r>
              <a:rPr lang="en-US" sz="2400" dirty="0">
                <a:latin typeface="Arial Rounded MT Bold" pitchFamily="34" charset="0"/>
              </a:rPr>
              <a:t> </a:t>
            </a:r>
            <a:r>
              <a:rPr lang="en-US" sz="2400" dirty="0" err="1">
                <a:latin typeface="Arial Rounded MT Bold" pitchFamily="34" charset="0"/>
              </a:rPr>
              <a:t>Toure</a:t>
            </a:r>
            <a:r>
              <a:rPr lang="en-US" sz="2400" dirty="0">
                <a:latin typeface="Arial Rounded MT Bold" pitchFamily="34" charset="0"/>
              </a:rPr>
              <a:t> was an agreement </a:t>
            </a:r>
            <a:r>
              <a:rPr lang="en-US" sz="2400" dirty="0">
                <a:latin typeface="Arial Rounded MT Bold" pitchFamily="34" charset="0"/>
              </a:rPr>
              <a:t>that_______</a:t>
            </a:r>
            <a:endParaRPr lang="en-US" sz="2400" dirty="0">
              <a:latin typeface="Arial Rounded MT Bold" pitchFamily="34" charset="0"/>
            </a:endParaRPr>
          </a:p>
          <a:p>
            <a:pPr marL="0" indent="0">
              <a:buNone/>
            </a:pPr>
            <a:r>
              <a:rPr lang="en-US" sz="2400" b="1" dirty="0">
                <a:latin typeface="Arial Rounded MT Bold" pitchFamily="34" charset="0"/>
              </a:rPr>
              <a:t>A. </a:t>
            </a:r>
            <a:r>
              <a:rPr lang="en-US" sz="2400" dirty="0" err="1">
                <a:latin typeface="Arial Rounded MT Bold" pitchFamily="34" charset="0"/>
              </a:rPr>
              <a:t>Samore</a:t>
            </a:r>
            <a:r>
              <a:rPr lang="en-US" sz="2400" dirty="0">
                <a:latin typeface="Arial Rounded MT Bold" pitchFamily="34" charset="0"/>
              </a:rPr>
              <a:t> </a:t>
            </a:r>
            <a:r>
              <a:rPr lang="en-US" sz="2400" dirty="0" err="1">
                <a:latin typeface="Arial Rounded MT Bold" pitchFamily="34" charset="0"/>
              </a:rPr>
              <a:t>Toure</a:t>
            </a:r>
            <a:r>
              <a:rPr lang="en-US" sz="2400" dirty="0">
                <a:latin typeface="Arial Rounded MT Bold" pitchFamily="34" charset="0"/>
              </a:rPr>
              <a:t> and the French will not cross into each other territory.</a:t>
            </a:r>
          </a:p>
          <a:p>
            <a:pPr marL="0" indent="0">
              <a:buNone/>
            </a:pPr>
            <a:r>
              <a:rPr lang="en-US" sz="2400" b="1" dirty="0">
                <a:latin typeface="Arial Rounded MT Bold" pitchFamily="34" charset="0"/>
              </a:rPr>
              <a:t>B. </a:t>
            </a:r>
            <a:r>
              <a:rPr lang="en-US" sz="2400" dirty="0" err="1">
                <a:latin typeface="Arial Rounded MT Bold" pitchFamily="34" charset="0"/>
              </a:rPr>
              <a:t>Samore</a:t>
            </a:r>
            <a:r>
              <a:rPr lang="en-US" sz="2400" dirty="0">
                <a:latin typeface="Arial Rounded MT Bold" pitchFamily="34" charset="0"/>
              </a:rPr>
              <a:t> </a:t>
            </a:r>
            <a:r>
              <a:rPr lang="en-US" sz="2400" dirty="0" err="1">
                <a:latin typeface="Arial Rounded MT Bold" pitchFamily="34" charset="0"/>
              </a:rPr>
              <a:t>Toure</a:t>
            </a:r>
            <a:r>
              <a:rPr lang="en-US" sz="2400" dirty="0">
                <a:latin typeface="Arial Rounded MT Bold" pitchFamily="34" charset="0"/>
              </a:rPr>
              <a:t> will join the French army.</a:t>
            </a:r>
          </a:p>
          <a:p>
            <a:pPr marL="0" indent="0">
              <a:buNone/>
            </a:pPr>
            <a:r>
              <a:rPr lang="en-US" sz="2400" b="1" dirty="0">
                <a:latin typeface="Arial Rounded MT Bold" pitchFamily="34" charset="0"/>
              </a:rPr>
              <a:t>C. </a:t>
            </a:r>
            <a:r>
              <a:rPr lang="en-US" sz="2400" dirty="0">
                <a:latin typeface="Arial Rounded MT Bold" pitchFamily="34" charset="0"/>
              </a:rPr>
              <a:t>French will help </a:t>
            </a:r>
            <a:r>
              <a:rPr lang="en-US" sz="2400" dirty="0" err="1">
                <a:latin typeface="Arial Rounded MT Bold" pitchFamily="34" charset="0"/>
              </a:rPr>
              <a:t>Samore</a:t>
            </a:r>
            <a:r>
              <a:rPr lang="en-US" sz="2400" dirty="0">
                <a:latin typeface="Arial Rounded MT Bold" pitchFamily="34" charset="0"/>
              </a:rPr>
              <a:t> to defeat his enemies.</a:t>
            </a:r>
          </a:p>
          <a:p>
            <a:pPr marL="0" indent="0">
              <a:buNone/>
            </a:pPr>
            <a:r>
              <a:rPr lang="en-US" sz="2400" b="1" dirty="0">
                <a:latin typeface="Arial Rounded MT Bold" pitchFamily="34" charset="0"/>
              </a:rPr>
              <a:t>D. </a:t>
            </a:r>
            <a:r>
              <a:rPr lang="en-US" sz="2400" dirty="0">
                <a:latin typeface="Arial Rounded MT Bold" pitchFamily="34" charset="0"/>
              </a:rPr>
              <a:t>French to help him controlling the trade.</a:t>
            </a:r>
          </a:p>
          <a:p>
            <a:endParaRPr lang="en-US" sz="2400" dirty="0">
              <a:latin typeface="Arial Rounded MT Bold" pitchFamily="34" charset="0"/>
            </a:endParaRPr>
          </a:p>
        </p:txBody>
      </p:sp>
    </p:spTree>
    <p:extLst>
      <p:ext uri="{BB962C8B-B14F-4D97-AF65-F5344CB8AC3E}">
        <p14:creationId xmlns:p14="http://schemas.microsoft.com/office/powerpoint/2010/main" val="1452704253"/>
      </p:ext>
    </p:extLst>
  </p:cSld>
  <p:clrMapOvr>
    <a:masterClrMapping/>
  </p:clrMapOvr>
  <p:transition spd="slow" advTm="60000">
    <p:cover/>
  </p:transition>
  <p:timing>
    <p:tnLst>
      <p:par>
        <p:cTn id="1" dur="indefinite" restart="never" nodeType="tmRoot"/>
      </p:par>
    </p:tn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3771900"/>
          </a:xfrm>
          <a:prstGeom prst="rect">
            <a:avLst/>
          </a:prstGeom>
        </p:spPr>
        <p:txBody>
          <a:bodyPr>
            <a:noAutofit/>
          </a:bodyPr>
          <a:lstStyle/>
          <a:p>
            <a:pPr marL="0" indent="0">
              <a:buNone/>
            </a:pPr>
            <a:r>
              <a:rPr lang="en-US" sz="2400" dirty="0">
                <a:latin typeface="Arial Rounded MT Bold" pitchFamily="34" charset="0"/>
              </a:rPr>
              <a:t>Which of the following statements shows a great      </a:t>
            </a:r>
            <a:r>
              <a:rPr lang="en-US" sz="2400" dirty="0">
                <a:latin typeface="Arial Rounded MT Bold" pitchFamily="34" charset="0"/>
              </a:rPr>
              <a:t>Similarity </a:t>
            </a:r>
            <a:r>
              <a:rPr lang="en-US" sz="2400" dirty="0">
                <a:latin typeface="Arial Rounded MT Bold" pitchFamily="34" charset="0"/>
              </a:rPr>
              <a:t>between the San and the </a:t>
            </a:r>
            <a:r>
              <a:rPr lang="en-US" sz="2400" dirty="0" err="1">
                <a:latin typeface="Arial Rounded MT Bold" pitchFamily="34" charset="0"/>
              </a:rPr>
              <a:t>Khoikhoi</a:t>
            </a:r>
            <a:r>
              <a:rPr lang="en-US" sz="2400" dirty="0">
                <a:latin typeface="Arial Rounded MT Bold" pitchFamily="34" charset="0"/>
              </a:rPr>
              <a:t>?</a:t>
            </a:r>
          </a:p>
          <a:p>
            <a:pPr marL="0" indent="0">
              <a:buNone/>
            </a:pPr>
            <a:r>
              <a:rPr lang="en-US" sz="2400" b="1" dirty="0">
                <a:latin typeface="Arial Rounded MT Bold" pitchFamily="34" charset="0"/>
              </a:rPr>
              <a:t>A. </a:t>
            </a:r>
            <a:r>
              <a:rPr lang="en-US" sz="2400" dirty="0">
                <a:latin typeface="Arial Rounded MT Bold" pitchFamily="34" charset="0"/>
              </a:rPr>
              <a:t>Both live in the Northern Africa.</a:t>
            </a:r>
          </a:p>
          <a:p>
            <a:pPr marL="0" indent="0">
              <a:buNone/>
            </a:pPr>
            <a:r>
              <a:rPr lang="en-US" sz="2400" b="1" dirty="0">
                <a:latin typeface="Arial Rounded MT Bold" pitchFamily="34" charset="0"/>
              </a:rPr>
              <a:t>B. </a:t>
            </a:r>
            <a:r>
              <a:rPr lang="en-US" sz="2400" dirty="0">
                <a:latin typeface="Arial Rounded MT Bold" pitchFamily="34" charset="0"/>
              </a:rPr>
              <a:t>Both live a sedentary type of life.</a:t>
            </a:r>
          </a:p>
          <a:p>
            <a:pPr marL="0" indent="0">
              <a:buNone/>
            </a:pPr>
            <a:r>
              <a:rPr lang="en-US" sz="2400" b="1" dirty="0">
                <a:latin typeface="Arial Rounded MT Bold" pitchFamily="34" charset="0"/>
              </a:rPr>
              <a:t>C. </a:t>
            </a:r>
            <a:r>
              <a:rPr lang="en-US" sz="2400" dirty="0">
                <a:latin typeface="Arial Rounded MT Bold" pitchFamily="34" charset="0"/>
              </a:rPr>
              <a:t>Both are hunters and gatherers.</a:t>
            </a:r>
          </a:p>
          <a:p>
            <a:pPr marL="0" indent="0">
              <a:buNone/>
            </a:pPr>
            <a:r>
              <a:rPr lang="en-US" sz="2400" b="1" dirty="0">
                <a:latin typeface="Arial Rounded MT Bold" pitchFamily="34" charset="0"/>
              </a:rPr>
              <a:t>D. </a:t>
            </a:r>
            <a:r>
              <a:rPr lang="en-US" sz="2400" dirty="0">
                <a:latin typeface="Arial Rounded MT Bold" pitchFamily="34" charset="0"/>
              </a:rPr>
              <a:t>Both live in the wettest part of South Africa.</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18.Swaziland </a:t>
            </a:r>
            <a:r>
              <a:rPr lang="en-US" sz="2400" dirty="0">
                <a:latin typeface="Arial Rounded MT Bold" pitchFamily="34" charset="0"/>
              </a:rPr>
              <a:t>is ruled through a traditional system </a:t>
            </a:r>
            <a:r>
              <a:rPr lang="en-US" sz="2400" dirty="0">
                <a:latin typeface="Arial Rounded MT Bold" pitchFamily="34" charset="0"/>
              </a:rPr>
              <a:t>of </a:t>
            </a:r>
            <a:r>
              <a:rPr lang="en-US" sz="2400" dirty="0">
                <a:latin typeface="Arial Rounded MT Bold" pitchFamily="34" charset="0"/>
              </a:rPr>
              <a:t>government </a:t>
            </a:r>
            <a:r>
              <a:rPr lang="en-US" sz="2400" dirty="0">
                <a:latin typeface="Arial Rounded MT Bold" pitchFamily="34" charset="0"/>
              </a:rPr>
              <a:t>called__________</a:t>
            </a:r>
            <a:endParaRPr lang="en-US" sz="2400" dirty="0">
              <a:latin typeface="Arial Rounded MT Bold" pitchFamily="34" charset="0"/>
            </a:endParaRPr>
          </a:p>
          <a:p>
            <a:pPr marL="514350" indent="-514350">
              <a:buAutoNum type="alphaUcPeriod"/>
            </a:pPr>
            <a:r>
              <a:rPr lang="en-US" sz="2400" dirty="0" err="1">
                <a:latin typeface="Arial Rounded MT Bold" pitchFamily="34" charset="0"/>
              </a:rPr>
              <a:t>Liqoqo</a:t>
            </a:r>
            <a:r>
              <a:rPr lang="en-US" sz="2400" dirty="0">
                <a:latin typeface="Arial Rounded MT Bold" pitchFamily="34" charset="0"/>
              </a:rPr>
              <a:t> </a:t>
            </a:r>
          </a:p>
          <a:p>
            <a:pPr marL="0" indent="0">
              <a:buNone/>
            </a:pPr>
            <a:r>
              <a:rPr lang="en-US" sz="2400" b="1" dirty="0">
                <a:latin typeface="Arial Rounded MT Bold" pitchFamily="34" charset="0"/>
              </a:rPr>
              <a:t>B</a:t>
            </a:r>
            <a:r>
              <a:rPr lang="en-US" sz="2400" b="1" dirty="0">
                <a:latin typeface="Arial Rounded MT Bold" pitchFamily="34" charset="0"/>
              </a:rPr>
              <a:t>. </a:t>
            </a:r>
            <a:r>
              <a:rPr lang="en-US" sz="2400" dirty="0" err="1">
                <a:latin typeface="Arial Rounded MT Bold" pitchFamily="34" charset="0"/>
              </a:rPr>
              <a:t>Bataka</a:t>
            </a:r>
            <a:r>
              <a:rPr lang="en-US" sz="2400" dirty="0">
                <a:latin typeface="Arial Rounded MT Bold" pitchFamily="34" charset="0"/>
              </a:rPr>
              <a:t> </a:t>
            </a:r>
            <a:endParaRPr lang="en-US" sz="2400" dirty="0">
              <a:latin typeface="Arial Rounded MT Bold" pitchFamily="34" charset="0"/>
            </a:endParaRPr>
          </a:p>
          <a:p>
            <a:pPr marL="0" indent="0">
              <a:buNone/>
            </a:pPr>
            <a:r>
              <a:rPr lang="en-US" sz="2400" b="1" dirty="0">
                <a:latin typeface="Arial Rounded MT Bold" pitchFamily="34" charset="0"/>
              </a:rPr>
              <a:t>C</a:t>
            </a:r>
            <a:r>
              <a:rPr lang="en-US" sz="2400" b="1" dirty="0">
                <a:latin typeface="Arial Rounded MT Bold" pitchFamily="34" charset="0"/>
              </a:rPr>
              <a:t>. </a:t>
            </a:r>
            <a:r>
              <a:rPr lang="en-US" sz="2400" dirty="0" err="1">
                <a:latin typeface="Arial Rounded MT Bold" pitchFamily="34" charset="0"/>
              </a:rPr>
              <a:t>Tinkhundla</a:t>
            </a:r>
            <a:r>
              <a:rPr lang="en-US" sz="2400" dirty="0">
                <a:latin typeface="Arial Rounded MT Bold" pitchFamily="34" charset="0"/>
              </a:rPr>
              <a:t> </a:t>
            </a:r>
            <a:endParaRPr lang="en-US" sz="2400" dirty="0">
              <a:latin typeface="Arial Rounded MT Bold" pitchFamily="34" charset="0"/>
            </a:endParaRPr>
          </a:p>
          <a:p>
            <a:pPr marL="0" indent="0">
              <a:buNone/>
            </a:pPr>
            <a:r>
              <a:rPr lang="en-US" sz="2400" b="1" dirty="0">
                <a:latin typeface="Arial Rounded MT Bold" pitchFamily="34" charset="0"/>
              </a:rPr>
              <a:t>D</a:t>
            </a:r>
            <a:r>
              <a:rPr lang="en-US" sz="2400" b="1" dirty="0">
                <a:latin typeface="Arial Rounded MT Bold" pitchFamily="34" charset="0"/>
              </a:rPr>
              <a:t>. </a:t>
            </a:r>
            <a:r>
              <a:rPr lang="en-US" sz="2400" dirty="0" err="1">
                <a:latin typeface="Arial Rounded MT Bold" pitchFamily="34" charset="0"/>
              </a:rPr>
              <a:t>Ngwenyama</a:t>
            </a:r>
            <a:r>
              <a:rPr lang="en-US" sz="2400" dirty="0">
                <a:latin typeface="Arial Rounded MT Bold" pitchFamily="34" charset="0"/>
              </a:rPr>
              <a:t>.</a:t>
            </a:r>
          </a:p>
          <a:p>
            <a:endParaRPr lang="en-US" sz="2400" dirty="0">
              <a:latin typeface="Arial Rounded MT Bold" pitchFamily="34" charset="0"/>
            </a:endParaRPr>
          </a:p>
        </p:txBody>
      </p:sp>
    </p:spTree>
    <p:extLst>
      <p:ext uri="{BB962C8B-B14F-4D97-AF65-F5344CB8AC3E}">
        <p14:creationId xmlns:p14="http://schemas.microsoft.com/office/powerpoint/2010/main" val="1439971801"/>
      </p:ext>
    </p:extLst>
  </p:cSld>
  <p:clrMapOvr>
    <a:masterClrMapping/>
  </p:clrMapOvr>
  <p:transition spd="slow" advTm="60000">
    <p:cover/>
  </p:transition>
  <p:timing>
    <p:tnLst>
      <p:par>
        <p:cTn id="1" dur="indefinite" restart="never" nodeType="tmRoot"/>
      </p:par>
    </p:tn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3200400"/>
          </a:xfrm>
          <a:prstGeom prst="rect">
            <a:avLst/>
          </a:prstGeom>
        </p:spPr>
        <p:txBody>
          <a:bodyPr>
            <a:noAutofit/>
          </a:bodyPr>
          <a:lstStyle/>
          <a:p>
            <a:pPr marL="0" indent="0">
              <a:buNone/>
            </a:pPr>
            <a:r>
              <a:rPr lang="en-US" sz="2000" dirty="0">
                <a:latin typeface="Arial Rounded MT Bold" pitchFamily="34" charset="0"/>
              </a:rPr>
              <a:t>Which one of the following was an </a:t>
            </a:r>
            <a:r>
              <a:rPr lang="en-US" sz="2000" dirty="0" smtClean="0">
                <a:latin typeface="Arial Rounded MT Bold" pitchFamily="34" charset="0"/>
              </a:rPr>
              <a:t>achieve-</a:t>
            </a:r>
          </a:p>
          <a:p>
            <a:pPr marL="0" indent="0">
              <a:buNone/>
            </a:pPr>
            <a:r>
              <a:rPr lang="en-US" sz="2000" dirty="0">
                <a:latin typeface="Arial Rounded MT Bold" pitchFamily="34" charset="0"/>
              </a:rPr>
              <a:t>-</a:t>
            </a:r>
            <a:r>
              <a:rPr lang="en-US" sz="2000" dirty="0" err="1" smtClean="0">
                <a:latin typeface="Arial Rounded MT Bold" pitchFamily="34" charset="0"/>
              </a:rPr>
              <a:t>ment</a:t>
            </a:r>
            <a:r>
              <a:rPr lang="en-US" sz="2000" dirty="0" smtClean="0">
                <a:latin typeface="Arial Rounded MT Bold" pitchFamily="34" charset="0"/>
              </a:rPr>
              <a:t> </a:t>
            </a:r>
            <a:r>
              <a:rPr lang="en-US" sz="2000" dirty="0">
                <a:latin typeface="Arial Rounded MT Bold" pitchFamily="34" charset="0"/>
              </a:rPr>
              <a:t>of </a:t>
            </a:r>
            <a:r>
              <a:rPr lang="en-US" sz="2000" dirty="0" err="1">
                <a:latin typeface="Arial Rounded MT Bold" pitchFamily="34" charset="0"/>
              </a:rPr>
              <a:t>Gamel</a:t>
            </a:r>
            <a:r>
              <a:rPr lang="en-US" sz="2000" dirty="0">
                <a:latin typeface="Arial Rounded MT Bold" pitchFamily="34" charset="0"/>
              </a:rPr>
              <a:t> Abdel Nasser of Egypt?</a:t>
            </a:r>
          </a:p>
          <a:p>
            <a:pPr marL="0" indent="0">
              <a:buNone/>
            </a:pPr>
            <a:r>
              <a:rPr lang="en-US" sz="2000" b="1" dirty="0">
                <a:latin typeface="Arial Rounded MT Bold" pitchFamily="34" charset="0"/>
              </a:rPr>
              <a:t>A. </a:t>
            </a:r>
            <a:r>
              <a:rPr lang="en-US" sz="2000" dirty="0">
                <a:latin typeface="Arial Rounded MT Bold" pitchFamily="34" charset="0"/>
              </a:rPr>
              <a:t>Promised Arab unity.</a:t>
            </a:r>
          </a:p>
          <a:p>
            <a:pPr marL="0" indent="0">
              <a:buNone/>
            </a:pPr>
            <a:r>
              <a:rPr lang="en-US" sz="2000" b="1" dirty="0">
                <a:latin typeface="Arial Rounded MT Bold" pitchFamily="34" charset="0"/>
              </a:rPr>
              <a:t>B.  </a:t>
            </a:r>
            <a:r>
              <a:rPr lang="en-US" sz="2000" dirty="0">
                <a:latin typeface="Arial Rounded MT Bold" pitchFamily="34" charset="0"/>
              </a:rPr>
              <a:t>He built Aswan High dam.</a:t>
            </a:r>
          </a:p>
          <a:p>
            <a:pPr marL="0" indent="0">
              <a:buNone/>
            </a:pPr>
            <a:r>
              <a:rPr lang="en-US" sz="2000" b="1" dirty="0">
                <a:latin typeface="Arial Rounded MT Bold" pitchFamily="34" charset="0"/>
              </a:rPr>
              <a:t>C.  </a:t>
            </a:r>
            <a:r>
              <a:rPr lang="en-US" sz="2000" dirty="0">
                <a:latin typeface="Arial Rounded MT Bold" pitchFamily="34" charset="0"/>
              </a:rPr>
              <a:t>Won the war against Israel.</a:t>
            </a:r>
          </a:p>
          <a:p>
            <a:pPr marL="0" indent="0">
              <a:buNone/>
            </a:pPr>
            <a:r>
              <a:rPr lang="en-US" sz="2000" b="1" dirty="0">
                <a:latin typeface="Arial Rounded MT Bold" pitchFamily="34" charset="0"/>
              </a:rPr>
              <a:t>D.  </a:t>
            </a:r>
            <a:r>
              <a:rPr lang="en-US" sz="2000" dirty="0">
                <a:latin typeface="Arial Rounded MT Bold" pitchFamily="34" charset="0"/>
              </a:rPr>
              <a:t>Construction Suez Canal.</a:t>
            </a:r>
          </a:p>
          <a:p>
            <a:pPr marL="0" indent="0">
              <a:buNone/>
            </a:pPr>
            <a:r>
              <a:rPr lang="en-US" sz="2000" dirty="0">
                <a:latin typeface="Arial Rounded MT Bold" pitchFamily="34" charset="0"/>
              </a:rPr>
              <a:t> </a:t>
            </a:r>
          </a:p>
          <a:p>
            <a:pPr marL="0" indent="0">
              <a:buNone/>
            </a:pPr>
            <a:r>
              <a:rPr lang="en-US" sz="2000" dirty="0">
                <a:latin typeface="Arial Rounded MT Bold" pitchFamily="34" charset="0"/>
              </a:rPr>
              <a:t>In 1949 Kwame Nkrumah of  Ghana formed -----</a:t>
            </a:r>
          </a:p>
          <a:p>
            <a:pPr marL="0" indent="0">
              <a:buNone/>
            </a:pPr>
            <a:r>
              <a:rPr lang="en-US" sz="2000" b="1" dirty="0">
                <a:latin typeface="Arial Rounded MT Bold" pitchFamily="34" charset="0"/>
              </a:rPr>
              <a:t>    A</a:t>
            </a:r>
            <a:r>
              <a:rPr lang="en-US" sz="2000" dirty="0">
                <a:latin typeface="Arial Rounded MT Bold" pitchFamily="34" charset="0"/>
              </a:rPr>
              <a:t>. UGCC    </a:t>
            </a:r>
            <a:r>
              <a:rPr lang="en-US" sz="2000" b="1" dirty="0">
                <a:latin typeface="Arial Rounded MT Bold" pitchFamily="34" charset="0"/>
              </a:rPr>
              <a:t>B</a:t>
            </a:r>
            <a:r>
              <a:rPr lang="en-US" sz="2000" dirty="0">
                <a:latin typeface="Arial Rounded MT Bold" pitchFamily="34" charset="0"/>
              </a:rPr>
              <a:t>. CPP      </a:t>
            </a:r>
            <a:r>
              <a:rPr lang="en-US" sz="2000" b="1" dirty="0">
                <a:latin typeface="Arial Rounded MT Bold" pitchFamily="34" charset="0"/>
              </a:rPr>
              <a:t>C</a:t>
            </a:r>
            <a:r>
              <a:rPr lang="en-US" sz="2000" dirty="0">
                <a:latin typeface="Arial Rounded MT Bold" pitchFamily="34" charset="0"/>
              </a:rPr>
              <a:t>. GCYC      </a:t>
            </a:r>
            <a:r>
              <a:rPr lang="en-US" sz="2000" b="1" dirty="0">
                <a:latin typeface="Arial Rounded MT Bold" pitchFamily="34" charset="0"/>
              </a:rPr>
              <a:t>D</a:t>
            </a:r>
            <a:r>
              <a:rPr lang="en-US" sz="2000" dirty="0">
                <a:latin typeface="Arial Rounded MT Bold" pitchFamily="34" charset="0"/>
              </a:rPr>
              <a:t>. GCC </a:t>
            </a:r>
          </a:p>
          <a:p>
            <a:endParaRPr lang="en-US" sz="2000" dirty="0">
              <a:latin typeface="Arial Rounded MT Bold" pitchFamily="34" charset="0"/>
            </a:endParaRPr>
          </a:p>
        </p:txBody>
      </p:sp>
      <p:sp>
        <p:nvSpPr>
          <p:cNvPr id="4" name="Content Placeholder 2"/>
          <p:cNvSpPr txBox="1">
            <a:spLocks/>
          </p:cNvSpPr>
          <p:nvPr/>
        </p:nvSpPr>
        <p:spPr>
          <a:xfrm>
            <a:off x="508000" y="3543300"/>
            <a:ext cx="9144000" cy="37716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latin typeface="Arial Rounded MT Bold" pitchFamily="34" charset="0"/>
              </a:rPr>
              <a:t>Which one of the following is the </a:t>
            </a:r>
            <a:r>
              <a:rPr lang="en-US" sz="2000" b="1">
                <a:latin typeface="Arial Rounded MT Bold" pitchFamily="34" charset="0"/>
              </a:rPr>
              <a:t>MAIN </a:t>
            </a:r>
            <a:r>
              <a:rPr lang="en-US" sz="2000">
                <a:latin typeface="Arial Rounded MT Bold" pitchFamily="34" charset="0"/>
              </a:rPr>
              <a:t>reason why King Leopold II of Belgium wanted to build an empire in Congo?</a:t>
            </a:r>
          </a:p>
          <a:p>
            <a:pPr marL="0" indent="0">
              <a:buNone/>
            </a:pPr>
            <a:r>
              <a:rPr lang="en-US" sz="2000" b="1">
                <a:latin typeface="Arial Rounded MT Bold" pitchFamily="34" charset="0"/>
              </a:rPr>
              <a:t>A. </a:t>
            </a:r>
            <a:r>
              <a:rPr lang="en-US" sz="2000">
                <a:latin typeface="Arial Rounded MT Bold" pitchFamily="34" charset="0"/>
              </a:rPr>
              <a:t>To control rubber and ivory trade the area.</a:t>
            </a:r>
          </a:p>
          <a:p>
            <a:pPr marL="0" indent="0">
              <a:buNone/>
            </a:pPr>
            <a:r>
              <a:rPr lang="en-US" sz="2000" b="1">
                <a:latin typeface="Arial Rounded MT Bold" pitchFamily="34" charset="0"/>
              </a:rPr>
              <a:t>B. </a:t>
            </a:r>
            <a:r>
              <a:rPr lang="en-US" sz="2000">
                <a:latin typeface="Arial Rounded MT Bold" pitchFamily="34" charset="0"/>
              </a:rPr>
              <a:t>To unite the African who were not united.</a:t>
            </a:r>
          </a:p>
          <a:p>
            <a:pPr marL="0" indent="0">
              <a:buNone/>
            </a:pPr>
            <a:r>
              <a:rPr lang="en-US" sz="2000" b="1">
                <a:latin typeface="Arial Rounded MT Bold" pitchFamily="34" charset="0"/>
              </a:rPr>
              <a:t>C. </a:t>
            </a:r>
            <a:r>
              <a:rPr lang="en-US" sz="2000">
                <a:latin typeface="Arial Rounded MT Bold" pitchFamily="34" charset="0"/>
              </a:rPr>
              <a:t>To tax Africans in the region.</a:t>
            </a:r>
          </a:p>
          <a:p>
            <a:pPr marL="0" indent="0">
              <a:buNone/>
            </a:pPr>
            <a:r>
              <a:rPr lang="en-US" sz="2000" b="1">
                <a:latin typeface="Arial Rounded MT Bold" pitchFamily="34" charset="0"/>
              </a:rPr>
              <a:t>D. </a:t>
            </a:r>
            <a:r>
              <a:rPr lang="en-US" sz="2000">
                <a:latin typeface="Arial Rounded MT Bold" pitchFamily="34" charset="0"/>
              </a:rPr>
              <a:t>To prepare his government of Belgium to colonize Congo. </a:t>
            </a:r>
          </a:p>
          <a:p>
            <a:endParaRPr lang="en-US" sz="2000" dirty="0">
              <a:latin typeface="Arial Rounded MT Bold" pitchFamily="34" charset="0"/>
            </a:endParaRPr>
          </a:p>
        </p:txBody>
      </p:sp>
    </p:spTree>
    <p:extLst>
      <p:ext uri="{BB962C8B-B14F-4D97-AF65-F5344CB8AC3E}">
        <p14:creationId xmlns:p14="http://schemas.microsoft.com/office/powerpoint/2010/main" val="2806621199"/>
      </p:ext>
    </p:extLst>
  </p:cSld>
  <p:clrMapOvr>
    <a:masterClrMapping/>
  </p:clrMapOvr>
  <p:transition spd="slow" advTm="60000">
    <p:cover/>
  </p:transition>
  <p:timing>
    <p:tnLst>
      <p:par>
        <p:cTn id="1" dur="indefinite" restart="never" nodeType="tmRoot"/>
      </p:par>
    </p:tn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26988"/>
            <a:ext cx="9144000" cy="3771900"/>
          </a:xfrm>
          <a:prstGeom prst="rect">
            <a:avLst/>
          </a:prstGeom>
        </p:spPr>
        <p:txBody>
          <a:bodyPr>
            <a:noAutofit/>
          </a:bodyPr>
          <a:lstStyle/>
          <a:p>
            <a:pPr marL="0" indent="0">
              <a:buNone/>
            </a:pPr>
            <a:r>
              <a:rPr lang="en-US" sz="2400" dirty="0">
                <a:latin typeface="Arial Rounded MT Bold" pitchFamily="34" charset="0"/>
              </a:rPr>
              <a:t>Which one of the following is </a:t>
            </a:r>
            <a:r>
              <a:rPr lang="en-US" sz="2400" b="1" dirty="0">
                <a:latin typeface="Arial Rounded MT Bold" pitchFamily="34" charset="0"/>
              </a:rPr>
              <a:t>NOT</a:t>
            </a:r>
            <a:r>
              <a:rPr lang="en-US" sz="2400" dirty="0">
                <a:latin typeface="Arial Rounded MT Bold" pitchFamily="34" charset="0"/>
              </a:rPr>
              <a:t> a member of </a:t>
            </a:r>
            <a:r>
              <a:rPr lang="en-US" sz="2400" dirty="0">
                <a:latin typeface="Arial Rounded MT Bold" pitchFamily="34" charset="0"/>
              </a:rPr>
              <a:t>OAU</a:t>
            </a:r>
            <a:r>
              <a:rPr lang="en-US" sz="2400" dirty="0">
                <a:latin typeface="Arial Rounded MT Bold" pitchFamily="34" charset="0"/>
              </a:rPr>
              <a:t>?</a:t>
            </a:r>
          </a:p>
          <a:p>
            <a:pPr marL="0" indent="0">
              <a:buNone/>
            </a:pPr>
            <a:r>
              <a:rPr lang="en-US" sz="2400" b="1" dirty="0">
                <a:latin typeface="Arial Rounded MT Bold" pitchFamily="34" charset="0"/>
              </a:rPr>
              <a:t>A</a:t>
            </a:r>
            <a:r>
              <a:rPr lang="en-US" sz="2400" b="1" dirty="0">
                <a:latin typeface="Arial Rounded MT Bold" pitchFamily="34" charset="0"/>
              </a:rPr>
              <a:t>. </a:t>
            </a:r>
            <a:r>
              <a:rPr lang="en-US" sz="2400" dirty="0">
                <a:latin typeface="Arial Rounded MT Bold" pitchFamily="34" charset="0"/>
              </a:rPr>
              <a:t>Botswana  	             </a:t>
            </a:r>
            <a:r>
              <a:rPr lang="en-US" sz="2400" b="1" dirty="0">
                <a:latin typeface="Arial Rounded MT Bold" pitchFamily="34" charset="0"/>
              </a:rPr>
              <a:t> </a:t>
            </a:r>
            <a:endParaRPr lang="en-US" sz="2400" b="1" dirty="0">
              <a:latin typeface="Arial Rounded MT Bold" pitchFamily="34" charset="0"/>
            </a:endParaRPr>
          </a:p>
          <a:p>
            <a:pPr marL="0" indent="0">
              <a:buNone/>
            </a:pPr>
            <a:r>
              <a:rPr lang="en-US" sz="2400" b="1" dirty="0">
                <a:latin typeface="Arial Rounded MT Bold" pitchFamily="34" charset="0"/>
              </a:rPr>
              <a:t>B</a:t>
            </a:r>
            <a:r>
              <a:rPr lang="en-US" sz="2400" b="1" dirty="0">
                <a:latin typeface="Arial Rounded MT Bold" pitchFamily="34" charset="0"/>
              </a:rPr>
              <a:t>. </a:t>
            </a:r>
            <a:r>
              <a:rPr lang="en-US" sz="2400" dirty="0">
                <a:latin typeface="Arial Rounded MT Bold" pitchFamily="34" charset="0"/>
              </a:rPr>
              <a:t>Morocco  </a:t>
            </a:r>
          </a:p>
          <a:p>
            <a:pPr marL="0" indent="0">
              <a:buNone/>
            </a:pPr>
            <a:r>
              <a:rPr lang="en-US" sz="2400" b="1" dirty="0">
                <a:latin typeface="Arial Rounded MT Bold" pitchFamily="34" charset="0"/>
              </a:rPr>
              <a:t>C</a:t>
            </a:r>
            <a:r>
              <a:rPr lang="en-US" sz="2400" b="1" dirty="0">
                <a:latin typeface="Arial Rounded MT Bold" pitchFamily="34" charset="0"/>
              </a:rPr>
              <a:t>. </a:t>
            </a:r>
            <a:r>
              <a:rPr lang="en-US" sz="2400" dirty="0">
                <a:latin typeface="Arial Rounded MT Bold" pitchFamily="34" charset="0"/>
              </a:rPr>
              <a:t>Chad  	 	             </a:t>
            </a:r>
            <a:endParaRPr lang="en-US" sz="2400" dirty="0">
              <a:latin typeface="Arial Rounded MT Bold" pitchFamily="34" charset="0"/>
            </a:endParaRPr>
          </a:p>
          <a:p>
            <a:pPr marL="0" indent="0">
              <a:buNone/>
            </a:pPr>
            <a:r>
              <a:rPr lang="en-US" sz="2400" b="1" dirty="0">
                <a:latin typeface="Arial Rounded MT Bold" pitchFamily="34" charset="0"/>
              </a:rPr>
              <a:t>D</a:t>
            </a:r>
            <a:r>
              <a:rPr lang="en-US" sz="2400" b="1" dirty="0">
                <a:latin typeface="Arial Rounded MT Bold" pitchFamily="34" charset="0"/>
              </a:rPr>
              <a:t>. </a:t>
            </a:r>
            <a:r>
              <a:rPr lang="en-US" sz="2400" dirty="0">
                <a:latin typeface="Arial Rounded MT Bold" pitchFamily="34" charset="0"/>
              </a:rPr>
              <a:t>Sierra Leone.</a:t>
            </a:r>
          </a:p>
          <a:p>
            <a:pPr marL="0" indent="0">
              <a:buNone/>
            </a:pPr>
            <a:endParaRPr lang="en-US" sz="2400" dirty="0">
              <a:latin typeface="Arial Rounded MT Bold" pitchFamily="34" charset="0"/>
            </a:endParaRPr>
          </a:p>
          <a:p>
            <a:pPr marL="0" indent="0">
              <a:buNone/>
            </a:pPr>
            <a:r>
              <a:rPr lang="en-US" sz="2400" dirty="0">
                <a:latin typeface="Arial Rounded MT Bold" pitchFamily="34" charset="0"/>
              </a:rPr>
              <a:t>Which </a:t>
            </a:r>
            <a:r>
              <a:rPr lang="en-US" sz="2400" dirty="0">
                <a:latin typeface="Arial Rounded MT Bold" pitchFamily="34" charset="0"/>
              </a:rPr>
              <a:t>one of the following statements is </a:t>
            </a:r>
            <a:r>
              <a:rPr lang="en-US" sz="2400" b="1" dirty="0">
                <a:latin typeface="Arial Rounded MT Bold" pitchFamily="34" charset="0"/>
              </a:rPr>
              <a:t>NOT </a:t>
            </a:r>
            <a:r>
              <a:rPr lang="en-US" sz="2400" dirty="0">
                <a:latin typeface="Arial Rounded MT Bold" pitchFamily="34" charset="0"/>
              </a:rPr>
              <a:t>true about </a:t>
            </a:r>
            <a:r>
              <a:rPr lang="en-US" sz="2400" dirty="0">
                <a:latin typeface="Arial Rounded MT Bold" pitchFamily="34" charset="0"/>
              </a:rPr>
              <a:t>kingdom of Old Ghana?</a:t>
            </a:r>
          </a:p>
          <a:p>
            <a:pPr marL="0" indent="0">
              <a:buNone/>
            </a:pPr>
            <a:r>
              <a:rPr lang="en-US" sz="2400" b="1" dirty="0">
                <a:latin typeface="Arial Rounded MT Bold" pitchFamily="34" charset="0"/>
              </a:rPr>
              <a:t>A. </a:t>
            </a:r>
            <a:r>
              <a:rPr lang="en-US" sz="2400" dirty="0">
                <a:latin typeface="Arial Rounded MT Bold" pitchFamily="34" charset="0"/>
              </a:rPr>
              <a:t>It reached its wealthiest extent around 1050 A.D.</a:t>
            </a:r>
          </a:p>
          <a:p>
            <a:pPr marL="0" indent="0">
              <a:buNone/>
            </a:pPr>
            <a:r>
              <a:rPr lang="en-US" sz="2400" b="1" dirty="0">
                <a:latin typeface="Arial Rounded MT Bold" pitchFamily="34" charset="0"/>
              </a:rPr>
              <a:t>B. </a:t>
            </a:r>
            <a:r>
              <a:rPr lang="en-US" sz="2400" dirty="0">
                <a:latin typeface="Arial Rounded MT Bold" pitchFamily="34" charset="0"/>
              </a:rPr>
              <a:t>It was founded by Soninke.</a:t>
            </a:r>
          </a:p>
          <a:p>
            <a:pPr marL="0" indent="0">
              <a:buNone/>
            </a:pPr>
            <a:r>
              <a:rPr lang="en-US" sz="2400" b="1" dirty="0">
                <a:latin typeface="Arial Rounded MT Bold" pitchFamily="34" charset="0"/>
              </a:rPr>
              <a:t>C. </a:t>
            </a:r>
            <a:r>
              <a:rPr lang="en-US" sz="2400" dirty="0">
                <a:latin typeface="Arial Rounded MT Bold" pitchFamily="34" charset="0"/>
              </a:rPr>
              <a:t>Its main source of wealth was through taxation.</a:t>
            </a:r>
          </a:p>
          <a:p>
            <a:pPr marL="0" indent="0">
              <a:buNone/>
            </a:pPr>
            <a:r>
              <a:rPr lang="en-US" sz="2400" b="1" dirty="0">
                <a:latin typeface="Arial Rounded MT Bold" pitchFamily="34" charset="0"/>
              </a:rPr>
              <a:t>D. </a:t>
            </a:r>
            <a:r>
              <a:rPr lang="en-US" sz="2400" dirty="0">
                <a:latin typeface="Arial Rounded MT Bold" pitchFamily="34" charset="0"/>
              </a:rPr>
              <a:t>Its leaders controlled trade and possible routes.</a:t>
            </a:r>
          </a:p>
          <a:p>
            <a:endParaRPr lang="en-US" sz="2400" dirty="0">
              <a:latin typeface="Arial Rounded MT Bold" pitchFamily="34" charset="0"/>
            </a:endParaRPr>
          </a:p>
        </p:txBody>
      </p:sp>
    </p:spTree>
    <p:extLst>
      <p:ext uri="{BB962C8B-B14F-4D97-AF65-F5344CB8AC3E}">
        <p14:creationId xmlns:p14="http://schemas.microsoft.com/office/powerpoint/2010/main" val="2202837489"/>
      </p:ext>
    </p:extLst>
  </p:cSld>
  <p:clrMapOvr>
    <a:masterClrMapping/>
  </p:clrMapOvr>
  <p:transition spd="slow" advTm="60000">
    <p:cover/>
  </p:transition>
  <p:timing>
    <p:tnLst>
      <p:par>
        <p:cTn id="1" dur="indefinite" restart="never" nodeType="tmRoot"/>
      </p:par>
    </p:tn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4089400"/>
          </a:xfrm>
          <a:prstGeom prst="rect">
            <a:avLst/>
          </a:prstGeom>
        </p:spPr>
        <p:txBody>
          <a:bodyPr>
            <a:noAutofit/>
          </a:bodyPr>
          <a:lstStyle/>
          <a:p>
            <a:pPr marL="914400" lvl="2" indent="0">
              <a:buNone/>
            </a:pPr>
            <a:r>
              <a:rPr lang="en-US" dirty="0" smtClean="0">
                <a:latin typeface="Arial Rounded MT Bold" pitchFamily="34" charset="0"/>
              </a:rPr>
              <a:t>Which </a:t>
            </a:r>
            <a:r>
              <a:rPr lang="en-US" dirty="0">
                <a:latin typeface="Arial Rounded MT Bold" pitchFamily="34" charset="0"/>
              </a:rPr>
              <a:t>one of the following was the ruling party </a:t>
            </a:r>
            <a:r>
              <a:rPr lang="en-US" dirty="0" smtClean="0">
                <a:latin typeface="Arial Rounded MT Bold" pitchFamily="34" charset="0"/>
              </a:rPr>
              <a:t>in Ghana </a:t>
            </a:r>
            <a:r>
              <a:rPr lang="en-US" dirty="0">
                <a:latin typeface="Arial Rounded MT Bold" pitchFamily="34" charset="0"/>
              </a:rPr>
              <a:t>during its independence </a:t>
            </a:r>
          </a:p>
          <a:p>
            <a:pPr marL="0" indent="0">
              <a:buNone/>
            </a:pPr>
            <a:r>
              <a:rPr lang="en-US" sz="2400" b="1" dirty="0">
                <a:latin typeface="Arial Rounded MT Bold" pitchFamily="34" charset="0"/>
              </a:rPr>
              <a:t>A.  </a:t>
            </a:r>
            <a:r>
              <a:rPr lang="en-US" sz="2400" dirty="0">
                <a:latin typeface="Arial Rounded MT Bold" pitchFamily="34" charset="0"/>
              </a:rPr>
              <a:t>Ghana Party GP.</a:t>
            </a:r>
          </a:p>
          <a:p>
            <a:pPr marL="0" indent="0">
              <a:buNone/>
            </a:pPr>
            <a:r>
              <a:rPr lang="en-US" sz="2400" b="1" dirty="0">
                <a:latin typeface="Arial Rounded MT Bold" pitchFamily="34" charset="0"/>
              </a:rPr>
              <a:t>B.  </a:t>
            </a:r>
            <a:r>
              <a:rPr lang="en-US" sz="2400" dirty="0">
                <a:latin typeface="Arial Rounded MT Bold" pitchFamily="34" charset="0"/>
              </a:rPr>
              <a:t>Ghana gold convention GCC.</a:t>
            </a:r>
          </a:p>
          <a:p>
            <a:pPr marL="0" indent="0">
              <a:buNone/>
            </a:pPr>
            <a:r>
              <a:rPr lang="en-US" sz="2400" b="1" dirty="0">
                <a:latin typeface="Arial Rounded MT Bold" pitchFamily="34" charset="0"/>
              </a:rPr>
              <a:t>C. </a:t>
            </a:r>
            <a:r>
              <a:rPr lang="en-US" sz="2400" dirty="0">
                <a:latin typeface="Arial Rounded MT Bold" pitchFamily="34" charset="0"/>
              </a:rPr>
              <a:t>Convention People Party CPP.</a:t>
            </a:r>
          </a:p>
          <a:p>
            <a:pPr marL="0" indent="0">
              <a:buNone/>
            </a:pPr>
            <a:r>
              <a:rPr lang="en-US" sz="2400" b="1" dirty="0">
                <a:latin typeface="Arial Rounded MT Bold" pitchFamily="34" charset="0"/>
              </a:rPr>
              <a:t>D.  </a:t>
            </a:r>
            <a:r>
              <a:rPr lang="en-US" sz="2400" dirty="0">
                <a:latin typeface="Arial Rounded MT Bold" pitchFamily="34" charset="0"/>
              </a:rPr>
              <a:t>United gold coast convention UGCC.</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	Which </a:t>
            </a:r>
            <a:r>
              <a:rPr lang="en-US" sz="2400" dirty="0">
                <a:latin typeface="Arial Rounded MT Bold" pitchFamily="34" charset="0"/>
              </a:rPr>
              <a:t>one of the following is the reason why </a:t>
            </a:r>
            <a:r>
              <a:rPr lang="en-US" sz="2400" dirty="0" err="1">
                <a:latin typeface="Arial Rounded MT Bold" pitchFamily="34" charset="0"/>
              </a:rPr>
              <a:t>Samore</a:t>
            </a:r>
            <a:r>
              <a:rPr lang="en-US" sz="2400" dirty="0">
                <a:latin typeface="Arial Rounded MT Bold" pitchFamily="34" charset="0"/>
              </a:rPr>
              <a:t> 	</a:t>
            </a:r>
            <a:r>
              <a:rPr lang="en-US" sz="2400" dirty="0" err="1">
                <a:latin typeface="Arial Rounded MT Bold" pitchFamily="34" charset="0"/>
              </a:rPr>
              <a:t>Toure</a:t>
            </a:r>
            <a:r>
              <a:rPr lang="en-US" sz="2400" dirty="0">
                <a:latin typeface="Arial Rounded MT Bold" pitchFamily="34" charset="0"/>
              </a:rPr>
              <a:t> </a:t>
            </a:r>
            <a:r>
              <a:rPr lang="en-US" sz="2400" dirty="0">
                <a:latin typeface="Arial Rounded MT Bold" pitchFamily="34" charset="0"/>
              </a:rPr>
              <a:t>is remembered?</a:t>
            </a:r>
          </a:p>
          <a:p>
            <a:pPr marL="0" indent="0">
              <a:buNone/>
            </a:pPr>
            <a:r>
              <a:rPr lang="en-US" sz="2400" b="1" dirty="0">
                <a:latin typeface="Arial Rounded MT Bold" pitchFamily="34" charset="0"/>
              </a:rPr>
              <a:t>A. </a:t>
            </a:r>
            <a:r>
              <a:rPr lang="en-US" sz="2400" dirty="0">
                <a:latin typeface="Arial Rounded MT Bold" pitchFamily="34" charset="0"/>
              </a:rPr>
              <a:t>He </a:t>
            </a:r>
            <a:r>
              <a:rPr lang="en-US" sz="2400" dirty="0">
                <a:latin typeface="Arial Rounded MT Bold" pitchFamily="34" charset="0"/>
              </a:rPr>
              <a:t>resisted the establishment of colonial </a:t>
            </a:r>
            <a:r>
              <a:rPr lang="en-US" sz="2400" dirty="0">
                <a:latin typeface="Arial Rounded MT Bold" pitchFamily="34" charset="0"/>
              </a:rPr>
              <a:t>rule.</a:t>
            </a:r>
          </a:p>
          <a:p>
            <a:pPr marL="0" indent="0">
              <a:buNone/>
            </a:pPr>
            <a:r>
              <a:rPr lang="en-US" sz="2400" b="1" dirty="0">
                <a:latin typeface="Arial Rounded MT Bold" pitchFamily="34" charset="0"/>
              </a:rPr>
              <a:t>B. </a:t>
            </a:r>
            <a:r>
              <a:rPr lang="en-US" sz="2400" dirty="0">
                <a:latin typeface="Arial Rounded MT Bold" pitchFamily="34" charset="0"/>
              </a:rPr>
              <a:t>He </a:t>
            </a:r>
            <a:r>
              <a:rPr lang="en-US" sz="2400" dirty="0">
                <a:latin typeface="Arial Rounded MT Bold" pitchFamily="34" charset="0"/>
              </a:rPr>
              <a:t>welcomed European in his country.</a:t>
            </a:r>
          </a:p>
          <a:p>
            <a:pPr marL="0" indent="0">
              <a:buNone/>
            </a:pPr>
            <a:r>
              <a:rPr lang="en-US" sz="2400" b="1" dirty="0">
                <a:latin typeface="Arial Rounded MT Bold" pitchFamily="34" charset="0"/>
              </a:rPr>
              <a:t>C. </a:t>
            </a:r>
            <a:r>
              <a:rPr lang="en-US" sz="2400" dirty="0">
                <a:latin typeface="Arial Rounded MT Bold" pitchFamily="34" charset="0"/>
              </a:rPr>
              <a:t>He </a:t>
            </a:r>
            <a:r>
              <a:rPr lang="en-US" sz="2400" dirty="0">
                <a:latin typeface="Arial Rounded MT Bold" pitchFamily="34" charset="0"/>
              </a:rPr>
              <a:t>assisted the European to conquer his neighbors.</a:t>
            </a:r>
          </a:p>
          <a:p>
            <a:pPr marL="0" indent="0">
              <a:buNone/>
            </a:pPr>
            <a:r>
              <a:rPr lang="en-US" sz="2400" b="1" dirty="0">
                <a:latin typeface="Arial Rounded MT Bold" pitchFamily="34" charset="0"/>
              </a:rPr>
              <a:t>D. </a:t>
            </a:r>
            <a:r>
              <a:rPr lang="en-US" sz="2400" dirty="0">
                <a:latin typeface="Arial Rounded MT Bold" pitchFamily="34" charset="0"/>
              </a:rPr>
              <a:t>He </a:t>
            </a:r>
            <a:r>
              <a:rPr lang="en-US" sz="2400" dirty="0">
                <a:latin typeface="Arial Rounded MT Bold" pitchFamily="34" charset="0"/>
              </a:rPr>
              <a:t>encouraged other Africans to accept colonialism.</a:t>
            </a:r>
          </a:p>
          <a:p>
            <a:endParaRPr lang="en-US" sz="2400" dirty="0">
              <a:latin typeface="Arial Rounded MT Bold" pitchFamily="34" charset="0"/>
            </a:endParaRPr>
          </a:p>
        </p:txBody>
      </p:sp>
    </p:spTree>
    <p:extLst>
      <p:ext uri="{BB962C8B-B14F-4D97-AF65-F5344CB8AC3E}">
        <p14:creationId xmlns:p14="http://schemas.microsoft.com/office/powerpoint/2010/main" val="442037970"/>
      </p:ext>
    </p:extLst>
  </p:cSld>
  <p:clrMapOvr>
    <a:masterClrMapping/>
  </p:clrMapOvr>
  <p:transition spd="slow" advTm="60000">
    <p:cover/>
  </p:transition>
  <p:timing>
    <p:tnLst>
      <p:par>
        <p:cTn id="1" dur="indefinite" restart="never" nodeType="tmRoot"/>
      </p:par>
    </p:tn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6738" y="381000"/>
            <a:ext cx="9144000" cy="952500"/>
          </a:xfrm>
        </p:spPr>
        <p:txBody>
          <a:bodyPr>
            <a:noAutofit/>
          </a:bodyPr>
          <a:lstStyle/>
          <a:p>
            <a:r>
              <a:rPr lang="en-US" sz="2800" u="sng" dirty="0">
                <a:solidFill>
                  <a:srgbClr val="FF0000"/>
                </a:solidFill>
                <a:latin typeface="Arial Rounded MT Bold" pitchFamily="34" charset="0"/>
              </a:rPr>
              <a:t>STD 8 WORK ON POLITICAL</a:t>
            </a:r>
            <a:r>
              <a:rPr lang="en-US" sz="2800" dirty="0">
                <a:solidFill>
                  <a:srgbClr val="FF0000"/>
                </a:solidFill>
                <a:latin typeface="Arial Rounded MT Bold" pitchFamily="34" charset="0"/>
              </a:rPr>
              <a:t/>
            </a:r>
            <a:br>
              <a:rPr lang="en-US" sz="2800" dirty="0">
                <a:solidFill>
                  <a:srgbClr val="FF0000"/>
                </a:solidFill>
                <a:latin typeface="Arial Rounded MT Bold" pitchFamily="34" charset="0"/>
              </a:rPr>
            </a:br>
            <a:r>
              <a:rPr lang="en-US" sz="2800" u="sng" dirty="0">
                <a:solidFill>
                  <a:srgbClr val="FF0000"/>
                </a:solidFill>
                <a:latin typeface="Arial Rounded MT Bold" pitchFamily="34" charset="0"/>
              </a:rPr>
              <a:t>DEVELOPMENT AND </a:t>
            </a:r>
            <a:r>
              <a:rPr lang="en-US" sz="2800" u="sng" dirty="0">
                <a:solidFill>
                  <a:srgbClr val="FF0000"/>
                </a:solidFill>
                <a:latin typeface="Arial Rounded MT Bold" pitchFamily="34" charset="0"/>
              </a:rPr>
              <a:t>SYSTEMS</a:t>
            </a:r>
            <a:r>
              <a:rPr lang="en-US" sz="2800" dirty="0">
                <a:solidFill>
                  <a:srgbClr val="FF0000"/>
                </a:solidFill>
                <a:latin typeface="Arial Rounded MT Bold" pitchFamily="34" charset="0"/>
              </a:rPr>
              <a:t/>
            </a:r>
            <a:br>
              <a:rPr lang="en-US" sz="2800" dirty="0">
                <a:solidFill>
                  <a:srgbClr val="FF0000"/>
                </a:solidFill>
                <a:latin typeface="Arial Rounded MT Bold" pitchFamily="34" charset="0"/>
              </a:rPr>
            </a:b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9144000" cy="3771900"/>
          </a:xfrm>
          <a:prstGeom prst="rect">
            <a:avLst/>
          </a:prstGeom>
        </p:spPr>
        <p:txBody>
          <a:bodyPr>
            <a:normAutofit fontScale="92500" lnSpcReduction="10000"/>
          </a:bodyPr>
          <a:lstStyle/>
          <a:p>
            <a:pPr marL="0" indent="0" algn="ctr">
              <a:buNone/>
            </a:pPr>
            <a:r>
              <a:rPr lang="en-US" sz="2800" b="1" u="sng" dirty="0">
                <a:solidFill>
                  <a:srgbClr val="0070C0"/>
                </a:solidFill>
                <a:latin typeface="Arial Rounded MT Bold" pitchFamily="34" charset="0"/>
              </a:rPr>
              <a:t>EARLY POLITICAL ASSOCIATION IN KENYA UP TO 1939</a:t>
            </a:r>
            <a:endParaRPr lang="en-US" sz="2800" dirty="0">
              <a:solidFill>
                <a:srgbClr val="0070C0"/>
              </a:solidFill>
              <a:latin typeface="Arial Rounded MT Bold" pitchFamily="34" charset="0"/>
            </a:endParaRPr>
          </a:p>
          <a:p>
            <a:pPr marL="0" indent="0">
              <a:buNone/>
            </a:pPr>
            <a:r>
              <a:rPr lang="en-US" sz="2800" b="1" u="sng" dirty="0">
                <a:solidFill>
                  <a:srgbClr val="FF0000"/>
                </a:solidFill>
                <a:latin typeface="Arial Rounded MT Bold" pitchFamily="34" charset="0"/>
              </a:rPr>
              <a:t>YOUNG KIKUYU ASSOCIATION </a:t>
            </a:r>
            <a:r>
              <a:rPr lang="en-US" sz="2800" b="1" u="sng" dirty="0">
                <a:solidFill>
                  <a:srgbClr val="FF0000"/>
                </a:solidFill>
                <a:latin typeface="Arial Rounded MT Bold" pitchFamily="34" charset="0"/>
              </a:rPr>
              <a:t>(YKU)</a:t>
            </a:r>
            <a:endParaRPr lang="en-US" sz="2800" b="1" dirty="0">
              <a:solidFill>
                <a:srgbClr val="FF0000"/>
              </a:solidFill>
              <a:latin typeface="Arial Rounded MT Bold" pitchFamily="34" charset="0"/>
            </a:endParaRPr>
          </a:p>
          <a:p>
            <a:pPr lvl="0">
              <a:buFont typeface="Wingdings" panose="05000000000000000000" pitchFamily="2" charset="2"/>
              <a:buChar char="§"/>
            </a:pPr>
            <a:r>
              <a:rPr lang="en-US" sz="2800" dirty="0">
                <a:latin typeface="Arial Rounded MT Bold" pitchFamily="34" charset="0"/>
              </a:rPr>
              <a:t>Formed in 1921 and led by Harry </a:t>
            </a:r>
            <a:r>
              <a:rPr lang="en-US" sz="2800" dirty="0" err="1">
                <a:latin typeface="Arial Rounded MT Bold" pitchFamily="34" charset="0"/>
              </a:rPr>
              <a:t>Thuku</a:t>
            </a:r>
            <a:r>
              <a:rPr lang="en-US" sz="2800" dirty="0">
                <a:latin typeface="Arial Rounded MT Bold" pitchFamily="34" charset="0"/>
              </a:rPr>
              <a:t>. </a:t>
            </a:r>
          </a:p>
          <a:p>
            <a:pPr lvl="0">
              <a:buFont typeface="Wingdings" panose="05000000000000000000" pitchFamily="2" charset="2"/>
              <a:buChar char="§"/>
            </a:pPr>
            <a:r>
              <a:rPr lang="en-US" sz="2800" dirty="0">
                <a:latin typeface="Arial Rounded MT Bold" pitchFamily="34" charset="0"/>
              </a:rPr>
              <a:t>He </a:t>
            </a:r>
            <a:r>
              <a:rPr lang="en-US" sz="2800" dirty="0">
                <a:latin typeface="Arial Rounded MT Bold" pitchFamily="34" charset="0"/>
              </a:rPr>
              <a:t>formed it since kikuyu Association formed in 1920 failed to fight for the welfare of Kikuyu people.</a:t>
            </a:r>
          </a:p>
          <a:p>
            <a:pPr lvl="0">
              <a:buFont typeface="Wingdings" panose="05000000000000000000" pitchFamily="2" charset="2"/>
              <a:buChar char="§"/>
            </a:pPr>
            <a:r>
              <a:rPr lang="en-US" sz="2800" dirty="0">
                <a:latin typeface="Arial Rounded MT Bold" pitchFamily="34" charset="0"/>
              </a:rPr>
              <a:t>It was formed because they did not want </a:t>
            </a:r>
            <a:r>
              <a:rPr lang="en-US" sz="2800" dirty="0" err="1">
                <a:latin typeface="Arial Rounded MT Bold" pitchFamily="34" charset="0"/>
              </a:rPr>
              <a:t>Kipande</a:t>
            </a:r>
            <a:r>
              <a:rPr lang="en-US" sz="2800" dirty="0">
                <a:latin typeface="Arial Rounded MT Bold" pitchFamily="34" charset="0"/>
              </a:rPr>
              <a:t> policy, taxation and wanted the return of their land.</a:t>
            </a:r>
          </a:p>
          <a:p>
            <a:pPr lvl="0">
              <a:buFont typeface="Wingdings" panose="05000000000000000000" pitchFamily="2" charset="2"/>
              <a:buChar char="§"/>
            </a:pPr>
            <a:r>
              <a:rPr lang="en-US" sz="2800" dirty="0">
                <a:latin typeface="Arial Rounded MT Bold" pitchFamily="34" charset="0"/>
              </a:rPr>
              <a:t>1922 Harry </a:t>
            </a:r>
            <a:r>
              <a:rPr lang="en-US" sz="2800" dirty="0" err="1">
                <a:latin typeface="Arial Rounded MT Bold" pitchFamily="34" charset="0"/>
              </a:rPr>
              <a:t>Thuku</a:t>
            </a:r>
            <a:r>
              <a:rPr lang="en-US" sz="2800" dirty="0">
                <a:latin typeface="Arial Rounded MT Bold" pitchFamily="34" charset="0"/>
              </a:rPr>
              <a:t> formed African Association (EAA) so as to involve other people from other communities. </a:t>
            </a:r>
          </a:p>
          <a:p>
            <a:endParaRPr lang="en-US" sz="2800" dirty="0">
              <a:latin typeface="Arial Rounded MT Bold" pitchFamily="34" charset="0"/>
            </a:endParaRPr>
          </a:p>
        </p:txBody>
      </p:sp>
    </p:spTree>
    <p:extLst>
      <p:ext uri="{BB962C8B-B14F-4D97-AF65-F5344CB8AC3E}">
        <p14:creationId xmlns:p14="http://schemas.microsoft.com/office/powerpoint/2010/main" val="2188949437"/>
      </p:ext>
    </p:extLst>
  </p:cSld>
  <p:clrMapOvr>
    <a:masterClrMapping/>
  </p:clrMapOvr>
  <p:transition spd="slow" advTm="60000">
    <p:cover/>
  </p:transition>
  <p:timing>
    <p:tnLst>
      <p:par>
        <p:cTn id="1" dur="indefinite" restart="never" nodeType="tmRoot"/>
      </p:par>
    </p:tn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495300"/>
          </a:xfrm>
        </p:spPr>
        <p:txBody>
          <a:bodyPr>
            <a:noAutofit/>
          </a:bodyPr>
          <a:lstStyle/>
          <a:p>
            <a:r>
              <a:rPr lang="en-US" sz="2800" u="sng" dirty="0">
                <a:solidFill>
                  <a:srgbClr val="0070C0"/>
                </a:solidFill>
                <a:latin typeface="Arial Rounded MT Bold" pitchFamily="34" charset="0"/>
              </a:rPr>
              <a:t>YOUNG </a:t>
            </a:r>
            <a:r>
              <a:rPr lang="en-US" sz="2800" u="sng" dirty="0">
                <a:solidFill>
                  <a:srgbClr val="0070C0"/>
                </a:solidFill>
                <a:latin typeface="Arial Rounded MT Bold" pitchFamily="34" charset="0"/>
              </a:rPr>
              <a:t>KAVIRONDO ASSOCIATION </a:t>
            </a:r>
            <a:endParaRPr lang="en-US" sz="2800" dirty="0">
              <a:solidFill>
                <a:srgbClr val="0070C0"/>
              </a:solidFill>
              <a:latin typeface="Arial Rounded MT Bold" pitchFamily="34" charset="0"/>
            </a:endParaRPr>
          </a:p>
        </p:txBody>
      </p:sp>
      <p:sp>
        <p:nvSpPr>
          <p:cNvPr id="3" name="Content Placeholder 2"/>
          <p:cNvSpPr>
            <a:spLocks noGrp="1"/>
          </p:cNvSpPr>
          <p:nvPr>
            <p:ph idx="4294967295"/>
          </p:nvPr>
        </p:nvSpPr>
        <p:spPr>
          <a:xfrm>
            <a:off x="508000" y="342900"/>
            <a:ext cx="9144000" cy="4216400"/>
          </a:xfrm>
          <a:prstGeom prst="rect">
            <a:avLst/>
          </a:prstGeom>
        </p:spPr>
        <p:txBody>
          <a:bodyPr>
            <a:noAutofit/>
          </a:bodyPr>
          <a:lstStyle/>
          <a:p>
            <a:pPr>
              <a:buFont typeface="Wingdings" panose="05000000000000000000" pitchFamily="2" charset="2"/>
              <a:buChar char="§"/>
            </a:pPr>
            <a:r>
              <a:rPr lang="en-US" sz="2400" b="1" dirty="0">
                <a:latin typeface="Arial Rounded MT Bold" pitchFamily="34" charset="0"/>
              </a:rPr>
              <a:t>In 1922 Young </a:t>
            </a:r>
            <a:r>
              <a:rPr lang="en-US" sz="2400" b="1" dirty="0" err="1">
                <a:latin typeface="Arial Rounded MT Bold" pitchFamily="34" charset="0"/>
              </a:rPr>
              <a:t>Kavirondo</a:t>
            </a:r>
            <a:r>
              <a:rPr lang="en-US" sz="2400" b="1" dirty="0">
                <a:latin typeface="Arial Rounded MT Bold" pitchFamily="34" charset="0"/>
              </a:rPr>
              <a:t> Association (</a:t>
            </a:r>
            <a:r>
              <a:rPr lang="en-US" sz="2400" b="1" dirty="0">
                <a:latin typeface="Arial Rounded MT Bold" pitchFamily="34" charset="0"/>
              </a:rPr>
              <a:t>YKA)</a:t>
            </a:r>
            <a:r>
              <a:rPr lang="en-US" sz="2400" dirty="0">
                <a:latin typeface="Arial Rounded MT Bold" pitchFamily="34" charset="0"/>
              </a:rPr>
              <a:t> formed</a:t>
            </a:r>
            <a:r>
              <a:rPr lang="en-US" sz="2400" dirty="0">
                <a:latin typeface="Arial Rounded MT Bold" pitchFamily="34" charset="0"/>
              </a:rPr>
              <a:t>.</a:t>
            </a:r>
          </a:p>
          <a:p>
            <a:pPr>
              <a:buFont typeface="Wingdings" panose="05000000000000000000" pitchFamily="2" charset="2"/>
              <a:buChar char="§"/>
            </a:pPr>
            <a:r>
              <a:rPr lang="en-US" sz="2400" dirty="0">
                <a:latin typeface="Arial Rounded MT Bold" pitchFamily="34" charset="0"/>
              </a:rPr>
              <a:t> </a:t>
            </a:r>
            <a:r>
              <a:rPr lang="en-US" sz="2400" dirty="0">
                <a:latin typeface="Arial Rounded MT Bold" pitchFamily="34" charset="0"/>
              </a:rPr>
              <a:t>It was also against the </a:t>
            </a:r>
            <a:r>
              <a:rPr lang="en-US" sz="2400" dirty="0">
                <a:latin typeface="Arial Rounded MT Bold" pitchFamily="34" charset="0"/>
              </a:rPr>
              <a:t>loss </a:t>
            </a:r>
            <a:r>
              <a:rPr lang="en-US" sz="2400" dirty="0">
                <a:latin typeface="Arial Rounded MT Bold" pitchFamily="34" charset="0"/>
              </a:rPr>
              <a:t>of their land, taxation and also wanted the </a:t>
            </a:r>
            <a:r>
              <a:rPr lang="en-US" sz="2400" dirty="0">
                <a:latin typeface="Arial Rounded MT Bold" pitchFamily="34" charset="0"/>
              </a:rPr>
              <a:t>abolishment </a:t>
            </a:r>
            <a:r>
              <a:rPr lang="en-US" sz="2400" dirty="0">
                <a:latin typeface="Arial Rounded MT Bold" pitchFamily="34" charset="0"/>
              </a:rPr>
              <a:t>of </a:t>
            </a:r>
            <a:r>
              <a:rPr lang="en-US" sz="2400" dirty="0" err="1">
                <a:latin typeface="Arial Rounded MT Bold" pitchFamily="34" charset="0"/>
              </a:rPr>
              <a:t>Kipande</a:t>
            </a:r>
            <a:r>
              <a:rPr lang="en-US" sz="2400" dirty="0">
                <a:latin typeface="Arial Rounded MT Bold" pitchFamily="34" charset="0"/>
              </a:rPr>
              <a:t> system. </a:t>
            </a:r>
          </a:p>
          <a:p>
            <a:pPr lvl="0">
              <a:buFont typeface="Wingdings" panose="05000000000000000000" pitchFamily="2" charset="2"/>
              <a:buChar char="§"/>
            </a:pPr>
            <a:r>
              <a:rPr lang="en-US" sz="2400" dirty="0">
                <a:latin typeface="Arial Rounded MT Bold" pitchFamily="34" charset="0"/>
              </a:rPr>
              <a:t>In 1923 YKA changed to </a:t>
            </a:r>
            <a:r>
              <a:rPr lang="en-US" sz="2400" dirty="0" err="1">
                <a:latin typeface="Arial Rounded MT Bold" pitchFamily="34" charset="0"/>
              </a:rPr>
              <a:t>Kavirondo</a:t>
            </a:r>
            <a:r>
              <a:rPr lang="en-US" sz="2400" dirty="0">
                <a:latin typeface="Arial Rounded MT Bold" pitchFamily="34" charset="0"/>
              </a:rPr>
              <a:t> Taxpayers’ Welfare Association.</a:t>
            </a:r>
            <a:endParaRPr lang="en-US" sz="2400" dirty="0">
              <a:latin typeface="Arial Rounded MT Bold" pitchFamily="34" charset="0"/>
            </a:endParaRPr>
          </a:p>
          <a:p>
            <a:pPr lvl="0">
              <a:buFont typeface="Wingdings" panose="05000000000000000000" pitchFamily="2" charset="2"/>
              <a:buChar char="§"/>
            </a:pPr>
            <a:r>
              <a:rPr lang="en-US" sz="2400" dirty="0">
                <a:latin typeface="Arial Rounded MT Bold" pitchFamily="34" charset="0"/>
              </a:rPr>
              <a:t>1924 kikuyu central association (KCA) was formed.</a:t>
            </a:r>
          </a:p>
          <a:p>
            <a:pPr lvl="0">
              <a:buFont typeface="Wingdings" panose="05000000000000000000" pitchFamily="2" charset="2"/>
              <a:buChar char="§"/>
            </a:pPr>
            <a:r>
              <a:rPr lang="en-US" sz="2400" dirty="0">
                <a:latin typeface="Arial Rounded MT Bold" pitchFamily="34" charset="0"/>
              </a:rPr>
              <a:t>Other political associations were </a:t>
            </a:r>
            <a:r>
              <a:rPr lang="en-US" sz="2400" dirty="0" err="1">
                <a:latin typeface="Arial Rounded MT Bold" pitchFamily="34" charset="0"/>
              </a:rPr>
              <a:t>Ukambani</a:t>
            </a:r>
            <a:r>
              <a:rPr lang="en-US" sz="2400" dirty="0">
                <a:latin typeface="Arial Rounded MT Bold" pitchFamily="34" charset="0"/>
              </a:rPr>
              <a:t> Members Association which was formed, demanding for grazing rights.</a:t>
            </a:r>
          </a:p>
          <a:p>
            <a:pPr lvl="0">
              <a:buFont typeface="Wingdings" panose="05000000000000000000" pitchFamily="2" charset="2"/>
              <a:buChar char="§"/>
            </a:pPr>
            <a:r>
              <a:rPr lang="en-US" sz="2400" dirty="0" err="1">
                <a:latin typeface="Arial Rounded MT Bold" pitchFamily="34" charset="0"/>
              </a:rPr>
              <a:t>Taita</a:t>
            </a:r>
            <a:r>
              <a:rPr lang="en-US" sz="2400" dirty="0">
                <a:latin typeface="Arial Rounded MT Bold" pitchFamily="34" charset="0"/>
              </a:rPr>
              <a:t> hills association was demanding the return of their land.</a:t>
            </a:r>
          </a:p>
          <a:p>
            <a:pPr lvl="0">
              <a:buFont typeface="Wingdings" panose="05000000000000000000" pitchFamily="2" charset="2"/>
              <a:buChar char="§"/>
            </a:pPr>
            <a:r>
              <a:rPr lang="en-US" sz="2400" dirty="0">
                <a:latin typeface="Arial Rounded MT Bold" pitchFamily="34" charset="0"/>
              </a:rPr>
              <a:t>By the end of the Second World War in 1944 all the political Associations were banned in Kenya.</a:t>
            </a:r>
          </a:p>
          <a:p>
            <a:endParaRPr lang="en-US" sz="2400" dirty="0">
              <a:latin typeface="Arial Rounded MT Bold" pitchFamily="34" charset="0"/>
            </a:endParaRPr>
          </a:p>
        </p:txBody>
      </p:sp>
    </p:spTree>
    <p:extLst>
      <p:ext uri="{BB962C8B-B14F-4D97-AF65-F5344CB8AC3E}">
        <p14:creationId xmlns:p14="http://schemas.microsoft.com/office/powerpoint/2010/main" val="3426433367"/>
      </p:ext>
    </p:extLst>
  </p:cSld>
  <p:clrMapOvr>
    <a:masterClrMapping/>
  </p:clrMapOvr>
  <p:transition spd="slow" advTm="60000">
    <p:cover/>
  </p:transition>
  <p:timing>
    <p:tnLst>
      <p:par>
        <p:cTn id="1" dur="indefinite" restart="never" nodeType="tmRoot"/>
      </p:par>
    </p:tn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144000" cy="342900"/>
          </a:xfrm>
        </p:spPr>
        <p:txBody>
          <a:bodyPr>
            <a:noAutofit/>
          </a:bodyPr>
          <a:lstStyle/>
          <a:p>
            <a:r>
              <a:rPr lang="en-US" sz="3200" u="sng" dirty="0">
                <a:solidFill>
                  <a:srgbClr val="FF0000"/>
                </a:solidFill>
                <a:latin typeface="Arial Rounded MT Bold" pitchFamily="34" charset="0"/>
              </a:rPr>
              <a:t>Life and contribution of prominent Kenyans </a:t>
            </a:r>
            <a:r>
              <a:rPr lang="en-US" sz="3200" dirty="0">
                <a:solidFill>
                  <a:srgbClr val="FF0000"/>
                </a:solidFill>
                <a:latin typeface="Arial Rounded MT Bold" pitchFamily="34" charset="0"/>
              </a:rPr>
              <a:t/>
            </a:r>
            <a:br>
              <a:rPr lang="en-US" sz="3200" dirty="0">
                <a:solidFill>
                  <a:srgbClr val="FF0000"/>
                </a:solidFill>
                <a:latin typeface="Arial Rounded MT Bold" pitchFamily="34" charset="0"/>
              </a:rPr>
            </a:b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84200" y="723900"/>
            <a:ext cx="9067800" cy="3771900"/>
          </a:xfrm>
          <a:prstGeom prst="rect">
            <a:avLst/>
          </a:prstGeom>
        </p:spPr>
        <p:txBody>
          <a:bodyPr>
            <a:normAutofit/>
          </a:bodyPr>
          <a:lstStyle/>
          <a:p>
            <a:pPr marL="0" indent="0">
              <a:buNone/>
            </a:pPr>
            <a:r>
              <a:rPr lang="en-US" sz="4200" b="1" u="sng" dirty="0">
                <a:solidFill>
                  <a:srgbClr val="00B0F0"/>
                </a:solidFill>
                <a:latin typeface="Arial Rounded MT Bold" pitchFamily="34" charset="0"/>
              </a:rPr>
              <a:t>MZEE JOMO KENYATTA</a:t>
            </a:r>
            <a:endParaRPr lang="en-US" sz="4200" b="1" dirty="0">
              <a:solidFill>
                <a:srgbClr val="00B0F0"/>
              </a:solidFill>
              <a:latin typeface="Arial Rounded MT Bold" pitchFamily="34" charset="0"/>
            </a:endParaRPr>
          </a:p>
          <a:p>
            <a:pPr lvl="0">
              <a:buFont typeface="Wingdings" panose="05000000000000000000" pitchFamily="2" charset="2"/>
              <a:buChar char="§"/>
            </a:pPr>
            <a:r>
              <a:rPr lang="en-US" dirty="0" smtClean="0">
                <a:latin typeface="Arial Rounded MT Bold" pitchFamily="34" charset="0"/>
              </a:rPr>
              <a:t>He </a:t>
            </a:r>
            <a:r>
              <a:rPr lang="en-US" dirty="0">
                <a:latin typeface="Arial Rounded MT Bold" pitchFamily="34" charset="0"/>
              </a:rPr>
              <a:t>was born in 1892. </a:t>
            </a:r>
          </a:p>
          <a:p>
            <a:pPr lvl="0">
              <a:buFont typeface="Wingdings" panose="05000000000000000000" pitchFamily="2" charset="2"/>
              <a:buChar char="§"/>
            </a:pPr>
            <a:r>
              <a:rPr lang="en-US" dirty="0">
                <a:latin typeface="Arial Rounded MT Bold" pitchFamily="34" charset="0"/>
              </a:rPr>
              <a:t>In 1920 he became secretary of </a:t>
            </a:r>
            <a:r>
              <a:rPr lang="en-US" dirty="0" smtClean="0">
                <a:latin typeface="Arial Rounded MT Bold" pitchFamily="34" charset="0"/>
              </a:rPr>
              <a:t>Kikuyu Central Association (KCA). </a:t>
            </a:r>
          </a:p>
          <a:p>
            <a:pPr lvl="0">
              <a:buFont typeface="Wingdings" panose="05000000000000000000" pitchFamily="2" charset="2"/>
              <a:buChar char="§"/>
            </a:pPr>
            <a:r>
              <a:rPr lang="en-US" dirty="0" smtClean="0">
                <a:latin typeface="Arial Rounded MT Bold" pitchFamily="34" charset="0"/>
              </a:rPr>
              <a:t>In </a:t>
            </a:r>
            <a:r>
              <a:rPr lang="en-US" dirty="0">
                <a:latin typeface="Arial Rounded MT Bold" pitchFamily="34" charset="0"/>
              </a:rPr>
              <a:t>1929 he went to London to present K.C.A grievances to British government and came back in 1930. </a:t>
            </a:r>
          </a:p>
          <a:p>
            <a:pPr lvl="0">
              <a:buFont typeface="Wingdings" panose="05000000000000000000" pitchFamily="2" charset="2"/>
              <a:buChar char="§"/>
            </a:pPr>
            <a:r>
              <a:rPr lang="en-US" dirty="0">
                <a:latin typeface="Arial Rounded MT Bold" pitchFamily="34" charset="0"/>
              </a:rPr>
              <a:t>In 1931 he returned to British to study as well as to attend political meeting.</a:t>
            </a:r>
          </a:p>
          <a:p>
            <a:endParaRPr lang="en-US" dirty="0"/>
          </a:p>
        </p:txBody>
      </p:sp>
    </p:spTree>
    <p:extLst>
      <p:ext uri="{BB962C8B-B14F-4D97-AF65-F5344CB8AC3E}">
        <p14:creationId xmlns:p14="http://schemas.microsoft.com/office/powerpoint/2010/main" val="2755702187"/>
      </p:ext>
    </p:extLst>
  </p:cSld>
  <p:clrMapOvr>
    <a:masterClrMapping/>
  </p:clrMapOvr>
  <p:transition spd="slow" advTm="60000">
    <p:cover/>
  </p:transition>
  <p:timing>
    <p:tnLst>
      <p:par>
        <p:cTn id="1" dur="indefinite" restart="never" nodeType="tmRoot"/>
      </p:par>
    </p:tn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dirty="0" err="1">
                <a:solidFill>
                  <a:srgbClr val="FF0000"/>
                </a:solidFill>
                <a:latin typeface="Arial Rounded MT Bold" pitchFamily="34" charset="0"/>
              </a:rPr>
              <a:t>Mzee</a:t>
            </a:r>
            <a:r>
              <a:rPr lang="en-US" b="1" dirty="0">
                <a:solidFill>
                  <a:srgbClr val="FF0000"/>
                </a:solidFill>
                <a:latin typeface="Arial Rounded MT Bold" pitchFamily="34" charset="0"/>
              </a:rPr>
              <a:t> </a:t>
            </a:r>
            <a:r>
              <a:rPr lang="en-US" b="1" dirty="0" err="1">
                <a:solidFill>
                  <a:srgbClr val="FF0000"/>
                </a:solidFill>
                <a:latin typeface="Arial Rounded MT Bold" pitchFamily="34" charset="0"/>
              </a:rPr>
              <a:t>Jomo</a:t>
            </a:r>
            <a:r>
              <a:rPr lang="en-US" b="1" dirty="0">
                <a:solidFill>
                  <a:srgbClr val="FF0000"/>
                </a:solidFill>
                <a:latin typeface="Arial Rounded MT Bold" pitchFamily="34" charset="0"/>
              </a:rPr>
              <a:t> Kenyatta……</a:t>
            </a:r>
            <a:br>
              <a:rPr lang="en-US" b="1" dirty="0">
                <a:solidFill>
                  <a:srgbClr val="FF0000"/>
                </a:solidFill>
                <a:latin typeface="Arial Rounded MT Bold" pitchFamily="34" charset="0"/>
              </a:rPr>
            </a:br>
            <a:endParaRPr lang="en-US" dirty="0"/>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pPr lvl="0">
              <a:buFont typeface="Wingdings" panose="05000000000000000000" pitchFamily="2" charset="2"/>
              <a:buChar char="§"/>
            </a:pPr>
            <a:r>
              <a:rPr lang="en-US" dirty="0">
                <a:latin typeface="Arial Rounded MT Bold" pitchFamily="34" charset="0"/>
              </a:rPr>
              <a:t>In 1938 He wrote a book known as </a:t>
            </a:r>
            <a:r>
              <a:rPr lang="en-US" dirty="0" smtClean="0">
                <a:latin typeface="Arial Rounded MT Bold" pitchFamily="34" charset="0"/>
              </a:rPr>
              <a:t>Facing Mt </a:t>
            </a:r>
            <a:r>
              <a:rPr lang="en-US" dirty="0">
                <a:latin typeface="Arial Rounded MT Bold" pitchFamily="34" charset="0"/>
              </a:rPr>
              <a:t>Kenya.</a:t>
            </a:r>
          </a:p>
          <a:p>
            <a:pPr lvl="0">
              <a:buFont typeface="Wingdings" panose="05000000000000000000" pitchFamily="2" charset="2"/>
              <a:buChar char="§"/>
            </a:pPr>
            <a:r>
              <a:rPr lang="en-US" dirty="0">
                <a:latin typeface="Arial Rounded MT Bold" pitchFamily="34" charset="0"/>
              </a:rPr>
              <a:t>He later joined KAU and became its president.</a:t>
            </a:r>
          </a:p>
          <a:p>
            <a:pPr lvl="0">
              <a:buFont typeface="Wingdings" panose="05000000000000000000" pitchFamily="2" charset="2"/>
              <a:buChar char="§"/>
            </a:pPr>
            <a:r>
              <a:rPr lang="en-US" dirty="0">
                <a:latin typeface="Arial Rounded MT Bold" pitchFamily="34" charset="0"/>
              </a:rPr>
              <a:t>In 1953 together with other KAU members were arrested and imprisoned for 7 years. </a:t>
            </a:r>
          </a:p>
          <a:p>
            <a:pPr lvl="0">
              <a:buFont typeface="Wingdings" panose="05000000000000000000" pitchFamily="2" charset="2"/>
              <a:buChar char="§"/>
            </a:pPr>
            <a:r>
              <a:rPr lang="en-US" dirty="0">
                <a:latin typeface="Arial Rounded MT Bold" pitchFamily="34" charset="0"/>
              </a:rPr>
              <a:t>In 1962 he led KANU delegated to second Lancaster conference in London. </a:t>
            </a:r>
          </a:p>
          <a:p>
            <a:pPr lvl="0">
              <a:buFont typeface="Wingdings" panose="05000000000000000000" pitchFamily="2" charset="2"/>
              <a:buChar char="§"/>
            </a:pPr>
            <a:r>
              <a:rPr lang="en-US" dirty="0">
                <a:latin typeface="Arial Rounded MT Bold" pitchFamily="34" charset="0"/>
              </a:rPr>
              <a:t>He was released in 1961</a:t>
            </a:r>
            <a:r>
              <a:rPr lang="en-US" dirty="0"/>
              <a:t>. </a:t>
            </a:r>
          </a:p>
          <a:p>
            <a:endParaRPr lang="en-US" dirty="0"/>
          </a:p>
        </p:txBody>
      </p:sp>
    </p:spTree>
    <p:extLst>
      <p:ext uri="{BB962C8B-B14F-4D97-AF65-F5344CB8AC3E}">
        <p14:creationId xmlns:p14="http://schemas.microsoft.com/office/powerpoint/2010/main" val="2118989189"/>
      </p:ext>
    </p:extLst>
  </p:cSld>
  <p:clrMapOvr>
    <a:masterClrMapping/>
  </p:clrMapOvr>
  <p:transition spd="slow" advTm="60000">
    <p:cove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991600" cy="952500"/>
          </a:xfrm>
        </p:spPr>
        <p:txBody>
          <a:bodyPr>
            <a:noAutofit/>
          </a:bodyPr>
          <a:lstStyle/>
          <a:p>
            <a:r>
              <a:rPr lang="en-US" sz="3600" u="sng" dirty="0">
                <a:solidFill>
                  <a:srgbClr val="FF0000"/>
                </a:solidFill>
                <a:latin typeface="Arial Rounded MT Bold" pitchFamily="34" charset="0"/>
              </a:rPr>
              <a:t>VEGETATION IN EASTERN AFRICA </a:t>
            </a:r>
            <a:br>
              <a:rPr lang="en-US" sz="3600" u="sng" dirty="0">
                <a:solidFill>
                  <a:srgbClr val="FF0000"/>
                </a:solidFill>
                <a:latin typeface="Arial Rounded MT Bold" pitchFamily="34" charset="0"/>
              </a:rPr>
            </a:br>
            <a:r>
              <a:rPr lang="en-US" sz="2800" u="sng" dirty="0">
                <a:solidFill>
                  <a:schemeClr val="tx2">
                    <a:lumMod val="60000"/>
                    <a:lumOff val="40000"/>
                  </a:schemeClr>
                </a:solidFill>
                <a:latin typeface="Arial Rounded MT Bold" pitchFamily="34" charset="0"/>
              </a:rPr>
              <a:t>TYPES OF </a:t>
            </a:r>
            <a:r>
              <a:rPr lang="en-US" sz="2800" u="sng" dirty="0">
                <a:solidFill>
                  <a:schemeClr val="tx2">
                    <a:lumMod val="60000"/>
                    <a:lumOff val="40000"/>
                  </a:schemeClr>
                </a:solidFill>
                <a:latin typeface="Arial Rounded MT Bold" pitchFamily="34" charset="0"/>
              </a:rPr>
              <a:t>VEGETATION</a:t>
            </a:r>
            <a:endParaRPr lang="en-US" sz="2800" dirty="0">
              <a:solidFill>
                <a:schemeClr val="tx2">
                  <a:lumMod val="60000"/>
                  <a:lumOff val="40000"/>
                </a:schemeClr>
              </a:solidFill>
              <a:latin typeface="Arial Rounded MT Bold" pitchFamily="34" charset="0"/>
            </a:endParaRPr>
          </a:p>
        </p:txBody>
      </p:sp>
      <p:sp>
        <p:nvSpPr>
          <p:cNvPr id="3" name="Content Placeholder 2"/>
          <p:cNvSpPr>
            <a:spLocks noGrp="1"/>
          </p:cNvSpPr>
          <p:nvPr>
            <p:ph idx="4294967295"/>
          </p:nvPr>
        </p:nvSpPr>
        <p:spPr>
          <a:xfrm>
            <a:off x="736600" y="1028700"/>
            <a:ext cx="8915400" cy="4152900"/>
          </a:xfrm>
          <a:prstGeom prst="rect">
            <a:avLst/>
          </a:prstGeom>
        </p:spPr>
        <p:txBody>
          <a:bodyPr>
            <a:noAutofit/>
          </a:bodyPr>
          <a:lstStyle/>
          <a:p>
            <a:pPr marL="457200" lvl="1" indent="0" algn="ctr">
              <a:buNone/>
            </a:pPr>
            <a:r>
              <a:rPr lang="en-US" b="1" u="sng" dirty="0" smtClean="0">
                <a:latin typeface="Arial Rounded MT Bold" pitchFamily="34" charset="0"/>
              </a:rPr>
              <a:t>A. Tropical </a:t>
            </a:r>
            <a:r>
              <a:rPr lang="en-US" b="1" u="sng" dirty="0">
                <a:latin typeface="Arial Rounded MT Bold" pitchFamily="34" charset="0"/>
              </a:rPr>
              <a:t>rain forest (Equatorial rain forest)</a:t>
            </a:r>
            <a:endParaRPr lang="en-US" b="1" dirty="0">
              <a:latin typeface="Arial Rounded MT Bold" pitchFamily="34" charset="0"/>
            </a:endParaRPr>
          </a:p>
          <a:p>
            <a:pPr lvl="2">
              <a:buFont typeface="Wingdings" panose="05000000000000000000" pitchFamily="2" charset="2"/>
              <a:buChar char="§"/>
            </a:pPr>
            <a:r>
              <a:rPr lang="en-US" dirty="0">
                <a:latin typeface="Arial Rounded MT Bold" pitchFamily="34" charset="0"/>
              </a:rPr>
              <a:t> It is experienced near the equator.</a:t>
            </a:r>
          </a:p>
          <a:p>
            <a:pPr lvl="2">
              <a:buFont typeface="Wingdings" panose="05000000000000000000" pitchFamily="2" charset="2"/>
              <a:buChar char="§"/>
            </a:pPr>
            <a:r>
              <a:rPr lang="en-US" dirty="0">
                <a:latin typeface="Arial Rounded MT Bold" pitchFamily="34" charset="0"/>
              </a:rPr>
              <a:t>Forests are thick with tall trees growing close together.</a:t>
            </a:r>
          </a:p>
          <a:p>
            <a:pPr lvl="2">
              <a:buFont typeface="Wingdings" panose="05000000000000000000" pitchFamily="2" charset="2"/>
              <a:buChar char="§"/>
            </a:pPr>
            <a:r>
              <a:rPr lang="en-US" dirty="0">
                <a:latin typeface="Arial Rounded MT Bold" pitchFamily="34" charset="0"/>
              </a:rPr>
              <a:t>Trees are evergreen throughout the year.</a:t>
            </a:r>
          </a:p>
          <a:p>
            <a:pPr lvl="2">
              <a:buFont typeface="Wingdings" panose="05000000000000000000" pitchFamily="2" charset="2"/>
              <a:buChar char="§"/>
            </a:pPr>
            <a:r>
              <a:rPr lang="en-US" dirty="0">
                <a:latin typeface="Arial Rounded MT Bold" pitchFamily="34" charset="0"/>
              </a:rPr>
              <a:t>Trees form umbrella-like layer (canopy)</a:t>
            </a:r>
          </a:p>
          <a:p>
            <a:pPr lvl="2">
              <a:buFont typeface="Wingdings" panose="05000000000000000000" pitchFamily="2" charset="2"/>
              <a:buChar char="§"/>
            </a:pPr>
            <a:r>
              <a:rPr lang="en-US" dirty="0">
                <a:latin typeface="Arial Rounded MT Bold" pitchFamily="34" charset="0"/>
              </a:rPr>
              <a:t>Hardwood trees such as </a:t>
            </a:r>
            <a:r>
              <a:rPr lang="en-US" b="1" dirty="0">
                <a:latin typeface="Arial Rounded MT Bold" pitchFamily="34" charset="0"/>
              </a:rPr>
              <a:t>Oak,</a:t>
            </a:r>
            <a:r>
              <a:rPr lang="en-US" dirty="0">
                <a:latin typeface="Arial Rounded MT Bold" pitchFamily="34" charset="0"/>
              </a:rPr>
              <a:t> </a:t>
            </a:r>
            <a:r>
              <a:rPr lang="en-US" b="1" dirty="0">
                <a:latin typeface="Arial Rounded MT Bold" pitchFamily="34" charset="0"/>
              </a:rPr>
              <a:t>teak</a:t>
            </a:r>
            <a:r>
              <a:rPr lang="en-US" dirty="0">
                <a:latin typeface="Arial Rounded MT Bold" pitchFamily="34" charset="0"/>
              </a:rPr>
              <a:t>, </a:t>
            </a:r>
            <a:r>
              <a:rPr lang="en-US" b="1" dirty="0" err="1">
                <a:latin typeface="Arial Rounded MT Bold" pitchFamily="34" charset="0"/>
              </a:rPr>
              <a:t>Mvul</a:t>
            </a:r>
            <a:r>
              <a:rPr lang="en-US" dirty="0" err="1">
                <a:latin typeface="Arial Rounded MT Bold" pitchFamily="34" charset="0"/>
              </a:rPr>
              <a:t>e</a:t>
            </a:r>
            <a:r>
              <a:rPr lang="en-US" dirty="0">
                <a:latin typeface="Arial Rounded MT Bold" pitchFamily="34" charset="0"/>
              </a:rPr>
              <a:t>, </a:t>
            </a:r>
            <a:r>
              <a:rPr lang="en-US" b="1" dirty="0">
                <a:latin typeface="Arial Rounded MT Bold" pitchFamily="34" charset="0"/>
              </a:rPr>
              <a:t>rosewood</a:t>
            </a:r>
            <a:r>
              <a:rPr lang="en-US" dirty="0">
                <a:latin typeface="Arial Rounded MT Bold" pitchFamily="34" charset="0"/>
              </a:rPr>
              <a:t> and </a:t>
            </a:r>
            <a:r>
              <a:rPr lang="en-US" b="1" dirty="0">
                <a:latin typeface="Arial Rounded MT Bold" pitchFamily="34" charset="0"/>
              </a:rPr>
              <a:t>mahogany</a:t>
            </a:r>
            <a:r>
              <a:rPr lang="en-US" dirty="0">
                <a:latin typeface="Arial Rounded MT Bold" pitchFamily="34" charset="0"/>
              </a:rPr>
              <a:t> are found in Equatorial rain forest</a:t>
            </a:r>
            <a:r>
              <a:rPr lang="en-US" dirty="0" smtClean="0">
                <a:latin typeface="Arial Rounded MT Bold" pitchFamily="34" charset="0"/>
              </a:rPr>
              <a:t>.</a:t>
            </a:r>
          </a:p>
          <a:p>
            <a:pPr lvl="2">
              <a:buFont typeface="Wingdings" panose="05000000000000000000" pitchFamily="2" charset="2"/>
              <a:buChar char="§"/>
            </a:pPr>
            <a:r>
              <a:rPr lang="en-US" dirty="0" smtClean="0">
                <a:latin typeface="Arial Rounded MT Bold" pitchFamily="34" charset="0"/>
              </a:rPr>
              <a:t>Has little or no undergrowth.</a:t>
            </a:r>
            <a:endParaRPr lang="en-US" dirty="0">
              <a:latin typeface="Arial Rounded MT Bold" pitchFamily="34" charset="0"/>
            </a:endParaRP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2571123946"/>
      </p:ext>
    </p:extLst>
  </p:cSld>
  <p:clrMapOvr>
    <a:masterClrMapping/>
  </p:clrMapOvr>
  <p:transition spd="slow" advTm="60000">
    <p:cover/>
  </p:transition>
  <p:timing>
    <p:tnLst>
      <p:par>
        <p:cTn id="1" dur="indefinite" restart="never" nodeType="tmRoot"/>
      </p:par>
    </p:tnLst>
  </p:timing>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sz="3200" dirty="0" err="1">
                <a:solidFill>
                  <a:srgbClr val="FF0000"/>
                </a:solidFill>
                <a:latin typeface="Arial Rounded MT Bold" pitchFamily="34" charset="0"/>
              </a:rPr>
              <a:t>Mzee</a:t>
            </a:r>
            <a:r>
              <a:rPr lang="en-US" sz="3200" dirty="0">
                <a:solidFill>
                  <a:srgbClr val="FF0000"/>
                </a:solidFill>
                <a:latin typeface="Arial Rounded MT Bold" pitchFamily="34" charset="0"/>
              </a:rPr>
              <a:t> </a:t>
            </a:r>
            <a:r>
              <a:rPr lang="en-US" sz="3200" dirty="0" err="1">
                <a:solidFill>
                  <a:srgbClr val="FF0000"/>
                </a:solidFill>
                <a:latin typeface="Arial Rounded MT Bold" pitchFamily="34" charset="0"/>
              </a:rPr>
              <a:t>Jomo</a:t>
            </a:r>
            <a:r>
              <a:rPr lang="en-US" sz="3200" dirty="0">
                <a:solidFill>
                  <a:srgbClr val="FF0000"/>
                </a:solidFill>
                <a:latin typeface="Arial Rounded MT Bold" pitchFamily="34" charset="0"/>
              </a:rPr>
              <a:t> </a:t>
            </a:r>
            <a:r>
              <a:rPr lang="en-US" sz="3200" dirty="0">
                <a:solidFill>
                  <a:srgbClr val="FF0000"/>
                </a:solidFill>
                <a:latin typeface="Arial Rounded MT Bold" pitchFamily="34" charset="0"/>
              </a:rPr>
              <a:t>Kenyatta……</a:t>
            </a:r>
            <a:r>
              <a:rPr lang="en-US" sz="3200" dirty="0">
                <a:solidFill>
                  <a:srgbClr val="FF0000"/>
                </a:solidFill>
                <a:latin typeface="Arial Rounded MT Bold" pitchFamily="34" charset="0"/>
              </a:rPr>
              <a:t/>
            </a:r>
            <a:br>
              <a:rPr lang="en-US" sz="3200" dirty="0">
                <a:solidFill>
                  <a:srgbClr val="FF0000"/>
                </a:solidFill>
                <a:latin typeface="Arial Rounded MT Bold" pitchFamily="34" charset="0"/>
              </a:rPr>
            </a:br>
            <a:endParaRPr lang="en-US" sz="3200" dirty="0"/>
          </a:p>
        </p:txBody>
      </p:sp>
      <p:sp>
        <p:nvSpPr>
          <p:cNvPr id="3" name="Content Placeholder 2"/>
          <p:cNvSpPr>
            <a:spLocks noGrp="1"/>
          </p:cNvSpPr>
          <p:nvPr>
            <p:ph idx="4294967295"/>
          </p:nvPr>
        </p:nvSpPr>
        <p:spPr>
          <a:xfrm>
            <a:off x="508000" y="952500"/>
            <a:ext cx="9144000" cy="4152900"/>
          </a:xfrm>
          <a:prstGeom prst="rect">
            <a:avLst/>
          </a:prstGeom>
        </p:spPr>
        <p:txBody>
          <a:bodyPr>
            <a:noAutofit/>
          </a:bodyPr>
          <a:lstStyle/>
          <a:p>
            <a:pPr lvl="0">
              <a:buFont typeface="Wingdings" panose="05000000000000000000" pitchFamily="2" charset="2"/>
              <a:buChar char="§"/>
            </a:pPr>
            <a:r>
              <a:rPr lang="en-US" dirty="0">
                <a:latin typeface="Arial Rounded MT Bold" pitchFamily="34" charset="0"/>
              </a:rPr>
              <a:t>He had settled landless people in Kenya through settlement schemes. </a:t>
            </a:r>
          </a:p>
          <a:p>
            <a:pPr lvl="0">
              <a:buFont typeface="Wingdings" panose="05000000000000000000" pitchFamily="2" charset="2"/>
              <a:buChar char="§"/>
            </a:pPr>
            <a:r>
              <a:rPr lang="en-US" dirty="0">
                <a:latin typeface="Arial Rounded MT Bold" pitchFamily="34" charset="0"/>
              </a:rPr>
              <a:t>Kenyatta introduced the spirit of </a:t>
            </a:r>
            <a:r>
              <a:rPr lang="en-US" dirty="0" err="1">
                <a:latin typeface="Arial Rounded MT Bold" pitchFamily="34" charset="0"/>
              </a:rPr>
              <a:t>Harambee</a:t>
            </a:r>
            <a:r>
              <a:rPr lang="en-US" dirty="0">
                <a:latin typeface="Arial Rounded MT Bold" pitchFamily="34" charset="0"/>
              </a:rPr>
              <a:t> in Kenya </a:t>
            </a:r>
          </a:p>
          <a:p>
            <a:pPr lvl="0">
              <a:buFont typeface="Wingdings" panose="05000000000000000000" pitchFamily="2" charset="2"/>
              <a:buChar char="§"/>
            </a:pPr>
            <a:r>
              <a:rPr lang="en-US" dirty="0">
                <a:latin typeface="Arial Rounded MT Bold" pitchFamily="34" charset="0"/>
              </a:rPr>
              <a:t>He introduced free education. </a:t>
            </a:r>
          </a:p>
          <a:p>
            <a:pPr lvl="0">
              <a:buFont typeface="Wingdings" panose="05000000000000000000" pitchFamily="2" charset="2"/>
              <a:buChar char="§"/>
            </a:pPr>
            <a:r>
              <a:rPr lang="en-US" dirty="0">
                <a:latin typeface="Arial Rounded MT Bold" pitchFamily="34" charset="0"/>
              </a:rPr>
              <a:t>On 1</a:t>
            </a:r>
            <a:r>
              <a:rPr lang="en-US" baseline="30000" dirty="0">
                <a:latin typeface="Arial Rounded MT Bold" pitchFamily="34" charset="0"/>
              </a:rPr>
              <a:t>st</a:t>
            </a:r>
            <a:r>
              <a:rPr lang="en-US" dirty="0">
                <a:latin typeface="Arial Rounded MT Bold" pitchFamily="34" charset="0"/>
              </a:rPr>
              <a:t> June 1963 he led Kenya to independence. </a:t>
            </a:r>
          </a:p>
          <a:p>
            <a:pPr lvl="0">
              <a:buFont typeface="Wingdings" panose="05000000000000000000" pitchFamily="2" charset="2"/>
              <a:buChar char="§"/>
            </a:pPr>
            <a:r>
              <a:rPr lang="en-US" dirty="0">
                <a:latin typeface="Arial Rounded MT Bold" pitchFamily="34" charset="0"/>
              </a:rPr>
              <a:t>He was the first Prime Minister in Kenya.</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3108275295"/>
      </p:ext>
    </p:extLst>
  </p:cSld>
  <p:clrMapOvr>
    <a:masterClrMapping/>
  </p:clrMapOvr>
  <p:transition spd="slow" advTm="60000">
    <p:cover/>
  </p:transition>
  <p:timing>
    <p:tnLst>
      <p:par>
        <p:cTn id="1" dur="indefinite" restart="never" nodeType="tmRoot"/>
      </p:par>
    </p:tn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dirty="0" err="1">
                <a:solidFill>
                  <a:srgbClr val="FF0000"/>
                </a:solidFill>
                <a:latin typeface="Arial Rounded MT Bold" pitchFamily="34" charset="0"/>
              </a:rPr>
              <a:t>Mzee</a:t>
            </a:r>
            <a:r>
              <a:rPr lang="en-US" b="1" dirty="0">
                <a:solidFill>
                  <a:srgbClr val="FF0000"/>
                </a:solidFill>
                <a:latin typeface="Arial Rounded MT Bold" pitchFamily="34" charset="0"/>
              </a:rPr>
              <a:t> </a:t>
            </a:r>
            <a:r>
              <a:rPr lang="en-US" b="1" dirty="0" err="1">
                <a:solidFill>
                  <a:srgbClr val="FF0000"/>
                </a:solidFill>
                <a:latin typeface="Arial Rounded MT Bold" pitchFamily="34" charset="0"/>
              </a:rPr>
              <a:t>Jomo</a:t>
            </a:r>
            <a:r>
              <a:rPr lang="en-US" b="1" dirty="0">
                <a:solidFill>
                  <a:srgbClr val="FF0000"/>
                </a:solidFill>
                <a:latin typeface="Arial Rounded MT Bold" pitchFamily="34" charset="0"/>
              </a:rPr>
              <a:t> Kenyatta……</a:t>
            </a:r>
            <a:br>
              <a:rPr lang="en-US" b="1" dirty="0">
                <a:solidFill>
                  <a:srgbClr val="FF0000"/>
                </a:solidFill>
                <a:latin typeface="Arial Rounded MT Bold" pitchFamily="34" charset="0"/>
              </a:rPr>
            </a:br>
            <a:endParaRPr lang="en-US" dirty="0"/>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pPr lvl="0">
              <a:buFont typeface="Wingdings" panose="05000000000000000000" pitchFamily="2" charset="2"/>
              <a:buChar char="§"/>
            </a:pPr>
            <a:r>
              <a:rPr lang="en-US" dirty="0">
                <a:latin typeface="Arial Rounded MT Bold" pitchFamily="34" charset="0"/>
              </a:rPr>
              <a:t>In 1964 he become the 1</a:t>
            </a:r>
            <a:r>
              <a:rPr lang="en-US" baseline="30000" dirty="0">
                <a:latin typeface="Arial Rounded MT Bold" pitchFamily="34" charset="0"/>
              </a:rPr>
              <a:t>st</a:t>
            </a:r>
            <a:r>
              <a:rPr lang="en-US" dirty="0">
                <a:latin typeface="Arial Rounded MT Bold" pitchFamily="34" charset="0"/>
              </a:rPr>
              <a:t> president of Kenya </a:t>
            </a:r>
          </a:p>
          <a:p>
            <a:pPr lvl="0">
              <a:buFont typeface="Wingdings" panose="05000000000000000000" pitchFamily="2" charset="2"/>
              <a:buChar char="§"/>
            </a:pPr>
            <a:r>
              <a:rPr lang="en-US" dirty="0">
                <a:latin typeface="Arial Rounded MT Bold" pitchFamily="34" charset="0"/>
              </a:rPr>
              <a:t>He supported expansion of education by building more schools and universities.</a:t>
            </a:r>
          </a:p>
          <a:p>
            <a:pPr lvl="0">
              <a:buFont typeface="Wingdings" panose="05000000000000000000" pitchFamily="2" charset="2"/>
              <a:buChar char="§"/>
            </a:pPr>
            <a:r>
              <a:rPr lang="en-US" dirty="0">
                <a:latin typeface="Arial Rounded MT Bold" pitchFamily="34" charset="0"/>
              </a:rPr>
              <a:t> Kenyatta was a member of pan African movement.</a:t>
            </a:r>
          </a:p>
          <a:p>
            <a:pPr lvl="0">
              <a:buFont typeface="Wingdings" panose="05000000000000000000" pitchFamily="2" charset="2"/>
              <a:buChar char="§"/>
            </a:pPr>
            <a:r>
              <a:rPr lang="en-US" dirty="0">
                <a:latin typeface="Arial Rounded MT Bold" pitchFamily="34" charset="0"/>
              </a:rPr>
              <a:t>He was one of the founder of East Africa Community which was formed  to promote economic co- operation in the region </a:t>
            </a:r>
          </a:p>
          <a:p>
            <a:pPr lvl="0">
              <a:buFont typeface="Wingdings" panose="05000000000000000000" pitchFamily="2" charset="2"/>
              <a:buChar char="§"/>
            </a:pPr>
            <a:r>
              <a:rPr lang="en-US" dirty="0">
                <a:latin typeface="Arial Rounded MT Bold" pitchFamily="34" charset="0"/>
              </a:rPr>
              <a:t>He died on 22</a:t>
            </a:r>
            <a:r>
              <a:rPr lang="en-US" baseline="30000" dirty="0">
                <a:latin typeface="Arial Rounded MT Bold" pitchFamily="34" charset="0"/>
              </a:rPr>
              <a:t>nd</a:t>
            </a:r>
            <a:r>
              <a:rPr lang="en-US" dirty="0">
                <a:latin typeface="Arial Rounded MT Bold" pitchFamily="34" charset="0"/>
              </a:rPr>
              <a:t> August 1978. </a:t>
            </a:r>
          </a:p>
          <a:p>
            <a:endParaRPr lang="en-US" dirty="0"/>
          </a:p>
        </p:txBody>
      </p:sp>
    </p:spTree>
    <p:extLst>
      <p:ext uri="{BB962C8B-B14F-4D97-AF65-F5344CB8AC3E}">
        <p14:creationId xmlns:p14="http://schemas.microsoft.com/office/powerpoint/2010/main" val="619802524"/>
      </p:ext>
    </p:extLst>
  </p:cSld>
  <p:clrMapOvr>
    <a:masterClrMapping/>
  </p:clrMapOvr>
  <p:transition spd="slow" advTm="60000">
    <p:cover/>
  </p:transition>
  <p:timing>
    <p:tnLst>
      <p:par>
        <p:cTn id="1" dur="indefinite" restart="never" nodeType="tmRoot"/>
      </p:par>
    </p:tn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0"/>
            <a:ext cx="8229600" cy="495300"/>
          </a:xfrm>
        </p:spPr>
        <p:txBody>
          <a:bodyPr>
            <a:normAutofit fontScale="90000"/>
          </a:bodyPr>
          <a:lstStyle/>
          <a:p>
            <a:pPr algn="l"/>
            <a:r>
              <a:rPr lang="en-US" b="1" u="sng" dirty="0">
                <a:solidFill>
                  <a:srgbClr val="00B0F0"/>
                </a:solidFill>
                <a:latin typeface="Arial Rounded MT Bold" pitchFamily="34" charset="0"/>
              </a:rPr>
              <a:t>OGINGA ODINGA  </a:t>
            </a:r>
            <a:r>
              <a:rPr lang="en-US" dirty="0">
                <a:solidFill>
                  <a:srgbClr val="00B0F0"/>
                </a:solidFill>
                <a:latin typeface="Arial Rounded MT Bold" pitchFamily="34" charset="0"/>
              </a:rPr>
              <a:t/>
            </a:r>
            <a:br>
              <a:rPr lang="en-US" dirty="0">
                <a:solidFill>
                  <a:srgbClr val="00B0F0"/>
                </a:solidFill>
                <a:latin typeface="Arial Rounded MT Bold" pitchFamily="34" charset="0"/>
              </a:rPr>
            </a:br>
            <a:endParaRPr lang="en-US" dirty="0">
              <a:solidFill>
                <a:srgbClr val="00B0F0"/>
              </a:solidFill>
              <a:latin typeface="Arial Rounded MT Bold" pitchFamily="34" charset="0"/>
            </a:endParaRPr>
          </a:p>
        </p:txBody>
      </p:sp>
      <p:sp>
        <p:nvSpPr>
          <p:cNvPr id="3" name="Content Placeholder 2"/>
          <p:cNvSpPr>
            <a:spLocks noGrp="1"/>
          </p:cNvSpPr>
          <p:nvPr>
            <p:ph idx="4294967295"/>
          </p:nvPr>
        </p:nvSpPr>
        <p:spPr>
          <a:xfrm>
            <a:off x="508000" y="825500"/>
            <a:ext cx="9144000" cy="4279900"/>
          </a:xfrm>
          <a:prstGeom prst="rect">
            <a:avLst/>
          </a:prstGeom>
        </p:spPr>
        <p:txBody>
          <a:bodyPr>
            <a:noAutofit/>
          </a:bodyPr>
          <a:lstStyle/>
          <a:p>
            <a:pPr lvl="0">
              <a:buFont typeface="Wingdings" panose="05000000000000000000" pitchFamily="2" charset="2"/>
              <a:buChar char="§"/>
            </a:pPr>
            <a:r>
              <a:rPr lang="en-US" dirty="0" err="1" smtClean="0">
                <a:latin typeface="Arial Rounded MT Bold" pitchFamily="34" charset="0"/>
              </a:rPr>
              <a:t>Jaramogi</a:t>
            </a:r>
            <a:r>
              <a:rPr lang="en-US" dirty="0" smtClean="0">
                <a:latin typeface="Arial Rounded MT Bold" pitchFamily="34" charset="0"/>
              </a:rPr>
              <a:t> </a:t>
            </a:r>
            <a:r>
              <a:rPr lang="en-US" dirty="0" err="1">
                <a:latin typeface="Arial Rounded MT Bold" pitchFamily="34" charset="0"/>
              </a:rPr>
              <a:t>Oginga</a:t>
            </a:r>
            <a:r>
              <a:rPr lang="en-US" dirty="0">
                <a:latin typeface="Arial Rounded MT Bold" pitchFamily="34" charset="0"/>
              </a:rPr>
              <a:t> </a:t>
            </a:r>
            <a:r>
              <a:rPr lang="en-US" dirty="0" err="1">
                <a:latin typeface="Arial Rounded MT Bold" pitchFamily="34" charset="0"/>
              </a:rPr>
              <a:t>Odinga</a:t>
            </a:r>
            <a:r>
              <a:rPr lang="en-US" dirty="0">
                <a:latin typeface="Arial Rounded MT Bold" pitchFamily="34" charset="0"/>
              </a:rPr>
              <a:t> was born in 1911 in </a:t>
            </a:r>
            <a:r>
              <a:rPr lang="en-US" dirty="0" err="1">
                <a:latin typeface="Arial Rounded MT Bold" pitchFamily="34" charset="0"/>
              </a:rPr>
              <a:t>Bondo</a:t>
            </a:r>
            <a:r>
              <a:rPr lang="en-US" dirty="0">
                <a:latin typeface="Arial Rounded MT Bold" pitchFamily="34" charset="0"/>
              </a:rPr>
              <a:t> </a:t>
            </a:r>
          </a:p>
          <a:p>
            <a:pPr lvl="0">
              <a:buFont typeface="Wingdings" panose="05000000000000000000" pitchFamily="2" charset="2"/>
              <a:buChar char="§"/>
            </a:pPr>
            <a:r>
              <a:rPr lang="en-US" dirty="0">
                <a:latin typeface="Arial Rounded MT Bold" pitchFamily="34" charset="0"/>
              </a:rPr>
              <a:t>He was a trained teacher at </a:t>
            </a:r>
            <a:r>
              <a:rPr lang="en-US" dirty="0" err="1">
                <a:latin typeface="Arial Rounded MT Bold" pitchFamily="34" charset="0"/>
              </a:rPr>
              <a:t>Maseno</a:t>
            </a:r>
            <a:r>
              <a:rPr lang="en-US" dirty="0">
                <a:latin typeface="Arial Rounded MT Bold" pitchFamily="34" charset="0"/>
              </a:rPr>
              <a:t>. </a:t>
            </a:r>
          </a:p>
          <a:p>
            <a:pPr lvl="0">
              <a:buFont typeface="Wingdings" panose="05000000000000000000" pitchFamily="2" charset="2"/>
              <a:buChar char="§"/>
            </a:pPr>
            <a:r>
              <a:rPr lang="en-US" dirty="0">
                <a:latin typeface="Arial Rounded MT Bold" pitchFamily="34" charset="0"/>
              </a:rPr>
              <a:t>He joined a political association (Luo Thrift in 1947).</a:t>
            </a:r>
          </a:p>
          <a:p>
            <a:pPr lvl="0">
              <a:buFont typeface="Wingdings" panose="05000000000000000000" pitchFamily="2" charset="2"/>
              <a:buChar char="§"/>
            </a:pPr>
            <a:r>
              <a:rPr lang="en-US" dirty="0">
                <a:latin typeface="Arial Rounded MT Bold" pitchFamily="34" charset="0"/>
              </a:rPr>
              <a:t>He was elected as a member of LEGCO for central Nyanza in 1947. </a:t>
            </a:r>
          </a:p>
          <a:p>
            <a:pPr lvl="0">
              <a:buFont typeface="Wingdings" panose="05000000000000000000" pitchFamily="2" charset="2"/>
              <a:buChar char="§"/>
            </a:pPr>
            <a:r>
              <a:rPr lang="en-US" dirty="0">
                <a:latin typeface="Arial Rounded MT Bold" pitchFamily="34" charset="0"/>
              </a:rPr>
              <a:t>1n 1960 he became the vice president of KANU </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3632935602"/>
      </p:ext>
    </p:extLst>
  </p:cSld>
  <p:clrMapOvr>
    <a:masterClrMapping/>
  </p:clrMapOvr>
  <p:transition spd="slow" advTm="60000">
    <p:cover/>
  </p:transition>
  <p:timing>
    <p:tnLst>
      <p:par>
        <p:cTn id="1" dur="indefinite" restart="never" nodeType="tmRoot"/>
      </p:par>
    </p:tn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OGINGA ODINGA  </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p>
        </p:txBody>
      </p:sp>
      <p:sp>
        <p:nvSpPr>
          <p:cNvPr id="3" name="Content Placeholder 2"/>
          <p:cNvSpPr>
            <a:spLocks noGrp="1"/>
          </p:cNvSpPr>
          <p:nvPr>
            <p:ph idx="4294967295"/>
          </p:nvPr>
        </p:nvSpPr>
        <p:spPr>
          <a:xfrm>
            <a:off x="508000" y="1333500"/>
            <a:ext cx="8991600" cy="3771900"/>
          </a:xfrm>
          <a:prstGeom prst="rect">
            <a:avLst/>
          </a:prstGeom>
        </p:spPr>
        <p:txBody>
          <a:bodyPr>
            <a:normAutofit/>
          </a:bodyPr>
          <a:lstStyle/>
          <a:p>
            <a:pPr lvl="0">
              <a:buFont typeface="Wingdings" panose="05000000000000000000" pitchFamily="2" charset="2"/>
              <a:buChar char="§"/>
            </a:pPr>
            <a:r>
              <a:rPr lang="en-US" dirty="0">
                <a:latin typeface="Arial Rounded MT Bold" pitchFamily="34" charset="0"/>
              </a:rPr>
              <a:t>In 1964 he was appointed as the first vice president of Kenya. </a:t>
            </a:r>
          </a:p>
          <a:p>
            <a:pPr lvl="0">
              <a:buFont typeface="Wingdings" panose="05000000000000000000" pitchFamily="2" charset="2"/>
              <a:buChar char="§"/>
            </a:pPr>
            <a:r>
              <a:rPr lang="en-US" dirty="0">
                <a:latin typeface="Arial Rounded MT Bold" pitchFamily="34" charset="0"/>
              </a:rPr>
              <a:t>He was detained. </a:t>
            </a:r>
          </a:p>
          <a:p>
            <a:pPr lvl="0">
              <a:buFont typeface="Wingdings" panose="05000000000000000000" pitchFamily="2" charset="2"/>
              <a:buChar char="§"/>
            </a:pPr>
            <a:r>
              <a:rPr lang="en-US" dirty="0">
                <a:latin typeface="Arial Rounded MT Bold" pitchFamily="34" charset="0"/>
              </a:rPr>
              <a:t>In 1991 he joined other Kenya requesting for Multi – </a:t>
            </a:r>
            <a:r>
              <a:rPr lang="en-US" dirty="0" err="1">
                <a:latin typeface="Arial Rounded MT Bold" pitchFamily="34" charset="0"/>
              </a:rPr>
              <a:t>partism</a:t>
            </a:r>
            <a:r>
              <a:rPr lang="en-US" dirty="0">
                <a:latin typeface="Arial Rounded MT Bold" pitchFamily="34" charset="0"/>
              </a:rPr>
              <a:t>. </a:t>
            </a:r>
          </a:p>
          <a:p>
            <a:pPr lvl="0">
              <a:buFont typeface="Wingdings" panose="05000000000000000000" pitchFamily="2" charset="2"/>
              <a:buChar char="§"/>
            </a:pPr>
            <a:r>
              <a:rPr lang="en-US" dirty="0">
                <a:latin typeface="Arial Rounded MT Bold" pitchFamily="34" charset="0"/>
              </a:rPr>
              <a:t>1992 he formed Forum for the Restoration of Democracy in Kenya (FORD).</a:t>
            </a:r>
          </a:p>
          <a:p>
            <a:pPr lvl="0">
              <a:buFont typeface="Wingdings" panose="05000000000000000000" pitchFamily="2" charset="2"/>
              <a:buChar char="§"/>
            </a:pPr>
            <a:r>
              <a:rPr lang="en-US" dirty="0">
                <a:latin typeface="Arial Rounded MT Bold" pitchFamily="34" charset="0"/>
              </a:rPr>
              <a:t>In 1992 he contested for presidential seat </a:t>
            </a:r>
          </a:p>
          <a:p>
            <a:pPr lvl="0">
              <a:buFont typeface="Wingdings" panose="05000000000000000000" pitchFamily="2" charset="2"/>
              <a:buChar char="§"/>
            </a:pPr>
            <a:r>
              <a:rPr lang="en-US" dirty="0">
                <a:latin typeface="Arial Rounded MT Bold" pitchFamily="34" charset="0"/>
              </a:rPr>
              <a:t>He died in 1994. </a:t>
            </a:r>
          </a:p>
          <a:p>
            <a:endParaRPr lang="en-US" dirty="0"/>
          </a:p>
        </p:txBody>
      </p:sp>
    </p:spTree>
    <p:extLst>
      <p:ext uri="{BB962C8B-B14F-4D97-AF65-F5344CB8AC3E}">
        <p14:creationId xmlns:p14="http://schemas.microsoft.com/office/powerpoint/2010/main" val="1704049137"/>
      </p:ext>
    </p:extLst>
  </p:cSld>
  <p:clrMapOvr>
    <a:masterClrMapping/>
  </p:clrMapOvr>
  <p:transition spd="slow" advTm="60000">
    <p:cover/>
  </p:transition>
  <p:timing>
    <p:tnLst>
      <p:par>
        <p:cTn id="1" dur="indefinite" restart="never" nodeType="tmRoot"/>
      </p:par>
    </p:tn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571500"/>
          </a:xfrm>
        </p:spPr>
        <p:txBody>
          <a:bodyPr>
            <a:normAutofit/>
          </a:bodyPr>
          <a:lstStyle/>
          <a:p>
            <a:pPr algn="l"/>
            <a:r>
              <a:rPr lang="en-US" b="1" u="sng" dirty="0">
                <a:solidFill>
                  <a:srgbClr val="00B0F0"/>
                </a:solidFill>
                <a:latin typeface="Arial Rounded MT Bold" pitchFamily="34" charset="0"/>
              </a:rPr>
              <a:t>DANIEL ARAP MOI </a:t>
            </a:r>
            <a:endParaRPr lang="en-US" dirty="0">
              <a:solidFill>
                <a:srgbClr val="00B0F0"/>
              </a:solidFill>
              <a:latin typeface="Arial Rounded MT Bold" pitchFamily="34" charset="0"/>
            </a:endParaRPr>
          </a:p>
        </p:txBody>
      </p:sp>
      <p:sp>
        <p:nvSpPr>
          <p:cNvPr id="3" name="Content Placeholder 2"/>
          <p:cNvSpPr>
            <a:spLocks noGrp="1"/>
          </p:cNvSpPr>
          <p:nvPr>
            <p:ph idx="4294967295"/>
          </p:nvPr>
        </p:nvSpPr>
        <p:spPr>
          <a:xfrm>
            <a:off x="508000" y="723900"/>
            <a:ext cx="9144000" cy="4216400"/>
          </a:xfrm>
          <a:prstGeom prst="rect">
            <a:avLst/>
          </a:prstGeom>
        </p:spPr>
        <p:txBody>
          <a:bodyPr>
            <a:noAutofit/>
          </a:bodyPr>
          <a:lstStyle/>
          <a:p>
            <a:pPr lvl="0">
              <a:buFont typeface="Wingdings" panose="05000000000000000000" pitchFamily="2" charset="2"/>
              <a:buChar char="§"/>
            </a:pPr>
            <a:r>
              <a:rPr lang="en-US" sz="2800" dirty="0">
                <a:latin typeface="Arial Rounded MT Bold" pitchFamily="34" charset="0"/>
              </a:rPr>
              <a:t>Born </a:t>
            </a:r>
            <a:r>
              <a:rPr lang="en-US" sz="2800" dirty="0">
                <a:latin typeface="Arial Rounded MT Bold" pitchFamily="34" charset="0"/>
              </a:rPr>
              <a:t>in 1924 in </a:t>
            </a:r>
            <a:r>
              <a:rPr lang="en-US" sz="2800" dirty="0" err="1">
                <a:latin typeface="Arial Rounded MT Bold" pitchFamily="34" charset="0"/>
              </a:rPr>
              <a:t>Sacho</a:t>
            </a:r>
            <a:r>
              <a:rPr lang="en-US" sz="2800" dirty="0">
                <a:latin typeface="Arial Rounded MT Bold" pitchFamily="34" charset="0"/>
              </a:rPr>
              <a:t> in </a:t>
            </a:r>
            <a:r>
              <a:rPr lang="en-US" sz="2800" dirty="0" err="1">
                <a:latin typeface="Arial Rounded MT Bold" pitchFamily="34" charset="0"/>
              </a:rPr>
              <a:t>Baringo</a:t>
            </a:r>
            <a:r>
              <a:rPr lang="en-US" sz="2800" dirty="0">
                <a:latin typeface="Arial Rounded MT Bold" pitchFamily="34" charset="0"/>
              </a:rPr>
              <a:t> district </a:t>
            </a:r>
          </a:p>
          <a:p>
            <a:pPr lvl="0">
              <a:buFont typeface="Wingdings" panose="05000000000000000000" pitchFamily="2" charset="2"/>
              <a:buChar char="§"/>
            </a:pPr>
            <a:r>
              <a:rPr lang="en-US" sz="2800" dirty="0">
                <a:latin typeface="Arial Rounded MT Bold" pitchFamily="34" charset="0"/>
              </a:rPr>
              <a:t>He taught some schools as a trained teacher </a:t>
            </a:r>
          </a:p>
          <a:p>
            <a:pPr lvl="0">
              <a:buFont typeface="Wingdings" panose="05000000000000000000" pitchFamily="2" charset="2"/>
              <a:buChar char="§"/>
            </a:pPr>
            <a:r>
              <a:rPr lang="en-US" sz="2800" dirty="0">
                <a:latin typeface="Arial Rounded MT Bold" pitchFamily="34" charset="0"/>
              </a:rPr>
              <a:t>He was nominated to the LEGCO in 1955 and in 1957 he was elected as member to the LEGCO of Rift valley area.</a:t>
            </a:r>
          </a:p>
          <a:p>
            <a:pPr lvl="0">
              <a:buFont typeface="Wingdings" panose="05000000000000000000" pitchFamily="2" charset="2"/>
              <a:buChar char="§"/>
            </a:pPr>
            <a:r>
              <a:rPr lang="en-US" sz="2800" dirty="0">
                <a:latin typeface="Arial Rounded MT Bold" pitchFamily="34" charset="0"/>
              </a:rPr>
              <a:t>In 1964 he became the minister for home affairs. </a:t>
            </a:r>
          </a:p>
          <a:p>
            <a:pPr lvl="0">
              <a:buFont typeface="Wingdings" panose="05000000000000000000" pitchFamily="2" charset="2"/>
              <a:buChar char="§"/>
            </a:pPr>
            <a:r>
              <a:rPr lang="en-US" sz="2800" dirty="0">
                <a:latin typeface="Arial Rounded MT Bold" pitchFamily="34" charset="0"/>
              </a:rPr>
              <a:t>1967 he was appointed as the third vice president </a:t>
            </a:r>
          </a:p>
          <a:p>
            <a:pPr lvl="0">
              <a:buFont typeface="Wingdings" panose="05000000000000000000" pitchFamily="2" charset="2"/>
              <a:buChar char="§"/>
            </a:pPr>
            <a:r>
              <a:rPr lang="en-US" sz="2800" dirty="0">
                <a:latin typeface="Arial Rounded MT Bold" pitchFamily="34" charset="0"/>
              </a:rPr>
              <a:t>The first vice president was </a:t>
            </a:r>
            <a:r>
              <a:rPr lang="en-US" sz="2800" dirty="0" err="1">
                <a:latin typeface="Arial Rounded MT Bold" pitchFamily="34" charset="0"/>
              </a:rPr>
              <a:t>Jaramogi</a:t>
            </a:r>
            <a:r>
              <a:rPr lang="en-US" sz="2800" dirty="0">
                <a:latin typeface="Arial Rounded MT Bold" pitchFamily="34" charset="0"/>
              </a:rPr>
              <a:t> </a:t>
            </a:r>
            <a:r>
              <a:rPr lang="en-US" sz="2800" dirty="0" err="1">
                <a:latin typeface="Arial Rounded MT Bold" pitchFamily="34" charset="0"/>
              </a:rPr>
              <a:t>Oginga</a:t>
            </a:r>
            <a:r>
              <a:rPr lang="en-US" sz="2800" dirty="0">
                <a:latin typeface="Arial Rounded MT Bold" pitchFamily="34" charset="0"/>
              </a:rPr>
              <a:t> </a:t>
            </a:r>
            <a:r>
              <a:rPr lang="en-US" sz="2800" dirty="0" err="1">
                <a:latin typeface="Arial Rounded MT Bold" pitchFamily="34" charset="0"/>
              </a:rPr>
              <a:t>Odinga</a:t>
            </a:r>
            <a:r>
              <a:rPr lang="en-US" sz="2800" dirty="0">
                <a:latin typeface="Arial Rounded MT Bold" pitchFamily="34" charset="0"/>
              </a:rPr>
              <a:t> </a:t>
            </a:r>
          </a:p>
          <a:p>
            <a:pPr lvl="0">
              <a:buFont typeface="Wingdings" panose="05000000000000000000" pitchFamily="2" charset="2"/>
              <a:buChar char="§"/>
            </a:pPr>
            <a:r>
              <a:rPr lang="en-US" sz="2800" dirty="0">
                <a:latin typeface="Arial Rounded MT Bold" pitchFamily="34" charset="0"/>
              </a:rPr>
              <a:t>The second vice president was Joseph </a:t>
            </a:r>
            <a:r>
              <a:rPr lang="en-US" sz="2800" dirty="0" err="1">
                <a:latin typeface="Arial Rounded MT Bold" pitchFamily="34" charset="0"/>
              </a:rPr>
              <a:t>Murumbi</a:t>
            </a:r>
            <a:r>
              <a:rPr lang="en-US" sz="2800" dirty="0">
                <a:latin typeface="Arial Rounded MT Bold" pitchFamily="34" charset="0"/>
              </a:rPr>
              <a:t>.</a:t>
            </a:r>
          </a:p>
          <a:p>
            <a:pPr>
              <a:buFont typeface="Wingdings" panose="05000000000000000000" pitchFamily="2" charset="2"/>
              <a:buChar char="§"/>
            </a:pPr>
            <a:endParaRPr lang="en-US" sz="2800" dirty="0">
              <a:latin typeface="Arial Rounded MT Bold" pitchFamily="34" charset="0"/>
            </a:endParaRPr>
          </a:p>
        </p:txBody>
      </p:sp>
    </p:spTree>
    <p:extLst>
      <p:ext uri="{BB962C8B-B14F-4D97-AF65-F5344CB8AC3E}">
        <p14:creationId xmlns:p14="http://schemas.microsoft.com/office/powerpoint/2010/main" val="4137941404"/>
      </p:ext>
    </p:extLst>
  </p:cSld>
  <p:clrMapOvr>
    <a:masterClrMapping/>
  </p:clrMapOvr>
  <p:transition spd="slow" advTm="60000">
    <p:cover/>
  </p:transition>
  <p:timing>
    <p:tnLst>
      <p:par>
        <p:cTn id="1" dur="indefinite" restart="never" nodeType="tmRoot"/>
      </p:par>
    </p:tn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sz="3200" u="sng" dirty="0">
                <a:solidFill>
                  <a:srgbClr val="FF0000"/>
                </a:solidFill>
                <a:latin typeface="Arial Rounded MT Bold" pitchFamily="34" charset="0"/>
              </a:rPr>
              <a:t>DANIEL ARAP MOI </a:t>
            </a:r>
            <a:r>
              <a:rPr lang="en-US" sz="3200" dirty="0">
                <a:solidFill>
                  <a:srgbClr val="FF0000"/>
                </a:solidFill>
                <a:latin typeface="Arial Rounded MT Bold" pitchFamily="34" charset="0"/>
              </a:rPr>
              <a:t/>
            </a:r>
            <a:br>
              <a:rPr lang="en-US" sz="3200" dirty="0">
                <a:solidFill>
                  <a:srgbClr val="FF0000"/>
                </a:solidFill>
                <a:latin typeface="Arial Rounded MT Bold" pitchFamily="34" charset="0"/>
              </a:rPr>
            </a:br>
            <a:endParaRPr lang="en-US" sz="3200" dirty="0"/>
          </a:p>
        </p:txBody>
      </p:sp>
      <p:sp>
        <p:nvSpPr>
          <p:cNvPr id="3" name="Content Placeholder 2"/>
          <p:cNvSpPr>
            <a:spLocks noGrp="1"/>
          </p:cNvSpPr>
          <p:nvPr>
            <p:ph idx="4294967295"/>
          </p:nvPr>
        </p:nvSpPr>
        <p:spPr>
          <a:xfrm>
            <a:off x="508000" y="889000"/>
            <a:ext cx="9067800" cy="4216400"/>
          </a:xfrm>
          <a:prstGeom prst="rect">
            <a:avLst/>
          </a:prstGeom>
        </p:spPr>
        <p:txBody>
          <a:bodyPr>
            <a:noAutofit/>
          </a:bodyPr>
          <a:lstStyle/>
          <a:p>
            <a:pPr lvl="0">
              <a:buFont typeface="Wingdings" panose="05000000000000000000" pitchFamily="2" charset="2"/>
              <a:buChar char="§"/>
            </a:pPr>
            <a:r>
              <a:rPr lang="en-US" sz="2400" dirty="0">
                <a:latin typeface="Arial Rounded MT Bold" pitchFamily="34" charset="0"/>
              </a:rPr>
              <a:t>The third vice president was Daniel </a:t>
            </a:r>
            <a:r>
              <a:rPr lang="en-US" sz="2400" dirty="0" err="1">
                <a:latin typeface="Arial Rounded MT Bold" pitchFamily="34" charset="0"/>
              </a:rPr>
              <a:t>Arap</a:t>
            </a:r>
            <a:r>
              <a:rPr lang="en-US" sz="2400" dirty="0">
                <a:latin typeface="Arial Rounded MT Bold" pitchFamily="34" charset="0"/>
              </a:rPr>
              <a:t> </a:t>
            </a:r>
            <a:r>
              <a:rPr lang="en-US" sz="2400" dirty="0" err="1">
                <a:latin typeface="Arial Rounded MT Bold" pitchFamily="34" charset="0"/>
              </a:rPr>
              <a:t>Moi</a:t>
            </a:r>
            <a:r>
              <a:rPr lang="en-US" sz="2400" dirty="0">
                <a:latin typeface="Arial Rounded MT Bold" pitchFamily="34" charset="0"/>
              </a:rPr>
              <a:t> </a:t>
            </a:r>
          </a:p>
          <a:p>
            <a:pPr lvl="0">
              <a:buFont typeface="Wingdings" panose="05000000000000000000" pitchFamily="2" charset="2"/>
              <a:buChar char="§"/>
            </a:pPr>
            <a:r>
              <a:rPr lang="en-US" sz="2400" dirty="0">
                <a:latin typeface="Arial Rounded MT Bold" pitchFamily="34" charset="0"/>
              </a:rPr>
              <a:t>In 1978 he become the second president of Kenya </a:t>
            </a:r>
          </a:p>
          <a:p>
            <a:pPr lvl="0">
              <a:buFont typeface="Wingdings" panose="05000000000000000000" pitchFamily="2" charset="2"/>
              <a:buChar char="§"/>
            </a:pPr>
            <a:r>
              <a:rPr lang="en-US" sz="2400" dirty="0">
                <a:latin typeface="Arial Rounded MT Bold" pitchFamily="34" charset="0"/>
              </a:rPr>
              <a:t>He introduced free milk in primary schools. </a:t>
            </a:r>
          </a:p>
          <a:p>
            <a:pPr lvl="0">
              <a:buFont typeface="Wingdings" panose="05000000000000000000" pitchFamily="2" charset="2"/>
              <a:buChar char="§"/>
            </a:pPr>
            <a:r>
              <a:rPr lang="en-US" sz="2400" dirty="0">
                <a:latin typeface="Arial Rounded MT Bold" pitchFamily="34" charset="0"/>
              </a:rPr>
              <a:t>He introduced </a:t>
            </a:r>
            <a:r>
              <a:rPr lang="en-US" sz="2400" dirty="0" err="1">
                <a:latin typeface="Arial Rounded MT Bold" pitchFamily="34" charset="0"/>
              </a:rPr>
              <a:t>Nyayo</a:t>
            </a:r>
            <a:r>
              <a:rPr lang="en-US" sz="2400" dirty="0">
                <a:latin typeface="Arial Rounded MT Bold" pitchFamily="34" charset="0"/>
              </a:rPr>
              <a:t> philosophy of peace love and unity. </a:t>
            </a:r>
          </a:p>
          <a:p>
            <a:pPr lvl="0">
              <a:buFont typeface="Wingdings" panose="05000000000000000000" pitchFamily="2" charset="2"/>
              <a:buChar char="§"/>
            </a:pPr>
            <a:r>
              <a:rPr lang="en-US" sz="2400" dirty="0">
                <a:latin typeface="Arial Rounded MT Bold" pitchFamily="34" charset="0"/>
              </a:rPr>
              <a:t>In 1981 he </a:t>
            </a:r>
            <a:r>
              <a:rPr lang="en-US" sz="2400" dirty="0">
                <a:latin typeface="Arial Rounded MT Bold" pitchFamily="34" charset="0"/>
              </a:rPr>
              <a:t>became </a:t>
            </a:r>
            <a:r>
              <a:rPr lang="en-US" sz="2400" dirty="0">
                <a:latin typeface="Arial Rounded MT Bold" pitchFamily="34" charset="0"/>
              </a:rPr>
              <a:t>the chairman of OAU and held an OAU meeting in Nairobi.</a:t>
            </a:r>
          </a:p>
          <a:p>
            <a:pPr lvl="0">
              <a:buFont typeface="Wingdings" panose="05000000000000000000" pitchFamily="2" charset="2"/>
              <a:buChar char="§"/>
            </a:pPr>
            <a:r>
              <a:rPr lang="en-US" sz="2400" dirty="0">
                <a:latin typeface="Arial Rounded MT Bold" pitchFamily="34" charset="0"/>
              </a:rPr>
              <a:t>In 1991 he re- introduced </a:t>
            </a:r>
            <a:r>
              <a:rPr lang="en-US" sz="2400" dirty="0">
                <a:latin typeface="Arial Rounded MT Bold" pitchFamily="34" charset="0"/>
              </a:rPr>
              <a:t>multi-</a:t>
            </a:r>
            <a:r>
              <a:rPr lang="en-US" sz="2400" dirty="0" err="1">
                <a:latin typeface="Arial Rounded MT Bold" pitchFamily="34" charset="0"/>
              </a:rPr>
              <a:t>partism</a:t>
            </a:r>
            <a:r>
              <a:rPr lang="en-US" sz="2400" dirty="0">
                <a:latin typeface="Arial Rounded MT Bold" pitchFamily="34" charset="0"/>
              </a:rPr>
              <a:t>. </a:t>
            </a:r>
          </a:p>
          <a:p>
            <a:pPr lvl="0">
              <a:buFont typeface="Wingdings" panose="05000000000000000000" pitchFamily="2" charset="2"/>
              <a:buChar char="§"/>
            </a:pPr>
            <a:r>
              <a:rPr lang="en-US" sz="2400" dirty="0">
                <a:latin typeface="Arial Rounded MT Bold" pitchFamily="34" charset="0"/>
              </a:rPr>
              <a:t>He introduced </a:t>
            </a:r>
            <a:r>
              <a:rPr lang="en-US" sz="2400" dirty="0" err="1">
                <a:latin typeface="Arial Rounded MT Bold" pitchFamily="34" charset="0"/>
              </a:rPr>
              <a:t>Nyayo</a:t>
            </a:r>
            <a:r>
              <a:rPr lang="en-US" sz="2400" dirty="0">
                <a:latin typeface="Arial Rounded MT Bold" pitchFamily="34" charset="0"/>
              </a:rPr>
              <a:t> tea zone projects.</a:t>
            </a:r>
          </a:p>
          <a:p>
            <a:pPr lvl="0">
              <a:buFont typeface="Wingdings" panose="05000000000000000000" pitchFamily="2" charset="2"/>
              <a:buChar char="§"/>
            </a:pPr>
            <a:r>
              <a:rPr lang="en-US" sz="2400" dirty="0">
                <a:latin typeface="Arial Rounded MT Bold" pitchFamily="34" charset="0"/>
              </a:rPr>
              <a:t>Introduced soil conservation policy of cut one plant two.</a:t>
            </a:r>
          </a:p>
          <a:p>
            <a:pPr lvl="0">
              <a:buFont typeface="Wingdings" panose="05000000000000000000" pitchFamily="2" charset="2"/>
              <a:buChar char="§"/>
            </a:pPr>
            <a:r>
              <a:rPr lang="en-US" sz="2400" dirty="0">
                <a:latin typeface="Arial Rounded MT Bold" pitchFamily="34" charset="0"/>
              </a:rPr>
              <a:t>He retired in 2002 as president </a:t>
            </a:r>
            <a:r>
              <a:rPr lang="en-US" sz="2400" dirty="0" err="1">
                <a:latin typeface="Arial Rounded MT Bold" pitchFamily="34" charset="0"/>
              </a:rPr>
              <a:t>Mwai</a:t>
            </a:r>
            <a:r>
              <a:rPr lang="en-US" sz="2400" dirty="0">
                <a:latin typeface="Arial Rounded MT Bold" pitchFamily="34" charset="0"/>
              </a:rPr>
              <a:t> </a:t>
            </a:r>
            <a:r>
              <a:rPr lang="en-US" sz="2400" dirty="0" err="1">
                <a:latin typeface="Arial Rounded MT Bold" pitchFamily="34" charset="0"/>
              </a:rPr>
              <a:t>Kibaki</a:t>
            </a:r>
            <a:r>
              <a:rPr lang="en-US" sz="2400" dirty="0">
                <a:latin typeface="Arial Rounded MT Bold" pitchFamily="34" charset="0"/>
              </a:rPr>
              <a:t> was elected as the third president. </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2851982805"/>
      </p:ext>
    </p:extLst>
  </p:cSld>
  <p:clrMapOvr>
    <a:masterClrMapping/>
  </p:clrMapOvr>
  <p:transition spd="slow" advTm="60000">
    <p:cover/>
  </p:transition>
  <p:timing>
    <p:tnLst>
      <p:par>
        <p:cTn id="1" dur="indefinite" restart="never" nodeType="tmRoot"/>
      </p:par>
    </p:tn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0"/>
            <a:ext cx="9144000" cy="952500"/>
          </a:xfrm>
        </p:spPr>
        <p:txBody>
          <a:bodyPr>
            <a:noAutofit/>
          </a:bodyPr>
          <a:lstStyle/>
          <a:p>
            <a:r>
              <a:rPr lang="en-US" sz="3600" u="sng" dirty="0">
                <a:solidFill>
                  <a:srgbClr val="FF0000"/>
                </a:solidFill>
                <a:latin typeface="Arial Rounded MT Bold" pitchFamily="34" charset="0"/>
              </a:rPr>
              <a:t>INTERNATIONAL CO- OPERATION</a:t>
            </a:r>
            <a:r>
              <a:rPr lang="en-US" sz="3600" dirty="0">
                <a:solidFill>
                  <a:srgbClr val="FF0000"/>
                </a:solidFill>
                <a:latin typeface="Arial Rounded MT Bold" pitchFamily="34" charset="0"/>
              </a:rPr>
              <a:t/>
            </a:r>
            <a:br>
              <a:rPr lang="en-US" sz="3600" dirty="0">
                <a:solidFill>
                  <a:srgbClr val="FF0000"/>
                </a:solidFill>
                <a:latin typeface="Arial Rounded MT Bold" pitchFamily="34" charset="0"/>
              </a:rPr>
            </a:br>
            <a:r>
              <a:rPr lang="en-US" sz="3600" dirty="0">
                <a:solidFill>
                  <a:schemeClr val="tx2">
                    <a:lumMod val="50000"/>
                  </a:schemeClr>
                </a:solidFill>
                <a:latin typeface="Arial Rounded MT Bold" pitchFamily="34" charset="0"/>
              </a:rPr>
              <a:t> </a:t>
            </a:r>
            <a:r>
              <a:rPr lang="en-US" sz="2800" u="sng" dirty="0">
                <a:solidFill>
                  <a:srgbClr val="00B0F0"/>
                </a:solidFill>
                <a:latin typeface="Arial Rounded MT Bold" pitchFamily="34" charset="0"/>
              </a:rPr>
              <a:t>UNITED </a:t>
            </a:r>
            <a:r>
              <a:rPr lang="en-US" sz="2800" u="sng" dirty="0">
                <a:solidFill>
                  <a:srgbClr val="00B0F0"/>
                </a:solidFill>
                <a:latin typeface="Arial Rounded MT Bold" pitchFamily="34" charset="0"/>
              </a:rPr>
              <a:t>NATIONS ORGANIZATION (UNO) </a:t>
            </a:r>
            <a:r>
              <a:rPr lang="en-US" sz="3600" dirty="0">
                <a:solidFill>
                  <a:srgbClr val="FF0000"/>
                </a:solidFill>
                <a:latin typeface="Arial Rounded MT Bold" pitchFamily="34" charset="0"/>
              </a:rPr>
              <a:t/>
            </a:r>
            <a:br>
              <a:rPr lang="en-US" sz="3600" dirty="0">
                <a:solidFill>
                  <a:srgbClr val="FF0000"/>
                </a:solidFill>
                <a:latin typeface="Arial Rounded MT Bold" pitchFamily="34" charset="0"/>
              </a:rPr>
            </a:b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295400"/>
            <a:ext cx="9144000" cy="3771900"/>
          </a:xfrm>
          <a:prstGeom prst="rect">
            <a:avLst/>
          </a:prstGeom>
        </p:spPr>
        <p:txBody>
          <a:bodyPr>
            <a:noAutofit/>
          </a:bodyPr>
          <a:lstStyle/>
          <a:p>
            <a:pPr lvl="0">
              <a:buFont typeface="Wingdings" panose="05000000000000000000" pitchFamily="2" charset="2"/>
              <a:buChar char="§"/>
            </a:pPr>
            <a:r>
              <a:rPr lang="en-US" sz="2400" dirty="0">
                <a:latin typeface="Arial Rounded MT Bold" pitchFamily="34" charset="0"/>
              </a:rPr>
              <a:t>UNO </a:t>
            </a:r>
            <a:r>
              <a:rPr lang="en-US" sz="2400" dirty="0">
                <a:latin typeface="Arial Rounded MT Bold" pitchFamily="34" charset="0"/>
              </a:rPr>
              <a:t>was formed in 1945 after the end of Second World War to maintain peace in the world </a:t>
            </a:r>
          </a:p>
          <a:p>
            <a:pPr lvl="0">
              <a:buFont typeface="Wingdings" panose="05000000000000000000" pitchFamily="2" charset="2"/>
              <a:buChar char="§"/>
            </a:pPr>
            <a:r>
              <a:rPr lang="en-US" sz="2400" dirty="0">
                <a:latin typeface="Arial Rounded MT Bold" pitchFamily="34" charset="0"/>
              </a:rPr>
              <a:t>Its headquarters are in New York in USA.</a:t>
            </a:r>
          </a:p>
          <a:p>
            <a:pPr marL="0" indent="0">
              <a:buNone/>
            </a:pPr>
            <a:endParaRPr lang="en-US" sz="2400" b="1" u="sng" dirty="0">
              <a:latin typeface="Arial Rounded MT Bold" pitchFamily="34" charset="0"/>
            </a:endParaRPr>
          </a:p>
          <a:p>
            <a:pPr marL="0" indent="0">
              <a:buNone/>
            </a:pPr>
            <a:r>
              <a:rPr lang="en-US" sz="2400" b="1" u="sng" dirty="0">
                <a:solidFill>
                  <a:srgbClr val="FF0000"/>
                </a:solidFill>
                <a:latin typeface="Arial Rounded MT Bold" pitchFamily="34" charset="0"/>
              </a:rPr>
              <a:t>Main </a:t>
            </a:r>
            <a:r>
              <a:rPr lang="en-US" sz="2400" b="1" u="sng" dirty="0">
                <a:solidFill>
                  <a:srgbClr val="FF0000"/>
                </a:solidFill>
                <a:latin typeface="Arial Rounded MT Bold" pitchFamily="34" charset="0"/>
              </a:rPr>
              <a:t>objectives of UN</a:t>
            </a:r>
            <a:endParaRPr lang="en-US" sz="2400" dirty="0">
              <a:solidFill>
                <a:srgbClr val="FF0000"/>
              </a:solidFill>
              <a:latin typeface="Arial Rounded MT Bold" pitchFamily="34" charset="0"/>
            </a:endParaRPr>
          </a:p>
          <a:p>
            <a:pPr lvl="0">
              <a:buFont typeface="Wingdings" panose="05000000000000000000" pitchFamily="2" charset="2"/>
              <a:buChar char="§"/>
            </a:pPr>
            <a:r>
              <a:rPr lang="en-US" sz="2400" dirty="0">
                <a:latin typeface="Arial Rounded MT Bold" pitchFamily="34" charset="0"/>
              </a:rPr>
              <a:t>To maintain peace and security. </a:t>
            </a:r>
          </a:p>
          <a:p>
            <a:pPr lvl="0">
              <a:buFont typeface="Wingdings" panose="05000000000000000000" pitchFamily="2" charset="2"/>
              <a:buChar char="§"/>
            </a:pPr>
            <a:r>
              <a:rPr lang="en-US" sz="2400" dirty="0">
                <a:latin typeface="Arial Rounded MT Bold" pitchFamily="34" charset="0"/>
              </a:rPr>
              <a:t>To develop good relationship among Nations. </a:t>
            </a:r>
          </a:p>
          <a:p>
            <a:pPr lvl="0">
              <a:buFont typeface="Wingdings" panose="05000000000000000000" pitchFamily="2" charset="2"/>
              <a:buChar char="§"/>
            </a:pPr>
            <a:r>
              <a:rPr lang="en-US" sz="2400" dirty="0">
                <a:latin typeface="Arial Rounded MT Bold" pitchFamily="34" charset="0"/>
              </a:rPr>
              <a:t>To promote international co-operative </a:t>
            </a:r>
          </a:p>
          <a:p>
            <a:pPr lvl="0">
              <a:buFont typeface="Wingdings" panose="05000000000000000000" pitchFamily="2" charset="2"/>
              <a:buChar char="§"/>
            </a:pPr>
            <a:r>
              <a:rPr lang="en-US" sz="2400" dirty="0">
                <a:latin typeface="Arial Rounded MT Bold" pitchFamily="34" charset="0"/>
              </a:rPr>
              <a:t>To deal with economic, social and cultural problems. </a:t>
            </a:r>
          </a:p>
          <a:p>
            <a:pPr lvl="0">
              <a:buFont typeface="Wingdings" panose="05000000000000000000" pitchFamily="2" charset="2"/>
              <a:buChar char="§"/>
            </a:pPr>
            <a:r>
              <a:rPr lang="en-US" sz="2400" dirty="0">
                <a:latin typeface="Arial Rounded MT Bold" pitchFamily="34" charset="0"/>
              </a:rPr>
              <a:t>To promote and protect human rights. </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3380896375"/>
      </p:ext>
    </p:extLst>
  </p:cSld>
  <p:clrMapOvr>
    <a:masterClrMapping/>
  </p:clrMapOvr>
  <p:transition spd="slow" advTm="60000">
    <p:cover/>
  </p:transition>
  <p:timing>
    <p:tnLst>
      <p:par>
        <p:cTn id="1" dur="indefinite" restart="never" nodeType="tmRoot"/>
      </p:par>
    </p:tn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dirty="0">
                <a:solidFill>
                  <a:srgbClr val="FF0000"/>
                </a:solidFill>
                <a:latin typeface="Arial Rounded MT Bold" pitchFamily="34" charset="0"/>
              </a:rPr>
              <a:t> </a:t>
            </a:r>
            <a:r>
              <a:rPr lang="en-US" b="1" u="sng" dirty="0">
                <a:solidFill>
                  <a:srgbClr val="FF0000"/>
                </a:solidFill>
                <a:latin typeface="Arial Rounded MT Bold" pitchFamily="34" charset="0"/>
              </a:rPr>
              <a:t>Branches of UN</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pPr marL="742950" indent="-742950">
              <a:buFont typeface="+mj-lt"/>
              <a:buAutoNum type="arabicPeriod"/>
            </a:pPr>
            <a:r>
              <a:rPr lang="en-US" sz="3600" dirty="0">
                <a:latin typeface="Arial Rounded MT Bold" pitchFamily="34" charset="0"/>
              </a:rPr>
              <a:t>General Assembly 		 </a:t>
            </a:r>
          </a:p>
          <a:p>
            <a:pPr marL="742950" indent="-742950">
              <a:buFont typeface="+mj-lt"/>
              <a:buAutoNum type="arabicPeriod"/>
            </a:pPr>
            <a:r>
              <a:rPr lang="en-US" sz="3600" dirty="0">
                <a:latin typeface="Arial Rounded MT Bold" pitchFamily="34" charset="0"/>
              </a:rPr>
              <a:t>Security Council </a:t>
            </a:r>
          </a:p>
          <a:p>
            <a:pPr marL="742950" indent="-742950">
              <a:buFont typeface="+mj-lt"/>
              <a:buAutoNum type="arabicPeriod"/>
            </a:pPr>
            <a:r>
              <a:rPr lang="en-US" sz="3600" dirty="0">
                <a:latin typeface="Arial Rounded MT Bold" pitchFamily="34" charset="0"/>
              </a:rPr>
              <a:t>Secretariat  		</a:t>
            </a:r>
          </a:p>
          <a:p>
            <a:pPr marL="742950" indent="-742950">
              <a:buFont typeface="+mj-lt"/>
              <a:buAutoNum type="arabicPeriod"/>
            </a:pPr>
            <a:r>
              <a:rPr lang="en-US" sz="3600" dirty="0">
                <a:latin typeface="Arial Rounded MT Bold" pitchFamily="34" charset="0"/>
              </a:rPr>
              <a:t>Trusteeship Council </a:t>
            </a:r>
          </a:p>
          <a:p>
            <a:pPr marL="742950" indent="-742950">
              <a:buFont typeface="+mj-lt"/>
              <a:buAutoNum type="arabicPeriod"/>
            </a:pPr>
            <a:r>
              <a:rPr lang="en-US" sz="3600" dirty="0">
                <a:latin typeface="Arial Rounded MT Bold" pitchFamily="34" charset="0"/>
              </a:rPr>
              <a:t>Economic and Social Council </a:t>
            </a:r>
          </a:p>
          <a:p>
            <a:pPr marL="742950" indent="-742950">
              <a:buFont typeface="+mj-lt"/>
              <a:buAutoNum type="arabicPeriod"/>
            </a:pPr>
            <a:r>
              <a:rPr lang="en-US" sz="3600" dirty="0">
                <a:latin typeface="Arial Rounded MT Bold" pitchFamily="34" charset="0"/>
              </a:rPr>
              <a:t>International Court Of Justice </a:t>
            </a:r>
            <a:endParaRPr lang="en-US" sz="3600" dirty="0">
              <a:latin typeface="Arial Rounded MT Bold" pitchFamily="34" charset="0"/>
            </a:endParaRPr>
          </a:p>
        </p:txBody>
      </p:sp>
    </p:spTree>
    <p:extLst>
      <p:ext uri="{BB962C8B-B14F-4D97-AF65-F5344CB8AC3E}">
        <p14:creationId xmlns:p14="http://schemas.microsoft.com/office/powerpoint/2010/main" val="2916900942"/>
      </p:ext>
    </p:extLst>
  </p:cSld>
  <p:clrMapOvr>
    <a:masterClrMapping/>
  </p:clrMapOvr>
  <p:transition spd="slow" advTm="60000">
    <p:cover/>
  </p:transition>
  <p:timing>
    <p:tnLst>
      <p:par>
        <p:cTn id="1" dur="indefinite" restart="never" nodeType="tmRoot"/>
      </p:par>
    </p:tn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THE AGENCIES OF UN </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104900"/>
            <a:ext cx="9144000" cy="3771900"/>
          </a:xfrm>
          <a:prstGeom prst="rect">
            <a:avLst/>
          </a:prstGeom>
        </p:spPr>
        <p:txBody>
          <a:bodyPr>
            <a:normAutofit/>
          </a:bodyPr>
          <a:lstStyle/>
          <a:p>
            <a:pPr marL="0" indent="0">
              <a:lnSpc>
                <a:spcPct val="150000"/>
              </a:lnSpc>
              <a:buNone/>
            </a:pPr>
            <a:r>
              <a:rPr lang="en-US" b="1" dirty="0" smtClean="0">
                <a:solidFill>
                  <a:srgbClr val="00B0F0"/>
                </a:solidFill>
                <a:latin typeface="Arial Rounded MT Bold" pitchFamily="34" charset="0"/>
              </a:rPr>
              <a:t>	</a:t>
            </a:r>
            <a:r>
              <a:rPr lang="en-US" b="1" u="sng" dirty="0" smtClean="0">
                <a:solidFill>
                  <a:srgbClr val="00B0F0"/>
                </a:solidFill>
                <a:latin typeface="Arial Rounded MT Bold" pitchFamily="34" charset="0"/>
              </a:rPr>
              <a:t>1. World </a:t>
            </a:r>
            <a:r>
              <a:rPr lang="en-US" b="1" u="sng" dirty="0">
                <a:solidFill>
                  <a:srgbClr val="00B0F0"/>
                </a:solidFill>
                <a:latin typeface="Arial Rounded MT Bold" pitchFamily="34" charset="0"/>
              </a:rPr>
              <a:t>Health Organization (WHO)</a:t>
            </a:r>
            <a:endParaRPr lang="en-US" dirty="0">
              <a:solidFill>
                <a:srgbClr val="00B0F0"/>
              </a:solidFill>
              <a:latin typeface="Arial Rounded MT Bold" pitchFamily="34" charset="0"/>
            </a:endParaRPr>
          </a:p>
          <a:p>
            <a:pPr marL="0" indent="0">
              <a:lnSpc>
                <a:spcPct val="150000"/>
              </a:lnSpc>
              <a:buNone/>
            </a:pPr>
            <a:r>
              <a:rPr lang="en-US" dirty="0">
                <a:latin typeface="Arial Rounded MT Bold" pitchFamily="34" charset="0"/>
              </a:rPr>
              <a:t>-Established in 1948 with it’s headquarters in      </a:t>
            </a:r>
          </a:p>
          <a:p>
            <a:pPr marL="0" indent="0">
              <a:lnSpc>
                <a:spcPct val="150000"/>
              </a:lnSpc>
              <a:buNone/>
            </a:pPr>
            <a:r>
              <a:rPr lang="en-US" dirty="0" smtClean="0">
                <a:latin typeface="Arial Rounded MT Bold" pitchFamily="34" charset="0"/>
              </a:rPr>
              <a:t>Geneva </a:t>
            </a:r>
            <a:r>
              <a:rPr lang="en-US" dirty="0">
                <a:latin typeface="Arial Rounded MT Bold" pitchFamily="34" charset="0"/>
              </a:rPr>
              <a:t>(Switzerland</a:t>
            </a:r>
            <a:r>
              <a:rPr lang="en-US" dirty="0" smtClean="0">
                <a:latin typeface="Arial Rounded MT Bold" pitchFamily="34" charset="0"/>
              </a:rPr>
              <a:t>).</a:t>
            </a:r>
          </a:p>
          <a:p>
            <a:pPr marL="0" indent="0">
              <a:lnSpc>
                <a:spcPct val="150000"/>
              </a:lnSpc>
              <a:buNone/>
            </a:pPr>
            <a:r>
              <a:rPr lang="en-US" dirty="0" smtClean="0">
                <a:latin typeface="Arial Rounded MT Bold" pitchFamily="34" charset="0"/>
              </a:rPr>
              <a:t>- Formed to </a:t>
            </a:r>
            <a:r>
              <a:rPr lang="en-US" dirty="0">
                <a:latin typeface="Arial Rounded MT Bold" pitchFamily="34" charset="0"/>
              </a:rPr>
              <a:t>provide cures of </a:t>
            </a:r>
            <a:r>
              <a:rPr lang="en-US" dirty="0" smtClean="0">
                <a:latin typeface="Arial Rounded MT Bold" pitchFamily="34" charset="0"/>
              </a:rPr>
              <a:t>some diseases </a:t>
            </a:r>
            <a:r>
              <a:rPr lang="en-US" dirty="0">
                <a:latin typeface="Arial Rounded MT Bold" pitchFamily="34" charset="0"/>
              </a:rPr>
              <a:t>and control spread of disease. </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2974436060"/>
      </p:ext>
    </p:extLst>
  </p:cSld>
  <p:clrMapOvr>
    <a:masterClrMapping/>
  </p:clrMapOvr>
  <p:transition spd="slow" advTm="60000">
    <p:cover/>
  </p:transition>
  <p:timing>
    <p:tnLst>
      <p:par>
        <p:cTn id="1" dur="indefinite" restart="never" nodeType="tmRoot"/>
      </p:par>
    </p:tn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571500"/>
            <a:ext cx="9144000" cy="3771900"/>
          </a:xfrm>
          <a:prstGeom prst="rect">
            <a:avLst/>
          </a:prstGeom>
        </p:spPr>
        <p:txBody>
          <a:bodyPr>
            <a:normAutofit/>
          </a:bodyPr>
          <a:lstStyle/>
          <a:p>
            <a:pPr marL="0" indent="0" algn="ctr">
              <a:buNone/>
            </a:pPr>
            <a:r>
              <a:rPr lang="en-US" b="1" u="sng" dirty="0" smtClean="0">
                <a:solidFill>
                  <a:srgbClr val="00B0F0"/>
                </a:solidFill>
                <a:latin typeface="Arial Rounded MT Bold" pitchFamily="34" charset="0"/>
              </a:rPr>
              <a:t>2</a:t>
            </a:r>
            <a:r>
              <a:rPr lang="en-US" b="1" u="sng" dirty="0" smtClean="0">
                <a:solidFill>
                  <a:srgbClr val="00B0F0"/>
                </a:solidFill>
                <a:latin typeface="Arial Rounded MT Bold" pitchFamily="34" charset="0"/>
              </a:rPr>
              <a:t>. United </a:t>
            </a:r>
            <a:r>
              <a:rPr lang="en-US" b="1" u="sng" dirty="0">
                <a:solidFill>
                  <a:srgbClr val="00B0F0"/>
                </a:solidFill>
                <a:latin typeface="Arial Rounded MT Bold" pitchFamily="34" charset="0"/>
              </a:rPr>
              <a:t>Nations Environment </a:t>
            </a:r>
            <a:r>
              <a:rPr lang="en-US" b="1" u="sng" dirty="0" err="1">
                <a:solidFill>
                  <a:srgbClr val="00B0F0"/>
                </a:solidFill>
                <a:latin typeface="Arial Rounded MT Bold" pitchFamily="34" charset="0"/>
              </a:rPr>
              <a:t>Programme</a:t>
            </a:r>
            <a:r>
              <a:rPr lang="en-US" b="1" u="sng" dirty="0">
                <a:solidFill>
                  <a:srgbClr val="00B0F0"/>
                </a:solidFill>
                <a:latin typeface="Arial Rounded MT Bold" pitchFamily="34" charset="0"/>
              </a:rPr>
              <a:t> (UNEP )</a:t>
            </a:r>
            <a:endParaRPr lang="en-US" dirty="0">
              <a:solidFill>
                <a:srgbClr val="00B0F0"/>
              </a:solidFill>
              <a:latin typeface="Arial Rounded MT Bold" pitchFamily="34" charset="0"/>
            </a:endParaRPr>
          </a:p>
          <a:p>
            <a:pPr marL="0" indent="0">
              <a:buNone/>
            </a:pPr>
            <a:r>
              <a:rPr lang="en-US" dirty="0" smtClean="0">
                <a:latin typeface="Arial Rounded MT Bold" pitchFamily="34" charset="0"/>
              </a:rPr>
              <a:t>It </a:t>
            </a:r>
            <a:r>
              <a:rPr lang="en-US" dirty="0">
                <a:latin typeface="Arial Rounded MT Bold" pitchFamily="34" charset="0"/>
              </a:rPr>
              <a:t>headquarter is in Nairobi. It deals with conserving the environment.</a:t>
            </a:r>
          </a:p>
          <a:p>
            <a:pPr marL="0" indent="0">
              <a:buNone/>
            </a:pPr>
            <a:r>
              <a:rPr lang="en-US" dirty="0">
                <a:latin typeface="Arial Rounded MT Bold" pitchFamily="34" charset="0"/>
              </a:rPr>
              <a:t> </a:t>
            </a:r>
          </a:p>
          <a:p>
            <a:pPr marL="0" indent="0">
              <a:buNone/>
            </a:pPr>
            <a:r>
              <a:rPr lang="en-US" b="1" dirty="0" smtClean="0">
                <a:solidFill>
                  <a:srgbClr val="00B0F0"/>
                </a:solidFill>
                <a:latin typeface="Arial Rounded MT Bold" pitchFamily="34" charset="0"/>
              </a:rPr>
              <a:t>	</a:t>
            </a:r>
            <a:r>
              <a:rPr lang="en-US" b="1" u="sng" dirty="0" smtClean="0">
                <a:solidFill>
                  <a:srgbClr val="00B0F0"/>
                </a:solidFill>
                <a:latin typeface="Arial Rounded MT Bold" pitchFamily="34" charset="0"/>
              </a:rPr>
              <a:t>3. The </a:t>
            </a:r>
            <a:r>
              <a:rPr lang="en-US" b="1" u="sng" dirty="0">
                <a:solidFill>
                  <a:srgbClr val="00B0F0"/>
                </a:solidFill>
                <a:latin typeface="Arial Rounded MT Bold" pitchFamily="34" charset="0"/>
              </a:rPr>
              <a:t>World Bank </a:t>
            </a:r>
            <a:endParaRPr lang="en-US" dirty="0">
              <a:solidFill>
                <a:srgbClr val="00B0F0"/>
              </a:solidFill>
              <a:latin typeface="Arial Rounded MT Bold" pitchFamily="34" charset="0"/>
            </a:endParaRPr>
          </a:p>
          <a:p>
            <a:pPr marL="0" indent="0">
              <a:buNone/>
            </a:pPr>
            <a:r>
              <a:rPr lang="en-US" dirty="0">
                <a:latin typeface="Arial Rounded MT Bold" pitchFamily="34" charset="0"/>
              </a:rPr>
              <a:t>Established in 1945 to offer loans and money to support development projects its headquarters are in New York. </a:t>
            </a:r>
          </a:p>
          <a:p>
            <a:endParaRPr lang="en-US" dirty="0">
              <a:latin typeface="Arial Rounded MT Bold" pitchFamily="34" charset="0"/>
            </a:endParaRPr>
          </a:p>
        </p:txBody>
      </p:sp>
    </p:spTree>
    <p:extLst>
      <p:ext uri="{BB962C8B-B14F-4D97-AF65-F5344CB8AC3E}">
        <p14:creationId xmlns:p14="http://schemas.microsoft.com/office/powerpoint/2010/main" val="1060161721"/>
      </p:ext>
    </p:extLst>
  </p:cSld>
  <p:clrMapOvr>
    <a:masterClrMapping/>
  </p:clrMapOvr>
  <p:transition spd="slow" advTm="60000">
    <p:cove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dirty="0">
                <a:latin typeface="Arial Rounded MT Bold" pitchFamily="34" charset="0"/>
              </a:rPr>
              <a:t>B</a:t>
            </a:r>
            <a:r>
              <a:rPr lang="en-US" b="1" dirty="0" smtClean="0">
                <a:latin typeface="Arial Rounded MT Bold" pitchFamily="34" charset="0"/>
              </a:rPr>
              <a:t>) </a:t>
            </a:r>
            <a:r>
              <a:rPr lang="en-US" b="1" u="sng" dirty="0">
                <a:latin typeface="Arial Rounded MT Bold" pitchFamily="34" charset="0"/>
              </a:rPr>
              <a:t>Woodland Savanna</a:t>
            </a:r>
            <a:r>
              <a:rPr lang="en-US" dirty="0">
                <a:latin typeface="Arial Rounded MT Bold" pitchFamily="34" charset="0"/>
              </a:rPr>
              <a:t/>
            </a:r>
            <a:br>
              <a:rPr lang="en-US" dirty="0">
                <a:latin typeface="Arial Rounded MT Bold" pitchFamily="34" charset="0"/>
              </a:rPr>
            </a:br>
            <a:endParaRPr lang="en-US" dirty="0">
              <a:latin typeface="Arial Rounded MT Bold" pitchFamily="34" charset="0"/>
            </a:endParaRPr>
          </a:p>
        </p:txBody>
      </p:sp>
      <p:sp>
        <p:nvSpPr>
          <p:cNvPr id="3" name="Content Placeholder 2"/>
          <p:cNvSpPr>
            <a:spLocks noGrp="1"/>
          </p:cNvSpPr>
          <p:nvPr>
            <p:ph idx="4294967295"/>
          </p:nvPr>
        </p:nvSpPr>
        <p:spPr>
          <a:xfrm>
            <a:off x="508000" y="952500"/>
            <a:ext cx="8229600" cy="4152900"/>
          </a:xfrm>
          <a:prstGeom prst="rect">
            <a:avLst/>
          </a:prstGeom>
        </p:spPr>
        <p:txBody>
          <a:bodyPr>
            <a:normAutofit/>
          </a:bodyPr>
          <a:lstStyle/>
          <a:p>
            <a:pPr lvl="0">
              <a:buFont typeface="Wingdings" panose="05000000000000000000" pitchFamily="2" charset="2"/>
              <a:buChar char="§"/>
            </a:pPr>
            <a:r>
              <a:rPr lang="en-US" dirty="0" smtClean="0">
                <a:latin typeface="Arial Rounded MT Bold" pitchFamily="34" charset="0"/>
              </a:rPr>
              <a:t>Consists </a:t>
            </a:r>
            <a:r>
              <a:rPr lang="en-US" dirty="0">
                <a:latin typeface="Arial Rounded MT Bold" pitchFamily="34" charset="0"/>
              </a:rPr>
              <a:t>of fewer trees and grass growing between them.</a:t>
            </a:r>
          </a:p>
          <a:p>
            <a:pPr lvl="0">
              <a:buFont typeface="Wingdings" panose="05000000000000000000" pitchFamily="2" charset="2"/>
              <a:buChar char="§"/>
            </a:pPr>
            <a:r>
              <a:rPr lang="en-US" dirty="0">
                <a:latin typeface="Arial Rounded MT Bold" pitchFamily="34" charset="0"/>
              </a:rPr>
              <a:t>Found in central Tanzania where we have </a:t>
            </a:r>
            <a:r>
              <a:rPr lang="en-US" dirty="0" err="1">
                <a:latin typeface="Arial Rounded MT Bold" pitchFamily="34" charset="0"/>
              </a:rPr>
              <a:t>miombo</a:t>
            </a:r>
            <a:r>
              <a:rPr lang="en-US" dirty="0">
                <a:latin typeface="Arial Rounded MT Bold" pitchFamily="34" charset="0"/>
              </a:rPr>
              <a:t> woodlands.</a:t>
            </a:r>
          </a:p>
          <a:p>
            <a:pPr lvl="0">
              <a:buFont typeface="Wingdings" panose="05000000000000000000" pitchFamily="2" charset="2"/>
              <a:buChar char="§"/>
            </a:pPr>
            <a:r>
              <a:rPr lang="en-US" dirty="0">
                <a:latin typeface="Arial Rounded MT Bold" pitchFamily="34" charset="0"/>
              </a:rPr>
              <a:t>Other areas are southern Sudan and </a:t>
            </a:r>
            <a:r>
              <a:rPr lang="en-US" dirty="0" err="1">
                <a:latin typeface="Arial Rounded MT Bold" pitchFamily="34" charset="0"/>
              </a:rPr>
              <a:t>Shimba</a:t>
            </a:r>
            <a:r>
              <a:rPr lang="en-US" dirty="0">
                <a:latin typeface="Arial Rounded MT Bold" pitchFamily="34" charset="0"/>
              </a:rPr>
              <a:t> Hills in Kenya.</a:t>
            </a:r>
          </a:p>
          <a:p>
            <a:pPr lvl="0">
              <a:buFont typeface="Wingdings" panose="05000000000000000000" pitchFamily="2" charset="2"/>
              <a:buChar char="§"/>
            </a:pPr>
            <a:r>
              <a:rPr lang="en-US" dirty="0">
                <a:latin typeface="Arial Rounded MT Bold" pitchFamily="34" charset="0"/>
              </a:rPr>
              <a:t>Different types of grass are found.</a:t>
            </a:r>
          </a:p>
          <a:p>
            <a:pPr lvl="0">
              <a:buFont typeface="Wingdings" panose="05000000000000000000" pitchFamily="2" charset="2"/>
              <a:buChar char="§"/>
            </a:pPr>
            <a:r>
              <a:rPr lang="en-US" dirty="0">
                <a:latin typeface="Arial Rounded MT Bold" pitchFamily="34" charset="0"/>
              </a:rPr>
              <a:t>Most of the trees are deciduous which shed their leaves during dry season.</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1662717828"/>
      </p:ext>
    </p:extLst>
  </p:cSld>
  <p:clrMapOvr>
    <a:masterClrMapping/>
  </p:clrMapOvr>
  <p:transition spd="slow" advTm="60000">
    <p:cover/>
  </p:transition>
  <p:timing>
    <p:tnLst>
      <p:par>
        <p:cTn id="1" dur="indefinite" restart="never" nodeType="tmRoot"/>
      </p:par>
    </p:tnLst>
  </p:timing>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4279900"/>
          </a:xfrm>
          <a:prstGeom prst="rect">
            <a:avLst/>
          </a:prstGeom>
        </p:spPr>
        <p:txBody>
          <a:bodyPr>
            <a:noAutofit/>
          </a:bodyPr>
          <a:lstStyle/>
          <a:p>
            <a:pPr marL="0" indent="0">
              <a:buNone/>
            </a:pPr>
            <a:r>
              <a:rPr lang="en-US" sz="2800" b="1" u="sng" dirty="0">
                <a:solidFill>
                  <a:srgbClr val="FF0000"/>
                </a:solidFill>
                <a:latin typeface="Arial Rounded MT Bold" pitchFamily="34" charset="0"/>
              </a:rPr>
              <a:t>4. United </a:t>
            </a:r>
            <a:r>
              <a:rPr lang="en-US" sz="2800" b="1" u="sng" dirty="0">
                <a:solidFill>
                  <a:srgbClr val="FF0000"/>
                </a:solidFill>
                <a:latin typeface="Arial Rounded MT Bold" pitchFamily="34" charset="0"/>
              </a:rPr>
              <a:t>Nations Educational Scientific And Cultural Organization (</a:t>
            </a:r>
            <a:r>
              <a:rPr lang="en-US" sz="2800" b="1" dirty="0">
                <a:solidFill>
                  <a:srgbClr val="FF0000"/>
                </a:solidFill>
                <a:latin typeface="Arial Rounded MT Bold" pitchFamily="34" charset="0"/>
              </a:rPr>
              <a:t>UNESCO )</a:t>
            </a:r>
            <a:endParaRPr lang="en-US" sz="2800" dirty="0">
              <a:solidFill>
                <a:srgbClr val="FF0000"/>
              </a:solidFill>
              <a:latin typeface="Arial Rounded MT Bold" pitchFamily="34" charset="0"/>
            </a:endParaRPr>
          </a:p>
          <a:p>
            <a:pPr marL="0" indent="0">
              <a:buNone/>
            </a:pPr>
            <a:r>
              <a:rPr lang="en-US" sz="2800" dirty="0">
                <a:latin typeface="Arial Rounded MT Bold" pitchFamily="34" charset="0"/>
              </a:rPr>
              <a:t>It was established in 1946 to improve education and living standards as well to support </a:t>
            </a:r>
            <a:r>
              <a:rPr lang="en-US" sz="2800" dirty="0" err="1">
                <a:latin typeface="Arial Rounded MT Bold" pitchFamily="34" charset="0"/>
              </a:rPr>
              <a:t>programmes</a:t>
            </a:r>
            <a:r>
              <a:rPr lang="en-US" sz="2800" dirty="0">
                <a:latin typeface="Arial Rounded MT Bold" pitchFamily="34" charset="0"/>
              </a:rPr>
              <a:t> aimed at preserving and respecting cultural of people. Its headquarters are in Paris in </a:t>
            </a:r>
            <a:r>
              <a:rPr lang="en-US" sz="2800" dirty="0">
                <a:latin typeface="Arial Rounded MT Bold" pitchFamily="34" charset="0"/>
              </a:rPr>
              <a:t>France.</a:t>
            </a:r>
          </a:p>
          <a:p>
            <a:pPr marL="0" indent="0">
              <a:buNone/>
            </a:pPr>
            <a:endParaRPr lang="en-US" dirty="0">
              <a:latin typeface="Arial Rounded MT Bold" pitchFamily="34" charset="0"/>
            </a:endParaRPr>
          </a:p>
          <a:p>
            <a:pPr marL="0" indent="0">
              <a:buNone/>
            </a:pPr>
            <a:r>
              <a:rPr lang="en-US" sz="2800" b="1" u="sng" dirty="0">
                <a:solidFill>
                  <a:srgbClr val="FF0000"/>
                </a:solidFill>
                <a:latin typeface="Arial Rounded MT Bold" pitchFamily="34" charset="0"/>
              </a:rPr>
              <a:t>5. United </a:t>
            </a:r>
            <a:r>
              <a:rPr lang="en-US" sz="2800" b="1" u="sng" dirty="0">
                <a:solidFill>
                  <a:srgbClr val="FF0000"/>
                </a:solidFill>
                <a:latin typeface="Arial Rounded MT Bold" pitchFamily="34" charset="0"/>
              </a:rPr>
              <a:t>Nations</a:t>
            </a:r>
            <a:r>
              <a:rPr lang="en-US" sz="2800" b="1" u="sng" dirty="0">
                <a:solidFill>
                  <a:srgbClr val="FF0000"/>
                </a:solidFill>
                <a:latin typeface="Arial Rounded MT Bold" pitchFamily="34" charset="0"/>
              </a:rPr>
              <a:t> </a:t>
            </a:r>
            <a:r>
              <a:rPr lang="en-US" sz="2800" b="1" u="sng" dirty="0">
                <a:solidFill>
                  <a:srgbClr val="FF0000"/>
                </a:solidFill>
                <a:latin typeface="Arial Rounded MT Bold" pitchFamily="34" charset="0"/>
              </a:rPr>
              <a:t>High Commission for Refugees</a:t>
            </a:r>
            <a:r>
              <a:rPr lang="en-US" sz="2800" b="1" dirty="0">
                <a:solidFill>
                  <a:srgbClr val="FF0000"/>
                </a:solidFill>
                <a:latin typeface="Arial Rounded MT Bold" pitchFamily="34" charset="0"/>
              </a:rPr>
              <a:t> (UNHCR)</a:t>
            </a:r>
            <a:r>
              <a:rPr lang="en-US" sz="2800" dirty="0">
                <a:solidFill>
                  <a:srgbClr val="FF0000"/>
                </a:solidFill>
                <a:latin typeface="Arial Rounded MT Bold" pitchFamily="34" charset="0"/>
              </a:rPr>
              <a:t> </a:t>
            </a:r>
            <a:endParaRPr lang="en-US" sz="2800" dirty="0">
              <a:solidFill>
                <a:srgbClr val="FF0000"/>
              </a:solidFill>
              <a:latin typeface="Arial Rounded MT Bold" pitchFamily="34" charset="0"/>
            </a:endParaRPr>
          </a:p>
          <a:p>
            <a:pPr marL="0" indent="0">
              <a:buNone/>
            </a:pPr>
            <a:r>
              <a:rPr lang="en-US" sz="2800" dirty="0">
                <a:latin typeface="Arial Rounded MT Bold" pitchFamily="34" charset="0"/>
              </a:rPr>
              <a:t>Established in </a:t>
            </a:r>
            <a:r>
              <a:rPr lang="en-US" sz="2800" dirty="0">
                <a:latin typeface="Arial Rounded MT Bold" pitchFamily="34" charset="0"/>
              </a:rPr>
              <a:t>1951 to take care of refugees and displaced people and assist children in less developed country. Its headquarters are in Geneva.</a:t>
            </a:r>
          </a:p>
          <a:p>
            <a:endParaRPr lang="en-US" sz="2800" dirty="0">
              <a:latin typeface="Arial Rounded MT Bold" pitchFamily="34" charset="0"/>
            </a:endParaRPr>
          </a:p>
        </p:txBody>
      </p:sp>
    </p:spTree>
    <p:extLst>
      <p:ext uri="{BB962C8B-B14F-4D97-AF65-F5344CB8AC3E}">
        <p14:creationId xmlns:p14="http://schemas.microsoft.com/office/powerpoint/2010/main" val="3004906659"/>
      </p:ext>
    </p:extLst>
  </p:cSld>
  <p:clrMapOvr>
    <a:masterClrMapping/>
  </p:clrMapOvr>
  <p:transition spd="slow" advTm="60000">
    <p:cover/>
  </p:transition>
  <p:timing>
    <p:tnLst>
      <p:par>
        <p:cTn id="1" dur="indefinite" restart="never" nodeType="tmRoot"/>
      </p:par>
    </p:tn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3048000"/>
          </a:xfrm>
          <a:prstGeom prst="rect">
            <a:avLst/>
          </a:prstGeom>
        </p:spPr>
        <p:txBody>
          <a:bodyPr>
            <a:normAutofit fontScale="92500" lnSpcReduction="10000"/>
          </a:bodyPr>
          <a:lstStyle/>
          <a:p>
            <a:pPr marL="0" indent="0">
              <a:lnSpc>
                <a:spcPct val="150000"/>
              </a:lnSpc>
              <a:buNone/>
            </a:pPr>
            <a:r>
              <a:rPr lang="en-US" sz="2800" b="1" u="sng" dirty="0">
                <a:solidFill>
                  <a:srgbClr val="00B0F0"/>
                </a:solidFill>
                <a:latin typeface="Arial Rounded MT Bold" pitchFamily="34" charset="0"/>
              </a:rPr>
              <a:t>6. United </a:t>
            </a:r>
            <a:r>
              <a:rPr lang="en-US" sz="2800" b="1" u="sng" dirty="0">
                <a:solidFill>
                  <a:srgbClr val="00B0F0"/>
                </a:solidFill>
                <a:latin typeface="Arial Rounded MT Bold" pitchFamily="34" charset="0"/>
              </a:rPr>
              <a:t>Nations Development Program </a:t>
            </a:r>
            <a:r>
              <a:rPr lang="en-US" sz="2800" dirty="0">
                <a:solidFill>
                  <a:srgbClr val="00B0F0"/>
                </a:solidFill>
                <a:latin typeface="Arial Rounded MT Bold" pitchFamily="34" charset="0"/>
              </a:rPr>
              <a:t>(</a:t>
            </a:r>
            <a:r>
              <a:rPr lang="en-US" sz="2800" b="1" dirty="0">
                <a:solidFill>
                  <a:srgbClr val="00B0F0"/>
                </a:solidFill>
                <a:latin typeface="Arial Rounded MT Bold" pitchFamily="34" charset="0"/>
              </a:rPr>
              <a:t>UNDP</a:t>
            </a:r>
            <a:r>
              <a:rPr lang="en-US" sz="2800" dirty="0">
                <a:solidFill>
                  <a:srgbClr val="00B0F0"/>
                </a:solidFill>
                <a:latin typeface="Arial Rounded MT Bold" pitchFamily="34" charset="0"/>
              </a:rPr>
              <a:t>) </a:t>
            </a:r>
            <a:endParaRPr lang="en-US" sz="2800" dirty="0">
              <a:solidFill>
                <a:srgbClr val="00B0F0"/>
              </a:solidFill>
              <a:latin typeface="Arial Rounded MT Bold" pitchFamily="34" charset="0"/>
            </a:endParaRPr>
          </a:p>
          <a:p>
            <a:pPr>
              <a:lnSpc>
                <a:spcPct val="150000"/>
              </a:lnSpc>
              <a:buFont typeface="Wingdings" panose="05000000000000000000" pitchFamily="2" charset="2"/>
              <a:buChar char="§"/>
            </a:pPr>
            <a:r>
              <a:rPr lang="en-US" sz="2800" dirty="0">
                <a:latin typeface="Arial Rounded MT Bold" pitchFamily="34" charset="0"/>
              </a:rPr>
              <a:t> </a:t>
            </a:r>
            <a:r>
              <a:rPr lang="en-US" sz="2800" dirty="0">
                <a:latin typeface="Arial Rounded MT Bold" pitchFamily="34" charset="0"/>
              </a:rPr>
              <a:t>It was established in 1965 to promote standards of living of people and carry out research and implementing </a:t>
            </a:r>
            <a:r>
              <a:rPr lang="en-US" sz="2800" dirty="0" err="1">
                <a:latin typeface="Arial Rounded MT Bold" pitchFamily="34" charset="0"/>
              </a:rPr>
              <a:t>programmes</a:t>
            </a:r>
            <a:r>
              <a:rPr lang="en-US" sz="2800" dirty="0">
                <a:latin typeface="Arial Rounded MT Bold" pitchFamily="34" charset="0"/>
              </a:rPr>
              <a:t> on population. Its headquarters is in New York.</a:t>
            </a:r>
          </a:p>
          <a:p>
            <a:pPr>
              <a:lnSpc>
                <a:spcPct val="150000"/>
              </a:lnSpc>
            </a:pPr>
            <a:endParaRPr lang="en-US" sz="2800" dirty="0">
              <a:latin typeface="Arial Rounded MT Bold" pitchFamily="34" charset="0"/>
            </a:endParaRPr>
          </a:p>
        </p:txBody>
      </p:sp>
      <p:sp>
        <p:nvSpPr>
          <p:cNvPr id="4" name="Content Placeholder 2"/>
          <p:cNvSpPr txBox="1">
            <a:spLocks/>
          </p:cNvSpPr>
          <p:nvPr/>
        </p:nvSpPr>
        <p:spPr>
          <a:xfrm>
            <a:off x="508000" y="2933700"/>
            <a:ext cx="9144000" cy="1981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800" b="1" u="sng" dirty="0">
                <a:solidFill>
                  <a:srgbClr val="00B0F0"/>
                </a:solidFill>
                <a:latin typeface="Arial Rounded MT Bold" pitchFamily="34" charset="0"/>
              </a:rPr>
              <a:t>7. Food And Agricultural Organization </a:t>
            </a:r>
            <a:r>
              <a:rPr lang="en-US" sz="2800" b="1" dirty="0">
                <a:solidFill>
                  <a:srgbClr val="00B0F0"/>
                </a:solidFill>
                <a:latin typeface="Arial Rounded MT Bold" pitchFamily="34" charset="0"/>
              </a:rPr>
              <a:t>(FAO )</a:t>
            </a:r>
            <a:endParaRPr lang="en-US" sz="2800" dirty="0">
              <a:solidFill>
                <a:srgbClr val="00B0F0"/>
              </a:solidFill>
              <a:latin typeface="Arial Rounded MT Bold" pitchFamily="34" charset="0"/>
            </a:endParaRPr>
          </a:p>
          <a:p>
            <a:pPr>
              <a:lnSpc>
                <a:spcPct val="150000"/>
              </a:lnSpc>
              <a:buFont typeface="Wingdings" panose="05000000000000000000" pitchFamily="2" charset="2"/>
              <a:buChar char="§"/>
            </a:pPr>
            <a:r>
              <a:rPr lang="en-US" sz="2800" dirty="0">
                <a:latin typeface="Arial Rounded MT Bold" pitchFamily="34" charset="0"/>
              </a:rPr>
              <a:t>Its headquarters is in Rome .It help in providing food to the areas affected by floods, drought or any other National calamities.</a:t>
            </a:r>
          </a:p>
          <a:p>
            <a:pPr>
              <a:lnSpc>
                <a:spcPct val="150000"/>
              </a:lnSpc>
            </a:pPr>
            <a:endParaRPr lang="en-US" sz="2800" dirty="0">
              <a:latin typeface="Arial Rounded MT Bold" pitchFamily="34" charset="0"/>
            </a:endParaRPr>
          </a:p>
        </p:txBody>
      </p:sp>
    </p:spTree>
    <p:extLst>
      <p:ext uri="{BB962C8B-B14F-4D97-AF65-F5344CB8AC3E}">
        <p14:creationId xmlns:p14="http://schemas.microsoft.com/office/powerpoint/2010/main" val="1712928858"/>
      </p:ext>
    </p:extLst>
  </p:cSld>
  <p:clrMapOvr>
    <a:masterClrMapping/>
  </p:clrMapOvr>
  <p:transition spd="slow" advTm="60000">
    <p:cover/>
  </p:transition>
  <p:timing>
    <p:tnLst>
      <p:par>
        <p:cTn id="1" dur="indefinite" restart="never" nodeType="tmRoot"/>
      </p:par>
    </p:tn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PROBLEMS FACING UN</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9067800" cy="3771900"/>
          </a:xfrm>
          <a:prstGeom prst="rect">
            <a:avLst/>
          </a:prstGeom>
        </p:spPr>
        <p:txBody>
          <a:bodyPr>
            <a:normAutofit/>
          </a:bodyPr>
          <a:lstStyle/>
          <a:p>
            <a:pPr marL="514350" indent="-514350">
              <a:lnSpc>
                <a:spcPct val="150000"/>
              </a:lnSpc>
              <a:buFont typeface="+mj-lt"/>
              <a:buAutoNum type="arabicPeriod"/>
            </a:pPr>
            <a:r>
              <a:rPr lang="en-US" dirty="0" smtClean="0">
                <a:latin typeface="Arial Rounded MT Bold" pitchFamily="34" charset="0"/>
              </a:rPr>
              <a:t>Lacks </a:t>
            </a:r>
            <a:r>
              <a:rPr lang="en-US" dirty="0">
                <a:latin typeface="Arial Rounded MT Bold" pitchFamily="34" charset="0"/>
              </a:rPr>
              <a:t>its own army. </a:t>
            </a:r>
          </a:p>
          <a:p>
            <a:pPr marL="514350" indent="-514350">
              <a:lnSpc>
                <a:spcPct val="150000"/>
              </a:lnSpc>
              <a:buFont typeface="+mj-lt"/>
              <a:buAutoNum type="arabicPeriod"/>
            </a:pPr>
            <a:r>
              <a:rPr lang="en-US" dirty="0">
                <a:latin typeface="Arial Rounded MT Bold" pitchFamily="34" charset="0"/>
              </a:rPr>
              <a:t>Member states fail to contribute funds. </a:t>
            </a:r>
          </a:p>
          <a:p>
            <a:pPr marL="514350" indent="-514350">
              <a:lnSpc>
                <a:spcPct val="150000"/>
              </a:lnSpc>
              <a:buFont typeface="+mj-lt"/>
              <a:buAutoNum type="arabicPeriod"/>
            </a:pPr>
            <a:r>
              <a:rPr lang="en-US" dirty="0">
                <a:latin typeface="Arial Rounded MT Bold" pitchFamily="34" charset="0"/>
              </a:rPr>
              <a:t>Have a lot of issues to be solved.</a:t>
            </a:r>
          </a:p>
          <a:p>
            <a:pPr marL="514350" indent="-514350">
              <a:lnSpc>
                <a:spcPct val="150000"/>
              </a:lnSpc>
              <a:buFont typeface="+mj-lt"/>
              <a:buAutoNum type="arabicPeriod"/>
            </a:pPr>
            <a:r>
              <a:rPr lang="en-US" dirty="0">
                <a:latin typeface="Arial Rounded MT Bold" pitchFamily="34" charset="0"/>
              </a:rPr>
              <a:t>Member states fail to keep agreement. </a:t>
            </a:r>
          </a:p>
          <a:p>
            <a:pPr marL="514350" indent="-514350">
              <a:lnSpc>
                <a:spcPct val="150000"/>
              </a:lnSpc>
              <a:buFont typeface="+mj-lt"/>
              <a:buAutoNum type="arabicPeriod"/>
            </a:pPr>
            <a:endParaRPr lang="en-US" dirty="0">
              <a:latin typeface="Arial Rounded MT Bold" pitchFamily="34" charset="0"/>
            </a:endParaRPr>
          </a:p>
        </p:txBody>
      </p:sp>
    </p:spTree>
    <p:extLst>
      <p:ext uri="{BB962C8B-B14F-4D97-AF65-F5344CB8AC3E}">
        <p14:creationId xmlns:p14="http://schemas.microsoft.com/office/powerpoint/2010/main" val="3498656861"/>
      </p:ext>
    </p:extLst>
  </p:cSld>
  <p:clrMapOvr>
    <a:masterClrMapping/>
  </p:clrMapOvr>
  <p:transition spd="slow" advTm="60000">
    <p:cover/>
  </p:transition>
  <p:timing>
    <p:tnLst>
      <p:par>
        <p:cTn id="1" dur="indefinite" restart="never" nodeType="tmRoot"/>
      </p:par>
    </p:tn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144000" cy="952500"/>
          </a:xfrm>
        </p:spPr>
        <p:txBody>
          <a:bodyPr>
            <a:normAutofit/>
          </a:bodyPr>
          <a:lstStyle/>
          <a:p>
            <a:r>
              <a:rPr lang="en-US" b="1" u="sng" dirty="0" smtClean="0">
                <a:solidFill>
                  <a:srgbClr val="FF0000"/>
                </a:solidFill>
                <a:latin typeface="Arial Rounded MT Bold" pitchFamily="34" charset="0"/>
              </a:rPr>
              <a:t>COMMONWEALTH </a:t>
            </a:r>
            <a:endParaRPr lang="en-US" u="sng"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lnSpcReduction="10000"/>
          </a:bodyPr>
          <a:lstStyle/>
          <a:p>
            <a:pPr lvl="1">
              <a:lnSpc>
                <a:spcPct val="150000"/>
              </a:lnSpc>
            </a:pPr>
            <a:r>
              <a:rPr lang="en-US" sz="3200" dirty="0">
                <a:latin typeface="Arial Rounded MT Bold" pitchFamily="34" charset="0"/>
              </a:rPr>
              <a:t>It </a:t>
            </a:r>
            <a:r>
              <a:rPr lang="en-US" sz="3200" dirty="0">
                <a:latin typeface="Arial Rounded MT Bold" pitchFamily="34" charset="0"/>
              </a:rPr>
              <a:t>is made up of 53 members’ state. </a:t>
            </a:r>
          </a:p>
          <a:p>
            <a:pPr lvl="1">
              <a:lnSpc>
                <a:spcPct val="150000"/>
              </a:lnSpc>
            </a:pPr>
            <a:r>
              <a:rPr lang="en-US" sz="3200" dirty="0">
                <a:latin typeface="Arial Rounded MT Bold" pitchFamily="34" charset="0"/>
              </a:rPr>
              <a:t>Its Headquarters are in London. </a:t>
            </a:r>
          </a:p>
          <a:p>
            <a:pPr lvl="1">
              <a:lnSpc>
                <a:spcPct val="150000"/>
              </a:lnSpc>
            </a:pPr>
            <a:r>
              <a:rPr lang="en-US" sz="3200" dirty="0">
                <a:latin typeface="Arial Rounded MT Bold" pitchFamily="34" charset="0"/>
              </a:rPr>
              <a:t>The oldest members are: Canada, New Zealand Pakistan, </a:t>
            </a:r>
            <a:r>
              <a:rPr lang="en-US" sz="3200" dirty="0">
                <a:latin typeface="Arial Rounded MT Bold" pitchFamily="34" charset="0"/>
              </a:rPr>
              <a:t>Australia, </a:t>
            </a:r>
            <a:r>
              <a:rPr lang="en-US" sz="3200" dirty="0">
                <a:latin typeface="Arial Rounded MT Bold" pitchFamily="34" charset="0"/>
              </a:rPr>
              <a:t>India and Britain. </a:t>
            </a:r>
          </a:p>
          <a:p>
            <a:pPr>
              <a:lnSpc>
                <a:spcPct val="150000"/>
              </a:lnSpc>
            </a:pPr>
            <a:endParaRPr lang="en-US" sz="3600" dirty="0">
              <a:latin typeface="Arial Rounded MT Bold" pitchFamily="34" charset="0"/>
            </a:endParaRPr>
          </a:p>
        </p:txBody>
      </p:sp>
    </p:spTree>
    <p:extLst>
      <p:ext uri="{BB962C8B-B14F-4D97-AF65-F5344CB8AC3E}">
        <p14:creationId xmlns:p14="http://schemas.microsoft.com/office/powerpoint/2010/main" val="3748495415"/>
      </p:ext>
    </p:extLst>
  </p:cSld>
  <p:clrMapOvr>
    <a:masterClrMapping/>
  </p:clrMapOvr>
  <p:transition spd="slow" advTm="60000">
    <p:cover/>
  </p:transition>
  <p:timing>
    <p:tnLst>
      <p:par>
        <p:cTn id="1" dur="indefinite" restart="never" nodeType="tmRoot"/>
      </p:par>
    </p:tn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dirty="0">
                <a:solidFill>
                  <a:srgbClr val="FF0000"/>
                </a:solidFill>
                <a:latin typeface="Arial Rounded MT Bold" pitchFamily="34" charset="0"/>
              </a:rPr>
              <a:t>COMMON WEALTH </a:t>
            </a:r>
            <a:endParaRPr lang="en-US" dirty="0"/>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marL="0" indent="0" algn="ctr">
              <a:buNone/>
            </a:pPr>
            <a:r>
              <a:rPr lang="en-US" sz="2800" b="1" u="sng" dirty="0">
                <a:latin typeface="Arial Rounded MT Bold" pitchFamily="34" charset="0"/>
              </a:rPr>
              <a:t>ITS AFRICAN MEMBERS </a:t>
            </a:r>
            <a:endParaRPr lang="en-US" sz="2800" b="1" u="sng" dirty="0">
              <a:latin typeface="Arial Rounded MT Bold" pitchFamily="34" charset="0"/>
            </a:endParaRPr>
          </a:p>
          <a:p>
            <a:pPr marL="0" indent="0" algn="ctr">
              <a:buNone/>
            </a:pPr>
            <a:endParaRPr lang="en-US" sz="2800" dirty="0">
              <a:latin typeface="Arial Rounded MT Bold" pitchFamily="34" charset="0"/>
            </a:endParaRPr>
          </a:p>
          <a:p>
            <a:pPr marL="0" indent="0">
              <a:buNone/>
            </a:pPr>
            <a:r>
              <a:rPr lang="en-US" dirty="0">
                <a:latin typeface="Arial Rounded MT Bold" pitchFamily="34" charset="0"/>
              </a:rPr>
              <a:t>Kenya, Lesotho, Seychelles</a:t>
            </a:r>
            <a:r>
              <a:rPr lang="en-US" dirty="0" smtClean="0">
                <a:latin typeface="Arial Rounded MT Bold" pitchFamily="34" charset="0"/>
              </a:rPr>
              <a:t>,</a:t>
            </a:r>
          </a:p>
          <a:p>
            <a:pPr marL="0" indent="0">
              <a:buNone/>
            </a:pPr>
            <a:r>
              <a:rPr lang="en-US" dirty="0" smtClean="0">
                <a:latin typeface="Arial Rounded MT Bold" pitchFamily="34" charset="0"/>
              </a:rPr>
              <a:t>Mali</a:t>
            </a:r>
            <a:r>
              <a:rPr lang="en-US" dirty="0">
                <a:latin typeface="Arial Rounded MT Bold" pitchFamily="34" charset="0"/>
              </a:rPr>
              <a:t>, Mozambique, Namibia, </a:t>
            </a:r>
            <a:endParaRPr lang="en-US" dirty="0" smtClean="0">
              <a:latin typeface="Arial Rounded MT Bold" pitchFamily="34" charset="0"/>
            </a:endParaRPr>
          </a:p>
          <a:p>
            <a:pPr marL="0" indent="0">
              <a:buNone/>
            </a:pPr>
            <a:r>
              <a:rPr lang="en-US" dirty="0" smtClean="0">
                <a:latin typeface="Arial Rounded MT Bold" pitchFamily="34" charset="0"/>
              </a:rPr>
              <a:t>Cameroon</a:t>
            </a:r>
            <a:r>
              <a:rPr lang="en-US" dirty="0">
                <a:latin typeface="Arial Rounded MT Bold" pitchFamily="34" charset="0"/>
              </a:rPr>
              <a:t>, Zambia, Gambia, </a:t>
            </a:r>
            <a:endParaRPr lang="en-US" dirty="0" smtClean="0">
              <a:latin typeface="Arial Rounded MT Bold" pitchFamily="34" charset="0"/>
            </a:endParaRPr>
          </a:p>
          <a:p>
            <a:pPr marL="0" indent="0">
              <a:buNone/>
            </a:pPr>
            <a:r>
              <a:rPr lang="en-US" dirty="0" smtClean="0">
                <a:latin typeface="Arial Rounded MT Bold" pitchFamily="34" charset="0"/>
              </a:rPr>
              <a:t>Zimbabwe </a:t>
            </a:r>
            <a:r>
              <a:rPr lang="en-US" dirty="0">
                <a:latin typeface="Arial Rounded MT Bold" pitchFamily="34" charset="0"/>
              </a:rPr>
              <a:t>Ghana, Nigeria, </a:t>
            </a:r>
            <a:endParaRPr lang="en-US" dirty="0" smtClean="0">
              <a:latin typeface="Arial Rounded MT Bold" pitchFamily="34" charset="0"/>
            </a:endParaRPr>
          </a:p>
          <a:p>
            <a:pPr marL="0" indent="0">
              <a:buNone/>
            </a:pPr>
            <a:r>
              <a:rPr lang="en-US" dirty="0" smtClean="0">
                <a:latin typeface="Arial Rounded MT Bold" pitchFamily="34" charset="0"/>
              </a:rPr>
              <a:t>Uganda</a:t>
            </a:r>
            <a:r>
              <a:rPr lang="en-US" dirty="0">
                <a:latin typeface="Arial Rounded MT Bold" pitchFamily="34" charset="0"/>
              </a:rPr>
              <a:t>, Tanzania, </a:t>
            </a:r>
            <a:r>
              <a:rPr lang="en-US" dirty="0" smtClean="0">
                <a:latin typeface="Arial Rounded MT Bold" pitchFamily="34" charset="0"/>
              </a:rPr>
              <a:t>Australia,</a:t>
            </a:r>
          </a:p>
          <a:p>
            <a:pPr marL="0" indent="0">
              <a:buNone/>
            </a:pPr>
            <a:r>
              <a:rPr lang="en-US" dirty="0" smtClean="0">
                <a:latin typeface="Arial Rounded MT Bold" pitchFamily="34" charset="0"/>
              </a:rPr>
              <a:t>Swaziland</a:t>
            </a:r>
            <a:r>
              <a:rPr lang="en-US" dirty="0">
                <a:latin typeface="Arial Rounded MT Bold" pitchFamily="34" charset="0"/>
              </a:rPr>
              <a:t>, </a:t>
            </a:r>
            <a:r>
              <a:rPr lang="en-US" dirty="0" smtClean="0">
                <a:latin typeface="Arial Rounded MT Bold" pitchFamily="34" charset="0"/>
              </a:rPr>
              <a:t>South Africa and </a:t>
            </a:r>
            <a:r>
              <a:rPr lang="en-US" dirty="0">
                <a:latin typeface="Arial Rounded MT Bold" pitchFamily="34" charset="0"/>
              </a:rPr>
              <a:t>sierra Leone </a:t>
            </a:r>
          </a:p>
          <a:p>
            <a:endParaRPr lang="en-US" dirty="0">
              <a:latin typeface="Arial Rounded MT Bold" pitchFamily="34" charset="0"/>
            </a:endParaRPr>
          </a:p>
        </p:txBody>
      </p:sp>
    </p:spTree>
    <p:extLst>
      <p:ext uri="{BB962C8B-B14F-4D97-AF65-F5344CB8AC3E}">
        <p14:creationId xmlns:p14="http://schemas.microsoft.com/office/powerpoint/2010/main" val="4251100469"/>
      </p:ext>
    </p:extLst>
  </p:cSld>
  <p:clrMapOvr>
    <a:masterClrMapping/>
  </p:clrMapOvr>
  <p:transition spd="slow" advTm="60000">
    <p:cover/>
  </p:transition>
  <p:timing>
    <p:tnLst>
      <p:par>
        <p:cTn id="1" dur="indefinite" restart="never" nodeType="tmRoot"/>
      </p:par>
    </p:tn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sz="3200" u="sng" dirty="0">
                <a:solidFill>
                  <a:srgbClr val="FF0000"/>
                </a:solidFill>
                <a:latin typeface="Arial Rounded MT Bold" pitchFamily="34" charset="0"/>
              </a:rPr>
              <a:t>OBJECTIVES OF THE COMMON </a:t>
            </a:r>
            <a:r>
              <a:rPr lang="en-US" sz="3200" u="sng" dirty="0">
                <a:solidFill>
                  <a:srgbClr val="FF0000"/>
                </a:solidFill>
                <a:latin typeface="Arial Rounded MT Bold" pitchFamily="34" charset="0"/>
              </a:rPr>
              <a:t>WEALTH</a:t>
            </a: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pPr marL="0" indent="0">
              <a:buNone/>
            </a:pPr>
            <a:r>
              <a:rPr lang="en-US" dirty="0" smtClean="0">
                <a:latin typeface="Arial Rounded MT Bold" pitchFamily="34" charset="0"/>
              </a:rPr>
              <a:t>It </a:t>
            </a:r>
            <a:r>
              <a:rPr lang="en-US" dirty="0">
                <a:latin typeface="Arial Rounded MT Bold" pitchFamily="34" charset="0"/>
              </a:rPr>
              <a:t>was formed to:</a:t>
            </a:r>
          </a:p>
          <a:p>
            <a:pPr lvl="0">
              <a:buFont typeface="Wingdings" panose="05000000000000000000" pitchFamily="2" charset="2"/>
              <a:buChar char="§"/>
            </a:pPr>
            <a:r>
              <a:rPr lang="en-US" dirty="0">
                <a:latin typeface="Arial Rounded MT Bold" pitchFamily="34" charset="0"/>
              </a:rPr>
              <a:t>Encourage industrial development </a:t>
            </a:r>
          </a:p>
          <a:p>
            <a:pPr lvl="0">
              <a:buFont typeface="Wingdings" panose="05000000000000000000" pitchFamily="2" charset="2"/>
              <a:buChar char="§"/>
            </a:pPr>
            <a:r>
              <a:rPr lang="en-US" dirty="0">
                <a:latin typeface="Arial Rounded MT Bold" pitchFamily="34" charset="0"/>
              </a:rPr>
              <a:t>Promote trade. </a:t>
            </a:r>
          </a:p>
          <a:p>
            <a:pPr lvl="0">
              <a:buFont typeface="Wingdings" panose="05000000000000000000" pitchFamily="2" charset="2"/>
              <a:buChar char="§"/>
            </a:pPr>
            <a:r>
              <a:rPr lang="en-US" dirty="0">
                <a:latin typeface="Arial Rounded MT Bold" pitchFamily="34" charset="0"/>
              </a:rPr>
              <a:t>Promote peace and international understanding. </a:t>
            </a:r>
          </a:p>
          <a:p>
            <a:pPr lvl="0">
              <a:buFont typeface="Wingdings" panose="05000000000000000000" pitchFamily="2" charset="2"/>
              <a:buChar char="§"/>
            </a:pPr>
            <a:r>
              <a:rPr lang="en-US" dirty="0">
                <a:latin typeface="Arial Rounded MT Bold" pitchFamily="34" charset="0"/>
              </a:rPr>
              <a:t>To promote sports.</a:t>
            </a:r>
          </a:p>
          <a:p>
            <a:pPr lvl="0">
              <a:buFont typeface="Wingdings" panose="05000000000000000000" pitchFamily="2" charset="2"/>
              <a:buChar char="§"/>
            </a:pPr>
            <a:r>
              <a:rPr lang="en-US" dirty="0">
                <a:latin typeface="Arial Rounded MT Bold" pitchFamily="34" charset="0"/>
              </a:rPr>
              <a:t>Encourage cultural exchange. </a:t>
            </a:r>
          </a:p>
          <a:p>
            <a:pPr lvl="0">
              <a:buFont typeface="Wingdings" panose="05000000000000000000" pitchFamily="2" charset="2"/>
              <a:buChar char="§"/>
            </a:pPr>
            <a:r>
              <a:rPr lang="en-US" dirty="0">
                <a:latin typeface="Arial Rounded MT Bold" pitchFamily="34" charset="0"/>
              </a:rPr>
              <a:t>To protect human rights.</a:t>
            </a:r>
          </a:p>
          <a:p>
            <a:endParaRPr lang="en-US" dirty="0"/>
          </a:p>
        </p:txBody>
      </p:sp>
    </p:spTree>
    <p:extLst>
      <p:ext uri="{BB962C8B-B14F-4D97-AF65-F5344CB8AC3E}">
        <p14:creationId xmlns:p14="http://schemas.microsoft.com/office/powerpoint/2010/main" val="1246472851"/>
      </p:ext>
    </p:extLst>
  </p:cSld>
  <p:clrMapOvr>
    <a:masterClrMapping/>
  </p:clrMapOvr>
  <p:transition spd="slow" advTm="60000">
    <p:cover/>
  </p:transition>
  <p:timing>
    <p:tnLst>
      <p:par>
        <p:cTn id="1" dur="indefinite" restart="never" nodeType="tmRoot"/>
      </p:par>
    </p:tn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04800"/>
            <a:ext cx="9144000" cy="495300"/>
          </a:xfrm>
        </p:spPr>
        <p:txBody>
          <a:bodyPr>
            <a:noAutofit/>
          </a:bodyPr>
          <a:lstStyle/>
          <a:p>
            <a:r>
              <a:rPr lang="en-US" sz="3200" u="sng" dirty="0">
                <a:solidFill>
                  <a:srgbClr val="FF0000"/>
                </a:solidFill>
                <a:latin typeface="Arial Rounded MT Bold" pitchFamily="34" charset="0"/>
              </a:rPr>
              <a:t>ACHIEVEMENTS OF THE COMMON </a:t>
            </a:r>
            <a:r>
              <a:rPr lang="en-US" sz="3200" u="sng" dirty="0">
                <a:solidFill>
                  <a:srgbClr val="FF0000"/>
                </a:solidFill>
                <a:latin typeface="Arial Rounded MT Bold" pitchFamily="34" charset="0"/>
              </a:rPr>
              <a:t>WEALTH</a:t>
            </a:r>
            <a:endParaRPr lang="en-US" sz="3200" dirty="0">
              <a:solidFill>
                <a:srgbClr val="FF0000"/>
              </a:solidFill>
              <a:latin typeface="Arial Rounded MT Bold" pitchFamily="34" charset="0"/>
            </a:endParaRPr>
          </a:p>
        </p:txBody>
      </p:sp>
      <p:sp>
        <p:nvSpPr>
          <p:cNvPr id="3" name="Content Placeholder 2"/>
          <p:cNvSpPr>
            <a:spLocks noGrp="1"/>
          </p:cNvSpPr>
          <p:nvPr>
            <p:ph idx="4294967295"/>
          </p:nvPr>
        </p:nvSpPr>
        <p:spPr>
          <a:xfrm>
            <a:off x="355600" y="1409700"/>
            <a:ext cx="9144000" cy="3771900"/>
          </a:xfrm>
          <a:prstGeom prst="rect">
            <a:avLst/>
          </a:prstGeom>
        </p:spPr>
        <p:txBody>
          <a:bodyPr>
            <a:noAutofit/>
          </a:bodyPr>
          <a:lstStyle/>
          <a:p>
            <a:pPr lvl="1"/>
            <a:r>
              <a:rPr lang="en-US" dirty="0" smtClean="0">
                <a:latin typeface="Arial Rounded MT Bold" pitchFamily="34" charset="0"/>
              </a:rPr>
              <a:t>Benefits </a:t>
            </a:r>
            <a:r>
              <a:rPr lang="en-US" dirty="0">
                <a:latin typeface="Arial Rounded MT Bold" pitchFamily="34" charset="0"/>
              </a:rPr>
              <a:t>of grants and loans for development </a:t>
            </a:r>
          </a:p>
          <a:p>
            <a:pPr lvl="1"/>
            <a:r>
              <a:rPr lang="en-US" dirty="0">
                <a:latin typeface="Arial Rounded MT Bold" pitchFamily="34" charset="0"/>
              </a:rPr>
              <a:t>Help to promote peace and understanding </a:t>
            </a:r>
          </a:p>
          <a:p>
            <a:pPr lvl="1"/>
            <a:r>
              <a:rPr lang="en-US" dirty="0">
                <a:latin typeface="Arial Rounded MT Bold" pitchFamily="34" charset="0"/>
              </a:rPr>
              <a:t>Has offered cultural and education </a:t>
            </a:r>
            <a:r>
              <a:rPr lang="en-US" dirty="0" err="1">
                <a:latin typeface="Arial Rounded MT Bold" pitchFamily="34" charset="0"/>
              </a:rPr>
              <a:t>programme</a:t>
            </a:r>
            <a:r>
              <a:rPr lang="en-US" dirty="0">
                <a:latin typeface="Arial Rounded MT Bold" pitchFamily="34" charset="0"/>
              </a:rPr>
              <a:t>. </a:t>
            </a:r>
          </a:p>
          <a:p>
            <a:pPr lvl="1"/>
            <a:r>
              <a:rPr lang="en-US" dirty="0">
                <a:latin typeface="Arial Rounded MT Bold" pitchFamily="34" charset="0"/>
              </a:rPr>
              <a:t>Promoted games and sports where held. </a:t>
            </a:r>
          </a:p>
          <a:p>
            <a:pPr lvl="1"/>
            <a:r>
              <a:rPr lang="en-US" dirty="0">
                <a:latin typeface="Arial Rounded MT Bold" pitchFamily="34" charset="0"/>
              </a:rPr>
              <a:t>Has promoted good co- operations. </a:t>
            </a:r>
          </a:p>
          <a:p>
            <a:pPr lvl="1"/>
            <a:r>
              <a:rPr lang="en-US" dirty="0">
                <a:latin typeface="Arial Rounded MT Bold" pitchFamily="34" charset="0"/>
              </a:rPr>
              <a:t>Has established good trade between member states. </a:t>
            </a:r>
          </a:p>
          <a:p>
            <a:endParaRPr lang="en-US" dirty="0">
              <a:latin typeface="Arial Rounded MT Bold" pitchFamily="34" charset="0"/>
            </a:endParaRPr>
          </a:p>
        </p:txBody>
      </p:sp>
    </p:spTree>
    <p:extLst>
      <p:ext uri="{BB962C8B-B14F-4D97-AF65-F5344CB8AC3E}">
        <p14:creationId xmlns:p14="http://schemas.microsoft.com/office/powerpoint/2010/main" val="274078100"/>
      </p:ext>
    </p:extLst>
  </p:cSld>
  <p:clrMapOvr>
    <a:masterClrMapping/>
  </p:clrMapOvr>
  <p:transition spd="slow" advTm="60000">
    <p:cover/>
  </p:transition>
  <p:timing>
    <p:tnLst>
      <p:par>
        <p:cTn id="1" dur="indefinite" restart="never" nodeType="tmRoot"/>
      </p:par>
    </p:tn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smtClean="0">
                <a:solidFill>
                  <a:srgbClr val="FF0000"/>
                </a:solidFill>
                <a:latin typeface="Arial Rounded MT Bold" pitchFamily="34" charset="0"/>
              </a:rPr>
              <a:t>Problems facing common wealth </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9144000" cy="3771900"/>
          </a:xfrm>
          <a:prstGeom prst="rect">
            <a:avLst/>
          </a:prstGeom>
        </p:spPr>
        <p:txBody>
          <a:bodyPr>
            <a:normAutofit/>
          </a:bodyPr>
          <a:lstStyle/>
          <a:p>
            <a:pPr lvl="2">
              <a:buFont typeface="Wingdings" panose="05000000000000000000" pitchFamily="2" charset="2"/>
              <a:buChar char="§"/>
            </a:pPr>
            <a:r>
              <a:rPr lang="en-US" sz="3600" dirty="0">
                <a:latin typeface="Arial Rounded MT Bold" pitchFamily="34" charset="0"/>
              </a:rPr>
              <a:t>Some </a:t>
            </a:r>
            <a:r>
              <a:rPr lang="en-US" sz="3600" dirty="0">
                <a:latin typeface="Arial Rounded MT Bold" pitchFamily="34" charset="0"/>
              </a:rPr>
              <a:t>members fail to contribute. </a:t>
            </a:r>
          </a:p>
          <a:p>
            <a:pPr lvl="2">
              <a:buFont typeface="Wingdings" panose="05000000000000000000" pitchFamily="2" charset="2"/>
              <a:buChar char="§"/>
            </a:pPr>
            <a:r>
              <a:rPr lang="en-US" sz="3600" dirty="0">
                <a:latin typeface="Arial Rounded MT Bold" pitchFamily="34" charset="0"/>
              </a:rPr>
              <a:t>Has no constitution. </a:t>
            </a:r>
          </a:p>
          <a:p>
            <a:pPr lvl="2">
              <a:buFont typeface="Wingdings" panose="05000000000000000000" pitchFamily="2" charset="2"/>
              <a:buChar char="§"/>
            </a:pPr>
            <a:r>
              <a:rPr lang="en-US" sz="3600" dirty="0">
                <a:latin typeface="Arial Rounded MT Bold" pitchFamily="34" charset="0"/>
              </a:rPr>
              <a:t>Had no penalty or punishment for the failing members. </a:t>
            </a:r>
          </a:p>
          <a:p>
            <a:pPr lvl="2">
              <a:buFont typeface="Wingdings" panose="05000000000000000000" pitchFamily="2" charset="2"/>
              <a:buChar char="§"/>
            </a:pPr>
            <a:r>
              <a:rPr lang="en-US" sz="3600" dirty="0">
                <a:latin typeface="Arial Rounded MT Bold" pitchFamily="34" charset="0"/>
              </a:rPr>
              <a:t>Lack of finances.</a:t>
            </a:r>
          </a:p>
          <a:p>
            <a:pPr>
              <a:buFont typeface="Wingdings" panose="05000000000000000000" pitchFamily="2" charset="2"/>
              <a:buChar char="§"/>
            </a:pPr>
            <a:endParaRPr lang="en-US" sz="4400" dirty="0">
              <a:latin typeface="Arial Rounded MT Bold" pitchFamily="34" charset="0"/>
            </a:endParaRPr>
          </a:p>
        </p:txBody>
      </p:sp>
    </p:spTree>
    <p:extLst>
      <p:ext uri="{BB962C8B-B14F-4D97-AF65-F5344CB8AC3E}">
        <p14:creationId xmlns:p14="http://schemas.microsoft.com/office/powerpoint/2010/main" val="3608883202"/>
      </p:ext>
    </p:extLst>
  </p:cSld>
  <p:clrMapOvr>
    <a:masterClrMapping/>
  </p:clrMapOvr>
  <p:transition spd="slow" advTm="60000">
    <p:cover/>
  </p:transition>
  <p:timing>
    <p:tnLst>
      <p:par>
        <p:cTn id="1" dur="indefinite" restart="never" nodeType="tmRoot"/>
      </p:par>
    </p:tn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571500"/>
          </a:xfrm>
        </p:spPr>
        <p:txBody>
          <a:bodyPr>
            <a:normAutofit/>
          </a:bodyPr>
          <a:lstStyle/>
          <a:p>
            <a:r>
              <a:rPr lang="en-US" b="1" u="sng" dirty="0">
                <a:solidFill>
                  <a:srgbClr val="FF0000"/>
                </a:solidFill>
              </a:rPr>
              <a:t>EXERCISE </a:t>
            </a:r>
            <a:r>
              <a:rPr lang="en-US" b="1" u="sng" dirty="0" smtClean="0">
                <a:solidFill>
                  <a:srgbClr val="FF0000"/>
                </a:solidFill>
              </a:rPr>
              <a:t>23</a:t>
            </a:r>
            <a:endParaRPr lang="en-US" dirty="0">
              <a:solidFill>
                <a:srgbClr val="FF0000"/>
              </a:solidFill>
            </a:endParaRPr>
          </a:p>
        </p:txBody>
      </p:sp>
      <p:sp>
        <p:nvSpPr>
          <p:cNvPr id="3" name="Content Placeholder 2"/>
          <p:cNvSpPr>
            <a:spLocks noGrp="1"/>
          </p:cNvSpPr>
          <p:nvPr>
            <p:ph idx="4294967295"/>
          </p:nvPr>
        </p:nvSpPr>
        <p:spPr>
          <a:xfrm>
            <a:off x="508000" y="800100"/>
            <a:ext cx="9144000" cy="3771900"/>
          </a:xfrm>
          <a:prstGeom prst="rect">
            <a:avLst/>
          </a:prstGeom>
        </p:spPr>
        <p:txBody>
          <a:bodyPr>
            <a:noAutofit/>
          </a:bodyPr>
          <a:lstStyle/>
          <a:p>
            <a:pPr marL="0" indent="0">
              <a:buNone/>
            </a:pPr>
            <a:r>
              <a:rPr lang="en-US" sz="2400" dirty="0">
                <a:latin typeface="Arial Rounded MT Bold" pitchFamily="34" charset="0"/>
              </a:rPr>
              <a:t>Which of the following political parties </a:t>
            </a:r>
            <a:r>
              <a:rPr lang="en-US" sz="2400" dirty="0">
                <a:latin typeface="Arial Rounded MT Bold" pitchFamily="34" charset="0"/>
              </a:rPr>
              <a:t>was formed by </a:t>
            </a:r>
            <a:r>
              <a:rPr lang="en-US" sz="2400" dirty="0" err="1">
                <a:latin typeface="Arial Rounded MT Bold" pitchFamily="34" charset="0"/>
              </a:rPr>
              <a:t>Oginga</a:t>
            </a:r>
            <a:r>
              <a:rPr lang="en-US" sz="2400" dirty="0">
                <a:latin typeface="Arial Rounded MT Bold" pitchFamily="34" charset="0"/>
              </a:rPr>
              <a:t> </a:t>
            </a:r>
            <a:r>
              <a:rPr lang="en-US" sz="2400" dirty="0" err="1">
                <a:latin typeface="Arial Rounded MT Bold" pitchFamily="34" charset="0"/>
              </a:rPr>
              <a:t>Odinga</a:t>
            </a:r>
            <a:r>
              <a:rPr lang="en-US" sz="2400" dirty="0">
                <a:latin typeface="Arial Rounded MT Bold" pitchFamily="34" charset="0"/>
              </a:rPr>
              <a:t>? </a:t>
            </a:r>
          </a:p>
          <a:p>
            <a:pPr marL="0" indent="0">
              <a:buNone/>
            </a:pPr>
            <a:r>
              <a:rPr lang="en-US" sz="2400" b="1" dirty="0">
                <a:latin typeface="Arial Rounded MT Bold" pitchFamily="34" charset="0"/>
              </a:rPr>
              <a:t>A. </a:t>
            </a:r>
            <a:r>
              <a:rPr lang="en-US" sz="2400" dirty="0">
                <a:latin typeface="Arial Rounded MT Bold" pitchFamily="34" charset="0"/>
              </a:rPr>
              <a:t>KPU</a:t>
            </a:r>
            <a:r>
              <a:rPr lang="en-US" sz="2400" dirty="0">
                <a:latin typeface="Arial Rounded MT Bold" pitchFamily="34" charset="0"/>
              </a:rPr>
              <a:t>	     </a:t>
            </a:r>
            <a:r>
              <a:rPr lang="en-US" sz="2400" b="1" dirty="0">
                <a:latin typeface="Arial Rounded MT Bold" pitchFamily="34" charset="0"/>
              </a:rPr>
              <a:t> </a:t>
            </a:r>
            <a:r>
              <a:rPr lang="en-US" sz="2400" b="1" dirty="0">
                <a:latin typeface="Arial Rounded MT Bold" pitchFamily="34" charset="0"/>
              </a:rPr>
              <a:t>	B</a:t>
            </a:r>
            <a:r>
              <a:rPr lang="en-US" sz="2400" b="1" dirty="0">
                <a:latin typeface="Arial Rounded MT Bold" pitchFamily="34" charset="0"/>
              </a:rPr>
              <a:t>. </a:t>
            </a:r>
            <a:r>
              <a:rPr lang="en-US" sz="2400" dirty="0">
                <a:latin typeface="Arial Rounded MT Bold" pitchFamily="34" charset="0"/>
              </a:rPr>
              <a:t>Luo Union </a:t>
            </a:r>
          </a:p>
          <a:p>
            <a:pPr marL="0" indent="0">
              <a:buNone/>
            </a:pPr>
            <a:r>
              <a:rPr lang="en-US" sz="2400" b="1" dirty="0">
                <a:latin typeface="Arial Rounded MT Bold" pitchFamily="34" charset="0"/>
              </a:rPr>
              <a:t>C. </a:t>
            </a:r>
            <a:r>
              <a:rPr lang="en-US" sz="2400" dirty="0">
                <a:latin typeface="Arial Rounded MT Bold" pitchFamily="34" charset="0"/>
              </a:rPr>
              <a:t>Ford people. </a:t>
            </a:r>
            <a:r>
              <a:rPr lang="en-US" sz="2400" dirty="0">
                <a:latin typeface="Arial Rounded MT Bold" pitchFamily="34" charset="0"/>
              </a:rPr>
              <a:t>   	</a:t>
            </a:r>
            <a:r>
              <a:rPr lang="en-US" sz="2400" b="1" dirty="0">
                <a:latin typeface="Arial Rounded MT Bold" pitchFamily="34" charset="0"/>
              </a:rPr>
              <a:t>D</a:t>
            </a:r>
            <a:r>
              <a:rPr lang="en-US" sz="2400" b="1" dirty="0">
                <a:latin typeface="Arial Rounded MT Bold" pitchFamily="34" charset="0"/>
              </a:rPr>
              <a:t>. </a:t>
            </a:r>
            <a:r>
              <a:rPr lang="en-US" sz="2400" dirty="0">
                <a:latin typeface="Arial Rounded MT Bold" pitchFamily="34" charset="0"/>
              </a:rPr>
              <a:t>National Democratic Party NDP</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The </a:t>
            </a:r>
            <a:r>
              <a:rPr lang="en-US" sz="2400" b="1" dirty="0">
                <a:latin typeface="Arial Rounded MT Bold" pitchFamily="34" charset="0"/>
              </a:rPr>
              <a:t>MAIN</a:t>
            </a:r>
            <a:r>
              <a:rPr lang="en-US" sz="2400" dirty="0">
                <a:latin typeface="Arial Rounded MT Bold" pitchFamily="34" charset="0"/>
              </a:rPr>
              <a:t> achievement of the United Nations (</a:t>
            </a:r>
            <a:r>
              <a:rPr lang="en-US" sz="2400" b="1" dirty="0">
                <a:latin typeface="Arial Rounded MT Bold" pitchFamily="34" charset="0"/>
              </a:rPr>
              <a:t>UN</a:t>
            </a:r>
            <a:r>
              <a:rPr lang="en-US" sz="2400" dirty="0">
                <a:latin typeface="Arial Rounded MT Bold" pitchFamily="34" charset="0"/>
              </a:rPr>
              <a:t>) is </a:t>
            </a:r>
            <a:r>
              <a:rPr lang="en-US" sz="2400" dirty="0">
                <a:latin typeface="Arial Rounded MT Bold" pitchFamily="34" charset="0"/>
              </a:rPr>
              <a:t>that_ </a:t>
            </a:r>
            <a:endParaRPr lang="en-US" sz="2400" dirty="0">
              <a:latin typeface="Arial Rounded MT Bold" pitchFamily="34" charset="0"/>
            </a:endParaRPr>
          </a:p>
          <a:p>
            <a:pPr marL="0" indent="0">
              <a:buNone/>
            </a:pPr>
            <a:r>
              <a:rPr lang="en-US" sz="2400" b="1" dirty="0">
                <a:latin typeface="Arial Rounded MT Bold" pitchFamily="34" charset="0"/>
              </a:rPr>
              <a:t>A. </a:t>
            </a:r>
            <a:r>
              <a:rPr lang="en-US" sz="2400" dirty="0">
                <a:latin typeface="Arial Rounded MT Bold" pitchFamily="34" charset="0"/>
              </a:rPr>
              <a:t>It </a:t>
            </a:r>
            <a:r>
              <a:rPr lang="en-US" sz="2400" dirty="0">
                <a:latin typeface="Arial Rounded MT Bold" pitchFamily="34" charset="0"/>
              </a:rPr>
              <a:t>has allowed all countries of the world to </a:t>
            </a:r>
            <a:r>
              <a:rPr lang="en-US" sz="2400" dirty="0">
                <a:latin typeface="Arial Rounded MT Bold" pitchFamily="34" charset="0"/>
              </a:rPr>
              <a:t>be its </a:t>
            </a:r>
            <a:r>
              <a:rPr lang="en-US" sz="2400" dirty="0">
                <a:latin typeface="Arial Rounded MT Bold" pitchFamily="34" charset="0"/>
              </a:rPr>
              <a:t>member. </a:t>
            </a:r>
          </a:p>
          <a:p>
            <a:pPr marL="0" indent="0">
              <a:buNone/>
            </a:pPr>
            <a:r>
              <a:rPr lang="en-US" sz="2400" b="1" dirty="0">
                <a:latin typeface="Arial Rounded MT Bold" pitchFamily="34" charset="0"/>
              </a:rPr>
              <a:t>B. </a:t>
            </a:r>
            <a:r>
              <a:rPr lang="en-US" sz="2400" dirty="0">
                <a:latin typeface="Arial Rounded MT Bold" pitchFamily="34" charset="0"/>
              </a:rPr>
              <a:t>It </a:t>
            </a:r>
            <a:r>
              <a:rPr lang="en-US" sz="2400" dirty="0">
                <a:latin typeface="Arial Rounded MT Bold" pitchFamily="34" charset="0"/>
              </a:rPr>
              <a:t>has been able to prevent another world war. </a:t>
            </a:r>
          </a:p>
          <a:p>
            <a:pPr marL="0" indent="0">
              <a:buNone/>
            </a:pPr>
            <a:r>
              <a:rPr lang="en-US" sz="2400" b="1" dirty="0">
                <a:latin typeface="Arial Rounded MT Bold" pitchFamily="34" charset="0"/>
              </a:rPr>
              <a:t>C. </a:t>
            </a:r>
            <a:r>
              <a:rPr lang="en-US" sz="2400" dirty="0">
                <a:latin typeface="Arial Rounded MT Bold" pitchFamily="34" charset="0"/>
              </a:rPr>
              <a:t>It </a:t>
            </a:r>
            <a:r>
              <a:rPr lang="en-US" sz="2400" dirty="0">
                <a:latin typeface="Arial Rounded MT Bold" pitchFamily="34" charset="0"/>
              </a:rPr>
              <a:t>has been able to prevent war in the Middle East. </a:t>
            </a:r>
          </a:p>
          <a:p>
            <a:pPr marL="0" indent="0">
              <a:buNone/>
            </a:pPr>
            <a:r>
              <a:rPr lang="en-US" sz="2400" b="1" dirty="0">
                <a:latin typeface="Arial Rounded MT Bold" pitchFamily="34" charset="0"/>
              </a:rPr>
              <a:t>D. </a:t>
            </a:r>
            <a:r>
              <a:rPr lang="en-US" sz="2400" dirty="0">
                <a:latin typeface="Arial Rounded MT Bold" pitchFamily="34" charset="0"/>
              </a:rPr>
              <a:t>It </a:t>
            </a:r>
            <a:r>
              <a:rPr lang="en-US" sz="2400" dirty="0">
                <a:latin typeface="Arial Rounded MT Bold" pitchFamily="34" charset="0"/>
              </a:rPr>
              <a:t>has controlled the manufacture of arms in all member  </a:t>
            </a:r>
            <a:r>
              <a:rPr lang="en-US" sz="2400" dirty="0">
                <a:latin typeface="Arial Rounded MT Bold" pitchFamily="34" charset="0"/>
              </a:rPr>
              <a:t>   countries</a:t>
            </a:r>
            <a:r>
              <a:rPr lang="en-US" sz="2400" dirty="0">
                <a:latin typeface="Arial Rounded MT Bold" pitchFamily="34" charset="0"/>
              </a:rPr>
              <a:t>. </a:t>
            </a:r>
          </a:p>
          <a:p>
            <a:endParaRPr lang="en-US" sz="2400" dirty="0">
              <a:latin typeface="Arial Rounded MT Bold" pitchFamily="34" charset="0"/>
            </a:endParaRPr>
          </a:p>
        </p:txBody>
      </p:sp>
    </p:spTree>
    <p:extLst>
      <p:ext uri="{BB962C8B-B14F-4D97-AF65-F5344CB8AC3E}">
        <p14:creationId xmlns:p14="http://schemas.microsoft.com/office/powerpoint/2010/main" val="1002580705"/>
      </p:ext>
    </p:extLst>
  </p:cSld>
  <p:clrMapOvr>
    <a:masterClrMapping/>
  </p:clrMapOvr>
  <p:transition spd="slow" advTm="60000">
    <p:cover/>
  </p:transition>
  <p:timing>
    <p:tnLst>
      <p:par>
        <p:cTn id="1" dur="indefinite" restart="never" nodeType="tmRoot"/>
      </p:par>
    </p:tn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495300"/>
            <a:ext cx="9144000" cy="3771900"/>
          </a:xfrm>
          <a:prstGeom prst="rect">
            <a:avLst/>
          </a:prstGeom>
        </p:spPr>
        <p:txBody>
          <a:bodyPr>
            <a:noAutofit/>
          </a:bodyPr>
          <a:lstStyle/>
          <a:p>
            <a:pPr marL="0" indent="0">
              <a:buNone/>
            </a:pPr>
            <a:r>
              <a:rPr lang="en-US" sz="2400" dirty="0">
                <a:latin typeface="Arial Rounded MT Bold" pitchFamily="34" charset="0"/>
              </a:rPr>
              <a:t>United Nation organization has its headquarters in---  </a:t>
            </a:r>
          </a:p>
          <a:p>
            <a:pPr marL="0" indent="0">
              <a:buNone/>
            </a:pPr>
            <a:r>
              <a:rPr lang="en-US" sz="2400" b="1" dirty="0">
                <a:latin typeface="Arial Rounded MT Bold" pitchFamily="34" charset="0"/>
              </a:rPr>
              <a:t>A. </a:t>
            </a:r>
            <a:r>
              <a:rPr lang="en-US" sz="2400" dirty="0">
                <a:latin typeface="Arial Rounded MT Bold" pitchFamily="34" charset="0"/>
              </a:rPr>
              <a:t>Paris      		</a:t>
            </a:r>
            <a:r>
              <a:rPr lang="en-US" sz="2400" b="1" dirty="0">
                <a:latin typeface="Arial Rounded MT Bold" pitchFamily="34" charset="0"/>
              </a:rPr>
              <a:t>B. </a:t>
            </a:r>
            <a:r>
              <a:rPr lang="en-US" sz="2400" dirty="0">
                <a:latin typeface="Arial Rounded MT Bold" pitchFamily="34" charset="0"/>
              </a:rPr>
              <a:t>Switzerland </a:t>
            </a:r>
          </a:p>
          <a:p>
            <a:pPr marL="0" indent="0">
              <a:buNone/>
            </a:pPr>
            <a:r>
              <a:rPr lang="en-US" sz="2400" b="1" dirty="0">
                <a:latin typeface="Arial Rounded MT Bold" pitchFamily="34" charset="0"/>
              </a:rPr>
              <a:t>C. </a:t>
            </a:r>
            <a:r>
              <a:rPr lang="en-US" sz="2400" dirty="0">
                <a:latin typeface="Arial Rounded MT Bold" pitchFamily="34" charset="0"/>
              </a:rPr>
              <a:t>New York     	</a:t>
            </a:r>
            <a:r>
              <a:rPr lang="en-US" sz="2400" b="1" dirty="0">
                <a:latin typeface="Arial Rounded MT Bold" pitchFamily="34" charset="0"/>
              </a:rPr>
              <a:t>D. </a:t>
            </a:r>
            <a:r>
              <a:rPr lang="en-US" sz="2400" dirty="0">
                <a:latin typeface="Arial Rounded MT Bold" pitchFamily="34" charset="0"/>
              </a:rPr>
              <a:t>Geneva </a:t>
            </a:r>
          </a:p>
          <a:p>
            <a:pPr marL="0" indent="0">
              <a:buNone/>
            </a:pPr>
            <a:r>
              <a:rPr lang="en-US" sz="2400" dirty="0">
                <a:latin typeface="Arial Rounded MT Bold" pitchFamily="34" charset="0"/>
              </a:rPr>
              <a:t> </a:t>
            </a:r>
          </a:p>
          <a:p>
            <a:pPr marL="0" indent="0">
              <a:buNone/>
            </a:pPr>
            <a:r>
              <a:rPr lang="en-US" sz="2400" dirty="0">
                <a:latin typeface="Arial Rounded MT Bold" pitchFamily="34" charset="0"/>
              </a:rPr>
              <a:t>Which of the following was the main reason for </a:t>
            </a:r>
            <a:r>
              <a:rPr lang="en-US" sz="2400" dirty="0">
                <a:latin typeface="Arial Rounded MT Bold" pitchFamily="34" charset="0"/>
              </a:rPr>
              <a:t>Kenyatta </a:t>
            </a:r>
            <a:r>
              <a:rPr lang="en-US" sz="2400" dirty="0">
                <a:latin typeface="Arial Rounded MT Bold" pitchFamily="34" charset="0"/>
              </a:rPr>
              <a:t>visit to London in </a:t>
            </a:r>
            <a:r>
              <a:rPr lang="en-US" sz="2400" b="1" dirty="0">
                <a:latin typeface="Arial Rounded MT Bold" pitchFamily="34" charset="0"/>
              </a:rPr>
              <a:t>1929</a:t>
            </a:r>
            <a:r>
              <a:rPr lang="en-US" sz="2400" dirty="0">
                <a:latin typeface="Arial Rounded MT Bold" pitchFamily="34" charset="0"/>
              </a:rPr>
              <a:t>?</a:t>
            </a:r>
          </a:p>
          <a:p>
            <a:pPr marL="0" indent="0">
              <a:buNone/>
            </a:pPr>
            <a:r>
              <a:rPr lang="en-US" sz="2400" b="1" dirty="0">
                <a:latin typeface="Arial Rounded MT Bold" pitchFamily="34" charset="0"/>
              </a:rPr>
              <a:t>A. </a:t>
            </a:r>
            <a:r>
              <a:rPr lang="en-US" sz="2400" dirty="0">
                <a:latin typeface="Arial Rounded MT Bold" pitchFamily="34" charset="0"/>
              </a:rPr>
              <a:t>To </a:t>
            </a:r>
            <a:r>
              <a:rPr lang="en-US" sz="2400" dirty="0">
                <a:latin typeface="Arial Rounded MT Bold" pitchFamily="34" charset="0"/>
              </a:rPr>
              <a:t>study.</a:t>
            </a:r>
          </a:p>
          <a:p>
            <a:pPr marL="0" indent="0">
              <a:buNone/>
            </a:pPr>
            <a:r>
              <a:rPr lang="en-US" sz="2400" b="1" dirty="0">
                <a:latin typeface="Arial Rounded MT Bold" pitchFamily="34" charset="0"/>
              </a:rPr>
              <a:t>B. </a:t>
            </a:r>
            <a:r>
              <a:rPr lang="en-US" sz="2400" dirty="0">
                <a:latin typeface="Arial Rounded MT Bold" pitchFamily="34" charset="0"/>
              </a:rPr>
              <a:t>To </a:t>
            </a:r>
            <a:r>
              <a:rPr lang="en-US" sz="2400" dirty="0">
                <a:latin typeface="Arial Rounded MT Bold" pitchFamily="34" charset="0"/>
              </a:rPr>
              <a:t>head a </a:t>
            </a:r>
            <a:r>
              <a:rPr lang="en-US" sz="2400" b="1" dirty="0">
                <a:latin typeface="Arial Rounded MT Bold" pitchFamily="34" charset="0"/>
              </a:rPr>
              <a:t>KAU</a:t>
            </a:r>
            <a:r>
              <a:rPr lang="en-US" sz="2400" dirty="0">
                <a:latin typeface="Arial Rounded MT Bold" pitchFamily="34" charset="0"/>
              </a:rPr>
              <a:t> delegation. </a:t>
            </a:r>
          </a:p>
          <a:p>
            <a:pPr marL="0" indent="0">
              <a:buNone/>
            </a:pPr>
            <a:r>
              <a:rPr lang="en-US" sz="2400" b="1" dirty="0">
                <a:latin typeface="Arial Rounded MT Bold" pitchFamily="34" charset="0"/>
              </a:rPr>
              <a:t>C. </a:t>
            </a:r>
            <a:r>
              <a:rPr lang="en-US" sz="2400" dirty="0">
                <a:latin typeface="Arial Rounded MT Bold" pitchFamily="34" charset="0"/>
              </a:rPr>
              <a:t>To </a:t>
            </a:r>
            <a:r>
              <a:rPr lang="en-US" sz="2400" dirty="0">
                <a:latin typeface="Arial Rounded MT Bold" pitchFamily="34" charset="0"/>
              </a:rPr>
              <a:t>attend a pan African conference. </a:t>
            </a:r>
          </a:p>
          <a:p>
            <a:pPr marL="0" indent="0">
              <a:buNone/>
            </a:pPr>
            <a:r>
              <a:rPr lang="en-US" sz="2400" b="1" dirty="0">
                <a:latin typeface="Arial Rounded MT Bold" pitchFamily="34" charset="0"/>
              </a:rPr>
              <a:t>D. </a:t>
            </a:r>
            <a:r>
              <a:rPr lang="en-US" sz="2400" dirty="0">
                <a:latin typeface="Arial Rounded MT Bold" pitchFamily="34" charset="0"/>
              </a:rPr>
              <a:t>To </a:t>
            </a:r>
            <a:r>
              <a:rPr lang="en-US" sz="2400" dirty="0">
                <a:latin typeface="Arial Rounded MT Bold" pitchFamily="34" charset="0"/>
              </a:rPr>
              <a:t>present a memorandum of colonial secretary. </a:t>
            </a:r>
          </a:p>
          <a:p>
            <a:endParaRPr lang="en-US" sz="2400" dirty="0">
              <a:latin typeface="Arial Rounded MT Bold" pitchFamily="34" charset="0"/>
            </a:endParaRPr>
          </a:p>
        </p:txBody>
      </p:sp>
    </p:spTree>
    <p:extLst>
      <p:ext uri="{BB962C8B-B14F-4D97-AF65-F5344CB8AC3E}">
        <p14:creationId xmlns:p14="http://schemas.microsoft.com/office/powerpoint/2010/main" val="2351193042"/>
      </p:ext>
    </p:extLst>
  </p:cSld>
  <p:clrMapOvr>
    <a:masterClrMapping/>
  </p:clrMapOvr>
  <p:transition spd="slow" advTm="60000">
    <p:cove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647700"/>
          </a:xfrm>
        </p:spPr>
        <p:txBody>
          <a:bodyPr>
            <a:noAutofit/>
          </a:bodyPr>
          <a:lstStyle/>
          <a:p>
            <a:r>
              <a:rPr lang="en-US" b="1" dirty="0" smtClean="0">
                <a:latin typeface="Arial Rounded MT Bold" pitchFamily="34" charset="0"/>
              </a:rPr>
              <a:t>C) </a:t>
            </a:r>
            <a:r>
              <a:rPr lang="en-US" b="1" u="sng" dirty="0" smtClean="0">
                <a:latin typeface="Arial Rounded MT Bold" pitchFamily="34" charset="0"/>
              </a:rPr>
              <a:t>Savanna grasslands</a:t>
            </a:r>
            <a:endParaRPr lang="en-US" dirty="0">
              <a:latin typeface="Arial Rounded MT Bold" pitchFamily="34" charset="0"/>
            </a:endParaRPr>
          </a:p>
        </p:txBody>
      </p:sp>
      <p:sp>
        <p:nvSpPr>
          <p:cNvPr id="3" name="Content Placeholder 2"/>
          <p:cNvSpPr>
            <a:spLocks noGrp="1"/>
          </p:cNvSpPr>
          <p:nvPr>
            <p:ph idx="4294967295"/>
          </p:nvPr>
        </p:nvSpPr>
        <p:spPr>
          <a:xfrm>
            <a:off x="508000" y="1028700"/>
            <a:ext cx="8229600" cy="3771900"/>
          </a:xfrm>
          <a:prstGeom prst="rect">
            <a:avLst/>
          </a:prstGeom>
        </p:spPr>
        <p:txBody>
          <a:bodyPr>
            <a:normAutofit/>
          </a:bodyPr>
          <a:lstStyle/>
          <a:p>
            <a:pPr lvl="0">
              <a:lnSpc>
                <a:spcPct val="150000"/>
              </a:lnSpc>
            </a:pPr>
            <a:r>
              <a:rPr lang="en-US" dirty="0" smtClean="0">
                <a:latin typeface="Arial Rounded MT Bold" pitchFamily="34" charset="0"/>
              </a:rPr>
              <a:t>It </a:t>
            </a:r>
            <a:r>
              <a:rPr lang="en-US" dirty="0">
                <a:latin typeface="Arial Rounded MT Bold" pitchFamily="34" charset="0"/>
              </a:rPr>
              <a:t>contains scattered trees and more grass which may grow </a:t>
            </a:r>
            <a:r>
              <a:rPr lang="en-US" dirty="0" err="1" smtClean="0">
                <a:latin typeface="Arial Rounded MT Bold" pitchFamily="34" charset="0"/>
              </a:rPr>
              <a:t>upto</a:t>
            </a:r>
            <a:r>
              <a:rPr lang="en-US" dirty="0" smtClean="0">
                <a:latin typeface="Arial Rounded MT Bold" pitchFamily="34" charset="0"/>
              </a:rPr>
              <a:t> </a:t>
            </a:r>
            <a:r>
              <a:rPr lang="en-US" dirty="0">
                <a:latin typeface="Arial Rounded MT Bold" pitchFamily="34" charset="0"/>
              </a:rPr>
              <a:t>2 meters.</a:t>
            </a:r>
          </a:p>
          <a:p>
            <a:pPr lvl="0">
              <a:lnSpc>
                <a:spcPct val="150000"/>
              </a:lnSpc>
            </a:pPr>
            <a:r>
              <a:rPr lang="en-US" dirty="0">
                <a:latin typeface="Arial Rounded MT Bold" pitchFamily="34" charset="0"/>
              </a:rPr>
              <a:t>Acacia, Baobab, Cactus and Euphorbia are commonly found in this region</a:t>
            </a:r>
            <a:r>
              <a:rPr lang="en-US" dirty="0" smtClean="0">
                <a:latin typeface="Arial Rounded MT Bold" pitchFamily="34" charset="0"/>
              </a:rPr>
              <a:t>.</a:t>
            </a:r>
            <a:r>
              <a:rPr lang="en-US" dirty="0">
                <a:latin typeface="Arial Rounded MT Bold" pitchFamily="34" charset="0"/>
              </a:rPr>
              <a:t> </a:t>
            </a:r>
          </a:p>
          <a:p>
            <a:pPr marL="0" indent="0" algn="ctr">
              <a:lnSpc>
                <a:spcPct val="150000"/>
              </a:lnSpc>
              <a:buNone/>
            </a:pPr>
            <a:r>
              <a:rPr lang="en-US" sz="5200" b="1" u="sng" dirty="0">
                <a:latin typeface="Arial Rounded MT Bold" pitchFamily="34" charset="0"/>
              </a:rPr>
              <a:t>D) Mountain </a:t>
            </a:r>
            <a:r>
              <a:rPr lang="en-US" sz="5200" b="1" u="sng" dirty="0">
                <a:latin typeface="Arial Rounded MT Bold" pitchFamily="34" charset="0"/>
              </a:rPr>
              <a:t>vegetation</a:t>
            </a:r>
            <a:endParaRPr lang="en-US" sz="5200" dirty="0">
              <a:latin typeface="Arial Rounded MT Bold" pitchFamily="34" charset="0"/>
            </a:endParaRPr>
          </a:p>
          <a:p>
            <a:pPr>
              <a:lnSpc>
                <a:spcPct val="150000"/>
              </a:lnSpc>
            </a:pPr>
            <a:r>
              <a:rPr lang="en-US" dirty="0">
                <a:latin typeface="Arial Rounded MT Bold" pitchFamily="34" charset="0"/>
              </a:rPr>
              <a:t>Different vegetation grows at different altitudes.</a:t>
            </a:r>
          </a:p>
          <a:p>
            <a:pPr>
              <a:lnSpc>
                <a:spcPct val="150000"/>
              </a:lnSpc>
            </a:pPr>
            <a:endParaRPr lang="en-US" dirty="0">
              <a:latin typeface="Arial Rounded MT Bold" pitchFamily="34" charset="0"/>
            </a:endParaRPr>
          </a:p>
        </p:txBody>
      </p:sp>
    </p:spTree>
    <p:extLst>
      <p:ext uri="{BB962C8B-B14F-4D97-AF65-F5344CB8AC3E}">
        <p14:creationId xmlns:p14="http://schemas.microsoft.com/office/powerpoint/2010/main" val="2677518840"/>
      </p:ext>
    </p:extLst>
  </p:cSld>
  <p:clrMapOvr>
    <a:masterClrMapping/>
  </p:clrMapOvr>
  <p:transition spd="slow" advTm="60000">
    <p:cover/>
  </p:transition>
  <p:timing>
    <p:tnLst>
      <p:par>
        <p:cTn id="1" dur="indefinite" restart="never" nodeType="tmRoot"/>
      </p:par>
    </p:tn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266700"/>
            <a:ext cx="9144000" cy="3771900"/>
          </a:xfrm>
          <a:prstGeom prst="rect">
            <a:avLst/>
          </a:prstGeom>
        </p:spPr>
        <p:txBody>
          <a:bodyPr>
            <a:noAutofit/>
          </a:bodyPr>
          <a:lstStyle/>
          <a:p>
            <a:pPr marL="0" indent="0">
              <a:buNone/>
            </a:pPr>
            <a:r>
              <a:rPr lang="en-US" sz="2800" dirty="0">
                <a:latin typeface="Arial Rounded MT Bold" pitchFamily="34" charset="0"/>
              </a:rPr>
              <a:t>The UN international </a:t>
            </a:r>
            <a:r>
              <a:rPr lang="en-US" sz="2800" dirty="0">
                <a:latin typeface="Arial Rounded MT Bold" pitchFamily="34" charset="0"/>
              </a:rPr>
              <a:t>co-operation </a:t>
            </a:r>
            <a:r>
              <a:rPr lang="en-US" sz="2800" dirty="0">
                <a:latin typeface="Arial Rounded MT Bold" pitchFamily="34" charset="0"/>
              </a:rPr>
              <a:t>dealing in cultural matters is known </a:t>
            </a:r>
            <a:r>
              <a:rPr lang="en-US" sz="2800" dirty="0">
                <a:latin typeface="Arial Rounded MT Bold" pitchFamily="34" charset="0"/>
              </a:rPr>
              <a:t>as________</a:t>
            </a:r>
            <a:endParaRPr lang="en-US" sz="2800" dirty="0">
              <a:latin typeface="Arial Rounded MT Bold" pitchFamily="34" charset="0"/>
            </a:endParaRPr>
          </a:p>
          <a:p>
            <a:pPr marL="0" indent="0">
              <a:buNone/>
            </a:pPr>
            <a:r>
              <a:rPr lang="en-US" sz="2800" dirty="0">
                <a:latin typeface="Arial Rounded MT Bold" pitchFamily="34" charset="0"/>
              </a:rPr>
              <a:t>     </a:t>
            </a:r>
            <a:r>
              <a:rPr lang="en-US" sz="2800" b="1" dirty="0">
                <a:latin typeface="Arial Rounded MT Bold" pitchFamily="34" charset="0"/>
              </a:rPr>
              <a:t> A. </a:t>
            </a:r>
            <a:r>
              <a:rPr lang="en-US" sz="2800" dirty="0">
                <a:latin typeface="Arial Rounded MT Bold" pitchFamily="34" charset="0"/>
              </a:rPr>
              <a:t>UNEP 	</a:t>
            </a:r>
            <a:r>
              <a:rPr lang="en-US" sz="2800" dirty="0">
                <a:latin typeface="Arial Rounded MT Bold" pitchFamily="34" charset="0"/>
              </a:rPr>
              <a:t>	</a:t>
            </a:r>
            <a:r>
              <a:rPr lang="en-US" sz="2800" b="1" dirty="0">
                <a:latin typeface="Arial Rounded MT Bold" pitchFamily="34" charset="0"/>
              </a:rPr>
              <a:t>B</a:t>
            </a:r>
            <a:r>
              <a:rPr lang="en-US" sz="2800" b="1" dirty="0">
                <a:latin typeface="Arial Rounded MT Bold" pitchFamily="34" charset="0"/>
              </a:rPr>
              <a:t>. </a:t>
            </a:r>
            <a:r>
              <a:rPr lang="en-US" sz="2800" dirty="0">
                <a:latin typeface="Arial Rounded MT Bold" pitchFamily="34" charset="0"/>
              </a:rPr>
              <a:t>FAO</a:t>
            </a:r>
          </a:p>
          <a:p>
            <a:pPr marL="0" indent="0">
              <a:buNone/>
            </a:pPr>
            <a:r>
              <a:rPr lang="en-US" sz="2800" dirty="0">
                <a:latin typeface="Arial Rounded MT Bold" pitchFamily="34" charset="0"/>
              </a:rPr>
              <a:t>     </a:t>
            </a:r>
            <a:r>
              <a:rPr lang="en-US" sz="2800" b="1" dirty="0">
                <a:latin typeface="Arial Rounded MT Bold" pitchFamily="34" charset="0"/>
              </a:rPr>
              <a:t> </a:t>
            </a:r>
            <a:r>
              <a:rPr lang="en-US" sz="2800" b="1" dirty="0">
                <a:latin typeface="Arial Rounded MT Bold" pitchFamily="34" charset="0"/>
              </a:rPr>
              <a:t>C</a:t>
            </a:r>
            <a:r>
              <a:rPr lang="en-US" sz="2800" b="1" dirty="0">
                <a:latin typeface="Arial Rounded MT Bold" pitchFamily="34" charset="0"/>
              </a:rPr>
              <a:t>. </a:t>
            </a:r>
            <a:r>
              <a:rPr lang="en-US" sz="2800" dirty="0">
                <a:latin typeface="Arial Rounded MT Bold" pitchFamily="34" charset="0"/>
              </a:rPr>
              <a:t>ECA		     </a:t>
            </a:r>
            <a:r>
              <a:rPr lang="en-US" sz="2800" b="1" dirty="0">
                <a:latin typeface="Arial Rounded MT Bold" pitchFamily="34" charset="0"/>
              </a:rPr>
              <a:t> </a:t>
            </a:r>
            <a:r>
              <a:rPr lang="en-US" sz="2800" b="1" dirty="0">
                <a:latin typeface="Arial Rounded MT Bold" pitchFamily="34" charset="0"/>
              </a:rPr>
              <a:t>	D</a:t>
            </a:r>
            <a:r>
              <a:rPr lang="en-US" sz="2800" b="1" dirty="0">
                <a:latin typeface="Arial Rounded MT Bold" pitchFamily="34" charset="0"/>
              </a:rPr>
              <a:t>. </a:t>
            </a:r>
            <a:r>
              <a:rPr lang="en-US" sz="2800" dirty="0">
                <a:latin typeface="Arial Rounded MT Bold" pitchFamily="34" charset="0"/>
              </a:rPr>
              <a:t>UNESCO </a:t>
            </a:r>
            <a:endParaRPr lang="en-US" sz="2800" dirty="0">
              <a:latin typeface="Arial Rounded MT Bold" pitchFamily="34" charset="0"/>
            </a:endParaRPr>
          </a:p>
          <a:p>
            <a:pPr marL="0" indent="0">
              <a:buNone/>
            </a:pPr>
            <a:endParaRPr lang="en-US" sz="2800" dirty="0">
              <a:latin typeface="Arial Rounded MT Bold" pitchFamily="34" charset="0"/>
            </a:endParaRPr>
          </a:p>
          <a:p>
            <a:pPr marL="0" indent="0">
              <a:buNone/>
            </a:pPr>
            <a:r>
              <a:rPr lang="en-US" sz="2800" dirty="0">
                <a:latin typeface="Arial Rounded MT Bold" pitchFamily="34" charset="0"/>
              </a:rPr>
              <a:t>Which </a:t>
            </a:r>
            <a:r>
              <a:rPr lang="en-US" sz="2800" dirty="0">
                <a:latin typeface="Arial Rounded MT Bold" pitchFamily="34" charset="0"/>
              </a:rPr>
              <a:t>one of the following UNO agencies initiates and supports education scientific and cultural </a:t>
            </a:r>
            <a:r>
              <a:rPr lang="en-US" sz="2800" dirty="0" err="1">
                <a:latin typeface="Arial Rounded MT Bold" pitchFamily="34" charset="0"/>
              </a:rPr>
              <a:t>programmes</a:t>
            </a:r>
            <a:r>
              <a:rPr lang="en-US" sz="2800" dirty="0">
                <a:latin typeface="Arial Rounded MT Bold" pitchFamily="34" charset="0"/>
              </a:rPr>
              <a:t> in the member states?</a:t>
            </a:r>
          </a:p>
          <a:p>
            <a:pPr marL="0" indent="0">
              <a:buNone/>
            </a:pPr>
            <a:r>
              <a:rPr lang="en-US" sz="2800" b="1" dirty="0">
                <a:latin typeface="Arial Rounded MT Bold" pitchFamily="34" charset="0"/>
              </a:rPr>
              <a:t> A. </a:t>
            </a:r>
            <a:r>
              <a:rPr lang="en-US" sz="2800" dirty="0">
                <a:latin typeface="Arial Rounded MT Bold" pitchFamily="34" charset="0"/>
              </a:rPr>
              <a:t>UNESCO    </a:t>
            </a:r>
            <a:r>
              <a:rPr lang="en-US" sz="2800" b="1" dirty="0">
                <a:latin typeface="Arial Rounded MT Bold" pitchFamily="34" charset="0"/>
              </a:rPr>
              <a:t>B. </a:t>
            </a:r>
            <a:r>
              <a:rPr lang="en-US" sz="2800" dirty="0">
                <a:latin typeface="Arial Rounded MT Bold" pitchFamily="34" charset="0"/>
              </a:rPr>
              <a:t>UNICEF</a:t>
            </a:r>
          </a:p>
          <a:p>
            <a:pPr marL="0" indent="0">
              <a:buNone/>
            </a:pPr>
            <a:r>
              <a:rPr lang="en-US" sz="2800" b="1" dirty="0">
                <a:latin typeface="Arial Rounded MT Bold" pitchFamily="34" charset="0"/>
              </a:rPr>
              <a:t> C</a:t>
            </a:r>
            <a:r>
              <a:rPr lang="en-US" sz="2800" b="1" dirty="0">
                <a:latin typeface="Arial Rounded MT Bold" pitchFamily="34" charset="0"/>
              </a:rPr>
              <a:t>. </a:t>
            </a:r>
            <a:r>
              <a:rPr lang="en-US" sz="2800" dirty="0">
                <a:latin typeface="Arial Rounded MT Bold" pitchFamily="34" charset="0"/>
              </a:rPr>
              <a:t>IMF             </a:t>
            </a:r>
            <a:r>
              <a:rPr lang="en-US" sz="2800" b="1" dirty="0">
                <a:latin typeface="Arial Rounded MT Bold" pitchFamily="34" charset="0"/>
              </a:rPr>
              <a:t> </a:t>
            </a:r>
            <a:r>
              <a:rPr lang="en-US" sz="2800" b="1" dirty="0">
                <a:latin typeface="Arial Rounded MT Bold" pitchFamily="34" charset="0"/>
              </a:rPr>
              <a:t>D. </a:t>
            </a:r>
            <a:r>
              <a:rPr lang="en-US" sz="2800" dirty="0">
                <a:latin typeface="Arial Rounded MT Bold" pitchFamily="34" charset="0"/>
              </a:rPr>
              <a:t>UNHCR </a:t>
            </a:r>
          </a:p>
          <a:p>
            <a:pPr marL="0" indent="0">
              <a:buNone/>
            </a:pPr>
            <a:endParaRPr lang="en-US" sz="2800" dirty="0">
              <a:latin typeface="Arial Rounded MT Bold" pitchFamily="34" charset="0"/>
            </a:endParaRPr>
          </a:p>
        </p:txBody>
      </p:sp>
    </p:spTree>
    <p:extLst>
      <p:ext uri="{BB962C8B-B14F-4D97-AF65-F5344CB8AC3E}">
        <p14:creationId xmlns:p14="http://schemas.microsoft.com/office/powerpoint/2010/main" val="892958727"/>
      </p:ext>
    </p:extLst>
  </p:cSld>
  <p:clrMapOvr>
    <a:masterClrMapping/>
  </p:clrMapOvr>
  <p:transition spd="slow" advTm="60000">
    <p:cover/>
  </p:transition>
  <p:timing>
    <p:tnLst>
      <p:par>
        <p:cTn id="1" dur="indefinite" restart="never" nodeType="tmRoot"/>
      </p:par>
    </p:tn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266700"/>
            <a:ext cx="9144000" cy="4216400"/>
          </a:xfrm>
          <a:prstGeom prst="rect">
            <a:avLst/>
          </a:prstGeom>
        </p:spPr>
        <p:txBody>
          <a:bodyPr>
            <a:noAutofit/>
          </a:bodyPr>
          <a:lstStyle/>
          <a:p>
            <a:pPr marL="0" indent="0">
              <a:buNone/>
            </a:pPr>
            <a:r>
              <a:rPr lang="en-US" sz="2000" dirty="0">
                <a:latin typeface="Arial Rounded MT Bold" pitchFamily="34" charset="0"/>
              </a:rPr>
              <a:t>Which one of the following United Nations Agencies gives support to children </a:t>
            </a:r>
            <a:r>
              <a:rPr lang="en-US" sz="2000" dirty="0" err="1">
                <a:latin typeface="Arial Rounded MT Bold" pitchFamily="34" charset="0"/>
              </a:rPr>
              <a:t>programme</a:t>
            </a:r>
            <a:r>
              <a:rPr lang="en-US" sz="2000" dirty="0">
                <a:latin typeface="Arial Rounded MT Bold" pitchFamily="34" charset="0"/>
              </a:rPr>
              <a:t>?</a:t>
            </a:r>
          </a:p>
          <a:p>
            <a:pPr marL="0" indent="0">
              <a:buNone/>
            </a:pPr>
            <a:r>
              <a:rPr lang="en-US" sz="2000" dirty="0">
                <a:latin typeface="Arial Rounded MT Bold" pitchFamily="34" charset="0"/>
              </a:rPr>
              <a:t>   A. </a:t>
            </a:r>
            <a:r>
              <a:rPr lang="en-US" sz="2000" b="1" dirty="0">
                <a:latin typeface="Arial Rounded MT Bold" pitchFamily="34" charset="0"/>
              </a:rPr>
              <a:t>UNICEF</a:t>
            </a:r>
            <a:r>
              <a:rPr lang="en-US" sz="2000" dirty="0">
                <a:latin typeface="Arial Rounded MT Bold" pitchFamily="34" charset="0"/>
              </a:rPr>
              <a:t> 	</a:t>
            </a:r>
            <a:r>
              <a:rPr lang="en-US" sz="2000" dirty="0">
                <a:latin typeface="Arial Rounded MT Bold" pitchFamily="34" charset="0"/>
              </a:rPr>
              <a:t>		B</a:t>
            </a:r>
            <a:r>
              <a:rPr lang="en-US" sz="2000" dirty="0">
                <a:latin typeface="Arial Rounded MT Bold" pitchFamily="34" charset="0"/>
              </a:rPr>
              <a:t>. </a:t>
            </a:r>
            <a:r>
              <a:rPr lang="en-US" sz="2000" b="1" dirty="0">
                <a:latin typeface="Arial Rounded MT Bold" pitchFamily="34" charset="0"/>
              </a:rPr>
              <a:t>UNHCR</a:t>
            </a:r>
            <a:r>
              <a:rPr lang="en-US" sz="2000" dirty="0">
                <a:latin typeface="Arial Rounded MT Bold" pitchFamily="34" charset="0"/>
              </a:rPr>
              <a:t> </a:t>
            </a:r>
          </a:p>
          <a:p>
            <a:pPr marL="0" indent="0">
              <a:buNone/>
            </a:pPr>
            <a:r>
              <a:rPr lang="en-US" sz="2000" dirty="0">
                <a:latin typeface="Arial Rounded MT Bold" pitchFamily="34" charset="0"/>
              </a:rPr>
              <a:t>   C. </a:t>
            </a:r>
            <a:r>
              <a:rPr lang="en-US" sz="2000" b="1" dirty="0">
                <a:latin typeface="Arial Rounded MT Bold" pitchFamily="34" charset="0"/>
              </a:rPr>
              <a:t>ILO		</a:t>
            </a:r>
            <a:r>
              <a:rPr lang="en-US" sz="2000" dirty="0">
                <a:latin typeface="Arial Rounded MT Bold" pitchFamily="34" charset="0"/>
              </a:rPr>
              <a:t> </a:t>
            </a:r>
            <a:r>
              <a:rPr lang="en-US" sz="2000" dirty="0">
                <a:latin typeface="Arial Rounded MT Bold" pitchFamily="34" charset="0"/>
              </a:rPr>
              <a:t>	D</a:t>
            </a:r>
            <a:r>
              <a:rPr lang="en-US" sz="2000" dirty="0">
                <a:latin typeface="Arial Rounded MT Bold" pitchFamily="34" charset="0"/>
              </a:rPr>
              <a:t>. </a:t>
            </a:r>
            <a:r>
              <a:rPr lang="en-US" sz="2000" b="1" dirty="0">
                <a:latin typeface="Arial Rounded MT Bold" pitchFamily="34" charset="0"/>
              </a:rPr>
              <a:t>UNESCO</a:t>
            </a:r>
            <a:r>
              <a:rPr lang="en-US" sz="2000" dirty="0">
                <a:latin typeface="Arial Rounded MT Bold" pitchFamily="34" charset="0"/>
              </a:rPr>
              <a:t> </a:t>
            </a:r>
          </a:p>
          <a:p>
            <a:pPr marL="0" indent="0">
              <a:buNone/>
            </a:pPr>
            <a:r>
              <a:rPr lang="en-US" sz="2000" dirty="0">
                <a:latin typeface="Arial Rounded MT Bold" pitchFamily="34" charset="0"/>
              </a:rPr>
              <a:t> </a:t>
            </a:r>
          </a:p>
          <a:p>
            <a:pPr marL="0" indent="0">
              <a:buNone/>
            </a:pPr>
            <a:r>
              <a:rPr lang="en-US" sz="2000" dirty="0">
                <a:latin typeface="Arial Rounded MT Bold" pitchFamily="34" charset="0"/>
              </a:rPr>
              <a:t>The </a:t>
            </a:r>
            <a:r>
              <a:rPr lang="en-US" sz="2000" dirty="0">
                <a:latin typeface="Arial Rounded MT Bold" pitchFamily="34" charset="0"/>
              </a:rPr>
              <a:t>following are some political parties formed in Kenya during the colonial period </a:t>
            </a:r>
          </a:p>
          <a:p>
            <a:pPr marL="0" indent="0">
              <a:buNone/>
            </a:pPr>
            <a:r>
              <a:rPr lang="en-US" sz="2000" dirty="0" err="1">
                <a:latin typeface="Arial Rounded MT Bold" pitchFamily="34" charset="0"/>
              </a:rPr>
              <a:t>i</a:t>
            </a:r>
            <a:r>
              <a:rPr lang="en-US" sz="2000" dirty="0">
                <a:latin typeface="Arial Rounded MT Bold" pitchFamily="34" charset="0"/>
              </a:rPr>
              <a:t>. Kenya </a:t>
            </a:r>
            <a:r>
              <a:rPr lang="en-US" sz="2000" dirty="0">
                <a:latin typeface="Arial Rounded MT Bold" pitchFamily="34" charset="0"/>
              </a:rPr>
              <a:t>African national union (KANU)</a:t>
            </a:r>
          </a:p>
          <a:p>
            <a:pPr marL="0" indent="0">
              <a:buNone/>
            </a:pPr>
            <a:r>
              <a:rPr lang="en-US" sz="2000" dirty="0">
                <a:latin typeface="Arial Rounded MT Bold" pitchFamily="34" charset="0"/>
              </a:rPr>
              <a:t>ii. Kenya </a:t>
            </a:r>
            <a:r>
              <a:rPr lang="en-US" sz="2000" dirty="0">
                <a:latin typeface="Arial Rounded MT Bold" pitchFamily="34" charset="0"/>
              </a:rPr>
              <a:t>African union (KAU )</a:t>
            </a:r>
          </a:p>
          <a:p>
            <a:pPr marL="0" indent="0">
              <a:buNone/>
            </a:pPr>
            <a:r>
              <a:rPr lang="en-US" sz="2000" dirty="0">
                <a:latin typeface="Arial Rounded MT Bold" pitchFamily="34" charset="0"/>
              </a:rPr>
              <a:t>iii. Kenya </a:t>
            </a:r>
            <a:r>
              <a:rPr lang="en-US" sz="2000" dirty="0">
                <a:latin typeface="Arial Rounded MT Bold" pitchFamily="34" charset="0"/>
              </a:rPr>
              <a:t>African democratic union (KADU )</a:t>
            </a:r>
          </a:p>
          <a:p>
            <a:pPr marL="0" indent="0">
              <a:buNone/>
            </a:pPr>
            <a:r>
              <a:rPr lang="en-US" sz="2000" dirty="0">
                <a:latin typeface="Arial Rounded MT Bold" pitchFamily="34" charset="0"/>
              </a:rPr>
              <a:t>iv. Kikuyu </a:t>
            </a:r>
            <a:r>
              <a:rPr lang="en-US" sz="2000" dirty="0">
                <a:latin typeface="Arial Rounded MT Bold" pitchFamily="34" charset="0"/>
              </a:rPr>
              <a:t>central association (KCA)</a:t>
            </a:r>
          </a:p>
          <a:p>
            <a:pPr marL="0" indent="0">
              <a:buNone/>
            </a:pPr>
            <a:r>
              <a:rPr lang="en-US" sz="2000" dirty="0">
                <a:latin typeface="Arial Rounded MT Bold" pitchFamily="34" charset="0"/>
              </a:rPr>
              <a:t> </a:t>
            </a:r>
          </a:p>
          <a:p>
            <a:pPr marL="0" indent="0">
              <a:buNone/>
            </a:pPr>
            <a:r>
              <a:rPr lang="en-US" sz="2000" dirty="0">
                <a:latin typeface="Arial Rounded MT Bold" pitchFamily="34" charset="0"/>
              </a:rPr>
              <a:t>The </a:t>
            </a:r>
            <a:r>
              <a:rPr lang="en-US" sz="2000" dirty="0">
                <a:latin typeface="Arial Rounded MT Bold" pitchFamily="34" charset="0"/>
              </a:rPr>
              <a:t>correct order </a:t>
            </a:r>
            <a:r>
              <a:rPr lang="en-US" sz="2000" dirty="0">
                <a:latin typeface="Arial Rounded MT Bold" pitchFamily="34" charset="0"/>
              </a:rPr>
              <a:t>in which the above parties were formed is </a:t>
            </a:r>
          </a:p>
          <a:p>
            <a:pPr marL="0" indent="0">
              <a:buNone/>
            </a:pPr>
            <a:r>
              <a:rPr lang="en-US" sz="2000" b="1" dirty="0">
                <a:latin typeface="Arial Rounded MT Bold" pitchFamily="34" charset="0"/>
              </a:rPr>
              <a:t>A. </a:t>
            </a:r>
            <a:r>
              <a:rPr lang="en-US" sz="2000" dirty="0" err="1">
                <a:latin typeface="Arial Rounded MT Bold" pitchFamily="34" charset="0"/>
              </a:rPr>
              <a:t>i,ii,iii,iv</a:t>
            </a:r>
            <a:r>
              <a:rPr lang="en-US" sz="2000" dirty="0">
                <a:latin typeface="Arial Rounded MT Bold" pitchFamily="34" charset="0"/>
              </a:rPr>
              <a:t>    </a:t>
            </a:r>
            <a:r>
              <a:rPr lang="en-US" sz="2000" b="1" dirty="0">
                <a:latin typeface="Arial Rounded MT Bold" pitchFamily="34" charset="0"/>
              </a:rPr>
              <a:t>B. </a:t>
            </a:r>
            <a:r>
              <a:rPr lang="en-US" sz="2000" dirty="0" err="1">
                <a:latin typeface="Arial Rounded MT Bold" pitchFamily="34" charset="0"/>
              </a:rPr>
              <a:t>ii,iv,i,iii</a:t>
            </a:r>
            <a:r>
              <a:rPr lang="en-US" sz="2000" dirty="0">
                <a:latin typeface="Arial Rounded MT Bold" pitchFamily="34" charset="0"/>
              </a:rPr>
              <a:t>   </a:t>
            </a:r>
            <a:r>
              <a:rPr lang="en-US" sz="2000" b="1" dirty="0">
                <a:latin typeface="Arial Rounded MT Bold" pitchFamily="34" charset="0"/>
              </a:rPr>
              <a:t> C. </a:t>
            </a:r>
            <a:r>
              <a:rPr lang="en-US" sz="2000" dirty="0" err="1">
                <a:latin typeface="Arial Rounded MT Bold" pitchFamily="34" charset="0"/>
              </a:rPr>
              <a:t>iv,ii,i,iii</a:t>
            </a:r>
            <a:r>
              <a:rPr lang="en-US" sz="2000" dirty="0">
                <a:latin typeface="Arial Rounded MT Bold" pitchFamily="34" charset="0"/>
              </a:rPr>
              <a:t>     </a:t>
            </a:r>
            <a:r>
              <a:rPr lang="en-US" sz="2000" b="1" dirty="0">
                <a:latin typeface="Arial Rounded MT Bold" pitchFamily="34" charset="0"/>
              </a:rPr>
              <a:t>D. </a:t>
            </a:r>
            <a:r>
              <a:rPr lang="en-US" sz="2000" dirty="0" err="1">
                <a:latin typeface="Arial Rounded MT Bold" pitchFamily="34" charset="0"/>
              </a:rPr>
              <a:t>iii,iv,ii,i</a:t>
            </a:r>
            <a:endParaRPr lang="en-US" sz="2000" dirty="0">
              <a:latin typeface="Arial Rounded MT Bold" pitchFamily="34" charset="0"/>
            </a:endParaRPr>
          </a:p>
          <a:p>
            <a:pPr marL="0" indent="0">
              <a:buNone/>
            </a:pPr>
            <a:r>
              <a:rPr lang="en-US" sz="2000" dirty="0">
                <a:latin typeface="Arial Rounded MT Bold" pitchFamily="34" charset="0"/>
              </a:rPr>
              <a:t> </a:t>
            </a:r>
          </a:p>
          <a:p>
            <a:endParaRPr lang="en-US" sz="2000" dirty="0">
              <a:latin typeface="Arial Rounded MT Bold" pitchFamily="34" charset="0"/>
            </a:endParaRPr>
          </a:p>
        </p:txBody>
      </p:sp>
    </p:spTree>
    <p:extLst>
      <p:ext uri="{BB962C8B-B14F-4D97-AF65-F5344CB8AC3E}">
        <p14:creationId xmlns:p14="http://schemas.microsoft.com/office/powerpoint/2010/main" val="2588870175"/>
      </p:ext>
    </p:extLst>
  </p:cSld>
  <p:clrMapOvr>
    <a:masterClrMapping/>
  </p:clrMapOvr>
  <p:transition spd="slow" advTm="60000">
    <p:cover/>
  </p:transition>
  <p:timing>
    <p:tnLst>
      <p:par>
        <p:cTn id="1" dur="indefinite" restart="never" nodeType="tmRoot"/>
      </p:par>
    </p:tn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90500"/>
            <a:ext cx="9144000" cy="5181600"/>
          </a:xfrm>
          <a:prstGeom prst="rect">
            <a:avLst/>
          </a:prstGeom>
        </p:spPr>
        <p:txBody>
          <a:bodyPr>
            <a:normAutofit/>
          </a:bodyPr>
          <a:lstStyle/>
          <a:p>
            <a:pPr marL="0" indent="0">
              <a:buNone/>
            </a:pPr>
            <a:r>
              <a:rPr lang="en-US" dirty="0" smtClean="0">
                <a:latin typeface="Arial Rounded MT Bold" pitchFamily="34" charset="0"/>
              </a:rPr>
              <a:t>Which </a:t>
            </a:r>
            <a:r>
              <a:rPr lang="en-US" dirty="0">
                <a:latin typeface="Arial Rounded MT Bold" pitchFamily="34" charset="0"/>
              </a:rPr>
              <a:t>one of the following statement is </a:t>
            </a:r>
            <a:r>
              <a:rPr lang="en-US" b="1" dirty="0">
                <a:latin typeface="Arial Rounded MT Bold" pitchFamily="34" charset="0"/>
              </a:rPr>
              <a:t>TRUE</a:t>
            </a:r>
            <a:r>
              <a:rPr lang="en-US" dirty="0">
                <a:latin typeface="Arial Rounded MT Bold" pitchFamily="34" charset="0"/>
              </a:rPr>
              <a:t> about the United Nations</a:t>
            </a:r>
            <a:r>
              <a:rPr lang="en-US" dirty="0" smtClean="0">
                <a:latin typeface="Arial Rounded MT Bold" pitchFamily="34" charset="0"/>
              </a:rPr>
              <a:t>?</a:t>
            </a:r>
          </a:p>
          <a:p>
            <a:pPr marL="0" indent="0">
              <a:buNone/>
            </a:pPr>
            <a:endParaRPr lang="en-US" dirty="0">
              <a:latin typeface="Arial Rounded MT Bold" pitchFamily="34" charset="0"/>
            </a:endParaRPr>
          </a:p>
          <a:p>
            <a:pPr marL="0" indent="0">
              <a:buNone/>
            </a:pPr>
            <a:r>
              <a:rPr lang="en-US" b="1" dirty="0" smtClean="0">
                <a:latin typeface="Arial Rounded MT Bold" pitchFamily="34" charset="0"/>
              </a:rPr>
              <a:t>A. </a:t>
            </a:r>
            <a:r>
              <a:rPr lang="en-US" dirty="0" smtClean="0">
                <a:latin typeface="Arial Rounded MT Bold" pitchFamily="34" charset="0"/>
              </a:rPr>
              <a:t>It </a:t>
            </a:r>
            <a:r>
              <a:rPr lang="en-US" dirty="0">
                <a:latin typeface="Arial Rounded MT Bold" pitchFamily="34" charset="0"/>
              </a:rPr>
              <a:t>promoted trade in the whole world </a:t>
            </a:r>
          </a:p>
          <a:p>
            <a:pPr marL="0" indent="0">
              <a:buNone/>
            </a:pPr>
            <a:r>
              <a:rPr lang="en-US" b="1" dirty="0" smtClean="0">
                <a:latin typeface="Arial Rounded MT Bold" pitchFamily="34" charset="0"/>
              </a:rPr>
              <a:t>B. </a:t>
            </a:r>
            <a:r>
              <a:rPr lang="en-US" dirty="0" smtClean="0">
                <a:latin typeface="Arial Rounded MT Bold" pitchFamily="34" charset="0"/>
              </a:rPr>
              <a:t>United </a:t>
            </a:r>
            <a:r>
              <a:rPr lang="en-US" dirty="0">
                <a:latin typeface="Arial Rounded MT Bold" pitchFamily="34" charset="0"/>
              </a:rPr>
              <a:t>nations was formed at the end of first </a:t>
            </a:r>
            <a:r>
              <a:rPr lang="en-US" dirty="0" smtClean="0">
                <a:latin typeface="Arial Rounded MT Bold" pitchFamily="34" charset="0"/>
              </a:rPr>
              <a:t>World </a:t>
            </a:r>
            <a:r>
              <a:rPr lang="en-US" dirty="0">
                <a:latin typeface="Arial Rounded MT Bold" pitchFamily="34" charset="0"/>
              </a:rPr>
              <a:t>war.</a:t>
            </a:r>
          </a:p>
          <a:p>
            <a:pPr marL="0" indent="0">
              <a:buNone/>
            </a:pPr>
            <a:r>
              <a:rPr lang="en-US" b="1" dirty="0" smtClean="0">
                <a:latin typeface="Arial Rounded MT Bold" pitchFamily="34" charset="0"/>
              </a:rPr>
              <a:t>C. </a:t>
            </a:r>
            <a:r>
              <a:rPr lang="en-US" dirty="0" smtClean="0">
                <a:latin typeface="Arial Rounded MT Bold" pitchFamily="34" charset="0"/>
              </a:rPr>
              <a:t>It </a:t>
            </a:r>
            <a:r>
              <a:rPr lang="en-US" dirty="0">
                <a:latin typeface="Arial Rounded MT Bold" pitchFamily="34" charset="0"/>
              </a:rPr>
              <a:t>promote peace in the world </a:t>
            </a:r>
          </a:p>
          <a:p>
            <a:pPr marL="0" indent="0">
              <a:buNone/>
            </a:pPr>
            <a:r>
              <a:rPr lang="en-US" b="1" dirty="0" smtClean="0">
                <a:latin typeface="Arial Rounded MT Bold" pitchFamily="34" charset="0"/>
              </a:rPr>
              <a:t>D. </a:t>
            </a:r>
            <a:r>
              <a:rPr lang="en-US" dirty="0" smtClean="0">
                <a:latin typeface="Arial Rounded MT Bold" pitchFamily="34" charset="0"/>
              </a:rPr>
              <a:t>It </a:t>
            </a:r>
            <a:r>
              <a:rPr lang="en-US" dirty="0">
                <a:latin typeface="Arial Rounded MT Bold" pitchFamily="34" charset="0"/>
              </a:rPr>
              <a:t>has restricted membership only to </a:t>
            </a:r>
            <a:r>
              <a:rPr lang="en-US" dirty="0" smtClean="0">
                <a:latin typeface="Arial Rounded MT Bold" pitchFamily="34" charset="0"/>
              </a:rPr>
              <a:t>chosen countries </a:t>
            </a:r>
            <a:endParaRPr lang="en-US" dirty="0">
              <a:latin typeface="Arial Rounded MT Bold" pitchFamily="34" charset="0"/>
            </a:endParaRPr>
          </a:p>
        </p:txBody>
      </p:sp>
    </p:spTree>
    <p:extLst>
      <p:ext uri="{BB962C8B-B14F-4D97-AF65-F5344CB8AC3E}">
        <p14:creationId xmlns:p14="http://schemas.microsoft.com/office/powerpoint/2010/main" val="1175321572"/>
      </p:ext>
    </p:extLst>
  </p:cSld>
  <p:clrMapOvr>
    <a:masterClrMapping/>
  </p:clrMapOvr>
  <p:transition spd="slow" advTm="60000">
    <p:cover/>
  </p:transition>
  <p:timing>
    <p:tnLst>
      <p:par>
        <p:cTn id="1" dur="indefinite" restart="never" nodeType="tmRoot"/>
      </p:par>
    </p:tn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3771900"/>
          </a:xfrm>
          <a:prstGeom prst="rect">
            <a:avLst/>
          </a:prstGeom>
        </p:spPr>
        <p:txBody>
          <a:bodyPr>
            <a:noAutofit/>
          </a:bodyPr>
          <a:lstStyle/>
          <a:p>
            <a:pPr marL="0" indent="0">
              <a:buNone/>
            </a:pPr>
            <a:r>
              <a:rPr lang="en-US" sz="2800" dirty="0">
                <a:latin typeface="Arial Rounded MT Bold" pitchFamily="34" charset="0"/>
              </a:rPr>
              <a:t>Who among the following people </a:t>
            </a:r>
            <a:r>
              <a:rPr lang="en-US" sz="2800" dirty="0">
                <a:latin typeface="Arial Rounded MT Bold" pitchFamily="34" charset="0"/>
              </a:rPr>
              <a:t>became </a:t>
            </a:r>
            <a:r>
              <a:rPr lang="en-US" sz="2800" dirty="0">
                <a:latin typeface="Arial Rounded MT Bold" pitchFamily="34" charset="0"/>
              </a:rPr>
              <a:t>the </a:t>
            </a:r>
            <a:r>
              <a:rPr lang="en-US" sz="2800" dirty="0">
                <a:latin typeface="Arial Rounded MT Bold" pitchFamily="34" charset="0"/>
              </a:rPr>
              <a:t>founder member </a:t>
            </a:r>
            <a:r>
              <a:rPr lang="en-US" sz="2800" dirty="0">
                <a:latin typeface="Arial Rounded MT Bold" pitchFamily="34" charset="0"/>
              </a:rPr>
              <a:t>of Kenya African Study </a:t>
            </a:r>
            <a:r>
              <a:rPr lang="en-US" sz="2800" dirty="0">
                <a:latin typeface="Arial Rounded MT Bold" pitchFamily="34" charset="0"/>
              </a:rPr>
              <a:t>union (</a:t>
            </a:r>
            <a:r>
              <a:rPr lang="en-US" sz="2800" b="1" dirty="0">
                <a:latin typeface="Arial Rounded MT Bold" pitchFamily="34" charset="0"/>
              </a:rPr>
              <a:t>KASU</a:t>
            </a:r>
            <a:r>
              <a:rPr lang="en-US" sz="2800" dirty="0">
                <a:latin typeface="Arial Rounded MT Bold" pitchFamily="34" charset="0"/>
              </a:rPr>
              <a:t>) in 1944? </a:t>
            </a:r>
          </a:p>
          <a:p>
            <a:pPr marL="0" indent="0">
              <a:buNone/>
            </a:pPr>
            <a:r>
              <a:rPr lang="en-US" sz="2800" b="1" dirty="0">
                <a:latin typeface="Arial Rounded MT Bold" pitchFamily="34" charset="0"/>
              </a:rPr>
              <a:t>A. </a:t>
            </a:r>
            <a:r>
              <a:rPr lang="en-US" sz="2800" dirty="0">
                <a:latin typeface="Arial Rounded MT Bold" pitchFamily="34" charset="0"/>
              </a:rPr>
              <a:t>Tom </a:t>
            </a:r>
            <a:r>
              <a:rPr lang="en-US" sz="2800" dirty="0" err="1">
                <a:latin typeface="Arial Rounded MT Bold" pitchFamily="34" charset="0"/>
              </a:rPr>
              <a:t>Mboya</a:t>
            </a:r>
            <a:r>
              <a:rPr lang="en-US" sz="2800" dirty="0">
                <a:latin typeface="Arial Rounded MT Bold" pitchFamily="34" charset="0"/>
              </a:rPr>
              <a:t>       </a:t>
            </a:r>
            <a:r>
              <a:rPr lang="en-US" sz="2800" dirty="0">
                <a:latin typeface="Arial Rounded MT Bold" pitchFamily="34" charset="0"/>
              </a:rPr>
              <a:t>  	</a:t>
            </a:r>
            <a:r>
              <a:rPr lang="en-US" sz="2800" b="1" dirty="0">
                <a:latin typeface="Arial Rounded MT Bold" pitchFamily="34" charset="0"/>
              </a:rPr>
              <a:t>B</a:t>
            </a:r>
            <a:r>
              <a:rPr lang="en-US" sz="2800" b="1" dirty="0">
                <a:latin typeface="Arial Rounded MT Bold" pitchFamily="34" charset="0"/>
              </a:rPr>
              <a:t>. </a:t>
            </a:r>
            <a:r>
              <a:rPr lang="en-US" sz="2800" dirty="0">
                <a:latin typeface="Arial Rounded MT Bold" pitchFamily="34" charset="0"/>
              </a:rPr>
              <a:t>Ronald </a:t>
            </a:r>
            <a:r>
              <a:rPr lang="en-US" sz="2800" dirty="0" err="1">
                <a:latin typeface="Arial Rounded MT Bold" pitchFamily="34" charset="0"/>
              </a:rPr>
              <a:t>Ngala</a:t>
            </a:r>
            <a:r>
              <a:rPr lang="en-US" sz="2800" dirty="0">
                <a:latin typeface="Arial Rounded MT Bold" pitchFamily="34" charset="0"/>
              </a:rPr>
              <a:t> </a:t>
            </a:r>
          </a:p>
          <a:p>
            <a:pPr marL="0" indent="0">
              <a:buNone/>
            </a:pPr>
            <a:r>
              <a:rPr lang="en-US" sz="2800" b="1" dirty="0">
                <a:latin typeface="Arial Rounded MT Bold" pitchFamily="34" charset="0"/>
              </a:rPr>
              <a:t>C. </a:t>
            </a:r>
            <a:r>
              <a:rPr lang="en-US" sz="2800" dirty="0">
                <a:latin typeface="Arial Rounded MT Bold" pitchFamily="34" charset="0"/>
              </a:rPr>
              <a:t>James </a:t>
            </a:r>
            <a:r>
              <a:rPr lang="en-US" sz="2800" dirty="0" err="1">
                <a:latin typeface="Arial Rounded MT Bold" pitchFamily="34" charset="0"/>
              </a:rPr>
              <a:t>Gichuru</a:t>
            </a:r>
            <a:r>
              <a:rPr lang="en-US" sz="2800" dirty="0">
                <a:latin typeface="Arial Rounded MT Bold" pitchFamily="34" charset="0"/>
              </a:rPr>
              <a:t>    </a:t>
            </a:r>
            <a:r>
              <a:rPr lang="en-US" sz="2800" dirty="0">
                <a:latin typeface="Arial Rounded MT Bold" pitchFamily="34" charset="0"/>
              </a:rPr>
              <a:t>	</a:t>
            </a:r>
            <a:r>
              <a:rPr lang="en-US" sz="2800" b="1" dirty="0">
                <a:latin typeface="Arial Rounded MT Bold" pitchFamily="34" charset="0"/>
              </a:rPr>
              <a:t>D</a:t>
            </a:r>
            <a:r>
              <a:rPr lang="en-US" sz="2800" b="1" dirty="0">
                <a:latin typeface="Arial Rounded MT Bold" pitchFamily="34" charset="0"/>
              </a:rPr>
              <a:t>. </a:t>
            </a:r>
            <a:r>
              <a:rPr lang="en-US" sz="2800" dirty="0" err="1">
                <a:latin typeface="Arial Rounded MT Bold" pitchFamily="34" charset="0"/>
              </a:rPr>
              <a:t>Eliud</a:t>
            </a:r>
            <a:r>
              <a:rPr lang="en-US" sz="2800" dirty="0">
                <a:latin typeface="Arial Rounded MT Bold" pitchFamily="34" charset="0"/>
              </a:rPr>
              <a:t> </a:t>
            </a:r>
            <a:r>
              <a:rPr lang="en-US" sz="2800" dirty="0" err="1">
                <a:latin typeface="Arial Rounded MT Bold" pitchFamily="34" charset="0"/>
              </a:rPr>
              <a:t>Mathu</a:t>
            </a:r>
            <a:r>
              <a:rPr lang="en-US" sz="2800" dirty="0">
                <a:latin typeface="Arial Rounded MT Bold" pitchFamily="34" charset="0"/>
              </a:rPr>
              <a:t> </a:t>
            </a:r>
            <a:endParaRPr lang="en-US" sz="2800" dirty="0">
              <a:latin typeface="Arial Rounded MT Bold" pitchFamily="34" charset="0"/>
            </a:endParaRPr>
          </a:p>
          <a:p>
            <a:pPr marL="0" indent="0">
              <a:buNone/>
            </a:pPr>
            <a:endParaRPr lang="en-US" dirty="0">
              <a:latin typeface="Arial Rounded MT Bold" pitchFamily="34" charset="0"/>
            </a:endParaRPr>
          </a:p>
          <a:p>
            <a:pPr marL="0" indent="0">
              <a:buNone/>
            </a:pPr>
            <a:r>
              <a:rPr lang="en-US" sz="2800" dirty="0">
                <a:latin typeface="Arial Rounded MT Bold" pitchFamily="34" charset="0"/>
              </a:rPr>
              <a:t>Which of the following is </a:t>
            </a:r>
            <a:r>
              <a:rPr lang="en-US" sz="2800" b="1" dirty="0">
                <a:latin typeface="Arial Rounded MT Bold" pitchFamily="34" charset="0"/>
              </a:rPr>
              <a:t>NOT</a:t>
            </a:r>
            <a:r>
              <a:rPr lang="en-US" sz="2800" dirty="0">
                <a:latin typeface="Arial Rounded MT Bold" pitchFamily="34" charset="0"/>
              </a:rPr>
              <a:t> a reason why </a:t>
            </a:r>
            <a:r>
              <a:rPr lang="en-US" sz="2800" dirty="0">
                <a:latin typeface="Arial Rounded MT Bold" pitchFamily="34" charset="0"/>
              </a:rPr>
              <a:t>African </a:t>
            </a:r>
            <a:r>
              <a:rPr lang="en-US" sz="2800" dirty="0">
                <a:latin typeface="Arial Rounded MT Bold" pitchFamily="34" charset="0"/>
              </a:rPr>
              <a:t>U</a:t>
            </a:r>
            <a:r>
              <a:rPr lang="en-US" sz="2800" dirty="0">
                <a:latin typeface="Arial Rounded MT Bold" pitchFamily="34" charset="0"/>
              </a:rPr>
              <a:t>nion </a:t>
            </a:r>
            <a:r>
              <a:rPr lang="en-US" sz="2800" dirty="0">
                <a:latin typeface="Arial Rounded MT Bold" pitchFamily="34" charset="0"/>
              </a:rPr>
              <a:t>(</a:t>
            </a:r>
            <a:r>
              <a:rPr lang="en-US" sz="2800" b="1" dirty="0">
                <a:latin typeface="Arial Rounded MT Bold" pitchFamily="34" charset="0"/>
              </a:rPr>
              <a:t>AU</a:t>
            </a:r>
            <a:r>
              <a:rPr lang="en-US" sz="2800" dirty="0">
                <a:latin typeface="Arial Rounded MT Bold" pitchFamily="34" charset="0"/>
              </a:rPr>
              <a:t>) was formed?</a:t>
            </a:r>
          </a:p>
          <a:p>
            <a:pPr marL="0" indent="0">
              <a:buNone/>
            </a:pPr>
            <a:r>
              <a:rPr lang="en-US" sz="2800" b="1" dirty="0">
                <a:latin typeface="Arial Rounded MT Bold" pitchFamily="34" charset="0"/>
              </a:rPr>
              <a:t>A. </a:t>
            </a:r>
            <a:r>
              <a:rPr lang="en-US" sz="2800" dirty="0">
                <a:latin typeface="Arial Rounded MT Bold" pitchFamily="34" charset="0"/>
              </a:rPr>
              <a:t>To </a:t>
            </a:r>
            <a:r>
              <a:rPr lang="en-US" sz="2800" dirty="0">
                <a:latin typeface="Arial Rounded MT Bold" pitchFamily="34" charset="0"/>
              </a:rPr>
              <a:t>unite the people of Africa</a:t>
            </a:r>
          </a:p>
          <a:p>
            <a:pPr marL="0" indent="0">
              <a:buNone/>
            </a:pPr>
            <a:r>
              <a:rPr lang="en-US" sz="2800" b="1" dirty="0">
                <a:latin typeface="Arial Rounded MT Bold" pitchFamily="34" charset="0"/>
              </a:rPr>
              <a:t>B. </a:t>
            </a:r>
            <a:r>
              <a:rPr lang="en-US" sz="2800" dirty="0">
                <a:latin typeface="Arial Rounded MT Bold" pitchFamily="34" charset="0"/>
              </a:rPr>
              <a:t>Failure </a:t>
            </a:r>
            <a:r>
              <a:rPr lang="en-US" sz="2800" dirty="0">
                <a:latin typeface="Arial Rounded MT Bold" pitchFamily="34" charset="0"/>
              </a:rPr>
              <a:t>of </a:t>
            </a:r>
            <a:r>
              <a:rPr lang="en-US" sz="2800" b="1" dirty="0">
                <a:latin typeface="Arial Rounded MT Bold" pitchFamily="34" charset="0"/>
              </a:rPr>
              <a:t>OAU</a:t>
            </a:r>
            <a:r>
              <a:rPr lang="en-US" sz="2800" dirty="0">
                <a:latin typeface="Arial Rounded MT Bold" pitchFamily="34" charset="0"/>
              </a:rPr>
              <a:t> to meet some of its objectives </a:t>
            </a:r>
          </a:p>
          <a:p>
            <a:pPr marL="0" indent="0">
              <a:buNone/>
            </a:pPr>
            <a:r>
              <a:rPr lang="en-US" sz="2800" b="1" dirty="0">
                <a:latin typeface="Arial Rounded MT Bold" pitchFamily="34" charset="0"/>
              </a:rPr>
              <a:t>C. </a:t>
            </a:r>
            <a:r>
              <a:rPr lang="en-US" sz="2800" dirty="0">
                <a:latin typeface="Arial Rounded MT Bold" pitchFamily="34" charset="0"/>
              </a:rPr>
              <a:t>To </a:t>
            </a:r>
            <a:r>
              <a:rPr lang="en-US" sz="2800" dirty="0">
                <a:latin typeface="Arial Rounded MT Bold" pitchFamily="34" charset="0"/>
              </a:rPr>
              <a:t>end apartheid in south Africa </a:t>
            </a:r>
          </a:p>
          <a:p>
            <a:pPr marL="0" indent="0">
              <a:buNone/>
            </a:pPr>
            <a:r>
              <a:rPr lang="en-US" sz="2800" b="1" dirty="0">
                <a:latin typeface="Arial Rounded MT Bold" pitchFamily="34" charset="0"/>
              </a:rPr>
              <a:t>D. </a:t>
            </a:r>
            <a:r>
              <a:rPr lang="en-US" sz="2800" dirty="0">
                <a:latin typeface="Arial Rounded MT Bold" pitchFamily="34" charset="0"/>
              </a:rPr>
              <a:t>Many </a:t>
            </a:r>
            <a:r>
              <a:rPr lang="en-US" sz="2800" dirty="0">
                <a:latin typeface="Arial Rounded MT Bold" pitchFamily="34" charset="0"/>
              </a:rPr>
              <a:t>objectives of </a:t>
            </a:r>
            <a:r>
              <a:rPr lang="en-US" sz="2800" b="1" dirty="0">
                <a:latin typeface="Arial Rounded MT Bold" pitchFamily="34" charset="0"/>
              </a:rPr>
              <a:t>OAU</a:t>
            </a:r>
            <a:r>
              <a:rPr lang="en-US" sz="2800" dirty="0">
                <a:latin typeface="Arial Rounded MT Bold" pitchFamily="34" charset="0"/>
              </a:rPr>
              <a:t> had been achieved </a:t>
            </a:r>
          </a:p>
          <a:p>
            <a:endParaRPr lang="en-US" sz="2800" dirty="0">
              <a:latin typeface="Arial Rounded MT Bold" pitchFamily="34" charset="0"/>
            </a:endParaRPr>
          </a:p>
        </p:txBody>
      </p:sp>
    </p:spTree>
    <p:extLst>
      <p:ext uri="{BB962C8B-B14F-4D97-AF65-F5344CB8AC3E}">
        <p14:creationId xmlns:p14="http://schemas.microsoft.com/office/powerpoint/2010/main" val="758109974"/>
      </p:ext>
    </p:extLst>
  </p:cSld>
  <p:clrMapOvr>
    <a:masterClrMapping/>
  </p:clrMapOvr>
  <p:transition spd="slow" advTm="60000">
    <p:cover/>
  </p:transition>
  <p:timing>
    <p:tnLst>
      <p:par>
        <p:cTn id="1" dur="indefinite" restart="never" nodeType="tmRoot"/>
      </p:par>
    </p:tn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3771900"/>
          </a:xfrm>
          <a:prstGeom prst="rect">
            <a:avLst/>
          </a:prstGeom>
        </p:spPr>
        <p:txBody>
          <a:bodyPr>
            <a:noAutofit/>
          </a:bodyPr>
          <a:lstStyle/>
          <a:p>
            <a:pPr marL="0" indent="0">
              <a:buNone/>
            </a:pPr>
            <a:r>
              <a:rPr lang="en-US" sz="2800" dirty="0">
                <a:latin typeface="Arial Rounded MT Bold" pitchFamily="34" charset="0"/>
              </a:rPr>
              <a:t>Which one of the following is </a:t>
            </a:r>
            <a:r>
              <a:rPr lang="en-US" sz="2800" b="1" dirty="0">
                <a:latin typeface="Arial Rounded MT Bold" pitchFamily="34" charset="0"/>
              </a:rPr>
              <a:t>NOT</a:t>
            </a:r>
            <a:r>
              <a:rPr lang="en-US" sz="2800" dirty="0">
                <a:latin typeface="Arial Rounded MT Bold" pitchFamily="34" charset="0"/>
              </a:rPr>
              <a:t> an agency of UN? </a:t>
            </a:r>
          </a:p>
          <a:p>
            <a:pPr marL="0" indent="0">
              <a:buNone/>
            </a:pPr>
            <a:r>
              <a:rPr lang="en-US" sz="2800" dirty="0">
                <a:latin typeface="Arial Rounded MT Bold" pitchFamily="34" charset="0"/>
              </a:rPr>
              <a:t>A.</a:t>
            </a:r>
            <a:r>
              <a:rPr lang="en-US" sz="2800" b="1" dirty="0">
                <a:latin typeface="Arial Rounded MT Bold" pitchFamily="34" charset="0"/>
              </a:rPr>
              <a:t>UNEP</a:t>
            </a:r>
            <a:r>
              <a:rPr lang="en-US" sz="2800" dirty="0">
                <a:latin typeface="Arial Rounded MT Bold" pitchFamily="34" charset="0"/>
              </a:rPr>
              <a:t> 	B.</a:t>
            </a:r>
            <a:r>
              <a:rPr lang="en-US" sz="2800" b="1" dirty="0">
                <a:latin typeface="Arial Rounded MT Bold" pitchFamily="34" charset="0"/>
              </a:rPr>
              <a:t>UNICEP		</a:t>
            </a:r>
            <a:r>
              <a:rPr lang="en-US" sz="2800" dirty="0">
                <a:latin typeface="Arial Rounded MT Bold" pitchFamily="34" charset="0"/>
              </a:rPr>
              <a:t>C. </a:t>
            </a:r>
            <a:r>
              <a:rPr lang="en-US" sz="2800" b="1" dirty="0">
                <a:latin typeface="Arial Rounded MT Bold" pitchFamily="34" charset="0"/>
              </a:rPr>
              <a:t>FAO	</a:t>
            </a:r>
            <a:r>
              <a:rPr lang="en-US" sz="2800" dirty="0">
                <a:latin typeface="Arial Rounded MT Bold" pitchFamily="34" charset="0"/>
              </a:rPr>
              <a:t>D.</a:t>
            </a:r>
            <a:r>
              <a:rPr lang="en-US" sz="2800" b="1" dirty="0">
                <a:latin typeface="Arial Rounded MT Bold" pitchFamily="34" charset="0"/>
              </a:rPr>
              <a:t>COMESA</a:t>
            </a:r>
            <a:endParaRPr lang="en-US" sz="2800" dirty="0">
              <a:latin typeface="Arial Rounded MT Bold" pitchFamily="34" charset="0"/>
            </a:endParaRPr>
          </a:p>
          <a:p>
            <a:pPr marL="0" indent="0">
              <a:buNone/>
            </a:pPr>
            <a:r>
              <a:rPr lang="en-US" sz="2800" dirty="0">
                <a:latin typeface="Arial Rounded MT Bold" pitchFamily="34" charset="0"/>
              </a:rPr>
              <a:t> </a:t>
            </a:r>
          </a:p>
          <a:p>
            <a:pPr marL="0" indent="0">
              <a:buNone/>
            </a:pPr>
            <a:r>
              <a:rPr lang="en-US" sz="2800" dirty="0">
                <a:latin typeface="Arial Rounded MT Bold" pitchFamily="34" charset="0"/>
              </a:rPr>
              <a:t>Where </a:t>
            </a:r>
            <a:r>
              <a:rPr lang="en-US" sz="2800" dirty="0">
                <a:latin typeface="Arial Rounded MT Bold" pitchFamily="34" charset="0"/>
              </a:rPr>
              <a:t>is the headquarters of the International bank </a:t>
            </a:r>
            <a:r>
              <a:rPr lang="en-US" sz="2800" dirty="0">
                <a:latin typeface="Arial Rounded MT Bold" pitchFamily="34" charset="0"/>
              </a:rPr>
              <a:t>for </a:t>
            </a:r>
            <a:r>
              <a:rPr lang="en-US" sz="2800" dirty="0">
                <a:latin typeface="Arial Rounded MT Bold" pitchFamily="34" charset="0"/>
              </a:rPr>
              <a:t>reconstruction and development? </a:t>
            </a:r>
          </a:p>
          <a:p>
            <a:pPr marL="0" indent="0">
              <a:buNone/>
            </a:pPr>
            <a:r>
              <a:rPr lang="en-US" sz="2800" dirty="0">
                <a:latin typeface="Arial Rounded MT Bold" pitchFamily="34" charset="0"/>
              </a:rPr>
              <a:t>     </a:t>
            </a:r>
            <a:r>
              <a:rPr lang="en-US" sz="2800" b="1" dirty="0">
                <a:latin typeface="Arial Rounded MT Bold" pitchFamily="34" charset="0"/>
              </a:rPr>
              <a:t>A. </a:t>
            </a:r>
            <a:r>
              <a:rPr lang="en-US" sz="2800" dirty="0">
                <a:latin typeface="Arial Rounded MT Bold" pitchFamily="34" charset="0"/>
              </a:rPr>
              <a:t>New York          </a:t>
            </a:r>
            <a:r>
              <a:rPr lang="en-US" sz="2800" dirty="0">
                <a:latin typeface="Arial Rounded MT Bold" pitchFamily="34" charset="0"/>
              </a:rPr>
              <a:t>	</a:t>
            </a:r>
            <a:r>
              <a:rPr lang="en-US" sz="2800" b="1" dirty="0">
                <a:latin typeface="Arial Rounded MT Bold" pitchFamily="34" charset="0"/>
              </a:rPr>
              <a:t>B</a:t>
            </a:r>
            <a:r>
              <a:rPr lang="en-US" sz="2800" b="1" dirty="0">
                <a:latin typeface="Arial Rounded MT Bold" pitchFamily="34" charset="0"/>
              </a:rPr>
              <a:t>. </a:t>
            </a:r>
            <a:r>
              <a:rPr lang="en-US" sz="2800" dirty="0">
                <a:latin typeface="Arial Rounded MT Bold" pitchFamily="34" charset="0"/>
              </a:rPr>
              <a:t>Paris </a:t>
            </a:r>
          </a:p>
          <a:p>
            <a:pPr marL="0" indent="0">
              <a:buNone/>
            </a:pPr>
            <a:r>
              <a:rPr lang="en-US" sz="2800" dirty="0">
                <a:latin typeface="Arial Rounded MT Bold" pitchFamily="34" charset="0"/>
              </a:rPr>
              <a:t>     </a:t>
            </a:r>
            <a:r>
              <a:rPr lang="en-US" sz="2800" b="1" dirty="0">
                <a:latin typeface="Arial Rounded MT Bold" pitchFamily="34" charset="0"/>
              </a:rPr>
              <a:t>C. </a:t>
            </a:r>
            <a:r>
              <a:rPr lang="en-US" sz="2800" dirty="0">
                <a:latin typeface="Arial Rounded MT Bold" pitchFamily="34" charset="0"/>
              </a:rPr>
              <a:t>Geneva               </a:t>
            </a:r>
            <a:r>
              <a:rPr lang="en-US" sz="2800" dirty="0">
                <a:latin typeface="Arial Rounded MT Bold" pitchFamily="34" charset="0"/>
              </a:rPr>
              <a:t>	</a:t>
            </a:r>
            <a:r>
              <a:rPr lang="en-US" sz="2800" b="1" dirty="0">
                <a:latin typeface="Arial Rounded MT Bold" pitchFamily="34" charset="0"/>
              </a:rPr>
              <a:t>D</a:t>
            </a:r>
            <a:r>
              <a:rPr lang="en-US" sz="2800" b="1" dirty="0">
                <a:latin typeface="Arial Rounded MT Bold" pitchFamily="34" charset="0"/>
              </a:rPr>
              <a:t>. </a:t>
            </a:r>
            <a:r>
              <a:rPr lang="en-US" sz="2800" dirty="0">
                <a:latin typeface="Arial Rounded MT Bold" pitchFamily="34" charset="0"/>
              </a:rPr>
              <a:t>Washing ton </a:t>
            </a:r>
          </a:p>
          <a:p>
            <a:pPr marL="0" indent="0">
              <a:buNone/>
            </a:pPr>
            <a:r>
              <a:rPr lang="en-US" sz="2800" dirty="0">
                <a:latin typeface="Arial Rounded MT Bold" pitchFamily="34" charset="0"/>
              </a:rPr>
              <a:t> </a:t>
            </a:r>
          </a:p>
          <a:p>
            <a:pPr marL="0" indent="0">
              <a:buNone/>
            </a:pPr>
            <a:r>
              <a:rPr lang="en-US" sz="2800" dirty="0">
                <a:latin typeface="Arial Rounded MT Bold" pitchFamily="34" charset="0"/>
              </a:rPr>
              <a:t>Which </a:t>
            </a:r>
            <a:r>
              <a:rPr lang="en-US" sz="2800" dirty="0">
                <a:latin typeface="Arial Rounded MT Bold" pitchFamily="34" charset="0"/>
              </a:rPr>
              <a:t>of the following United Nation agencies has its headquarters in Nairobi?</a:t>
            </a:r>
          </a:p>
          <a:p>
            <a:pPr marL="0" indent="0">
              <a:buNone/>
            </a:pPr>
            <a:r>
              <a:rPr lang="en-US" sz="2800" dirty="0">
                <a:latin typeface="Arial Rounded MT Bold" pitchFamily="34" charset="0"/>
              </a:rPr>
              <a:t>A. </a:t>
            </a:r>
            <a:r>
              <a:rPr lang="en-US" sz="2800" b="1" dirty="0">
                <a:latin typeface="Arial Rounded MT Bold" pitchFamily="34" charset="0"/>
              </a:rPr>
              <a:t>FAO</a:t>
            </a:r>
            <a:r>
              <a:rPr lang="en-US" sz="2800" dirty="0">
                <a:latin typeface="Arial Rounded MT Bold" pitchFamily="34" charset="0"/>
              </a:rPr>
              <a:t>     </a:t>
            </a:r>
            <a:r>
              <a:rPr lang="en-US" sz="2800" dirty="0">
                <a:latin typeface="Arial Rounded MT Bold" pitchFamily="34" charset="0"/>
              </a:rPr>
              <a:t>	B</a:t>
            </a:r>
            <a:r>
              <a:rPr lang="en-US" sz="2800" dirty="0">
                <a:latin typeface="Arial Rounded MT Bold" pitchFamily="34" charset="0"/>
              </a:rPr>
              <a:t>.  </a:t>
            </a:r>
            <a:r>
              <a:rPr lang="en-US" sz="2800" b="1" dirty="0">
                <a:latin typeface="Arial Rounded MT Bold" pitchFamily="34" charset="0"/>
              </a:rPr>
              <a:t>UNDP</a:t>
            </a:r>
            <a:r>
              <a:rPr lang="en-US" sz="2800" dirty="0">
                <a:latin typeface="Arial Rounded MT Bold" pitchFamily="34" charset="0"/>
              </a:rPr>
              <a:t>       </a:t>
            </a:r>
            <a:r>
              <a:rPr lang="en-US" sz="2800" dirty="0">
                <a:latin typeface="Arial Rounded MT Bold" pitchFamily="34" charset="0"/>
              </a:rPr>
              <a:t>	C.</a:t>
            </a:r>
            <a:r>
              <a:rPr lang="en-US" sz="2800" b="1" dirty="0">
                <a:latin typeface="Arial Rounded MT Bold" pitchFamily="34" charset="0"/>
              </a:rPr>
              <a:t>UNEP</a:t>
            </a:r>
            <a:r>
              <a:rPr lang="en-US" sz="2800" dirty="0">
                <a:latin typeface="Arial Rounded MT Bold" pitchFamily="34" charset="0"/>
              </a:rPr>
              <a:t>       	D.</a:t>
            </a:r>
            <a:r>
              <a:rPr lang="en-US" sz="2800" b="1" dirty="0">
                <a:latin typeface="Arial Rounded MT Bold" pitchFamily="34" charset="0"/>
              </a:rPr>
              <a:t>NHCR</a:t>
            </a:r>
            <a:r>
              <a:rPr lang="en-US" sz="2800" dirty="0">
                <a:latin typeface="Arial Rounded MT Bold" pitchFamily="34" charset="0"/>
              </a:rPr>
              <a:t> </a:t>
            </a:r>
            <a:endParaRPr lang="en-US" sz="2800" dirty="0">
              <a:latin typeface="Arial Rounded MT Bold" pitchFamily="34" charset="0"/>
            </a:endParaRPr>
          </a:p>
          <a:p>
            <a:pPr marL="0" indent="0">
              <a:buNone/>
            </a:pPr>
            <a:r>
              <a:rPr lang="en-US" sz="2800" dirty="0">
                <a:latin typeface="Arial Rounded MT Bold" pitchFamily="34" charset="0"/>
              </a:rPr>
              <a:t> </a:t>
            </a:r>
          </a:p>
          <a:p>
            <a:endParaRPr lang="en-US" sz="2800" dirty="0">
              <a:latin typeface="Arial Rounded MT Bold" pitchFamily="34" charset="0"/>
            </a:endParaRPr>
          </a:p>
        </p:txBody>
      </p:sp>
    </p:spTree>
    <p:extLst>
      <p:ext uri="{BB962C8B-B14F-4D97-AF65-F5344CB8AC3E}">
        <p14:creationId xmlns:p14="http://schemas.microsoft.com/office/powerpoint/2010/main" val="1354424131"/>
      </p:ext>
    </p:extLst>
  </p:cSld>
  <p:clrMapOvr>
    <a:masterClrMapping/>
  </p:clrMapOvr>
  <p:transition spd="slow" advTm="60000">
    <p:cover/>
  </p:transition>
  <p:timing>
    <p:tnLst>
      <p:par>
        <p:cTn id="1" dur="indefinite" restart="never" nodeType="tmRoot"/>
      </p:par>
    </p:tn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8000" y="2247900"/>
            <a:ext cx="9144000" cy="9525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en-US" sz="5400" b="1" dirty="0">
                <a:solidFill>
                  <a:schemeClr val="accent1"/>
                </a:solidFill>
                <a:latin typeface="Segoe UI Light" panose="020B0502040204020203" pitchFamily="34" charset="0"/>
                <a:cs typeface="Segoe UI Light" panose="020B0502040204020203" pitchFamily="34" charset="0"/>
              </a:rPr>
              <a:t>PAST KCPE QUESTIONS ON THE TOPIC POLITICAL DEVELOPMENT AND SYSTEMS</a:t>
            </a:r>
            <a:endParaRPr lang="en-US" sz="5400" dirty="0">
              <a:solidFill>
                <a:schemeClr val="accent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23840543"/>
      </p:ext>
    </p:extLst>
  </p:cSld>
  <p:clrMapOvr>
    <a:masterClrMapping/>
  </p:clrMapOvr>
  <p:transition spd="slow">
    <p:cover/>
  </p:transition>
  <p:timing>
    <p:tnLst>
      <p:par>
        <p:cTn id="1" dur="indefinite" restart="never" nodeType="tmRoot"/>
      </p:par>
    </p:tnLst>
  </p:timing>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5029200"/>
          </a:xfrm>
          <a:prstGeom prst="rect">
            <a:avLst/>
          </a:prstGeom>
        </p:spPr>
        <p:txBody>
          <a:bodyPr>
            <a:noAutofit/>
          </a:bodyPr>
          <a:lstStyle/>
          <a:p>
            <a:pPr marL="0" indent="0">
              <a:buNone/>
            </a:pPr>
            <a:r>
              <a:rPr lang="en-US" sz="2000" b="1" u="sng" dirty="0">
                <a:latin typeface="Arial Rounded MT Bold" pitchFamily="34" charset="0"/>
              </a:rPr>
              <a:t>K.C.P.E </a:t>
            </a:r>
            <a:r>
              <a:rPr lang="en-US" sz="2000" b="1" u="sng" dirty="0">
                <a:latin typeface="Arial Rounded MT Bold" pitchFamily="34" charset="0"/>
              </a:rPr>
              <a:t>2006 </a:t>
            </a:r>
            <a:endParaRPr lang="en-US" sz="2000" b="1" dirty="0">
              <a:latin typeface="Arial Rounded MT Bold" pitchFamily="34" charset="0"/>
            </a:endParaRPr>
          </a:p>
          <a:p>
            <a:pPr marL="0" indent="0">
              <a:buNone/>
            </a:pPr>
            <a:r>
              <a:rPr lang="en-US" sz="2000" b="1" dirty="0">
                <a:latin typeface="Arial Rounded MT Bold" pitchFamily="34" charset="0"/>
              </a:rPr>
              <a:t>18.Which </a:t>
            </a:r>
            <a:r>
              <a:rPr lang="en-US" sz="2000" b="1" dirty="0">
                <a:latin typeface="Arial Rounded MT Bold" pitchFamily="34" charset="0"/>
              </a:rPr>
              <a:t>of the following was a reason why the Mau Mau </a:t>
            </a:r>
            <a:r>
              <a:rPr lang="en-US" sz="2000" b="1" dirty="0">
                <a:latin typeface="Arial Rounded MT Bold" pitchFamily="34" charset="0"/>
              </a:rPr>
              <a:t>uprising </a:t>
            </a:r>
            <a:r>
              <a:rPr lang="en-US" sz="2000" b="1" dirty="0">
                <a:latin typeface="Arial Rounded MT Bold" pitchFamily="34" charset="0"/>
              </a:rPr>
              <a:t>took place in Kenya?</a:t>
            </a:r>
          </a:p>
          <a:p>
            <a:pPr marL="0" indent="0">
              <a:buNone/>
            </a:pPr>
            <a:r>
              <a:rPr lang="en-US" sz="2000" b="1" dirty="0">
                <a:latin typeface="Arial Rounded MT Bold" pitchFamily="34" charset="0"/>
              </a:rPr>
              <a:t>A. The </a:t>
            </a:r>
            <a:r>
              <a:rPr lang="en-US" sz="2000" b="1" dirty="0">
                <a:latin typeface="Arial Rounded MT Bold" pitchFamily="34" charset="0"/>
              </a:rPr>
              <a:t>Africans were demanding the establishment of s</a:t>
            </a:r>
            <a:r>
              <a:rPr lang="en-US" sz="2000" b="1" dirty="0">
                <a:latin typeface="Arial Rounded MT Bold" pitchFamily="34" charset="0"/>
              </a:rPr>
              <a:t>chools</a:t>
            </a:r>
            <a:r>
              <a:rPr lang="en-US" sz="2000" b="1" dirty="0">
                <a:latin typeface="Arial Rounded MT Bold" pitchFamily="34" charset="0"/>
              </a:rPr>
              <a:t>. </a:t>
            </a:r>
          </a:p>
          <a:p>
            <a:pPr marL="0" indent="0">
              <a:buNone/>
            </a:pPr>
            <a:r>
              <a:rPr lang="en-US" sz="2000" b="1" dirty="0">
                <a:latin typeface="Arial Rounded MT Bold" pitchFamily="34" charset="0"/>
              </a:rPr>
              <a:t>B. The </a:t>
            </a:r>
            <a:r>
              <a:rPr lang="en-US" sz="2000" b="1" dirty="0">
                <a:latin typeface="Arial Rounded MT Bold" pitchFamily="34" charset="0"/>
              </a:rPr>
              <a:t>Africans were opposed to the construction of the railway.</a:t>
            </a:r>
          </a:p>
          <a:p>
            <a:pPr marL="0" indent="0">
              <a:buNone/>
            </a:pPr>
            <a:r>
              <a:rPr lang="en-US" sz="2000" b="1" dirty="0">
                <a:latin typeface="Arial Rounded MT Bold" pitchFamily="34" charset="0"/>
              </a:rPr>
              <a:t>C. The </a:t>
            </a:r>
            <a:r>
              <a:rPr lang="en-US" sz="2000" b="1" dirty="0">
                <a:latin typeface="Arial Rounded MT Bold" pitchFamily="34" charset="0"/>
              </a:rPr>
              <a:t>Africans were against the British constitution. </a:t>
            </a:r>
          </a:p>
          <a:p>
            <a:pPr marL="0" indent="0">
              <a:buNone/>
            </a:pPr>
            <a:r>
              <a:rPr lang="en-US" sz="2000" b="1" dirty="0">
                <a:latin typeface="Arial Rounded MT Bold" pitchFamily="34" charset="0"/>
              </a:rPr>
              <a:t>D. The </a:t>
            </a:r>
            <a:r>
              <a:rPr lang="en-US" sz="2000" b="1" dirty="0">
                <a:latin typeface="Arial Rounded MT Bold" pitchFamily="34" charset="0"/>
              </a:rPr>
              <a:t>Africans were demanding the return of their lands. </a:t>
            </a:r>
          </a:p>
          <a:p>
            <a:pPr marL="0" indent="0">
              <a:buNone/>
            </a:pPr>
            <a:endParaRPr lang="en-US" sz="2000" b="1" u="sng" dirty="0">
              <a:latin typeface="Arial Rounded MT Bold" pitchFamily="34" charset="0"/>
            </a:endParaRPr>
          </a:p>
          <a:p>
            <a:pPr marL="0" indent="0">
              <a:buNone/>
            </a:pPr>
            <a:r>
              <a:rPr lang="en-US" sz="2000" b="1" u="sng" dirty="0">
                <a:latin typeface="Arial Rounded MT Bold" pitchFamily="34" charset="0"/>
              </a:rPr>
              <a:t>REASONING </a:t>
            </a:r>
            <a:endParaRPr lang="en-US" sz="2000" b="1" dirty="0">
              <a:latin typeface="Arial Rounded MT Bold" pitchFamily="34" charset="0"/>
            </a:endParaRPr>
          </a:p>
          <a:p>
            <a:r>
              <a:rPr lang="en-US" sz="2000" b="1" u="sng" dirty="0">
                <a:latin typeface="Arial Rounded MT Bold" pitchFamily="34" charset="0"/>
              </a:rPr>
              <a:t>Reasons for the Mau </a:t>
            </a:r>
            <a:r>
              <a:rPr lang="en-US" sz="2000" b="1" u="sng" dirty="0" err="1">
                <a:latin typeface="Arial Rounded MT Bold" pitchFamily="34" charset="0"/>
              </a:rPr>
              <a:t>Mau</a:t>
            </a:r>
            <a:r>
              <a:rPr lang="en-US" sz="2000" b="1" u="sng" dirty="0">
                <a:latin typeface="Arial Rounded MT Bold" pitchFamily="34" charset="0"/>
              </a:rPr>
              <a:t> uprising.</a:t>
            </a:r>
            <a:endParaRPr lang="en-US" sz="2000" b="1" dirty="0">
              <a:latin typeface="Arial Rounded MT Bold" pitchFamily="34" charset="0"/>
            </a:endParaRPr>
          </a:p>
          <a:p>
            <a:pPr lvl="1"/>
            <a:r>
              <a:rPr lang="en-US" sz="2000" b="1" dirty="0">
                <a:latin typeface="Arial Rounded MT Bold" pitchFamily="34" charset="0"/>
              </a:rPr>
              <a:t>Demands return of their land. </a:t>
            </a:r>
          </a:p>
          <a:p>
            <a:pPr lvl="1"/>
            <a:r>
              <a:rPr lang="en-US" sz="2000" b="1" dirty="0">
                <a:latin typeface="Arial Rounded MT Bold" pitchFamily="34" charset="0"/>
              </a:rPr>
              <a:t>Were forced to carry </a:t>
            </a:r>
            <a:r>
              <a:rPr lang="en-US" sz="2000" b="1" dirty="0" err="1">
                <a:latin typeface="Arial Rounded MT Bold" pitchFamily="34" charset="0"/>
              </a:rPr>
              <a:t>Kipande</a:t>
            </a:r>
            <a:r>
              <a:rPr lang="en-US" sz="2000" b="1" dirty="0">
                <a:latin typeface="Arial Rounded MT Bold" pitchFamily="34" charset="0"/>
              </a:rPr>
              <a:t>. </a:t>
            </a:r>
          </a:p>
          <a:p>
            <a:pPr lvl="1"/>
            <a:r>
              <a:rPr lang="en-US" sz="2000" b="1" dirty="0">
                <a:latin typeface="Arial Rounded MT Bold" pitchFamily="34" charset="0"/>
              </a:rPr>
              <a:t> They were forced to work for the Europeans with payment or low wages. </a:t>
            </a:r>
          </a:p>
          <a:p>
            <a:pPr lvl="1"/>
            <a:r>
              <a:rPr lang="en-US" sz="2000" b="1" dirty="0">
                <a:latin typeface="Arial Rounded MT Bold" pitchFamily="34" charset="0"/>
              </a:rPr>
              <a:t>High taxation. </a:t>
            </a:r>
          </a:p>
          <a:p>
            <a:endParaRPr lang="en-US" sz="2000" b="1" dirty="0">
              <a:latin typeface="Arial Rounded MT Bold" pitchFamily="34" charset="0"/>
            </a:endParaRPr>
          </a:p>
        </p:txBody>
      </p:sp>
    </p:spTree>
    <p:extLst>
      <p:ext uri="{BB962C8B-B14F-4D97-AF65-F5344CB8AC3E}">
        <p14:creationId xmlns:p14="http://schemas.microsoft.com/office/powerpoint/2010/main" val="2582270374"/>
      </p:ext>
    </p:extLst>
  </p:cSld>
  <p:clrMapOvr>
    <a:masterClrMapping/>
  </p:clrMapOvr>
  <p:transition spd="slow" advTm="60000">
    <p:cover/>
  </p:transition>
  <p:timing>
    <p:tnLst>
      <p:par>
        <p:cTn id="1" dur="indefinite" restart="never" nodeType="tmRoot"/>
      </p:par>
    </p:tn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2700"/>
            <a:ext cx="9144000" cy="3454400"/>
          </a:xfrm>
          <a:prstGeom prst="rect">
            <a:avLst/>
          </a:prstGeom>
        </p:spPr>
        <p:txBody>
          <a:bodyPr>
            <a:noAutofit/>
          </a:bodyPr>
          <a:lstStyle/>
          <a:p>
            <a:pPr marL="0" indent="0" fontAlgn="base">
              <a:spcBef>
                <a:spcPct val="0"/>
              </a:spcBef>
              <a:spcAft>
                <a:spcPct val="0"/>
              </a:spcAft>
              <a:buNone/>
              <a:tabLst>
                <a:tab pos="114300" algn="l"/>
                <a:tab pos="2686050" algn="l"/>
              </a:tabLst>
            </a:pPr>
            <a:r>
              <a:rPr lang="en-US" altLang="en-US" sz="2400" b="1" u="sng" dirty="0">
                <a:latin typeface="Arial Rounded MT Bold" pitchFamily="34" charset="0"/>
                <a:ea typeface="Times New Roman" pitchFamily="18" charset="0"/>
                <a:cs typeface="Arial" pitchFamily="34" charset="0"/>
              </a:rPr>
              <a:t>K.C.P.E 2006 </a:t>
            </a:r>
            <a:endParaRPr lang="en-US" altLang="en-US" sz="2400" b="1" dirty="0">
              <a:latin typeface="Arial Rounded MT Bold" pitchFamily="34" charset="0"/>
              <a:cs typeface="Arial" pitchFamily="34" charset="0"/>
            </a:endParaRPr>
          </a:p>
          <a:p>
            <a:pPr marL="0" indent="0" eaLnBrk="0" fontAlgn="base" hangingPunct="0">
              <a:spcBef>
                <a:spcPct val="0"/>
              </a:spcBef>
              <a:spcAft>
                <a:spcPct val="0"/>
              </a:spcAft>
              <a:buNone/>
              <a:tabLst>
                <a:tab pos="114300" algn="l"/>
                <a:tab pos="2686050" algn="l"/>
              </a:tabLst>
            </a:pPr>
            <a:r>
              <a:rPr lang="en-US" altLang="en-US" sz="2400" b="1" dirty="0">
                <a:latin typeface="Arial Rounded MT Bold" pitchFamily="34" charset="0"/>
                <a:ea typeface="Times New Roman" pitchFamily="18" charset="0"/>
                <a:cs typeface="Arial" pitchFamily="34" charset="0"/>
              </a:rPr>
              <a:t>40. Which of the following Kenyan community is  Correctly matched with its traditional leader?</a:t>
            </a:r>
            <a:endParaRPr lang="en-US" altLang="en-US" sz="2400" b="1" dirty="0">
              <a:latin typeface="Arial Rounded MT Bold" pitchFamily="34" charset="0"/>
              <a:cs typeface="Arial" pitchFamily="34" charset="0"/>
            </a:endParaRPr>
          </a:p>
          <a:p>
            <a:pPr marL="0" indent="0" eaLnBrk="0" fontAlgn="base" hangingPunct="0">
              <a:spcBef>
                <a:spcPct val="0"/>
              </a:spcBef>
              <a:spcAft>
                <a:spcPct val="0"/>
              </a:spcAft>
              <a:buNone/>
              <a:tabLst>
                <a:tab pos="114300" algn="l"/>
                <a:tab pos="2686050" algn="l"/>
              </a:tabLst>
            </a:pPr>
            <a:r>
              <a:rPr lang="en-US" altLang="en-US" sz="2400" b="1" dirty="0">
                <a:latin typeface="Arial Rounded MT Bold" pitchFamily="34" charset="0"/>
                <a:ea typeface="Times New Roman" pitchFamily="18" charset="0"/>
                <a:cs typeface="Arial" pitchFamily="34" charset="0"/>
              </a:rPr>
              <a:t>	   </a:t>
            </a:r>
            <a:r>
              <a:rPr lang="en-US" altLang="en-US" sz="2400" b="1" u="sng" dirty="0">
                <a:latin typeface="Arial Rounded MT Bold" pitchFamily="34" charset="0"/>
                <a:ea typeface="Times New Roman" pitchFamily="18" charset="0"/>
                <a:cs typeface="Arial" pitchFamily="34" charset="0"/>
              </a:rPr>
              <a:t>Community </a:t>
            </a:r>
            <a:r>
              <a:rPr lang="en-US" altLang="en-US" sz="2400" b="1" dirty="0">
                <a:latin typeface="Arial Rounded MT Bold" pitchFamily="34" charset="0"/>
                <a:ea typeface="Times New Roman" pitchFamily="18" charset="0"/>
                <a:cs typeface="Arial" pitchFamily="34" charset="0"/>
              </a:rPr>
              <a:t>	</a:t>
            </a:r>
            <a:r>
              <a:rPr lang="en-US" altLang="en-US" sz="2400" b="1" u="sng" dirty="0">
                <a:latin typeface="Arial Rounded MT Bold" pitchFamily="34" charset="0"/>
                <a:ea typeface="Times New Roman" pitchFamily="18" charset="0"/>
                <a:cs typeface="Arial" pitchFamily="34" charset="0"/>
              </a:rPr>
              <a:t>Leader</a:t>
            </a:r>
          </a:p>
          <a:p>
            <a:pPr marL="0" indent="0" eaLnBrk="0" fontAlgn="base" hangingPunct="0">
              <a:spcBef>
                <a:spcPct val="0"/>
              </a:spcBef>
              <a:spcAft>
                <a:spcPct val="0"/>
              </a:spcAft>
              <a:buNone/>
              <a:tabLst>
                <a:tab pos="114300" algn="l"/>
                <a:tab pos="2686050" algn="l"/>
              </a:tabLst>
            </a:pPr>
            <a:r>
              <a:rPr lang="en-US" altLang="en-US" sz="2400" b="1" dirty="0">
                <a:latin typeface="Arial Rounded MT Bold" pitchFamily="34" charset="0"/>
                <a:ea typeface="Times New Roman" pitchFamily="18" charset="0"/>
                <a:cs typeface="Arial" pitchFamily="34" charset="0"/>
              </a:rPr>
              <a:t>A.  </a:t>
            </a:r>
            <a:r>
              <a:rPr lang="en-US" altLang="en-US" sz="2400" b="1" dirty="0" err="1">
                <a:latin typeface="Arial Rounded MT Bold" pitchFamily="34" charset="0"/>
                <a:ea typeface="Times New Roman" pitchFamily="18" charset="0"/>
                <a:cs typeface="Arial" pitchFamily="34" charset="0"/>
              </a:rPr>
              <a:t>Akamba</a:t>
            </a:r>
            <a:r>
              <a:rPr lang="en-US" altLang="en-US" sz="2400" b="1" dirty="0">
                <a:latin typeface="Arial Rounded MT Bold" pitchFamily="34" charset="0"/>
                <a:ea typeface="Times New Roman" pitchFamily="18" charset="0"/>
                <a:cs typeface="Arial" pitchFamily="34" charset="0"/>
              </a:rPr>
              <a:t>	</a:t>
            </a:r>
            <a:r>
              <a:rPr lang="en-US" altLang="en-US" sz="2400" b="1" dirty="0" err="1">
                <a:latin typeface="Arial Rounded MT Bold" pitchFamily="34" charset="0"/>
                <a:ea typeface="Times New Roman" pitchFamily="18" charset="0"/>
                <a:cs typeface="Arial" pitchFamily="34" charset="0"/>
              </a:rPr>
              <a:t>Sakawa</a:t>
            </a:r>
            <a:endParaRPr lang="en-US" altLang="en-US" sz="2400" b="1" dirty="0">
              <a:latin typeface="Arial Rounded MT Bold" pitchFamily="34" charset="0"/>
              <a:ea typeface="Times New Roman" pitchFamily="18" charset="0"/>
              <a:cs typeface="Arial" pitchFamily="34" charset="0"/>
            </a:endParaRPr>
          </a:p>
          <a:p>
            <a:pPr marL="0" indent="0" eaLnBrk="0" fontAlgn="base" hangingPunct="0">
              <a:spcBef>
                <a:spcPct val="0"/>
              </a:spcBef>
              <a:spcAft>
                <a:spcPct val="0"/>
              </a:spcAft>
              <a:buNone/>
              <a:tabLst>
                <a:tab pos="114300" algn="l"/>
                <a:tab pos="2686050" algn="l"/>
              </a:tabLst>
            </a:pPr>
            <a:r>
              <a:rPr lang="en-US" altLang="en-US" sz="2400" b="1" dirty="0">
                <a:latin typeface="Arial Rounded MT Bold" pitchFamily="34" charset="0"/>
                <a:ea typeface="Times New Roman" pitchFamily="18" charset="0"/>
                <a:cs typeface="Arial" pitchFamily="34" charset="0"/>
              </a:rPr>
              <a:t>B.  </a:t>
            </a:r>
            <a:r>
              <a:rPr lang="en-US" altLang="en-US" sz="2400" b="1" dirty="0" err="1">
                <a:latin typeface="Arial Rounded MT Bold" pitchFamily="34" charset="0"/>
                <a:ea typeface="Times New Roman" pitchFamily="18" charset="0"/>
                <a:cs typeface="Arial" pitchFamily="34" charset="0"/>
              </a:rPr>
              <a:t>Agiriama</a:t>
            </a:r>
            <a:r>
              <a:rPr lang="en-US" altLang="en-US" sz="2400" b="1" dirty="0">
                <a:latin typeface="Arial Rounded MT Bold" pitchFamily="34" charset="0"/>
                <a:ea typeface="Times New Roman" pitchFamily="18" charset="0"/>
                <a:cs typeface="Arial" pitchFamily="34" charset="0"/>
              </a:rPr>
              <a:t>	</a:t>
            </a:r>
            <a:r>
              <a:rPr lang="en-US" altLang="en-US" sz="2400" b="1" dirty="0" err="1">
                <a:latin typeface="Arial Rounded MT Bold" pitchFamily="34" charset="0"/>
                <a:ea typeface="Times New Roman" pitchFamily="18" charset="0"/>
                <a:cs typeface="Arial" pitchFamily="34" charset="0"/>
              </a:rPr>
              <a:t>Mekatilili</a:t>
            </a:r>
            <a:endParaRPr lang="en-US" altLang="en-US" sz="2400" b="1" dirty="0">
              <a:latin typeface="Arial Rounded MT Bold" pitchFamily="34" charset="0"/>
              <a:ea typeface="Times New Roman" pitchFamily="18" charset="0"/>
              <a:cs typeface="Arial" pitchFamily="34" charset="0"/>
            </a:endParaRPr>
          </a:p>
          <a:p>
            <a:pPr marL="0" indent="0" eaLnBrk="0" fontAlgn="base" hangingPunct="0">
              <a:spcBef>
                <a:spcPct val="0"/>
              </a:spcBef>
              <a:spcAft>
                <a:spcPct val="0"/>
              </a:spcAft>
              <a:buNone/>
              <a:tabLst>
                <a:tab pos="114300" algn="l"/>
                <a:tab pos="2686050" algn="l"/>
              </a:tabLst>
            </a:pPr>
            <a:r>
              <a:rPr lang="en-US" altLang="en-US" sz="2400" b="1" dirty="0">
                <a:latin typeface="Arial Rounded MT Bold" pitchFamily="34" charset="0"/>
                <a:ea typeface="Times New Roman" pitchFamily="18" charset="0"/>
                <a:cs typeface="Arial" pitchFamily="34" charset="0"/>
              </a:rPr>
              <a:t>C.  Nandi	</a:t>
            </a:r>
            <a:r>
              <a:rPr lang="en-US" altLang="en-US" sz="2400" b="1" dirty="0" err="1">
                <a:latin typeface="Arial Rounded MT Bold" pitchFamily="34" charset="0"/>
                <a:ea typeface="Times New Roman" pitchFamily="18" charset="0"/>
                <a:cs typeface="Arial" pitchFamily="34" charset="0"/>
              </a:rPr>
              <a:t>Masaku</a:t>
            </a:r>
            <a:endParaRPr lang="en-US" altLang="en-US" sz="2400" b="1" dirty="0">
              <a:latin typeface="Arial Rounded MT Bold" pitchFamily="34" charset="0"/>
              <a:ea typeface="Times New Roman" pitchFamily="18" charset="0"/>
              <a:cs typeface="Arial" pitchFamily="34" charset="0"/>
            </a:endParaRPr>
          </a:p>
          <a:p>
            <a:pPr marL="0" indent="0" eaLnBrk="0" fontAlgn="base" hangingPunct="0">
              <a:spcBef>
                <a:spcPct val="0"/>
              </a:spcBef>
              <a:spcAft>
                <a:spcPct val="0"/>
              </a:spcAft>
              <a:buNone/>
              <a:tabLst>
                <a:tab pos="114300" algn="l"/>
                <a:tab pos="2686050" algn="l"/>
              </a:tabLst>
            </a:pPr>
            <a:r>
              <a:rPr lang="en-US" altLang="en-US" sz="2400" b="1" dirty="0">
                <a:latin typeface="Arial Rounded MT Bold" pitchFamily="34" charset="0"/>
                <a:ea typeface="Times New Roman" pitchFamily="18" charset="0"/>
                <a:cs typeface="Arial" pitchFamily="34" charset="0"/>
              </a:rPr>
              <a:t>D.  </a:t>
            </a:r>
            <a:r>
              <a:rPr lang="en-US" altLang="en-US" sz="2400" b="1" dirty="0" err="1">
                <a:latin typeface="Arial Rounded MT Bold" pitchFamily="34" charset="0"/>
                <a:ea typeface="Times New Roman" pitchFamily="18" charset="0"/>
                <a:cs typeface="Arial" pitchFamily="34" charset="0"/>
              </a:rPr>
              <a:t>Abagusii</a:t>
            </a:r>
            <a:r>
              <a:rPr lang="en-US" altLang="en-US" sz="2400" b="1" dirty="0">
                <a:latin typeface="Arial Rounded MT Bold" pitchFamily="34" charset="0"/>
                <a:ea typeface="Times New Roman" pitchFamily="18" charset="0"/>
                <a:cs typeface="Arial" pitchFamily="34" charset="0"/>
              </a:rPr>
              <a:t>	</a:t>
            </a:r>
            <a:r>
              <a:rPr lang="en-US" altLang="en-US" sz="2400" b="1" dirty="0" err="1">
                <a:latin typeface="Arial Rounded MT Bold" pitchFamily="34" charset="0"/>
                <a:ea typeface="Times New Roman" pitchFamily="18" charset="0"/>
                <a:cs typeface="Arial" pitchFamily="34" charset="0"/>
              </a:rPr>
              <a:t>Samoei</a:t>
            </a:r>
            <a:endParaRPr lang="en-US" altLang="en-US" sz="2400" b="1" dirty="0">
              <a:latin typeface="Arial Rounded MT Bold" pitchFamily="34" charset="0"/>
              <a:ea typeface="Times New Roman" pitchFamily="18" charset="0"/>
              <a:cs typeface="Arial" pitchFamily="34" charset="0"/>
            </a:endParaRPr>
          </a:p>
          <a:p>
            <a:pPr marL="0" indent="0" eaLnBrk="0" fontAlgn="base" hangingPunct="0">
              <a:spcBef>
                <a:spcPct val="0"/>
              </a:spcBef>
              <a:spcAft>
                <a:spcPct val="0"/>
              </a:spcAft>
              <a:buNone/>
              <a:tabLst>
                <a:tab pos="114300" algn="l"/>
                <a:tab pos="2686050" algn="l"/>
              </a:tabLst>
            </a:pPr>
            <a:endParaRPr lang="en-US" altLang="en-US" sz="2400" b="1" u="sng" dirty="0">
              <a:latin typeface="Arial Rounded MT Bold" pitchFamily="34" charset="0"/>
              <a:ea typeface="Times New Roman" pitchFamily="18" charset="0"/>
              <a:cs typeface="Arial" pitchFamily="34" charset="0"/>
            </a:endParaRPr>
          </a:p>
          <a:p>
            <a:pPr marL="0" indent="0" eaLnBrk="0" fontAlgn="base" hangingPunct="0">
              <a:spcBef>
                <a:spcPct val="0"/>
              </a:spcBef>
              <a:spcAft>
                <a:spcPct val="0"/>
              </a:spcAft>
              <a:buNone/>
              <a:tabLst>
                <a:tab pos="114300" algn="l"/>
                <a:tab pos="2686050" algn="l"/>
              </a:tabLst>
            </a:pPr>
            <a:r>
              <a:rPr lang="en-US" altLang="en-US" sz="2400" b="1" u="sng" dirty="0">
                <a:latin typeface="Arial Rounded MT Bold" pitchFamily="34" charset="0"/>
                <a:ea typeface="Times New Roman" pitchFamily="18" charset="0"/>
                <a:cs typeface="Arial" pitchFamily="34" charset="0"/>
              </a:rPr>
              <a:t>REASONING</a:t>
            </a:r>
            <a:endParaRPr lang="en-US" altLang="en-US" sz="2400" b="1" dirty="0">
              <a:latin typeface="Arial Rounded MT Bold" pitchFamily="34" charset="0"/>
              <a:cs typeface="Arial" pitchFamily="34" charset="0"/>
            </a:endParaRPr>
          </a:p>
          <a:p>
            <a:pPr marL="0" indent="0" eaLnBrk="0" fontAlgn="base" hangingPunct="0">
              <a:spcBef>
                <a:spcPct val="0"/>
              </a:spcBef>
              <a:spcAft>
                <a:spcPct val="0"/>
              </a:spcAft>
              <a:buNone/>
              <a:tabLst>
                <a:tab pos="114300" algn="l"/>
                <a:tab pos="2686050" algn="l"/>
              </a:tabLst>
            </a:pPr>
            <a:r>
              <a:rPr lang="en-US" altLang="en-US" sz="2400" b="1" dirty="0">
                <a:latin typeface="Arial Rounded MT Bold" pitchFamily="34" charset="0"/>
                <a:ea typeface="Times New Roman" pitchFamily="18" charset="0"/>
                <a:cs typeface="Arial" pitchFamily="34" charset="0"/>
              </a:rPr>
              <a:t>Kenyan communities and their traditional leaders</a:t>
            </a:r>
            <a:endParaRPr lang="en-US" altLang="en-US" sz="2400" b="1" dirty="0">
              <a:latin typeface="Arial Rounded MT Bold" pitchFamily="34" charset="0"/>
              <a:cs typeface="Arial" pitchFamily="34" charset="0"/>
            </a:endParaRPr>
          </a:p>
          <a:p>
            <a:pPr marL="0" indent="0" eaLnBrk="0" fontAlgn="base" hangingPunct="0">
              <a:spcBef>
                <a:spcPct val="0"/>
              </a:spcBef>
              <a:spcAft>
                <a:spcPct val="0"/>
              </a:spcAft>
              <a:buNone/>
              <a:tabLst>
                <a:tab pos="114300" algn="l"/>
                <a:tab pos="2686050" algn="l"/>
              </a:tabLst>
            </a:pPr>
            <a:r>
              <a:rPr lang="en-US" altLang="en-US" sz="2400" b="1" dirty="0">
                <a:latin typeface="Arial Rounded MT Bold" pitchFamily="34" charset="0"/>
                <a:ea typeface="Times New Roman" pitchFamily="18" charset="0"/>
                <a:cs typeface="Arial" pitchFamily="34" charset="0"/>
              </a:rPr>
              <a:t>        A.   </a:t>
            </a:r>
            <a:r>
              <a:rPr lang="en-US" altLang="en-US" sz="2400" b="1" dirty="0" err="1">
                <a:latin typeface="Arial Rounded MT Bold" pitchFamily="34" charset="0"/>
                <a:ea typeface="Times New Roman" pitchFamily="18" charset="0"/>
                <a:cs typeface="Arial" pitchFamily="34" charset="0"/>
              </a:rPr>
              <a:t>Agiriama</a:t>
            </a:r>
            <a:r>
              <a:rPr lang="en-US" altLang="en-US" sz="2400" b="1" dirty="0">
                <a:latin typeface="Arial Rounded MT Bold" pitchFamily="34" charset="0"/>
                <a:ea typeface="Times New Roman" pitchFamily="18" charset="0"/>
                <a:cs typeface="Arial" pitchFamily="34" charset="0"/>
              </a:rPr>
              <a:t> – </a:t>
            </a:r>
            <a:r>
              <a:rPr lang="en-US" altLang="en-US" sz="2400" b="1" dirty="0" err="1">
                <a:latin typeface="Arial Rounded MT Bold" pitchFamily="34" charset="0"/>
                <a:ea typeface="Times New Roman" pitchFamily="18" charset="0"/>
                <a:cs typeface="Arial" pitchFamily="34" charset="0"/>
              </a:rPr>
              <a:t>Mekatilili</a:t>
            </a:r>
            <a:endParaRPr lang="en-US" altLang="en-US" sz="2400" b="1" dirty="0">
              <a:latin typeface="Arial Rounded MT Bold" pitchFamily="34" charset="0"/>
              <a:cs typeface="Arial" pitchFamily="34" charset="0"/>
            </a:endParaRPr>
          </a:p>
          <a:p>
            <a:pPr marL="0" indent="0" eaLnBrk="0" fontAlgn="base" hangingPunct="0">
              <a:spcBef>
                <a:spcPct val="0"/>
              </a:spcBef>
              <a:spcAft>
                <a:spcPct val="0"/>
              </a:spcAft>
              <a:buNone/>
              <a:tabLst>
                <a:tab pos="114300" algn="l"/>
                <a:tab pos="2686050" algn="l"/>
              </a:tabLst>
            </a:pPr>
            <a:r>
              <a:rPr lang="en-US" altLang="en-US" sz="2400" b="1" dirty="0">
                <a:latin typeface="Arial Rounded MT Bold" pitchFamily="34" charset="0"/>
                <a:ea typeface="Times New Roman" pitchFamily="18" charset="0"/>
                <a:cs typeface="Arial" pitchFamily="34" charset="0"/>
              </a:rPr>
              <a:t>        B.   </a:t>
            </a:r>
            <a:r>
              <a:rPr lang="en-US" altLang="en-US" sz="2400" b="1" dirty="0" err="1">
                <a:latin typeface="Arial Rounded MT Bold" pitchFamily="34" charset="0"/>
                <a:ea typeface="Times New Roman" pitchFamily="18" charset="0"/>
                <a:cs typeface="Arial" pitchFamily="34" charset="0"/>
              </a:rPr>
              <a:t>Akamba</a:t>
            </a:r>
            <a:r>
              <a:rPr lang="en-US" altLang="en-US" sz="2400" b="1" dirty="0">
                <a:latin typeface="Arial Rounded MT Bold" pitchFamily="34" charset="0"/>
                <a:ea typeface="Times New Roman" pitchFamily="18" charset="0"/>
                <a:cs typeface="Arial" pitchFamily="34" charset="0"/>
              </a:rPr>
              <a:t>   - </a:t>
            </a:r>
            <a:r>
              <a:rPr lang="en-US" altLang="en-US" sz="2400" b="1" dirty="0" err="1">
                <a:latin typeface="Arial Rounded MT Bold" pitchFamily="34" charset="0"/>
                <a:ea typeface="Times New Roman" pitchFamily="18" charset="0"/>
                <a:cs typeface="Arial" pitchFamily="34" charset="0"/>
              </a:rPr>
              <a:t>Masaku</a:t>
            </a:r>
            <a:endParaRPr lang="en-US" altLang="en-US" sz="2400" b="1" dirty="0">
              <a:latin typeface="Arial Rounded MT Bold" pitchFamily="34" charset="0"/>
              <a:cs typeface="Arial" pitchFamily="34" charset="0"/>
            </a:endParaRPr>
          </a:p>
          <a:p>
            <a:pPr marL="0" indent="0" eaLnBrk="0" fontAlgn="base" hangingPunct="0">
              <a:spcBef>
                <a:spcPct val="0"/>
              </a:spcBef>
              <a:spcAft>
                <a:spcPct val="0"/>
              </a:spcAft>
              <a:buNone/>
              <a:tabLst>
                <a:tab pos="114300" algn="l"/>
                <a:tab pos="2686050" algn="l"/>
              </a:tabLst>
            </a:pPr>
            <a:r>
              <a:rPr lang="en-US" altLang="en-US" sz="2400" b="1" dirty="0">
                <a:latin typeface="Arial Rounded MT Bold" pitchFamily="34" charset="0"/>
                <a:ea typeface="Times New Roman" pitchFamily="18" charset="0"/>
                <a:cs typeface="Arial" pitchFamily="34" charset="0"/>
              </a:rPr>
              <a:t>        C.   Nandi        -   </a:t>
            </a:r>
            <a:r>
              <a:rPr lang="en-US" altLang="en-US" sz="2400" b="1" dirty="0" err="1">
                <a:latin typeface="Arial Rounded MT Bold" pitchFamily="34" charset="0"/>
                <a:ea typeface="Times New Roman" pitchFamily="18" charset="0"/>
                <a:cs typeface="Arial" pitchFamily="34" charset="0"/>
              </a:rPr>
              <a:t>Koitalel</a:t>
            </a:r>
            <a:r>
              <a:rPr lang="en-US" altLang="en-US" sz="2400" b="1" dirty="0">
                <a:latin typeface="Arial Rounded MT Bold" pitchFamily="34" charset="0"/>
                <a:ea typeface="Times New Roman" pitchFamily="18" charset="0"/>
                <a:cs typeface="Arial" pitchFamily="34" charset="0"/>
              </a:rPr>
              <a:t> </a:t>
            </a:r>
            <a:r>
              <a:rPr lang="en-US" altLang="en-US" sz="2400" b="1" dirty="0" err="1">
                <a:latin typeface="Arial Rounded MT Bold" pitchFamily="34" charset="0"/>
                <a:ea typeface="Times New Roman" pitchFamily="18" charset="0"/>
                <a:cs typeface="Arial" pitchFamily="34" charset="0"/>
              </a:rPr>
              <a:t>Arap</a:t>
            </a:r>
            <a:r>
              <a:rPr lang="en-US" altLang="en-US" sz="2400" b="1" dirty="0">
                <a:latin typeface="Arial Rounded MT Bold" pitchFamily="34" charset="0"/>
                <a:ea typeface="Times New Roman" pitchFamily="18" charset="0"/>
                <a:cs typeface="Arial" pitchFamily="34" charset="0"/>
              </a:rPr>
              <a:t> </a:t>
            </a:r>
            <a:r>
              <a:rPr lang="en-US" altLang="en-US" sz="2400" b="1" dirty="0" err="1">
                <a:latin typeface="Arial Rounded MT Bold" pitchFamily="34" charset="0"/>
                <a:ea typeface="Times New Roman" pitchFamily="18" charset="0"/>
                <a:cs typeface="Arial" pitchFamily="34" charset="0"/>
              </a:rPr>
              <a:t>Samoei</a:t>
            </a:r>
            <a:endParaRPr lang="en-US" altLang="en-US" sz="2400" b="1" dirty="0">
              <a:latin typeface="Arial Rounded MT Bold" pitchFamily="34" charset="0"/>
              <a:cs typeface="Arial" pitchFamily="34" charset="0"/>
            </a:endParaRPr>
          </a:p>
          <a:p>
            <a:pPr marL="0" indent="0" eaLnBrk="0" fontAlgn="base" hangingPunct="0">
              <a:spcBef>
                <a:spcPct val="0"/>
              </a:spcBef>
              <a:spcAft>
                <a:spcPct val="0"/>
              </a:spcAft>
              <a:buNone/>
              <a:tabLst>
                <a:tab pos="114300" algn="l"/>
                <a:tab pos="2686050" algn="l"/>
              </a:tabLst>
            </a:pPr>
            <a:r>
              <a:rPr lang="en-US" altLang="en-US" sz="2400" b="1" dirty="0">
                <a:latin typeface="Arial Rounded MT Bold" pitchFamily="34" charset="0"/>
                <a:ea typeface="Times New Roman" pitchFamily="18" charset="0"/>
                <a:cs typeface="Arial" pitchFamily="34" charset="0"/>
              </a:rPr>
              <a:t>        D.   </a:t>
            </a:r>
            <a:r>
              <a:rPr lang="en-US" altLang="en-US" sz="2400" b="1" dirty="0" err="1">
                <a:latin typeface="Arial Rounded MT Bold" pitchFamily="34" charset="0"/>
                <a:ea typeface="Times New Roman" pitchFamily="18" charset="0"/>
                <a:cs typeface="Arial" pitchFamily="34" charset="0"/>
              </a:rPr>
              <a:t>Abagusii</a:t>
            </a:r>
            <a:r>
              <a:rPr lang="en-US" altLang="en-US" sz="2400" b="1" dirty="0">
                <a:latin typeface="Arial Rounded MT Bold" pitchFamily="34" charset="0"/>
                <a:ea typeface="Times New Roman" pitchFamily="18" charset="0"/>
                <a:cs typeface="Arial" pitchFamily="34" charset="0"/>
              </a:rPr>
              <a:t>   - </a:t>
            </a:r>
            <a:r>
              <a:rPr lang="en-US" altLang="en-US" sz="2400" b="1" dirty="0" err="1">
                <a:latin typeface="Arial Rounded MT Bold" pitchFamily="34" charset="0"/>
                <a:ea typeface="Times New Roman" pitchFamily="18" charset="0"/>
                <a:cs typeface="Arial" pitchFamily="34" charset="0"/>
              </a:rPr>
              <a:t>Sakawa</a:t>
            </a:r>
            <a:endParaRPr lang="en-US" altLang="en-US" sz="2400" b="1" dirty="0">
              <a:latin typeface="Arial Rounded MT Bold" pitchFamily="34" charset="0"/>
              <a:cs typeface="Arial" pitchFamily="34" charset="0"/>
            </a:endParaRPr>
          </a:p>
          <a:p>
            <a:endParaRPr lang="en-US" sz="2400" b="1" dirty="0">
              <a:latin typeface="Arial Rounded MT Bold" pitchFamily="34" charset="0"/>
            </a:endParaRPr>
          </a:p>
        </p:txBody>
      </p:sp>
    </p:spTree>
    <p:extLst>
      <p:ext uri="{BB962C8B-B14F-4D97-AF65-F5344CB8AC3E}">
        <p14:creationId xmlns:p14="http://schemas.microsoft.com/office/powerpoint/2010/main" val="1070612706"/>
      </p:ext>
    </p:extLst>
  </p:cSld>
  <p:clrMapOvr>
    <a:masterClrMapping/>
  </p:clrMapOvr>
  <p:transition spd="slow" advTm="60000">
    <p:cover/>
  </p:transition>
  <p:timing>
    <p:tnLst>
      <p:par>
        <p:cTn id="1" dur="indefinite" restart="never" nodeType="tmRoot"/>
      </p:par>
    </p:tn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25414"/>
            <a:ext cx="9144000" cy="4979987"/>
          </a:xfrm>
          <a:prstGeom prst="rect">
            <a:avLst/>
          </a:prstGeom>
        </p:spPr>
        <p:txBody>
          <a:bodyPr>
            <a:normAutofit/>
          </a:bodyPr>
          <a:lstStyle/>
          <a:p>
            <a:pPr marL="0" indent="0">
              <a:buNone/>
            </a:pPr>
            <a:r>
              <a:rPr lang="en-US" sz="2400" b="1" dirty="0">
                <a:latin typeface="Arial Rounded MT Bold" pitchFamily="34" charset="0"/>
              </a:rPr>
              <a:t> </a:t>
            </a:r>
            <a:r>
              <a:rPr lang="en-US" sz="2400" b="1" u="sng" dirty="0">
                <a:latin typeface="Arial Rounded MT Bold" pitchFamily="34" charset="0"/>
              </a:rPr>
              <a:t>K.C.P.E </a:t>
            </a:r>
            <a:r>
              <a:rPr lang="en-US" sz="2400" b="1" u="sng" dirty="0">
                <a:latin typeface="Arial Rounded MT Bold" pitchFamily="34" charset="0"/>
              </a:rPr>
              <a:t>2007 </a:t>
            </a:r>
            <a:endParaRPr lang="en-US" sz="2400" b="1" dirty="0">
              <a:latin typeface="Arial Rounded MT Bold" pitchFamily="34" charset="0"/>
            </a:endParaRPr>
          </a:p>
          <a:p>
            <a:pPr marL="0" indent="0">
              <a:buNone/>
            </a:pPr>
            <a:r>
              <a:rPr lang="en-US" sz="2400" b="1" dirty="0">
                <a:latin typeface="Arial Rounded MT Bold" pitchFamily="34" charset="0"/>
              </a:rPr>
              <a:t>37.Three </a:t>
            </a:r>
            <a:r>
              <a:rPr lang="en-US" sz="2400" b="1" dirty="0">
                <a:latin typeface="Arial Rounded MT Bold" pitchFamily="34" charset="0"/>
              </a:rPr>
              <a:t>of the following are roles played by </a:t>
            </a:r>
            <a:r>
              <a:rPr lang="en-US" sz="2400" b="1" dirty="0">
                <a:latin typeface="Arial Rounded MT Bold" pitchFamily="34" charset="0"/>
              </a:rPr>
              <a:t>Early  Political </a:t>
            </a:r>
            <a:r>
              <a:rPr lang="en-US" sz="2400" b="1" dirty="0">
                <a:latin typeface="Arial Rounded MT Bold" pitchFamily="34" charset="0"/>
              </a:rPr>
              <a:t>Association in Kenya </a:t>
            </a:r>
            <a:r>
              <a:rPr lang="en-US" sz="2400" b="1" dirty="0">
                <a:latin typeface="Arial Rounded MT Bold" pitchFamily="34" charset="0"/>
              </a:rPr>
              <a:t>between </a:t>
            </a:r>
            <a:r>
              <a:rPr lang="en-US" sz="2400" b="1" dirty="0">
                <a:latin typeface="Arial Rounded MT Bold" pitchFamily="34" charset="0"/>
              </a:rPr>
              <a:t>1914 and </a:t>
            </a:r>
            <a:r>
              <a:rPr lang="en-US" sz="2400" b="1" dirty="0">
                <a:latin typeface="Arial Rounded MT Bold" pitchFamily="34" charset="0"/>
              </a:rPr>
              <a:t>1945</a:t>
            </a:r>
            <a:r>
              <a:rPr lang="en-US" sz="2400" b="1" dirty="0">
                <a:latin typeface="Arial Rounded MT Bold" pitchFamily="34" charset="0"/>
              </a:rPr>
              <a:t>. Which one is </a:t>
            </a:r>
            <a:r>
              <a:rPr lang="en-US" sz="2400" b="1" dirty="0">
                <a:latin typeface="Arial Rounded MT Bold" pitchFamily="34" charset="0"/>
              </a:rPr>
              <a:t>NOT</a:t>
            </a:r>
            <a:r>
              <a:rPr lang="en-US" sz="2400" b="1" dirty="0">
                <a:latin typeface="Arial Rounded MT Bold" pitchFamily="34" charset="0"/>
              </a:rPr>
              <a:t>?</a:t>
            </a:r>
          </a:p>
          <a:p>
            <a:pPr marL="0" indent="0">
              <a:buNone/>
            </a:pPr>
            <a:r>
              <a:rPr lang="en-US" sz="2400" b="1" dirty="0">
                <a:latin typeface="Arial Rounded MT Bold" pitchFamily="34" charset="0"/>
              </a:rPr>
              <a:t>A. Defending </a:t>
            </a:r>
            <a:r>
              <a:rPr lang="en-US" sz="2400" b="1" dirty="0">
                <a:latin typeface="Arial Rounded MT Bold" pitchFamily="34" charset="0"/>
              </a:rPr>
              <a:t>African culture. </a:t>
            </a:r>
          </a:p>
          <a:p>
            <a:pPr marL="0" indent="0">
              <a:buNone/>
            </a:pPr>
            <a:r>
              <a:rPr lang="en-US" sz="2400" b="1" dirty="0">
                <a:latin typeface="Arial Rounded MT Bold" pitchFamily="34" charset="0"/>
              </a:rPr>
              <a:t>B. Fighting </a:t>
            </a:r>
            <a:r>
              <a:rPr lang="en-US" sz="2400" b="1" dirty="0">
                <a:latin typeface="Arial Rounded MT Bold" pitchFamily="34" charset="0"/>
              </a:rPr>
              <a:t>for better wages for worker. </a:t>
            </a:r>
          </a:p>
          <a:p>
            <a:pPr marL="0" indent="0">
              <a:buNone/>
            </a:pPr>
            <a:r>
              <a:rPr lang="en-US" sz="2400" b="1" dirty="0">
                <a:latin typeface="Arial Rounded MT Bold" pitchFamily="34" charset="0"/>
              </a:rPr>
              <a:t>C. Demanding </a:t>
            </a:r>
            <a:r>
              <a:rPr lang="en-US" sz="2400" b="1" dirty="0">
                <a:latin typeface="Arial Rounded MT Bold" pitchFamily="34" charset="0"/>
              </a:rPr>
              <a:t>for release of </a:t>
            </a:r>
            <a:r>
              <a:rPr lang="en-US" sz="2400" b="1" dirty="0" err="1">
                <a:latin typeface="Arial Rounded MT Bold" pitchFamily="34" charset="0"/>
              </a:rPr>
              <a:t>Jomo</a:t>
            </a:r>
            <a:r>
              <a:rPr lang="en-US" sz="2400" b="1" dirty="0">
                <a:latin typeface="Arial Rounded MT Bold" pitchFamily="34" charset="0"/>
              </a:rPr>
              <a:t> Kenyatta</a:t>
            </a:r>
            <a:r>
              <a:rPr lang="en-US" sz="2400" b="1" dirty="0">
                <a:latin typeface="Arial Rounded MT Bold" pitchFamily="34" charset="0"/>
              </a:rPr>
              <a:t>. </a:t>
            </a:r>
          </a:p>
          <a:p>
            <a:pPr marL="0" indent="0">
              <a:buNone/>
            </a:pPr>
            <a:r>
              <a:rPr lang="en-US" sz="2400" b="1" dirty="0">
                <a:latin typeface="Arial Rounded MT Bold" pitchFamily="34" charset="0"/>
              </a:rPr>
              <a:t>D. Demanding </a:t>
            </a:r>
            <a:r>
              <a:rPr lang="en-US" sz="2400" b="1" dirty="0">
                <a:latin typeface="Arial Rounded MT Bold" pitchFamily="34" charset="0"/>
              </a:rPr>
              <a:t>that Africans to be </a:t>
            </a:r>
            <a:r>
              <a:rPr lang="en-US" sz="2400" b="1" dirty="0">
                <a:latin typeface="Arial Rounded MT Bold" pitchFamily="34" charset="0"/>
              </a:rPr>
              <a:t>allowed to grow cash crops</a:t>
            </a:r>
            <a:r>
              <a:rPr lang="en-US" sz="2400" b="1" dirty="0">
                <a:latin typeface="Arial Rounded MT Bold" pitchFamily="34" charset="0"/>
              </a:rPr>
              <a:t>.</a:t>
            </a:r>
          </a:p>
        </p:txBody>
      </p:sp>
      <p:sp>
        <p:nvSpPr>
          <p:cNvPr id="4" name="Content Placeholder 2"/>
          <p:cNvSpPr txBox="1">
            <a:spLocks/>
          </p:cNvSpPr>
          <p:nvPr/>
        </p:nvSpPr>
        <p:spPr>
          <a:xfrm>
            <a:off x="584200" y="3943482"/>
            <a:ext cx="9067800" cy="150481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u="sng" dirty="0">
                <a:latin typeface="Arial Rounded MT Bold" pitchFamily="34" charset="0"/>
              </a:rPr>
              <a:t>REASONING </a:t>
            </a:r>
            <a:endParaRPr lang="en-US" sz="2000" b="1" dirty="0">
              <a:latin typeface="Arial Rounded MT Bold" pitchFamily="34" charset="0"/>
            </a:endParaRPr>
          </a:p>
          <a:p>
            <a:pPr marL="0" indent="0">
              <a:buNone/>
            </a:pPr>
            <a:r>
              <a:rPr lang="en-US" sz="2000" b="1" dirty="0" err="1">
                <a:latin typeface="Arial Rounded MT Bold" pitchFamily="34" charset="0"/>
              </a:rPr>
              <a:t>Jomo</a:t>
            </a:r>
            <a:r>
              <a:rPr lang="en-US" sz="2000" b="1" dirty="0">
                <a:latin typeface="Arial Rounded MT Bold" pitchFamily="34" charset="0"/>
              </a:rPr>
              <a:t> Kenyatta together with other KAU members were arrested in 1952 but not between 1914 and 1945 so the political associations were not fighting for his release.</a:t>
            </a:r>
          </a:p>
        </p:txBody>
      </p:sp>
    </p:spTree>
    <p:extLst>
      <p:ext uri="{BB962C8B-B14F-4D97-AF65-F5344CB8AC3E}">
        <p14:creationId xmlns:p14="http://schemas.microsoft.com/office/powerpoint/2010/main" val="2542508566"/>
      </p:ext>
    </p:extLst>
  </p:cSld>
  <p:clrMapOvr>
    <a:masterClrMapping/>
  </p:clrMapOvr>
  <p:transition spd="slow" advTm="60000">
    <p:cover/>
  </p:transition>
  <p:timing>
    <p:tnLst>
      <p:par>
        <p:cTn id="1" dur="indefinite" restart="never" nodeType="tmRoot"/>
      </p:par>
    </p:tn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4203700"/>
          </a:xfrm>
          <a:prstGeom prst="rect">
            <a:avLst/>
          </a:prstGeom>
        </p:spPr>
        <p:txBody>
          <a:bodyPr>
            <a:noAutofit/>
          </a:bodyPr>
          <a:lstStyle/>
          <a:p>
            <a:pPr marL="0" indent="0">
              <a:buNone/>
            </a:pPr>
            <a:r>
              <a:rPr lang="en-US" sz="2400" b="1" u="sng" dirty="0">
                <a:latin typeface="Arial Rounded MT Bold" pitchFamily="34" charset="0"/>
              </a:rPr>
              <a:t>K.C.P.E </a:t>
            </a:r>
            <a:r>
              <a:rPr lang="en-US" sz="2400" b="1" u="sng" dirty="0">
                <a:latin typeface="Arial Rounded MT Bold" pitchFamily="34" charset="0"/>
              </a:rPr>
              <a:t>2006 </a:t>
            </a:r>
            <a:r>
              <a:rPr lang="en-US" sz="2400" b="1" u="sng" dirty="0">
                <a:latin typeface="Arial Rounded MT Bold" pitchFamily="34" charset="0"/>
              </a:rPr>
              <a:t> </a:t>
            </a:r>
            <a:endParaRPr lang="en-US" sz="2400" b="1" dirty="0">
              <a:latin typeface="Arial Rounded MT Bold" pitchFamily="34" charset="0"/>
            </a:endParaRPr>
          </a:p>
          <a:p>
            <a:pPr marL="0" indent="0">
              <a:buNone/>
            </a:pPr>
            <a:r>
              <a:rPr lang="en-US" sz="2400" b="1" dirty="0">
                <a:latin typeface="Arial Rounded MT Bold" pitchFamily="34" charset="0"/>
              </a:rPr>
              <a:t>17.Which </a:t>
            </a:r>
            <a:r>
              <a:rPr lang="en-US" sz="2400" b="1" dirty="0">
                <a:latin typeface="Arial Rounded MT Bold" pitchFamily="34" charset="0"/>
              </a:rPr>
              <a:t>one of the following was as a result of the </a:t>
            </a:r>
            <a:r>
              <a:rPr lang="en-US" sz="2400" b="1" dirty="0">
                <a:latin typeface="Arial Rounded MT Bold" pitchFamily="34" charset="0"/>
              </a:rPr>
              <a:t>settlement </a:t>
            </a:r>
            <a:r>
              <a:rPr lang="en-US" sz="2400" b="1" dirty="0">
                <a:latin typeface="Arial Rounded MT Bold" pitchFamily="34" charset="0"/>
              </a:rPr>
              <a:t>of the Arabs along the coast of east </a:t>
            </a:r>
            <a:r>
              <a:rPr lang="en-US" sz="2400" b="1" dirty="0">
                <a:latin typeface="Arial Rounded MT Bold" pitchFamily="34" charset="0"/>
              </a:rPr>
              <a:t>Africa</a:t>
            </a:r>
            <a:r>
              <a:rPr lang="en-US" sz="2400" b="1" dirty="0">
                <a:latin typeface="Arial Rounded MT Bold" pitchFamily="34" charset="0"/>
              </a:rPr>
              <a:t>? </a:t>
            </a:r>
          </a:p>
          <a:p>
            <a:pPr marL="0" indent="0">
              <a:buNone/>
            </a:pPr>
            <a:r>
              <a:rPr lang="en-US" sz="2400" b="1" dirty="0">
                <a:latin typeface="Arial Rounded MT Bold" pitchFamily="34" charset="0"/>
              </a:rPr>
              <a:t>	A. Emergence </a:t>
            </a:r>
            <a:r>
              <a:rPr lang="en-US" sz="2400" b="1" dirty="0">
                <a:latin typeface="Arial Rounded MT Bold" pitchFamily="34" charset="0"/>
              </a:rPr>
              <a:t>of Swahili culture </a:t>
            </a:r>
          </a:p>
          <a:p>
            <a:pPr marL="0" indent="0">
              <a:buNone/>
            </a:pPr>
            <a:r>
              <a:rPr lang="en-US" sz="2400" b="1" dirty="0">
                <a:latin typeface="Arial Rounded MT Bold" pitchFamily="34" charset="0"/>
              </a:rPr>
              <a:t>	B. Introduction </a:t>
            </a:r>
            <a:r>
              <a:rPr lang="en-US" sz="2400" b="1" dirty="0">
                <a:latin typeface="Arial Rounded MT Bold" pitchFamily="34" charset="0"/>
              </a:rPr>
              <a:t>of barter trade </a:t>
            </a:r>
          </a:p>
          <a:p>
            <a:pPr marL="0" indent="0">
              <a:buNone/>
            </a:pPr>
            <a:r>
              <a:rPr lang="en-US" sz="2400" b="1" dirty="0">
                <a:latin typeface="Arial Rounded MT Bold" pitchFamily="34" charset="0"/>
              </a:rPr>
              <a:t>	C. Introduction </a:t>
            </a:r>
            <a:r>
              <a:rPr lang="en-US" sz="2400" b="1" dirty="0">
                <a:latin typeface="Arial Rounded MT Bold" pitchFamily="34" charset="0"/>
              </a:rPr>
              <a:t>of maize growing </a:t>
            </a:r>
          </a:p>
          <a:p>
            <a:pPr marL="0" indent="0">
              <a:buNone/>
            </a:pPr>
            <a:r>
              <a:rPr lang="en-US" sz="2400" b="1" dirty="0">
                <a:latin typeface="Arial Rounded MT Bold" pitchFamily="34" charset="0"/>
              </a:rPr>
              <a:t>	D. Construction </a:t>
            </a:r>
            <a:r>
              <a:rPr lang="en-US" sz="2400" b="1" dirty="0">
                <a:latin typeface="Arial Rounded MT Bold" pitchFamily="34" charset="0"/>
              </a:rPr>
              <a:t>of hospital </a:t>
            </a:r>
          </a:p>
          <a:p>
            <a:pPr marL="0" indent="0">
              <a:buNone/>
            </a:pPr>
            <a:endParaRPr lang="en-US" sz="2400" b="1" u="sng" dirty="0">
              <a:latin typeface="Arial Rounded MT Bold" pitchFamily="34" charset="0"/>
            </a:endParaRPr>
          </a:p>
          <a:p>
            <a:pPr marL="0" indent="0">
              <a:buNone/>
            </a:pPr>
            <a:r>
              <a:rPr lang="en-US" sz="2400" b="1" u="sng" dirty="0">
                <a:latin typeface="Arial Rounded MT Bold" pitchFamily="34" charset="0"/>
              </a:rPr>
              <a:t>REASONING</a:t>
            </a:r>
            <a:endParaRPr lang="en-US" sz="2400" b="1" dirty="0">
              <a:latin typeface="Arial Rounded MT Bold" pitchFamily="34" charset="0"/>
            </a:endParaRPr>
          </a:p>
          <a:p>
            <a:pPr marL="0" indent="0">
              <a:buNone/>
            </a:pPr>
            <a:r>
              <a:rPr lang="en-US" sz="2400" b="1" dirty="0">
                <a:latin typeface="Arial Rounded MT Bold" pitchFamily="34" charset="0"/>
              </a:rPr>
              <a:t>Results of the coming of traders. </a:t>
            </a:r>
          </a:p>
          <a:p>
            <a:pPr marL="0" indent="0">
              <a:buNone/>
            </a:pPr>
            <a:r>
              <a:rPr lang="en-US" sz="2400" b="1" dirty="0">
                <a:latin typeface="Arial Rounded MT Bold" pitchFamily="34" charset="0"/>
              </a:rPr>
              <a:t>- Intermarriage between Arabs and Bantus.</a:t>
            </a:r>
          </a:p>
          <a:p>
            <a:pPr marL="0" indent="0">
              <a:buNone/>
            </a:pPr>
            <a:r>
              <a:rPr lang="en-US" sz="2400" b="1" dirty="0">
                <a:latin typeface="Arial Rounded MT Bold" pitchFamily="34" charset="0"/>
              </a:rPr>
              <a:t>- Development of towns. </a:t>
            </a:r>
          </a:p>
          <a:p>
            <a:pPr marL="0" indent="0">
              <a:buNone/>
            </a:pPr>
            <a:r>
              <a:rPr lang="en-US" sz="2400" b="1" dirty="0">
                <a:latin typeface="Arial Rounded MT Bold" pitchFamily="34" charset="0"/>
              </a:rPr>
              <a:t>- Adoption of new methods of building houses.</a:t>
            </a:r>
          </a:p>
          <a:p>
            <a:endParaRPr lang="en-US" sz="2400" b="1" dirty="0">
              <a:latin typeface="Arial Rounded MT Bold" pitchFamily="34" charset="0"/>
            </a:endParaRPr>
          </a:p>
        </p:txBody>
      </p:sp>
    </p:spTree>
    <p:extLst>
      <p:ext uri="{BB962C8B-B14F-4D97-AF65-F5344CB8AC3E}">
        <p14:creationId xmlns:p14="http://schemas.microsoft.com/office/powerpoint/2010/main" val="2595549871"/>
      </p:ext>
    </p:extLst>
  </p:cSld>
  <p:clrMapOvr>
    <a:masterClrMapping/>
  </p:clrMapOvr>
  <p:transition spd="slow" advTm="60000">
    <p:cove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723900"/>
          </a:xfrm>
        </p:spPr>
        <p:txBody>
          <a:bodyPr>
            <a:noAutofit/>
          </a:bodyPr>
          <a:lstStyle/>
          <a:p>
            <a:r>
              <a:rPr lang="en-US" sz="2800" u="sng" dirty="0">
                <a:latin typeface="Arial Rounded MT Bold" pitchFamily="34" charset="0"/>
              </a:rPr>
              <a:t>D. Desert </a:t>
            </a:r>
            <a:r>
              <a:rPr lang="en-US" sz="2800" u="sng" dirty="0">
                <a:latin typeface="Arial Rounded MT Bold" pitchFamily="34" charset="0"/>
              </a:rPr>
              <a:t>and semi-desert </a:t>
            </a:r>
            <a:r>
              <a:rPr lang="en-US" sz="2800" u="sng" dirty="0">
                <a:latin typeface="Arial Rounded MT Bold" pitchFamily="34" charset="0"/>
              </a:rPr>
              <a:t>vegetation</a:t>
            </a:r>
            <a:endParaRPr lang="en-US" sz="2800" dirty="0">
              <a:latin typeface="Arial Rounded MT Bold" pitchFamily="34" charset="0"/>
            </a:endParaRPr>
          </a:p>
        </p:txBody>
      </p:sp>
      <p:sp>
        <p:nvSpPr>
          <p:cNvPr id="3" name="Content Placeholder 2"/>
          <p:cNvSpPr>
            <a:spLocks noGrp="1"/>
          </p:cNvSpPr>
          <p:nvPr>
            <p:ph idx="4294967295"/>
          </p:nvPr>
        </p:nvSpPr>
        <p:spPr>
          <a:xfrm>
            <a:off x="508000" y="762000"/>
            <a:ext cx="9144000" cy="4343400"/>
          </a:xfrm>
          <a:prstGeom prst="rect">
            <a:avLst/>
          </a:prstGeom>
        </p:spPr>
        <p:txBody>
          <a:bodyPr>
            <a:noAutofit/>
          </a:bodyPr>
          <a:lstStyle/>
          <a:p>
            <a:pPr lvl="0">
              <a:lnSpc>
                <a:spcPct val="160000"/>
              </a:lnSpc>
            </a:pPr>
            <a:r>
              <a:rPr lang="en-US" sz="2400" dirty="0">
                <a:latin typeface="Arial Rounded MT Bold" pitchFamily="34" charset="0"/>
              </a:rPr>
              <a:t>Trees </a:t>
            </a:r>
            <a:r>
              <a:rPr lang="en-US" sz="2400" dirty="0">
                <a:latin typeface="Arial Rounded MT Bold" pitchFamily="34" charset="0"/>
              </a:rPr>
              <a:t>are short thorny and scattered.</a:t>
            </a:r>
          </a:p>
          <a:p>
            <a:pPr lvl="0">
              <a:lnSpc>
                <a:spcPct val="160000"/>
              </a:lnSpc>
            </a:pPr>
            <a:r>
              <a:rPr lang="en-US" sz="2400" dirty="0">
                <a:latin typeface="Arial Rounded MT Bold" pitchFamily="34" charset="0"/>
              </a:rPr>
              <a:t>The main trees are cactus and acacia.</a:t>
            </a:r>
          </a:p>
          <a:p>
            <a:pPr marL="0" indent="0" algn="ctr">
              <a:lnSpc>
                <a:spcPct val="160000"/>
              </a:lnSpc>
              <a:buNone/>
            </a:pPr>
            <a:r>
              <a:rPr lang="en-US" sz="2800" b="1" u="sng" dirty="0">
                <a:latin typeface="Arial Rounded MT Bold" pitchFamily="34" charset="0"/>
              </a:rPr>
              <a:t>E. Swamp </a:t>
            </a:r>
            <a:r>
              <a:rPr lang="en-US" sz="2800" b="1" u="sng" dirty="0">
                <a:latin typeface="Arial Rounded MT Bold" pitchFamily="34" charset="0"/>
              </a:rPr>
              <a:t>vegetation</a:t>
            </a:r>
            <a:endParaRPr lang="en-US" sz="2800" dirty="0">
              <a:latin typeface="Arial Rounded MT Bold" pitchFamily="34" charset="0"/>
            </a:endParaRPr>
          </a:p>
          <a:p>
            <a:pPr lvl="0">
              <a:lnSpc>
                <a:spcPct val="160000"/>
              </a:lnSpc>
            </a:pPr>
            <a:r>
              <a:rPr lang="en-US" sz="2400" dirty="0">
                <a:latin typeface="Arial Rounded MT Bold" pitchFamily="34" charset="0"/>
              </a:rPr>
              <a:t>Mostly found along water bodies. </a:t>
            </a:r>
          </a:p>
          <a:p>
            <a:pPr lvl="0">
              <a:lnSpc>
                <a:spcPct val="160000"/>
              </a:lnSpc>
            </a:pPr>
            <a:r>
              <a:rPr lang="en-US" sz="2400" dirty="0">
                <a:latin typeface="Arial Rounded MT Bold" pitchFamily="34" charset="0"/>
              </a:rPr>
              <a:t>Papyrus plants are mostly found. </a:t>
            </a:r>
          </a:p>
          <a:p>
            <a:pPr lvl="0">
              <a:lnSpc>
                <a:spcPct val="160000"/>
              </a:lnSpc>
            </a:pPr>
            <a:r>
              <a:rPr lang="en-US" sz="2400" dirty="0">
                <a:latin typeface="Arial Rounded MT Bold" pitchFamily="34" charset="0"/>
              </a:rPr>
              <a:t>There are also found along the coast, mangrove is an example of this vegetation which is found along the coast.</a:t>
            </a:r>
          </a:p>
          <a:p>
            <a:pPr>
              <a:lnSpc>
                <a:spcPct val="160000"/>
              </a:lnSpc>
            </a:pPr>
            <a:r>
              <a:rPr lang="en-US" sz="2400" dirty="0">
                <a:latin typeface="Arial Rounded MT Bold" pitchFamily="34" charset="0"/>
              </a:rPr>
              <a:t> </a:t>
            </a:r>
          </a:p>
          <a:p>
            <a:pPr>
              <a:lnSpc>
                <a:spcPct val="160000"/>
              </a:lnSpc>
            </a:pPr>
            <a:endParaRPr lang="en-US" sz="2400" dirty="0">
              <a:latin typeface="Arial Rounded MT Bold" pitchFamily="34" charset="0"/>
            </a:endParaRPr>
          </a:p>
        </p:txBody>
      </p:sp>
    </p:spTree>
    <p:extLst>
      <p:ext uri="{BB962C8B-B14F-4D97-AF65-F5344CB8AC3E}">
        <p14:creationId xmlns:p14="http://schemas.microsoft.com/office/powerpoint/2010/main" val="2948814545"/>
      </p:ext>
    </p:extLst>
  </p:cSld>
  <p:clrMapOvr>
    <a:masterClrMapping/>
  </p:clrMapOvr>
  <p:transition spd="slow" advTm="60000">
    <p:cover/>
  </p:transition>
  <p:timing>
    <p:tnLst>
      <p:par>
        <p:cTn id="1" dur="indefinite" restart="never" nodeType="tmRoot"/>
      </p:par>
    </p:tn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4216400"/>
          </a:xfrm>
          <a:prstGeom prst="rect">
            <a:avLst/>
          </a:prstGeom>
        </p:spPr>
        <p:txBody>
          <a:bodyPr>
            <a:noAutofit/>
          </a:bodyPr>
          <a:lstStyle/>
          <a:p>
            <a:pPr marL="0" indent="0">
              <a:lnSpc>
                <a:spcPct val="120000"/>
              </a:lnSpc>
              <a:buNone/>
            </a:pPr>
            <a:r>
              <a:rPr lang="en-US" sz="2400" b="1" u="sng" dirty="0">
                <a:latin typeface="Arial Rounded MT Bold" pitchFamily="34" charset="0"/>
              </a:rPr>
              <a:t>K.C.P.E 2006 </a:t>
            </a:r>
            <a:endParaRPr lang="en-US" sz="2400" b="1" dirty="0">
              <a:latin typeface="Arial Rounded MT Bold" pitchFamily="34" charset="0"/>
            </a:endParaRPr>
          </a:p>
          <a:p>
            <a:pPr marL="0" indent="0">
              <a:lnSpc>
                <a:spcPct val="120000"/>
              </a:lnSpc>
              <a:buNone/>
            </a:pPr>
            <a:r>
              <a:rPr lang="en-US" sz="2400" b="1" dirty="0">
                <a:latin typeface="Arial Rounded MT Bold" pitchFamily="34" charset="0"/>
              </a:rPr>
              <a:t>58.Which </a:t>
            </a:r>
            <a:r>
              <a:rPr lang="en-US" sz="2400" b="1" dirty="0">
                <a:latin typeface="Arial Rounded MT Bold" pitchFamily="34" charset="0"/>
              </a:rPr>
              <a:t>one of the following was the reason why COMESA  </a:t>
            </a:r>
            <a:r>
              <a:rPr lang="en-US" sz="2400" b="1" dirty="0">
                <a:latin typeface="Arial Rounded MT Bold" pitchFamily="34" charset="0"/>
              </a:rPr>
              <a:t>was established</a:t>
            </a:r>
            <a:r>
              <a:rPr lang="en-US" sz="2400" b="1" dirty="0">
                <a:latin typeface="Arial Rounded MT Bold" pitchFamily="34" charset="0"/>
              </a:rPr>
              <a:t>?</a:t>
            </a:r>
          </a:p>
          <a:p>
            <a:pPr marL="0" indent="0">
              <a:lnSpc>
                <a:spcPct val="120000"/>
              </a:lnSpc>
              <a:buNone/>
            </a:pPr>
            <a:r>
              <a:rPr lang="en-US" sz="2400" b="1" dirty="0">
                <a:latin typeface="Arial Rounded MT Bold" pitchFamily="34" charset="0"/>
              </a:rPr>
              <a:t>A. To </a:t>
            </a:r>
            <a:r>
              <a:rPr lang="en-US" sz="2400" b="1" dirty="0">
                <a:latin typeface="Arial Rounded MT Bold" pitchFamily="34" charset="0"/>
              </a:rPr>
              <a:t>introduce a common currency for the </a:t>
            </a:r>
            <a:r>
              <a:rPr lang="en-US" sz="2400" b="1" dirty="0">
                <a:latin typeface="Arial Rounded MT Bold" pitchFamily="34" charset="0"/>
              </a:rPr>
              <a:t>member States</a:t>
            </a:r>
            <a:r>
              <a:rPr lang="en-US" sz="2400" b="1" dirty="0">
                <a:latin typeface="Arial Rounded MT Bold" pitchFamily="34" charset="0"/>
              </a:rPr>
              <a:t>. </a:t>
            </a:r>
          </a:p>
          <a:p>
            <a:pPr marL="0" indent="0">
              <a:lnSpc>
                <a:spcPct val="120000"/>
              </a:lnSpc>
              <a:buNone/>
            </a:pPr>
            <a:r>
              <a:rPr lang="en-US" sz="2400" b="1" dirty="0">
                <a:latin typeface="Arial Rounded MT Bold" pitchFamily="34" charset="0"/>
              </a:rPr>
              <a:t>B. To </a:t>
            </a:r>
            <a:r>
              <a:rPr lang="en-US" sz="2400" b="1" dirty="0">
                <a:latin typeface="Arial Rounded MT Bold" pitchFamily="34" charset="0"/>
              </a:rPr>
              <a:t>expand the boarder towns in the region. </a:t>
            </a:r>
          </a:p>
          <a:p>
            <a:pPr marL="0" indent="0">
              <a:lnSpc>
                <a:spcPct val="120000"/>
              </a:lnSpc>
              <a:buNone/>
            </a:pPr>
            <a:r>
              <a:rPr lang="en-US" sz="2400" b="1" dirty="0">
                <a:latin typeface="Arial Rounded MT Bold" pitchFamily="34" charset="0"/>
              </a:rPr>
              <a:t>C. To </a:t>
            </a:r>
            <a:r>
              <a:rPr lang="en-US" sz="2400" b="1" dirty="0">
                <a:latin typeface="Arial Rounded MT Bold" pitchFamily="34" charset="0"/>
              </a:rPr>
              <a:t>promote the use of a common language in </a:t>
            </a:r>
            <a:r>
              <a:rPr lang="en-US" sz="2400" b="1" dirty="0">
                <a:latin typeface="Arial Rounded MT Bold" pitchFamily="34" charset="0"/>
              </a:rPr>
              <a:t>the region</a:t>
            </a:r>
            <a:r>
              <a:rPr lang="en-US" sz="2400" b="1" dirty="0">
                <a:latin typeface="Arial Rounded MT Bold" pitchFamily="34" charset="0"/>
              </a:rPr>
              <a:t>.</a:t>
            </a:r>
          </a:p>
          <a:p>
            <a:pPr marL="0" indent="0">
              <a:lnSpc>
                <a:spcPct val="120000"/>
              </a:lnSpc>
              <a:buNone/>
            </a:pPr>
            <a:r>
              <a:rPr lang="en-US" sz="2400" b="1" dirty="0">
                <a:latin typeface="Arial Rounded MT Bold" pitchFamily="34" charset="0"/>
              </a:rPr>
              <a:t>D. To </a:t>
            </a:r>
            <a:r>
              <a:rPr lang="en-US" sz="2400" b="1" dirty="0">
                <a:latin typeface="Arial Rounded MT Bold" pitchFamily="34" charset="0"/>
              </a:rPr>
              <a:t>remove import duties on trade goods from </a:t>
            </a:r>
            <a:r>
              <a:rPr lang="en-US" sz="2400" b="1" dirty="0">
                <a:latin typeface="Arial Rounded MT Bold" pitchFamily="34" charset="0"/>
              </a:rPr>
              <a:t>Member states</a:t>
            </a:r>
            <a:r>
              <a:rPr lang="en-US" sz="2400" b="1" dirty="0">
                <a:latin typeface="Arial Rounded MT Bold" pitchFamily="34" charset="0"/>
              </a:rPr>
              <a:t>.   </a:t>
            </a:r>
          </a:p>
          <a:p>
            <a:pPr marL="0" indent="0">
              <a:lnSpc>
                <a:spcPct val="120000"/>
              </a:lnSpc>
              <a:buNone/>
            </a:pPr>
            <a:r>
              <a:rPr lang="en-US" sz="2400" b="1" u="sng" dirty="0">
                <a:latin typeface="Arial Rounded MT Bold" pitchFamily="34" charset="0"/>
              </a:rPr>
              <a:t>REASONING</a:t>
            </a:r>
            <a:endParaRPr lang="en-US" sz="2400" b="1" dirty="0">
              <a:latin typeface="Arial Rounded MT Bold" pitchFamily="34" charset="0"/>
            </a:endParaRPr>
          </a:p>
          <a:p>
            <a:pPr marL="0" indent="0">
              <a:lnSpc>
                <a:spcPct val="120000"/>
              </a:lnSpc>
              <a:buNone/>
            </a:pPr>
            <a:r>
              <a:rPr lang="en-US" sz="2400" b="1" dirty="0">
                <a:latin typeface="Arial Rounded MT Bold" pitchFamily="34" charset="0"/>
              </a:rPr>
              <a:t>Formed to remove trade barriers by eliminating taxes on goods produced using local raw materials</a:t>
            </a:r>
            <a:r>
              <a:rPr lang="en-US" sz="2400" b="1" dirty="0">
                <a:latin typeface="Arial Rounded MT Bold" pitchFamily="34" charset="0"/>
              </a:rPr>
              <a:t>.</a:t>
            </a:r>
            <a:endParaRPr lang="en-US" sz="2400" b="1" dirty="0">
              <a:latin typeface="Arial Rounded MT Bold" pitchFamily="34" charset="0"/>
            </a:endParaRPr>
          </a:p>
        </p:txBody>
      </p:sp>
    </p:spTree>
    <p:extLst>
      <p:ext uri="{BB962C8B-B14F-4D97-AF65-F5344CB8AC3E}">
        <p14:creationId xmlns:p14="http://schemas.microsoft.com/office/powerpoint/2010/main" val="822503821"/>
      </p:ext>
    </p:extLst>
  </p:cSld>
  <p:clrMapOvr>
    <a:masterClrMapping/>
  </p:clrMapOvr>
  <p:transition spd="slow" advTm="60000">
    <p:cover/>
  </p:transition>
  <p:timing>
    <p:tnLst>
      <p:par>
        <p:cTn id="1" dur="indefinite" restart="never" nodeType="tmRoot"/>
      </p:par>
    </p:tn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4660900"/>
          </a:xfrm>
          <a:prstGeom prst="rect">
            <a:avLst/>
          </a:prstGeom>
        </p:spPr>
        <p:txBody>
          <a:bodyPr>
            <a:noAutofit/>
          </a:bodyPr>
          <a:lstStyle/>
          <a:p>
            <a:pPr marL="0" indent="0">
              <a:buNone/>
            </a:pPr>
            <a:r>
              <a:rPr lang="en-US" sz="2000" b="1" u="sng" dirty="0">
                <a:latin typeface="Arial Rounded MT Bold" pitchFamily="34" charset="0"/>
              </a:rPr>
              <a:t>K.C.P.E 2007 </a:t>
            </a:r>
            <a:endParaRPr lang="en-US" sz="2000" b="1" dirty="0">
              <a:latin typeface="Arial Rounded MT Bold" pitchFamily="34" charset="0"/>
            </a:endParaRPr>
          </a:p>
          <a:p>
            <a:pPr marL="0" indent="0">
              <a:buNone/>
            </a:pPr>
            <a:r>
              <a:rPr lang="en-US" sz="2000" b="1" dirty="0">
                <a:latin typeface="Arial Rounded MT Bold" pitchFamily="34" charset="0"/>
              </a:rPr>
              <a:t>10.Which </a:t>
            </a:r>
            <a:r>
              <a:rPr lang="en-US" sz="2000" b="1" dirty="0">
                <a:latin typeface="Arial Rounded MT Bold" pitchFamily="34" charset="0"/>
              </a:rPr>
              <a:t>one of the following was a result as the coming of the </a:t>
            </a:r>
            <a:r>
              <a:rPr lang="en-US" sz="2000" b="1" dirty="0">
                <a:latin typeface="Arial Rounded MT Bold" pitchFamily="34" charset="0"/>
              </a:rPr>
              <a:t>Arabs </a:t>
            </a:r>
            <a:r>
              <a:rPr lang="en-US" sz="2000" b="1" dirty="0">
                <a:latin typeface="Arial Rounded MT Bold" pitchFamily="34" charset="0"/>
              </a:rPr>
              <a:t>to Eastern Africa?</a:t>
            </a:r>
          </a:p>
          <a:p>
            <a:pPr marL="0" indent="0">
              <a:buNone/>
            </a:pPr>
            <a:r>
              <a:rPr lang="en-US" sz="2000" b="1" dirty="0">
                <a:latin typeface="Arial Rounded MT Bold" pitchFamily="34" charset="0"/>
              </a:rPr>
              <a:t>A. Introduction </a:t>
            </a:r>
            <a:r>
              <a:rPr lang="en-US" sz="2000" b="1" dirty="0">
                <a:latin typeface="Arial Rounded MT Bold" pitchFamily="34" charset="0"/>
              </a:rPr>
              <a:t>of growing of cloves in Zanzibar. </a:t>
            </a:r>
          </a:p>
          <a:p>
            <a:pPr marL="0" indent="0">
              <a:buNone/>
            </a:pPr>
            <a:r>
              <a:rPr lang="en-US" sz="2000" b="1" dirty="0">
                <a:latin typeface="Arial Rounded MT Bold" pitchFamily="34" charset="0"/>
              </a:rPr>
              <a:t>B. Building </a:t>
            </a:r>
            <a:r>
              <a:rPr lang="en-US" sz="2000" b="1" dirty="0">
                <a:latin typeface="Arial Rounded MT Bold" pitchFamily="34" charset="0"/>
              </a:rPr>
              <a:t>of Fort Jesus at Mombasa. </a:t>
            </a:r>
          </a:p>
          <a:p>
            <a:pPr marL="0" indent="0">
              <a:buNone/>
            </a:pPr>
            <a:r>
              <a:rPr lang="en-US" sz="2000" b="1" dirty="0">
                <a:latin typeface="Arial Rounded MT Bold" pitchFamily="34" charset="0"/>
              </a:rPr>
              <a:t>C. Setting </a:t>
            </a:r>
            <a:r>
              <a:rPr lang="en-US" sz="2000" b="1" dirty="0">
                <a:latin typeface="Arial Rounded MT Bold" pitchFamily="34" charset="0"/>
              </a:rPr>
              <a:t>up of kingdoms in their interior. </a:t>
            </a:r>
          </a:p>
          <a:p>
            <a:pPr marL="0" indent="0">
              <a:buNone/>
            </a:pPr>
            <a:r>
              <a:rPr lang="en-US" sz="2000" b="1" dirty="0">
                <a:latin typeface="Arial Rounded MT Bold" pitchFamily="34" charset="0"/>
              </a:rPr>
              <a:t>D. Construction </a:t>
            </a:r>
            <a:r>
              <a:rPr lang="en-US" sz="2000" b="1" dirty="0">
                <a:latin typeface="Arial Rounded MT Bold" pitchFamily="34" charset="0"/>
              </a:rPr>
              <a:t>of the railway to the interior</a:t>
            </a:r>
            <a:r>
              <a:rPr lang="en-US" sz="2000" b="1" dirty="0">
                <a:latin typeface="Arial Rounded MT Bold" pitchFamily="34" charset="0"/>
              </a:rPr>
              <a:t>.</a:t>
            </a:r>
          </a:p>
          <a:p>
            <a:pPr marL="0" indent="0">
              <a:buNone/>
            </a:pPr>
            <a:endParaRPr lang="en-US" sz="2000" b="1" dirty="0">
              <a:latin typeface="Arial Rounded MT Bold" pitchFamily="34" charset="0"/>
            </a:endParaRPr>
          </a:p>
          <a:p>
            <a:pPr marL="0" indent="0">
              <a:buNone/>
            </a:pPr>
            <a:r>
              <a:rPr lang="en-US" sz="2000" b="1" u="sng" dirty="0">
                <a:latin typeface="Arial Rounded MT Bold" pitchFamily="34" charset="0"/>
              </a:rPr>
              <a:t>REASONING</a:t>
            </a:r>
            <a:endParaRPr lang="en-US" sz="2000" b="1" dirty="0">
              <a:latin typeface="Arial Rounded MT Bold" pitchFamily="34" charset="0"/>
            </a:endParaRPr>
          </a:p>
          <a:p>
            <a:pPr marL="0" indent="0">
              <a:buNone/>
            </a:pPr>
            <a:r>
              <a:rPr lang="en-US" sz="2000" b="1" u="sng" dirty="0">
                <a:latin typeface="Arial Rounded MT Bold" pitchFamily="34" charset="0"/>
              </a:rPr>
              <a:t>Result of the coming of traders</a:t>
            </a:r>
            <a:endParaRPr lang="en-US" sz="2000" b="1" dirty="0">
              <a:latin typeface="Arial Rounded MT Bold" pitchFamily="34" charset="0"/>
            </a:endParaRPr>
          </a:p>
          <a:p>
            <a:pPr>
              <a:buFont typeface="Wingdings" panose="05000000000000000000" pitchFamily="2" charset="2"/>
              <a:buChar char="§"/>
            </a:pPr>
            <a:r>
              <a:rPr lang="en-US" sz="2000" b="1" dirty="0">
                <a:latin typeface="Arial Rounded MT Bold" pitchFamily="34" charset="0"/>
              </a:rPr>
              <a:t>Development of towns.</a:t>
            </a:r>
          </a:p>
          <a:p>
            <a:pPr>
              <a:buFont typeface="Wingdings" panose="05000000000000000000" pitchFamily="2" charset="2"/>
              <a:buChar char="§"/>
            </a:pPr>
            <a:r>
              <a:rPr lang="en-US" sz="2000" b="1" dirty="0">
                <a:latin typeface="Arial Rounded MT Bold" pitchFamily="34" charset="0"/>
              </a:rPr>
              <a:t>New crops were introduced.</a:t>
            </a:r>
          </a:p>
          <a:p>
            <a:pPr>
              <a:buFont typeface="Wingdings" panose="05000000000000000000" pitchFamily="2" charset="2"/>
              <a:buChar char="§"/>
            </a:pPr>
            <a:r>
              <a:rPr lang="en-US" sz="2000" b="1" dirty="0">
                <a:latin typeface="Arial Rounded MT Bold" pitchFamily="34" charset="0"/>
              </a:rPr>
              <a:t>Building of Forth Jesus.</a:t>
            </a:r>
          </a:p>
          <a:p>
            <a:pPr>
              <a:buFont typeface="Wingdings" panose="05000000000000000000" pitchFamily="2" charset="2"/>
              <a:buChar char="§"/>
            </a:pPr>
            <a:r>
              <a:rPr lang="en-US" sz="2000" b="1" dirty="0">
                <a:latin typeface="Arial Rounded MT Bold" pitchFamily="34" charset="0"/>
              </a:rPr>
              <a:t>Spread of Islam.</a:t>
            </a:r>
          </a:p>
          <a:p>
            <a:endParaRPr lang="en-US" sz="2000" b="1" dirty="0">
              <a:latin typeface="Arial Rounded MT Bold" pitchFamily="34" charset="0"/>
            </a:endParaRPr>
          </a:p>
        </p:txBody>
      </p:sp>
    </p:spTree>
    <p:extLst>
      <p:ext uri="{BB962C8B-B14F-4D97-AF65-F5344CB8AC3E}">
        <p14:creationId xmlns:p14="http://schemas.microsoft.com/office/powerpoint/2010/main" val="3918538342"/>
      </p:ext>
    </p:extLst>
  </p:cSld>
  <p:clrMapOvr>
    <a:masterClrMapping/>
  </p:clrMapOvr>
  <p:transition spd="slow" advTm="60000">
    <p:cover/>
  </p:transition>
  <p:timing>
    <p:tnLst>
      <p:par>
        <p:cTn id="1" dur="indefinite" restart="never" nodeType="tmRoot"/>
      </p:par>
    </p:tn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84200" y="190500"/>
            <a:ext cx="9067800" cy="4635500"/>
          </a:xfrm>
          <a:prstGeom prst="rect">
            <a:avLst/>
          </a:prstGeom>
        </p:spPr>
        <p:txBody>
          <a:bodyPr>
            <a:noAutofit/>
          </a:bodyPr>
          <a:lstStyle/>
          <a:p>
            <a:pPr marL="0" indent="0">
              <a:buNone/>
            </a:pPr>
            <a:r>
              <a:rPr lang="en-US" sz="2000" b="1" u="sng" dirty="0">
                <a:latin typeface="Arial Rounded MT Bold" pitchFamily="34" charset="0"/>
              </a:rPr>
              <a:t>K.C.P.E </a:t>
            </a:r>
            <a:r>
              <a:rPr lang="en-US" sz="2000" b="1" u="sng" dirty="0">
                <a:latin typeface="Arial Rounded MT Bold" pitchFamily="34" charset="0"/>
              </a:rPr>
              <a:t>2007</a:t>
            </a:r>
            <a:endParaRPr lang="en-US" sz="2000" b="1" dirty="0">
              <a:latin typeface="Arial Rounded MT Bold" pitchFamily="34" charset="0"/>
            </a:endParaRPr>
          </a:p>
          <a:p>
            <a:pPr marL="0" indent="0">
              <a:buNone/>
            </a:pPr>
            <a:r>
              <a:rPr lang="en-US" sz="2000" b="1" dirty="0">
                <a:latin typeface="Arial Rounded MT Bold" pitchFamily="34" charset="0"/>
              </a:rPr>
              <a:t>12.Which one of the following duties was performed by the </a:t>
            </a:r>
            <a:r>
              <a:rPr lang="en-US" sz="2000" b="1" dirty="0" err="1">
                <a:latin typeface="Arial Rounded MT Bold" pitchFamily="34" charset="0"/>
              </a:rPr>
              <a:t>Ntemi</a:t>
            </a:r>
            <a:r>
              <a:rPr lang="en-US" sz="2000" b="1" dirty="0">
                <a:latin typeface="Arial Rounded MT Bold" pitchFamily="34" charset="0"/>
              </a:rPr>
              <a:t> chief among the Nyamwezi during the pre- colonial period?</a:t>
            </a:r>
          </a:p>
          <a:p>
            <a:pPr marL="0" indent="0">
              <a:buNone/>
            </a:pPr>
            <a:r>
              <a:rPr lang="en-US" sz="2000" b="1" dirty="0">
                <a:latin typeface="Arial Rounded MT Bold" pitchFamily="34" charset="0"/>
              </a:rPr>
              <a:t>	A. Organizing </a:t>
            </a:r>
            <a:r>
              <a:rPr lang="en-US" sz="2000" b="1" dirty="0">
                <a:latin typeface="Arial Rounded MT Bold" pitchFamily="34" charset="0"/>
              </a:rPr>
              <a:t>marriage ceremonies. </a:t>
            </a:r>
          </a:p>
          <a:p>
            <a:pPr marL="0" indent="0">
              <a:buNone/>
            </a:pPr>
            <a:r>
              <a:rPr lang="en-US" sz="2000" b="1" dirty="0">
                <a:latin typeface="Arial Rounded MT Bold" pitchFamily="34" charset="0"/>
              </a:rPr>
              <a:t>	B. Distributing </a:t>
            </a:r>
            <a:r>
              <a:rPr lang="en-US" sz="2000" b="1" dirty="0">
                <a:latin typeface="Arial Rounded MT Bold" pitchFamily="34" charset="0"/>
              </a:rPr>
              <a:t>land to farmers. </a:t>
            </a:r>
          </a:p>
          <a:p>
            <a:pPr marL="0" indent="0">
              <a:buNone/>
            </a:pPr>
            <a:r>
              <a:rPr lang="en-US" sz="2000" b="1" dirty="0">
                <a:latin typeface="Arial Rounded MT Bold" pitchFamily="34" charset="0"/>
              </a:rPr>
              <a:t>	C. Controlling </a:t>
            </a:r>
            <a:r>
              <a:rPr lang="en-US" sz="2000" b="1" dirty="0">
                <a:latin typeface="Arial Rounded MT Bold" pitchFamily="34" charset="0"/>
              </a:rPr>
              <a:t>trade. </a:t>
            </a:r>
          </a:p>
          <a:p>
            <a:pPr marL="0" indent="0">
              <a:buNone/>
            </a:pPr>
            <a:r>
              <a:rPr lang="en-US" sz="2000" b="1" dirty="0">
                <a:latin typeface="Arial Rounded MT Bold" pitchFamily="34" charset="0"/>
              </a:rPr>
              <a:t>	D. Leading </a:t>
            </a:r>
            <a:r>
              <a:rPr lang="en-US" sz="2000" b="1" dirty="0">
                <a:latin typeface="Arial Rounded MT Bold" pitchFamily="34" charset="0"/>
              </a:rPr>
              <a:t>hunting trips.  </a:t>
            </a:r>
            <a:endParaRPr lang="en-US" sz="2000" b="1" dirty="0">
              <a:latin typeface="Arial Rounded MT Bold" pitchFamily="34" charset="0"/>
            </a:endParaRPr>
          </a:p>
          <a:p>
            <a:pPr marL="0" indent="0">
              <a:buNone/>
            </a:pPr>
            <a:endParaRPr lang="en-US" sz="2000" b="1" dirty="0">
              <a:latin typeface="Arial Rounded MT Bold" pitchFamily="34" charset="0"/>
            </a:endParaRPr>
          </a:p>
          <a:p>
            <a:pPr marL="0" indent="0">
              <a:buNone/>
            </a:pPr>
            <a:r>
              <a:rPr lang="en-US" sz="2000" b="1" u="sng" dirty="0">
                <a:latin typeface="Arial Rounded MT Bold" pitchFamily="34" charset="0"/>
              </a:rPr>
              <a:t>REASONING </a:t>
            </a:r>
            <a:endParaRPr lang="en-US" sz="2000" b="1" dirty="0">
              <a:latin typeface="Arial Rounded MT Bold" pitchFamily="34" charset="0"/>
            </a:endParaRPr>
          </a:p>
          <a:p>
            <a:pPr marL="0" indent="0">
              <a:buNone/>
            </a:pPr>
            <a:r>
              <a:rPr lang="en-US" sz="2000" b="1" u="sng" dirty="0">
                <a:latin typeface="Arial Rounded MT Bold" pitchFamily="34" charset="0"/>
              </a:rPr>
              <a:t>Functions of chief </a:t>
            </a:r>
            <a:r>
              <a:rPr lang="en-US" sz="2000" b="1" u="sng" dirty="0" err="1">
                <a:latin typeface="Arial Rounded MT Bold" pitchFamily="34" charset="0"/>
              </a:rPr>
              <a:t>Ntemi</a:t>
            </a:r>
            <a:r>
              <a:rPr lang="en-US" sz="2000" b="1" u="sng" dirty="0">
                <a:latin typeface="Arial Rounded MT Bold" pitchFamily="34" charset="0"/>
              </a:rPr>
              <a:t> were:- </a:t>
            </a:r>
            <a:endParaRPr lang="en-US" sz="2000" b="1" dirty="0">
              <a:latin typeface="Arial Rounded MT Bold" pitchFamily="34" charset="0"/>
            </a:endParaRPr>
          </a:p>
          <a:p>
            <a:pPr lvl="0">
              <a:buFont typeface="Wingdings" panose="05000000000000000000" pitchFamily="2" charset="2"/>
              <a:buChar char="§"/>
            </a:pPr>
            <a:r>
              <a:rPr lang="en-US" sz="2000" b="1" dirty="0">
                <a:latin typeface="Arial Rounded MT Bold" pitchFamily="34" charset="0"/>
              </a:rPr>
              <a:t>Settle dispute. </a:t>
            </a:r>
          </a:p>
          <a:p>
            <a:pPr lvl="0">
              <a:buFont typeface="Wingdings" panose="05000000000000000000" pitchFamily="2" charset="2"/>
              <a:buChar char="§"/>
            </a:pPr>
            <a:r>
              <a:rPr lang="en-US" sz="2000" b="1" dirty="0">
                <a:latin typeface="Arial Rounded MT Bold" pitchFamily="34" charset="0"/>
              </a:rPr>
              <a:t>Controlling trade. </a:t>
            </a:r>
          </a:p>
          <a:p>
            <a:pPr lvl="0">
              <a:buFont typeface="Wingdings" panose="05000000000000000000" pitchFamily="2" charset="2"/>
              <a:buChar char="§"/>
            </a:pPr>
            <a:r>
              <a:rPr lang="en-US" sz="2000" b="1" dirty="0">
                <a:latin typeface="Arial Rounded MT Bold" pitchFamily="34" charset="0"/>
              </a:rPr>
              <a:t>He was commander in chief of the arm. </a:t>
            </a:r>
          </a:p>
          <a:p>
            <a:pPr lvl="0">
              <a:buFont typeface="Wingdings" panose="05000000000000000000" pitchFamily="2" charset="2"/>
              <a:buChar char="§"/>
            </a:pPr>
            <a:r>
              <a:rPr lang="en-US" sz="2000" b="1" dirty="0">
                <a:latin typeface="Arial Rounded MT Bold" pitchFamily="34" charset="0"/>
              </a:rPr>
              <a:t>Perform religious rituals. </a:t>
            </a:r>
          </a:p>
          <a:p>
            <a:pPr>
              <a:buFont typeface="Wingdings" panose="05000000000000000000" pitchFamily="2" charset="2"/>
              <a:buChar char="§"/>
            </a:pPr>
            <a:r>
              <a:rPr lang="en-US" sz="2000" b="1" dirty="0">
                <a:latin typeface="Arial Rounded MT Bold" pitchFamily="34" charset="0"/>
              </a:rPr>
              <a:t>Promote peace and unity. </a:t>
            </a:r>
          </a:p>
        </p:txBody>
      </p:sp>
    </p:spTree>
    <p:extLst>
      <p:ext uri="{BB962C8B-B14F-4D97-AF65-F5344CB8AC3E}">
        <p14:creationId xmlns:p14="http://schemas.microsoft.com/office/powerpoint/2010/main" val="3067933674"/>
      </p:ext>
    </p:extLst>
  </p:cSld>
  <p:clrMapOvr>
    <a:masterClrMapping/>
  </p:clrMapOvr>
  <p:transition spd="slow" advTm="60000">
    <p:cover/>
  </p:transition>
  <p:timing>
    <p:tnLst>
      <p:par>
        <p:cTn id="1" dur="indefinite" restart="never" nodeType="tmRoot"/>
      </p:par>
    </p:tn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90500"/>
            <a:ext cx="9067800" cy="4089400"/>
          </a:xfrm>
          <a:prstGeom prst="rect">
            <a:avLst/>
          </a:prstGeom>
        </p:spPr>
        <p:txBody>
          <a:bodyPr>
            <a:noAutofit/>
          </a:bodyPr>
          <a:lstStyle/>
          <a:p>
            <a:pPr marL="0" indent="0">
              <a:buNone/>
            </a:pPr>
            <a:r>
              <a:rPr lang="en-US" sz="2400" b="1" u="sng" dirty="0">
                <a:latin typeface="Arial Rounded MT Bold" pitchFamily="34" charset="0"/>
              </a:rPr>
              <a:t>KCPE </a:t>
            </a:r>
            <a:r>
              <a:rPr lang="en-US" sz="2400" b="1" u="sng" dirty="0">
                <a:latin typeface="Arial Rounded MT Bold" pitchFamily="34" charset="0"/>
              </a:rPr>
              <a:t>2006 </a:t>
            </a:r>
            <a:endParaRPr lang="en-US" sz="2400" dirty="0">
              <a:latin typeface="Arial Rounded MT Bold" pitchFamily="34" charset="0"/>
            </a:endParaRPr>
          </a:p>
          <a:p>
            <a:pPr marL="0" indent="0">
              <a:buNone/>
            </a:pPr>
            <a:r>
              <a:rPr lang="en-US" sz="2400" b="1" dirty="0">
                <a:latin typeface="Arial Rounded MT Bold" pitchFamily="34" charset="0"/>
              </a:rPr>
              <a:t>12</a:t>
            </a:r>
            <a:r>
              <a:rPr lang="en-US" sz="2400" dirty="0">
                <a:latin typeface="Arial Rounded MT Bold" pitchFamily="34" charset="0"/>
              </a:rPr>
              <a:t>.Leopold </a:t>
            </a:r>
            <a:r>
              <a:rPr lang="en-US" sz="2400" dirty="0" err="1">
                <a:latin typeface="Arial Rounded MT Bold" pitchFamily="34" charset="0"/>
              </a:rPr>
              <a:t>Sedar</a:t>
            </a:r>
            <a:r>
              <a:rPr lang="en-US" sz="2400" dirty="0">
                <a:latin typeface="Arial Rounded MT Bold" pitchFamily="34" charset="0"/>
              </a:rPr>
              <a:t> Senghor contributed to democracy in </a:t>
            </a:r>
            <a:r>
              <a:rPr lang="en-US" sz="2400" dirty="0">
                <a:latin typeface="Arial Rounded MT Bold" pitchFamily="34" charset="0"/>
              </a:rPr>
              <a:t>Senegal by____________</a:t>
            </a:r>
            <a:endParaRPr lang="en-US" sz="2400" dirty="0">
              <a:latin typeface="Arial Rounded MT Bold" pitchFamily="34" charset="0"/>
            </a:endParaRPr>
          </a:p>
          <a:p>
            <a:pPr marL="0" indent="0">
              <a:buNone/>
            </a:pPr>
            <a:r>
              <a:rPr lang="en-US" sz="2400" b="1" dirty="0">
                <a:latin typeface="Arial Rounded MT Bold" pitchFamily="34" charset="0"/>
              </a:rPr>
              <a:t>A. </a:t>
            </a:r>
            <a:r>
              <a:rPr lang="en-US" sz="2400" dirty="0">
                <a:latin typeface="Arial Rounded MT Bold" pitchFamily="34" charset="0"/>
              </a:rPr>
              <a:t>Introducing </a:t>
            </a:r>
            <a:r>
              <a:rPr lang="en-US" sz="2400" dirty="0">
                <a:latin typeface="Arial Rounded MT Bold" pitchFamily="34" charset="0"/>
              </a:rPr>
              <a:t>French in the country.</a:t>
            </a:r>
          </a:p>
          <a:p>
            <a:pPr marL="0" indent="0">
              <a:buNone/>
            </a:pPr>
            <a:r>
              <a:rPr lang="en-US" sz="2400" b="1" dirty="0">
                <a:latin typeface="Arial Rounded MT Bold" pitchFamily="34" charset="0"/>
              </a:rPr>
              <a:t>B. </a:t>
            </a:r>
            <a:r>
              <a:rPr lang="en-US" sz="2400" dirty="0">
                <a:latin typeface="Arial Rounded MT Bold" pitchFamily="34" charset="0"/>
              </a:rPr>
              <a:t>Allowing </a:t>
            </a:r>
            <a:r>
              <a:rPr lang="en-US" sz="2400" dirty="0">
                <a:latin typeface="Arial Rounded MT Bold" pitchFamily="34" charset="0"/>
              </a:rPr>
              <a:t>the formation of political parties.</a:t>
            </a:r>
          </a:p>
          <a:p>
            <a:pPr marL="0" indent="0">
              <a:buNone/>
            </a:pPr>
            <a:r>
              <a:rPr lang="en-US" sz="2400" b="1" dirty="0">
                <a:latin typeface="Arial Rounded MT Bold" pitchFamily="34" charset="0"/>
              </a:rPr>
              <a:t>C. </a:t>
            </a:r>
            <a:r>
              <a:rPr lang="en-US" sz="2400" dirty="0">
                <a:latin typeface="Arial Rounded MT Bold" pitchFamily="34" charset="0"/>
              </a:rPr>
              <a:t>Introducing </a:t>
            </a:r>
            <a:r>
              <a:rPr lang="en-US" sz="2400" dirty="0">
                <a:latin typeface="Arial Rounded MT Bold" pitchFamily="34" charset="0"/>
              </a:rPr>
              <a:t>the military skills learnt during the </a:t>
            </a:r>
            <a:r>
              <a:rPr lang="en-US" sz="2400" dirty="0">
                <a:latin typeface="Arial Rounded MT Bold" pitchFamily="34" charset="0"/>
              </a:rPr>
              <a:t>Second </a:t>
            </a:r>
            <a:r>
              <a:rPr lang="en-US" sz="2400" dirty="0">
                <a:latin typeface="Arial Rounded MT Bold" pitchFamily="34" charset="0"/>
              </a:rPr>
              <a:t>World  </a:t>
            </a:r>
            <a:r>
              <a:rPr lang="en-US" sz="2400" dirty="0">
                <a:latin typeface="Arial Rounded MT Bold" pitchFamily="34" charset="0"/>
              </a:rPr>
              <a:t>                W ar</a:t>
            </a:r>
            <a:r>
              <a:rPr lang="en-US" sz="2400" dirty="0">
                <a:latin typeface="Arial Rounded MT Bold" pitchFamily="34" charset="0"/>
              </a:rPr>
              <a:t>.</a:t>
            </a:r>
          </a:p>
          <a:p>
            <a:pPr marL="0" indent="0">
              <a:buNone/>
            </a:pPr>
            <a:r>
              <a:rPr lang="en-US" sz="2400" b="1" dirty="0">
                <a:latin typeface="Arial Rounded MT Bold" pitchFamily="34" charset="0"/>
              </a:rPr>
              <a:t>D. </a:t>
            </a:r>
            <a:r>
              <a:rPr lang="en-US" sz="2400" dirty="0">
                <a:latin typeface="Arial Rounded MT Bold" pitchFamily="34" charset="0"/>
              </a:rPr>
              <a:t>Forming </a:t>
            </a:r>
            <a:r>
              <a:rPr lang="en-US" sz="2400" dirty="0">
                <a:latin typeface="Arial Rounded MT Bold" pitchFamily="34" charset="0"/>
              </a:rPr>
              <a:t>a cabinet after becoming the </a:t>
            </a:r>
            <a:r>
              <a:rPr lang="en-US" sz="2400" dirty="0">
                <a:latin typeface="Arial Rounded MT Bold" pitchFamily="34" charset="0"/>
              </a:rPr>
              <a:t>first president.</a:t>
            </a:r>
          </a:p>
          <a:p>
            <a:pPr marL="0" indent="0">
              <a:buNone/>
            </a:pPr>
            <a:endParaRPr lang="en-US" sz="2400" dirty="0">
              <a:latin typeface="Arial Rounded MT Bold" pitchFamily="34" charset="0"/>
            </a:endParaRPr>
          </a:p>
          <a:p>
            <a:pPr marL="0" indent="0">
              <a:buNone/>
            </a:pPr>
            <a:r>
              <a:rPr lang="en-US" sz="2400" b="1" u="sng" dirty="0">
                <a:latin typeface="Arial Rounded MT Bold" pitchFamily="34" charset="0"/>
              </a:rPr>
              <a:t>REASONING</a:t>
            </a:r>
            <a:endParaRPr lang="en-US" sz="2400" dirty="0">
              <a:latin typeface="Arial Rounded MT Bold" pitchFamily="34" charset="0"/>
            </a:endParaRPr>
          </a:p>
          <a:p>
            <a:pPr marL="0" indent="0">
              <a:buNone/>
            </a:pPr>
            <a:r>
              <a:rPr lang="en-US" sz="2400" dirty="0">
                <a:latin typeface="Arial Rounded MT Bold" pitchFamily="34" charset="0"/>
              </a:rPr>
              <a:t>He introduced the formation of many parties in his country.</a:t>
            </a:r>
          </a:p>
          <a:p>
            <a:pPr>
              <a:buFont typeface="Wingdings" panose="05000000000000000000" pitchFamily="2" charset="2"/>
              <a:buChar char="§"/>
            </a:pPr>
            <a:endParaRPr lang="en-US" sz="2400" dirty="0">
              <a:latin typeface="Arial Rounded MT Bold" pitchFamily="34" charset="0"/>
            </a:endParaRPr>
          </a:p>
        </p:txBody>
      </p:sp>
    </p:spTree>
    <p:extLst>
      <p:ext uri="{BB962C8B-B14F-4D97-AF65-F5344CB8AC3E}">
        <p14:creationId xmlns:p14="http://schemas.microsoft.com/office/powerpoint/2010/main" val="1113318973"/>
      </p:ext>
    </p:extLst>
  </p:cSld>
  <p:clrMapOvr>
    <a:masterClrMapping/>
  </p:clrMapOvr>
  <p:transition spd="slow" advTm="60000">
    <p:cover/>
  </p:transition>
  <p:timing>
    <p:tnLst>
      <p:par>
        <p:cTn id="1" dur="indefinite" restart="never" nodeType="tmRoot"/>
      </p:par>
    </p:tn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3352800"/>
          </a:xfrm>
          <a:prstGeom prst="rect">
            <a:avLst/>
          </a:prstGeom>
        </p:spPr>
        <p:txBody>
          <a:bodyPr>
            <a:noAutofit/>
          </a:bodyPr>
          <a:lstStyle/>
          <a:p>
            <a:pPr marL="0" indent="0">
              <a:buNone/>
            </a:pPr>
            <a:r>
              <a:rPr lang="en-US" sz="2400" b="1" u="sng" dirty="0">
                <a:latin typeface="Arial Rounded MT Bold" pitchFamily="34" charset="0"/>
              </a:rPr>
              <a:t>2006 KCPE </a:t>
            </a:r>
            <a:endParaRPr lang="en-US" sz="2400" b="1" dirty="0">
              <a:latin typeface="Arial Rounded MT Bold" pitchFamily="34" charset="0"/>
            </a:endParaRPr>
          </a:p>
          <a:p>
            <a:pPr marL="0" indent="0">
              <a:buNone/>
            </a:pPr>
            <a:r>
              <a:rPr lang="en-US" sz="2400" b="1" dirty="0">
                <a:latin typeface="Arial Rounded MT Bold" pitchFamily="34" charset="0"/>
              </a:rPr>
              <a:t>15.One </a:t>
            </a:r>
            <a:r>
              <a:rPr lang="en-US" sz="2400" b="1" dirty="0">
                <a:latin typeface="Arial Rounded MT Bold" pitchFamily="34" charset="0"/>
              </a:rPr>
              <a:t>of the achievements of Nelson Mandela </a:t>
            </a:r>
            <a:r>
              <a:rPr lang="en-US" sz="2400" b="1" dirty="0">
                <a:latin typeface="Arial Rounded MT Bold" pitchFamily="34" charset="0"/>
              </a:rPr>
              <a:t>is that______</a:t>
            </a:r>
            <a:endParaRPr lang="en-US" sz="2400" b="1" dirty="0">
              <a:latin typeface="Arial Rounded MT Bold" pitchFamily="34" charset="0"/>
            </a:endParaRPr>
          </a:p>
          <a:p>
            <a:pPr marL="0" indent="0">
              <a:buNone/>
            </a:pPr>
            <a:r>
              <a:rPr lang="en-US" sz="2400" b="1" dirty="0">
                <a:latin typeface="Arial Rounded MT Bold" pitchFamily="34" charset="0"/>
              </a:rPr>
              <a:t>A. He </a:t>
            </a:r>
            <a:r>
              <a:rPr lang="en-US" sz="2400" b="1" dirty="0">
                <a:latin typeface="Arial Rounded MT Bold" pitchFamily="34" charset="0"/>
              </a:rPr>
              <a:t>took part in making of the first constitution in </a:t>
            </a:r>
            <a:r>
              <a:rPr lang="en-US" sz="2400" b="1" dirty="0">
                <a:latin typeface="Arial Rounded MT Bold" pitchFamily="34" charset="0"/>
              </a:rPr>
              <a:t>South </a:t>
            </a:r>
            <a:r>
              <a:rPr lang="en-US" sz="2400" b="1" dirty="0">
                <a:latin typeface="Arial Rounded MT Bold" pitchFamily="34" charset="0"/>
              </a:rPr>
              <a:t>Africa.</a:t>
            </a:r>
          </a:p>
          <a:p>
            <a:pPr marL="0" indent="0">
              <a:buNone/>
            </a:pPr>
            <a:r>
              <a:rPr lang="en-US" sz="2400" b="1" dirty="0">
                <a:latin typeface="Arial Rounded MT Bold" pitchFamily="34" charset="0"/>
              </a:rPr>
              <a:t>B. He </a:t>
            </a:r>
            <a:r>
              <a:rPr lang="en-US" sz="2400" b="1" dirty="0">
                <a:latin typeface="Arial Rounded MT Bold" pitchFamily="34" charset="0"/>
              </a:rPr>
              <a:t>was the first black president in South Africa.</a:t>
            </a:r>
          </a:p>
          <a:p>
            <a:pPr marL="0" indent="0">
              <a:buNone/>
            </a:pPr>
            <a:r>
              <a:rPr lang="en-US" sz="2400" b="1" dirty="0">
                <a:latin typeface="Arial Rounded MT Bold" pitchFamily="34" charset="0"/>
              </a:rPr>
              <a:t>C. He </a:t>
            </a:r>
            <a:r>
              <a:rPr lang="en-US" sz="2400" b="1" dirty="0">
                <a:latin typeface="Arial Rounded MT Bold" pitchFamily="34" charset="0"/>
              </a:rPr>
              <a:t>formed a party that fought for independence.</a:t>
            </a:r>
          </a:p>
          <a:p>
            <a:pPr marL="0" indent="0">
              <a:buNone/>
            </a:pPr>
            <a:r>
              <a:rPr lang="en-US" sz="2400" b="1" dirty="0">
                <a:latin typeface="Arial Rounded MT Bold" pitchFamily="34" charset="0"/>
              </a:rPr>
              <a:t>D. He </a:t>
            </a:r>
            <a:r>
              <a:rPr lang="en-US" sz="2400" b="1" dirty="0">
                <a:latin typeface="Arial Rounded MT Bold" pitchFamily="34" charset="0"/>
              </a:rPr>
              <a:t>led the demonstration in the Sharpeville town in </a:t>
            </a:r>
            <a:r>
              <a:rPr lang="en-US" sz="2400" b="1" dirty="0">
                <a:latin typeface="Arial Rounded MT Bold" pitchFamily="34" charset="0"/>
              </a:rPr>
              <a:t>South </a:t>
            </a:r>
            <a:r>
              <a:rPr lang="en-US" sz="2400" b="1" dirty="0">
                <a:latin typeface="Arial Rounded MT Bold" pitchFamily="34" charset="0"/>
              </a:rPr>
              <a:t>Africa.</a:t>
            </a:r>
          </a:p>
          <a:p>
            <a:endParaRPr lang="en-US" sz="2400" b="1" dirty="0">
              <a:latin typeface="Arial Rounded MT Bold" pitchFamily="34" charset="0"/>
            </a:endParaRPr>
          </a:p>
        </p:txBody>
      </p:sp>
      <p:sp>
        <p:nvSpPr>
          <p:cNvPr id="4" name="Content Placeholder 2"/>
          <p:cNvSpPr txBox="1">
            <a:spLocks/>
          </p:cNvSpPr>
          <p:nvPr/>
        </p:nvSpPr>
        <p:spPr>
          <a:xfrm>
            <a:off x="508000" y="3543300"/>
            <a:ext cx="9144000" cy="213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u="sng" dirty="0">
                <a:latin typeface="Arial Rounded MT Bold" pitchFamily="34" charset="0"/>
              </a:rPr>
              <a:t>REASONING </a:t>
            </a:r>
            <a:endParaRPr lang="en-US" sz="2000" b="1" dirty="0">
              <a:latin typeface="Arial Rounded MT Bold" pitchFamily="34" charset="0"/>
            </a:endParaRPr>
          </a:p>
          <a:p>
            <a:pPr lvl="1"/>
            <a:r>
              <a:rPr lang="en-US" sz="2000" b="1" dirty="0">
                <a:latin typeface="Arial Rounded MT Bold" pitchFamily="34" charset="0"/>
              </a:rPr>
              <a:t>The first constitution was drafted in 1921.</a:t>
            </a:r>
          </a:p>
          <a:p>
            <a:pPr lvl="1"/>
            <a:r>
              <a:rPr lang="en-US" sz="2000" b="1" dirty="0">
                <a:latin typeface="Arial Rounded MT Bold" pitchFamily="34" charset="0"/>
              </a:rPr>
              <a:t>He was the first black African president of South Africa after Fredrick de Klerk who was a white.</a:t>
            </a:r>
          </a:p>
          <a:p>
            <a:pPr lvl="1"/>
            <a:r>
              <a:rPr lang="en-US" sz="2000" b="1" dirty="0">
                <a:latin typeface="Arial Rounded MT Bold" pitchFamily="34" charset="0"/>
              </a:rPr>
              <a:t>He was fighting for equal rights between whites and blacks but not for independence.</a:t>
            </a:r>
          </a:p>
          <a:p>
            <a:endParaRPr lang="en-US" b="1" dirty="0"/>
          </a:p>
        </p:txBody>
      </p:sp>
    </p:spTree>
    <p:extLst>
      <p:ext uri="{BB962C8B-B14F-4D97-AF65-F5344CB8AC3E}">
        <p14:creationId xmlns:p14="http://schemas.microsoft.com/office/powerpoint/2010/main" val="168302083"/>
      </p:ext>
    </p:extLst>
  </p:cSld>
  <p:clrMapOvr>
    <a:masterClrMapping/>
  </p:clrMapOvr>
  <p:transition spd="slow" advTm="60000">
    <p:cover/>
  </p:transition>
  <p:timing>
    <p:tnLst>
      <p:par>
        <p:cTn id="1" dur="indefinite" restart="never" nodeType="tmRoot"/>
      </p:par>
    </p:tn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588"/>
            <a:ext cx="9144000" cy="3008312"/>
          </a:xfrm>
          <a:prstGeom prst="rect">
            <a:avLst/>
          </a:prstGeom>
        </p:spPr>
        <p:txBody>
          <a:bodyPr>
            <a:normAutofit/>
          </a:bodyPr>
          <a:lstStyle/>
          <a:p>
            <a:pPr marL="0" indent="0">
              <a:buNone/>
            </a:pPr>
            <a:r>
              <a:rPr lang="en-US" sz="2400" b="1" u="sng" dirty="0">
                <a:latin typeface="Arial Rounded MT Bold" pitchFamily="34" charset="0"/>
              </a:rPr>
              <a:t>KCPE 2006 </a:t>
            </a:r>
            <a:endParaRPr lang="en-US" sz="2400" b="1" dirty="0">
              <a:latin typeface="Arial Rounded MT Bold" pitchFamily="34" charset="0"/>
            </a:endParaRPr>
          </a:p>
          <a:p>
            <a:pPr marL="0" indent="0">
              <a:buNone/>
            </a:pPr>
            <a:r>
              <a:rPr lang="en-US" sz="2400" b="1" dirty="0">
                <a:latin typeface="Arial Rounded MT Bold" pitchFamily="34" charset="0"/>
              </a:rPr>
              <a:t>26. One </a:t>
            </a:r>
            <a:r>
              <a:rPr lang="en-US" sz="2400" b="1" dirty="0">
                <a:latin typeface="Arial Rounded MT Bold" pitchFamily="34" charset="0"/>
              </a:rPr>
              <a:t>of the reasons why the African </a:t>
            </a:r>
            <a:r>
              <a:rPr lang="en-US" sz="2400" b="1" dirty="0">
                <a:latin typeface="Arial Rounded MT Bold" pitchFamily="34" charset="0"/>
              </a:rPr>
              <a:t>countries 	formed </a:t>
            </a:r>
            <a:r>
              <a:rPr lang="en-US" sz="2400" b="1" dirty="0">
                <a:latin typeface="Arial Rounded MT Bold" pitchFamily="34" charset="0"/>
              </a:rPr>
              <a:t>the African unity {AU} </a:t>
            </a:r>
            <a:r>
              <a:rPr lang="en-US" sz="2400" b="1" dirty="0">
                <a:latin typeface="Arial Rounded MT Bold" pitchFamily="34" charset="0"/>
              </a:rPr>
              <a:t>	was to________________</a:t>
            </a:r>
          </a:p>
          <a:p>
            <a:pPr marL="0" indent="0">
              <a:buNone/>
            </a:pPr>
            <a:r>
              <a:rPr lang="en-US" sz="2400" b="1" dirty="0">
                <a:latin typeface="Arial Rounded MT Bold" pitchFamily="34" charset="0"/>
              </a:rPr>
              <a:t>A. Fight against crime the continent.</a:t>
            </a:r>
          </a:p>
          <a:p>
            <a:pPr marL="0" indent="0">
              <a:buNone/>
            </a:pPr>
            <a:r>
              <a:rPr lang="en-US" sz="2400" b="1" dirty="0">
                <a:latin typeface="Arial Rounded MT Bold" pitchFamily="34" charset="0"/>
              </a:rPr>
              <a:t>B. Assist </a:t>
            </a:r>
            <a:r>
              <a:rPr lang="en-US" sz="2400" b="1" dirty="0">
                <a:latin typeface="Arial Rounded MT Bold" pitchFamily="34" charset="0"/>
              </a:rPr>
              <a:t>in election of the leaders for </a:t>
            </a:r>
            <a:r>
              <a:rPr lang="en-US" sz="2400" b="1" dirty="0">
                <a:latin typeface="Arial Rounded MT Bold" pitchFamily="34" charset="0"/>
              </a:rPr>
              <a:t>member </a:t>
            </a:r>
            <a:r>
              <a:rPr lang="en-US" sz="2400" b="1" dirty="0">
                <a:latin typeface="Arial Rounded MT Bold" pitchFamily="34" charset="0"/>
              </a:rPr>
              <a:t>states.</a:t>
            </a:r>
          </a:p>
          <a:p>
            <a:pPr marL="0" indent="0">
              <a:buNone/>
            </a:pPr>
            <a:r>
              <a:rPr lang="en-US" sz="2400" b="1" dirty="0">
                <a:latin typeface="Arial Rounded MT Bold" pitchFamily="34" charset="0"/>
              </a:rPr>
              <a:t>C. Re-draw </a:t>
            </a:r>
            <a:r>
              <a:rPr lang="en-US" sz="2400" b="1" dirty="0">
                <a:latin typeface="Arial Rounded MT Bold" pitchFamily="34" charset="0"/>
              </a:rPr>
              <a:t>the boundaries of member states.</a:t>
            </a:r>
          </a:p>
          <a:p>
            <a:pPr marL="0" indent="0">
              <a:buNone/>
            </a:pPr>
            <a:r>
              <a:rPr lang="en-US" sz="2400" b="1" dirty="0">
                <a:latin typeface="Arial Rounded MT Bold" pitchFamily="34" charset="0"/>
              </a:rPr>
              <a:t>D. Bring </a:t>
            </a:r>
            <a:r>
              <a:rPr lang="en-US" sz="2400" b="1" dirty="0">
                <a:latin typeface="Arial Rounded MT Bold" pitchFamily="34" charset="0"/>
              </a:rPr>
              <a:t>greater economic co-operation in </a:t>
            </a:r>
            <a:r>
              <a:rPr lang="en-US" sz="2400" b="1" dirty="0">
                <a:latin typeface="Arial Rounded MT Bold" pitchFamily="34" charset="0"/>
              </a:rPr>
              <a:t>the continent</a:t>
            </a:r>
            <a:r>
              <a:rPr lang="en-US" sz="2400" b="1" dirty="0">
                <a:latin typeface="Arial Rounded MT Bold" pitchFamily="34" charset="0"/>
              </a:rPr>
              <a:t>.</a:t>
            </a:r>
          </a:p>
          <a:p>
            <a:endParaRPr lang="en-US" sz="2400" b="1" dirty="0">
              <a:latin typeface="Arial Rounded MT Bold" pitchFamily="34" charset="0"/>
            </a:endParaRPr>
          </a:p>
        </p:txBody>
      </p:sp>
      <p:sp>
        <p:nvSpPr>
          <p:cNvPr id="4" name="Content Placeholder 2"/>
          <p:cNvSpPr txBox="1">
            <a:spLocks/>
          </p:cNvSpPr>
          <p:nvPr/>
        </p:nvSpPr>
        <p:spPr>
          <a:xfrm>
            <a:off x="508000" y="3086100"/>
            <a:ext cx="9144000" cy="2438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u="sng" dirty="0">
                <a:latin typeface="Arial Rounded MT Bold" pitchFamily="34" charset="0"/>
              </a:rPr>
              <a:t>REASONING</a:t>
            </a:r>
            <a:endParaRPr lang="en-US" sz="2200" b="1" dirty="0">
              <a:latin typeface="Arial Rounded MT Bold" pitchFamily="34" charset="0"/>
            </a:endParaRPr>
          </a:p>
          <a:p>
            <a:pPr marL="0" indent="0">
              <a:buNone/>
            </a:pPr>
            <a:r>
              <a:rPr lang="en-US" sz="2200" b="1" u="sng" dirty="0">
                <a:latin typeface="Arial Rounded MT Bold" pitchFamily="34" charset="0"/>
              </a:rPr>
              <a:t>AU was formed to:</a:t>
            </a:r>
            <a:endParaRPr lang="en-US" sz="2200" b="1" dirty="0">
              <a:latin typeface="Arial Rounded MT Bold" pitchFamily="34" charset="0"/>
            </a:endParaRPr>
          </a:p>
          <a:p>
            <a:pPr marL="514350" indent="-514350">
              <a:buFont typeface="+mj-lt"/>
              <a:buAutoNum type="arabicPeriod"/>
            </a:pPr>
            <a:r>
              <a:rPr lang="en-US" sz="2200" b="1" dirty="0">
                <a:latin typeface="Arial Rounded MT Bold" pitchFamily="34" charset="0"/>
              </a:rPr>
              <a:t>To Promote Economic Development.</a:t>
            </a:r>
          </a:p>
          <a:p>
            <a:pPr marL="514350" indent="-514350">
              <a:buFont typeface="+mj-lt"/>
              <a:buAutoNum type="arabicPeriod"/>
            </a:pPr>
            <a:r>
              <a:rPr lang="en-US" sz="2200" b="1" dirty="0">
                <a:latin typeface="Arial Rounded MT Bold" pitchFamily="34" charset="0"/>
              </a:rPr>
              <a:t>To achieve greater unity and solidarity among African states.</a:t>
            </a:r>
          </a:p>
          <a:p>
            <a:pPr marL="514350" indent="-514350">
              <a:buFont typeface="+mj-lt"/>
              <a:buAutoNum type="arabicPeriod"/>
            </a:pPr>
            <a:r>
              <a:rPr lang="en-US" sz="2200" b="1" dirty="0">
                <a:latin typeface="Arial Rounded MT Bold" pitchFamily="34" charset="0"/>
              </a:rPr>
              <a:t>To defend and settle border disputer but not to re-draw them.</a:t>
            </a:r>
          </a:p>
          <a:p>
            <a:pPr marL="514350" indent="-514350">
              <a:buFont typeface="+mj-lt"/>
              <a:buAutoNum type="arabicPeriod"/>
            </a:pPr>
            <a:r>
              <a:rPr lang="en-US" sz="2200" b="1" dirty="0">
                <a:latin typeface="Arial Rounded MT Bold" pitchFamily="34" charset="0"/>
              </a:rPr>
              <a:t>To encourage internal co-operation.</a:t>
            </a:r>
          </a:p>
          <a:p>
            <a:endParaRPr lang="en-US" sz="2200" b="1" dirty="0"/>
          </a:p>
        </p:txBody>
      </p:sp>
    </p:spTree>
    <p:extLst>
      <p:ext uri="{BB962C8B-B14F-4D97-AF65-F5344CB8AC3E}">
        <p14:creationId xmlns:p14="http://schemas.microsoft.com/office/powerpoint/2010/main" val="1373534421"/>
      </p:ext>
    </p:extLst>
  </p:cSld>
  <p:clrMapOvr>
    <a:masterClrMapping/>
  </p:clrMapOvr>
  <p:transition spd="slow" advTm="60000">
    <p:cover/>
  </p:transition>
  <p:timing>
    <p:tnLst>
      <p:par>
        <p:cTn id="1" dur="indefinite" restart="never" nodeType="tmRoot"/>
      </p:par>
    </p:tn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144000" cy="4089400"/>
          </a:xfrm>
          <a:prstGeom prst="rect">
            <a:avLst/>
          </a:prstGeom>
        </p:spPr>
        <p:txBody>
          <a:bodyPr>
            <a:normAutofit/>
          </a:bodyPr>
          <a:lstStyle/>
          <a:p>
            <a:pPr marL="0" indent="0">
              <a:buNone/>
            </a:pPr>
            <a:r>
              <a:rPr lang="en-US" sz="2400" b="1" u="sng" dirty="0">
                <a:latin typeface="Arial Rounded MT Bold" pitchFamily="34" charset="0"/>
              </a:rPr>
              <a:t>KCPE 2006 </a:t>
            </a:r>
            <a:endParaRPr lang="en-US" sz="2400" b="1" dirty="0">
              <a:latin typeface="Arial Rounded MT Bold" pitchFamily="34" charset="0"/>
            </a:endParaRPr>
          </a:p>
          <a:p>
            <a:pPr marL="0" indent="0">
              <a:buNone/>
            </a:pPr>
            <a:r>
              <a:rPr lang="en-US" sz="2400" b="1" dirty="0">
                <a:latin typeface="Arial Rounded MT Bold" pitchFamily="34" charset="0"/>
              </a:rPr>
              <a:t>34.Which </a:t>
            </a:r>
            <a:r>
              <a:rPr lang="en-US" sz="2400" b="1" dirty="0">
                <a:latin typeface="Arial Rounded MT Bold" pitchFamily="34" charset="0"/>
              </a:rPr>
              <a:t>one of the following statement is </a:t>
            </a:r>
            <a:r>
              <a:rPr lang="en-US" sz="2400" b="1" dirty="0">
                <a:latin typeface="Arial Rounded MT Bold" pitchFamily="34" charset="0"/>
              </a:rPr>
              <a:t>TRUE </a:t>
            </a:r>
            <a:r>
              <a:rPr lang="en-US" sz="2400" b="1" dirty="0">
                <a:latin typeface="Arial Rounded MT Bold" pitchFamily="34" charset="0"/>
              </a:rPr>
              <a:t>about the policy of assimilation in </a:t>
            </a:r>
            <a:r>
              <a:rPr lang="en-US" sz="2400" b="1" dirty="0">
                <a:latin typeface="Arial Rounded MT Bold" pitchFamily="34" charset="0"/>
              </a:rPr>
              <a:t>Senegal</a:t>
            </a:r>
            <a:r>
              <a:rPr lang="en-US" sz="2400" b="1" dirty="0">
                <a:latin typeface="Arial Rounded MT Bold" pitchFamily="34" charset="0"/>
              </a:rPr>
              <a:t>?</a:t>
            </a:r>
          </a:p>
          <a:p>
            <a:pPr marL="0" indent="0">
              <a:buNone/>
            </a:pPr>
            <a:r>
              <a:rPr lang="en-US" sz="2400" b="1" dirty="0">
                <a:latin typeface="Arial Rounded MT Bold" pitchFamily="34" charset="0"/>
              </a:rPr>
              <a:t>A. Assimilated </a:t>
            </a:r>
            <a:r>
              <a:rPr lang="en-US" sz="2400" b="1" dirty="0">
                <a:latin typeface="Arial Rounded MT Bold" pitchFamily="34" charset="0"/>
              </a:rPr>
              <a:t>African worked on European </a:t>
            </a:r>
            <a:r>
              <a:rPr lang="en-US" sz="2400" b="1" dirty="0">
                <a:latin typeface="Arial Rounded MT Bold" pitchFamily="34" charset="0"/>
              </a:rPr>
              <a:t>farms</a:t>
            </a:r>
            <a:r>
              <a:rPr lang="en-US" sz="2400" b="1" dirty="0">
                <a:latin typeface="Arial Rounded MT Bold" pitchFamily="34" charset="0"/>
              </a:rPr>
              <a:t>.</a:t>
            </a:r>
          </a:p>
          <a:p>
            <a:pPr marL="0" indent="0">
              <a:buNone/>
            </a:pPr>
            <a:r>
              <a:rPr lang="en-US" sz="2400" b="1" dirty="0">
                <a:latin typeface="Arial Rounded MT Bold" pitchFamily="34" charset="0"/>
              </a:rPr>
              <a:t>B. Assimilated </a:t>
            </a:r>
            <a:r>
              <a:rPr lang="en-US" sz="2400" b="1" dirty="0">
                <a:latin typeface="Arial Rounded MT Bold" pitchFamily="34" charset="0"/>
              </a:rPr>
              <a:t>Africans practiced their </a:t>
            </a:r>
            <a:r>
              <a:rPr lang="en-US" sz="2400" b="1" dirty="0">
                <a:latin typeface="Arial Rounded MT Bold" pitchFamily="34" charset="0"/>
              </a:rPr>
              <a:t>customary </a:t>
            </a:r>
            <a:r>
              <a:rPr lang="en-US" sz="2400" b="1" dirty="0">
                <a:latin typeface="Arial Rounded MT Bold" pitchFamily="34" charset="0"/>
              </a:rPr>
              <a:t>laws.</a:t>
            </a:r>
          </a:p>
          <a:p>
            <a:pPr marL="0" indent="0">
              <a:buNone/>
            </a:pPr>
            <a:r>
              <a:rPr lang="en-US" sz="2400" b="1" dirty="0">
                <a:latin typeface="Arial Rounded MT Bold" pitchFamily="34" charset="0"/>
              </a:rPr>
              <a:t>C. Assimilated </a:t>
            </a:r>
            <a:r>
              <a:rPr lang="en-US" sz="2400" b="1" dirty="0">
                <a:latin typeface="Arial Rounded MT Bold" pitchFamily="34" charset="0"/>
              </a:rPr>
              <a:t>Africans could be voted to the </a:t>
            </a:r>
            <a:r>
              <a:rPr lang="en-US" sz="2400" b="1" dirty="0">
                <a:latin typeface="Arial Rounded MT Bold" pitchFamily="34" charset="0"/>
              </a:rPr>
              <a:t>French </a:t>
            </a:r>
            <a:r>
              <a:rPr lang="en-US" sz="2400" b="1" dirty="0">
                <a:latin typeface="Arial Rounded MT Bold" pitchFamily="34" charset="0"/>
              </a:rPr>
              <a:t>National Assembly.</a:t>
            </a:r>
          </a:p>
          <a:p>
            <a:pPr marL="0" indent="0">
              <a:buNone/>
            </a:pPr>
            <a:r>
              <a:rPr lang="en-US" sz="2400" b="1" dirty="0">
                <a:latin typeface="Arial Rounded MT Bold" pitchFamily="34" charset="0"/>
              </a:rPr>
              <a:t>D. Assimilated </a:t>
            </a:r>
            <a:r>
              <a:rPr lang="en-US" sz="2400" b="1" dirty="0">
                <a:latin typeface="Arial Rounded MT Bold" pitchFamily="34" charset="0"/>
              </a:rPr>
              <a:t>Africans were allowed to have </a:t>
            </a:r>
            <a:r>
              <a:rPr lang="en-US" sz="2400" b="1" dirty="0">
                <a:latin typeface="Arial Rounded MT Bold" pitchFamily="34" charset="0"/>
              </a:rPr>
              <a:t>their </a:t>
            </a:r>
            <a:r>
              <a:rPr lang="en-US" sz="2400" b="1" dirty="0">
                <a:latin typeface="Arial Rounded MT Bold" pitchFamily="34" charset="0"/>
              </a:rPr>
              <a:t>own parliament</a:t>
            </a:r>
            <a:r>
              <a:rPr lang="en-US" sz="2400" b="1" dirty="0">
                <a:latin typeface="Arial Rounded MT Bold" pitchFamily="34" charset="0"/>
              </a:rPr>
              <a:t>.</a:t>
            </a:r>
          </a:p>
          <a:p>
            <a:pPr marL="0" indent="0">
              <a:buNone/>
            </a:pPr>
            <a:endParaRPr lang="en-US" sz="2400" b="1" dirty="0">
              <a:latin typeface="Arial Rounded MT Bold" pitchFamily="34" charset="0"/>
            </a:endParaRPr>
          </a:p>
        </p:txBody>
      </p:sp>
      <p:sp>
        <p:nvSpPr>
          <p:cNvPr id="4" name="Content Placeholder 2"/>
          <p:cNvSpPr txBox="1">
            <a:spLocks/>
          </p:cNvSpPr>
          <p:nvPr/>
        </p:nvSpPr>
        <p:spPr>
          <a:xfrm>
            <a:off x="508000" y="3924300"/>
            <a:ext cx="9144000" cy="2286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u="sng" dirty="0">
                <a:latin typeface="Arial Rounded MT Bold" pitchFamily="34" charset="0"/>
              </a:rPr>
              <a:t>REASONING:</a:t>
            </a:r>
            <a:endParaRPr lang="en-US" sz="2000" b="1" dirty="0">
              <a:latin typeface="Arial Rounded MT Bold" pitchFamily="34" charset="0"/>
            </a:endParaRPr>
          </a:p>
          <a:p>
            <a:pPr marL="0" indent="0">
              <a:buNone/>
            </a:pPr>
            <a:r>
              <a:rPr lang="en-US" sz="2000" b="1" dirty="0">
                <a:latin typeface="Arial Rounded MT Bold" pitchFamily="34" charset="0"/>
              </a:rPr>
              <a:t>French introduced assimilation policy where Africans were taught French education, adopt French culture and religion and able Africans could become Frenchman, be employed, start business in French or voted to the French National Assembly.</a:t>
            </a:r>
          </a:p>
          <a:p>
            <a:endParaRPr lang="en-US" sz="2000" b="1" dirty="0">
              <a:latin typeface="Arial Rounded MT Bold" pitchFamily="34" charset="0"/>
            </a:endParaRPr>
          </a:p>
          <a:p>
            <a:endParaRPr lang="en-US" sz="2000" b="1" dirty="0"/>
          </a:p>
        </p:txBody>
      </p:sp>
    </p:spTree>
    <p:extLst>
      <p:ext uri="{BB962C8B-B14F-4D97-AF65-F5344CB8AC3E}">
        <p14:creationId xmlns:p14="http://schemas.microsoft.com/office/powerpoint/2010/main" val="2473459547"/>
      </p:ext>
    </p:extLst>
  </p:cSld>
  <p:clrMapOvr>
    <a:masterClrMapping/>
  </p:clrMapOvr>
  <p:transition spd="slow" advTm="60000">
    <p:cover/>
  </p:transition>
  <p:timing>
    <p:tnLst>
      <p:par>
        <p:cTn id="1" dur="indefinite" restart="never" nodeType="tmRoot"/>
      </p:par>
    </p:tn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0"/>
            <a:ext cx="9144000" cy="3086100"/>
          </a:xfrm>
          <a:prstGeom prst="rect">
            <a:avLst/>
          </a:prstGeom>
        </p:spPr>
        <p:txBody>
          <a:bodyPr>
            <a:normAutofit/>
          </a:bodyPr>
          <a:lstStyle/>
          <a:p>
            <a:pPr marL="0" indent="0">
              <a:buNone/>
            </a:pPr>
            <a:r>
              <a:rPr lang="en-US" sz="2400" b="1" u="sng" dirty="0">
                <a:latin typeface="Arial Rounded MT Bold" pitchFamily="34" charset="0"/>
              </a:rPr>
              <a:t>KCPE </a:t>
            </a:r>
            <a:r>
              <a:rPr lang="en-US" sz="2400" b="1" u="sng" dirty="0">
                <a:latin typeface="Arial Rounded MT Bold" pitchFamily="34" charset="0"/>
              </a:rPr>
              <a:t>2006</a:t>
            </a:r>
            <a:endParaRPr lang="en-US" sz="2400" b="1" dirty="0">
              <a:latin typeface="Arial Rounded MT Bold" pitchFamily="34" charset="0"/>
            </a:endParaRPr>
          </a:p>
          <a:p>
            <a:pPr marL="0" indent="0">
              <a:buNone/>
            </a:pPr>
            <a:r>
              <a:rPr lang="en-US" sz="2400" b="1" dirty="0">
                <a:latin typeface="Arial Rounded MT Bold" pitchFamily="34" charset="0"/>
              </a:rPr>
              <a:t>54.The </a:t>
            </a:r>
            <a:r>
              <a:rPr lang="en-US" sz="2400" b="1" dirty="0">
                <a:latin typeface="Arial Rounded MT Bold" pitchFamily="34" charset="0"/>
              </a:rPr>
              <a:t>government of Kenya and Swaziland </a:t>
            </a:r>
            <a:r>
              <a:rPr lang="en-US" sz="2400" b="1" dirty="0">
                <a:latin typeface="Arial Rounded MT Bold" pitchFamily="34" charset="0"/>
              </a:rPr>
              <a:t>are </a:t>
            </a:r>
            <a:r>
              <a:rPr lang="en-US" sz="2400" b="1" dirty="0">
                <a:latin typeface="Arial Rounded MT Bold" pitchFamily="34" charset="0"/>
              </a:rPr>
              <a:t>similar in </a:t>
            </a:r>
            <a:r>
              <a:rPr lang="en-US" sz="2400" b="1" dirty="0">
                <a:latin typeface="Arial Rounded MT Bold" pitchFamily="34" charset="0"/>
              </a:rPr>
              <a:t>that_________</a:t>
            </a:r>
            <a:endParaRPr lang="en-US" sz="2400" b="1" dirty="0">
              <a:latin typeface="Arial Rounded MT Bold" pitchFamily="34" charset="0"/>
            </a:endParaRPr>
          </a:p>
          <a:p>
            <a:pPr marL="0" indent="0">
              <a:buNone/>
            </a:pPr>
            <a:r>
              <a:rPr lang="en-US" sz="2400" b="1" dirty="0">
                <a:latin typeface="Arial Rounded MT Bold" pitchFamily="34" charset="0"/>
              </a:rPr>
              <a:t>A. The </a:t>
            </a:r>
            <a:r>
              <a:rPr lang="en-US" sz="2400" b="1" dirty="0">
                <a:latin typeface="Arial Rounded MT Bold" pitchFamily="34" charset="0"/>
              </a:rPr>
              <a:t>winning party in elections forms the </a:t>
            </a:r>
            <a:r>
              <a:rPr lang="en-US" sz="2400" b="1" dirty="0">
                <a:latin typeface="Arial Rounded MT Bold" pitchFamily="34" charset="0"/>
              </a:rPr>
              <a:t>government</a:t>
            </a:r>
            <a:r>
              <a:rPr lang="en-US" sz="2400" b="1" dirty="0">
                <a:latin typeface="Arial Rounded MT Bold" pitchFamily="34" charset="0"/>
              </a:rPr>
              <a:t>.</a:t>
            </a:r>
          </a:p>
          <a:p>
            <a:pPr marL="0" indent="0">
              <a:buNone/>
            </a:pPr>
            <a:r>
              <a:rPr lang="en-US" sz="2400" b="1" dirty="0">
                <a:latin typeface="Arial Rounded MT Bold" pitchFamily="34" charset="0"/>
              </a:rPr>
              <a:t>B. The </a:t>
            </a:r>
            <a:r>
              <a:rPr lang="en-US" sz="2400" b="1" dirty="0">
                <a:latin typeface="Arial Rounded MT Bold" pitchFamily="34" charset="0"/>
              </a:rPr>
              <a:t>queen mother influences </a:t>
            </a:r>
            <a:r>
              <a:rPr lang="en-US" sz="2400" b="1" dirty="0">
                <a:latin typeface="Arial Rounded MT Bold" pitchFamily="34" charset="0"/>
              </a:rPr>
              <a:t>government </a:t>
            </a:r>
            <a:r>
              <a:rPr lang="en-US" sz="2400" b="1" dirty="0">
                <a:latin typeface="Arial Rounded MT Bold" pitchFamily="34" charset="0"/>
              </a:rPr>
              <a:t>decision.</a:t>
            </a:r>
          </a:p>
          <a:p>
            <a:pPr marL="0" indent="0">
              <a:buNone/>
            </a:pPr>
            <a:r>
              <a:rPr lang="en-US" sz="2400" b="1" dirty="0">
                <a:latin typeface="Arial Rounded MT Bold" pitchFamily="34" charset="0"/>
              </a:rPr>
              <a:t>C. The </a:t>
            </a:r>
            <a:r>
              <a:rPr lang="en-US" sz="2400" b="1" dirty="0">
                <a:latin typeface="Arial Rounded MT Bold" pitchFamily="34" charset="0"/>
              </a:rPr>
              <a:t>parliament has two houses.</a:t>
            </a:r>
          </a:p>
          <a:p>
            <a:pPr marL="0" indent="0">
              <a:buNone/>
            </a:pPr>
            <a:r>
              <a:rPr lang="en-US" sz="2400" b="1" dirty="0">
                <a:latin typeface="Arial Rounded MT Bold" pitchFamily="34" charset="0"/>
              </a:rPr>
              <a:t>D. The </a:t>
            </a:r>
            <a:r>
              <a:rPr lang="en-US" sz="2400" b="1" dirty="0">
                <a:latin typeface="Arial Rounded MT Bold" pitchFamily="34" charset="0"/>
              </a:rPr>
              <a:t>head of state appoints the cabinet</a:t>
            </a:r>
            <a:r>
              <a:rPr lang="en-US" sz="2400" b="1" dirty="0">
                <a:latin typeface="Arial Rounded MT Bold" pitchFamily="34" charset="0"/>
              </a:rPr>
              <a:t>.</a:t>
            </a:r>
          </a:p>
          <a:p>
            <a:pPr marL="0" indent="0">
              <a:buNone/>
            </a:pPr>
            <a:endParaRPr lang="en-US" sz="2400" b="1" dirty="0">
              <a:latin typeface="Arial Rounded MT Bold" pitchFamily="34" charset="0"/>
            </a:endParaRPr>
          </a:p>
        </p:txBody>
      </p:sp>
      <p:sp>
        <p:nvSpPr>
          <p:cNvPr id="4" name="Content Placeholder 2"/>
          <p:cNvSpPr txBox="1">
            <a:spLocks/>
          </p:cNvSpPr>
          <p:nvPr/>
        </p:nvSpPr>
        <p:spPr>
          <a:xfrm>
            <a:off x="508000" y="3314700"/>
            <a:ext cx="9144000" cy="2362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u="sng" dirty="0">
                <a:latin typeface="Arial Rounded MT Bold" pitchFamily="34" charset="0"/>
              </a:rPr>
              <a:t>REASONING</a:t>
            </a:r>
            <a:endParaRPr lang="en-US" sz="2000" b="1" dirty="0">
              <a:latin typeface="Arial Rounded MT Bold" pitchFamily="34" charset="0"/>
            </a:endParaRPr>
          </a:p>
          <a:p>
            <a:pPr marL="0" indent="0">
              <a:buNone/>
            </a:pPr>
            <a:r>
              <a:rPr lang="en-US" sz="2000" b="1" u="sng" dirty="0">
                <a:latin typeface="Arial Rounded MT Bold" pitchFamily="34" charset="0"/>
              </a:rPr>
              <a:t>Similarity</a:t>
            </a:r>
            <a:endParaRPr lang="en-US" sz="2000" b="1" dirty="0">
              <a:latin typeface="Arial Rounded MT Bold" pitchFamily="34" charset="0"/>
            </a:endParaRPr>
          </a:p>
          <a:p>
            <a:pPr marL="0" indent="0">
              <a:buNone/>
            </a:pPr>
            <a:r>
              <a:rPr lang="en-US" sz="2000" b="1" dirty="0">
                <a:latin typeface="Arial Rounded MT Bold" pitchFamily="34" charset="0"/>
              </a:rPr>
              <a:t>President or king is the head of state and government.</a:t>
            </a:r>
          </a:p>
          <a:p>
            <a:pPr marL="0" indent="0">
              <a:buNone/>
            </a:pPr>
            <a:r>
              <a:rPr lang="en-US" sz="2000" b="1" dirty="0">
                <a:latin typeface="Arial Rounded MT Bold" pitchFamily="34" charset="0"/>
              </a:rPr>
              <a:t>There is a cabinet in Swaziland called </a:t>
            </a:r>
            <a:r>
              <a:rPr lang="en-US" sz="2000" b="1" dirty="0" err="1">
                <a:latin typeface="Arial Rounded MT Bold" pitchFamily="34" charset="0"/>
              </a:rPr>
              <a:t>Liqoqo</a:t>
            </a:r>
            <a:r>
              <a:rPr lang="en-US" sz="2000" b="1" dirty="0">
                <a:latin typeface="Arial Rounded MT Bold" pitchFamily="34" charset="0"/>
              </a:rPr>
              <a:t>.</a:t>
            </a:r>
          </a:p>
          <a:p>
            <a:pPr marL="0" indent="0">
              <a:buNone/>
            </a:pPr>
            <a:r>
              <a:rPr lang="en-US" sz="2000" b="1" dirty="0">
                <a:latin typeface="Arial Rounded MT Bold" pitchFamily="34" charset="0"/>
              </a:rPr>
              <a:t>Cabinet are appointed by president or king.</a:t>
            </a:r>
          </a:p>
          <a:p>
            <a:pPr marL="0" indent="0">
              <a:buNone/>
            </a:pPr>
            <a:r>
              <a:rPr lang="en-US" sz="2000" b="1" dirty="0">
                <a:latin typeface="Arial Rounded MT Bold" pitchFamily="34" charset="0"/>
              </a:rPr>
              <a:t>President / King are the commander in chief of the armed forces.</a:t>
            </a:r>
          </a:p>
          <a:p>
            <a:endParaRPr lang="en-US" sz="2000" b="1" dirty="0">
              <a:latin typeface="Arial Rounded MT Bold" pitchFamily="34" charset="0"/>
            </a:endParaRPr>
          </a:p>
          <a:p>
            <a:endParaRPr lang="en-US" sz="2000" b="1" dirty="0"/>
          </a:p>
        </p:txBody>
      </p:sp>
    </p:spTree>
    <p:extLst>
      <p:ext uri="{BB962C8B-B14F-4D97-AF65-F5344CB8AC3E}">
        <p14:creationId xmlns:p14="http://schemas.microsoft.com/office/powerpoint/2010/main" val="1040860622"/>
      </p:ext>
    </p:extLst>
  </p:cSld>
  <p:clrMapOvr>
    <a:masterClrMapping/>
  </p:clrMapOvr>
  <p:transition spd="slow" advTm="60000">
    <p:cover/>
  </p:transition>
  <p:timing>
    <p:tnLst>
      <p:par>
        <p:cTn id="1" dur="indefinite" restart="never" nodeType="tmRoot"/>
      </p:par>
    </p:tnLst>
  </p:timing>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8100"/>
            <a:ext cx="9067800" cy="3048000"/>
          </a:xfrm>
          <a:prstGeom prst="rect">
            <a:avLst/>
          </a:prstGeom>
        </p:spPr>
        <p:txBody>
          <a:bodyPr>
            <a:noAutofit/>
          </a:bodyPr>
          <a:lstStyle/>
          <a:p>
            <a:pPr marL="0" indent="0">
              <a:buNone/>
            </a:pPr>
            <a:r>
              <a:rPr lang="en-US" sz="2400" b="1" u="sng" dirty="0">
                <a:latin typeface="Arial Rounded MT Bold" pitchFamily="34" charset="0"/>
              </a:rPr>
              <a:t>KCPE 2007 </a:t>
            </a:r>
            <a:endParaRPr lang="en-US" sz="2400" b="1" dirty="0">
              <a:latin typeface="Arial Rounded MT Bold" pitchFamily="34" charset="0"/>
            </a:endParaRPr>
          </a:p>
          <a:p>
            <a:pPr marL="0" indent="0">
              <a:buNone/>
            </a:pPr>
            <a:r>
              <a:rPr lang="en-US" sz="2400" b="1" dirty="0">
                <a:latin typeface="Arial Rounded MT Bold" pitchFamily="34" charset="0"/>
              </a:rPr>
              <a:t>24.Which </a:t>
            </a:r>
            <a:r>
              <a:rPr lang="en-US" sz="2400" b="1" dirty="0">
                <a:latin typeface="Arial Rounded MT Bold" pitchFamily="34" charset="0"/>
              </a:rPr>
              <a:t>one the following African leaders </a:t>
            </a:r>
            <a:r>
              <a:rPr lang="en-US" sz="2400" b="1" dirty="0">
                <a:latin typeface="Arial Rounded MT Bold" pitchFamily="34" charset="0"/>
              </a:rPr>
              <a:t>	collaborated </a:t>
            </a:r>
            <a:r>
              <a:rPr lang="en-US" sz="2400" b="1" dirty="0">
                <a:latin typeface="Arial Rounded MT Bold" pitchFamily="34" charset="0"/>
              </a:rPr>
              <a:t>with European during the </a:t>
            </a:r>
            <a:r>
              <a:rPr lang="en-US" sz="2400" b="1" dirty="0">
                <a:latin typeface="Arial Rounded MT Bold" pitchFamily="34" charset="0"/>
              </a:rPr>
              <a:t>establishment </a:t>
            </a:r>
            <a:r>
              <a:rPr lang="en-US" sz="2400" b="1" dirty="0">
                <a:latin typeface="Arial Rounded MT Bold" pitchFamily="34" charset="0"/>
              </a:rPr>
              <a:t>of colonial rule?</a:t>
            </a:r>
          </a:p>
          <a:p>
            <a:pPr marL="0" indent="0">
              <a:buNone/>
            </a:pPr>
            <a:r>
              <a:rPr lang="en-US" sz="2400" b="1" dirty="0">
                <a:latin typeface="Arial Rounded MT Bold" pitchFamily="34" charset="0"/>
              </a:rPr>
              <a:t>	A. </a:t>
            </a:r>
            <a:r>
              <a:rPr lang="en-US" sz="2400" b="1" dirty="0" err="1">
                <a:latin typeface="Arial Rounded MT Bold" pitchFamily="34" charset="0"/>
              </a:rPr>
              <a:t>Lewanika</a:t>
            </a:r>
            <a:r>
              <a:rPr lang="en-US" sz="2400" b="1" dirty="0">
                <a:latin typeface="Arial Rounded MT Bold" pitchFamily="34" charset="0"/>
              </a:rPr>
              <a:t> </a:t>
            </a:r>
            <a:r>
              <a:rPr lang="en-US" sz="2400" b="1" dirty="0">
                <a:latin typeface="Arial Rounded MT Bold" pitchFamily="34" charset="0"/>
              </a:rPr>
              <a:t>of the </a:t>
            </a:r>
            <a:r>
              <a:rPr lang="en-US" sz="2400" b="1" dirty="0" err="1">
                <a:latin typeface="Arial Rounded MT Bold" pitchFamily="34" charset="0"/>
              </a:rPr>
              <a:t>Lozi</a:t>
            </a:r>
            <a:r>
              <a:rPr lang="en-US" sz="2400" b="1" dirty="0">
                <a:latin typeface="Arial Rounded MT Bold" pitchFamily="34" charset="0"/>
              </a:rPr>
              <a:t>.</a:t>
            </a:r>
          </a:p>
          <a:p>
            <a:pPr marL="0" indent="0">
              <a:buNone/>
            </a:pPr>
            <a:r>
              <a:rPr lang="en-US" sz="2400" b="1" dirty="0">
                <a:latin typeface="Arial Rounded MT Bold" pitchFamily="34" charset="0"/>
              </a:rPr>
              <a:t>	B. </a:t>
            </a:r>
            <a:r>
              <a:rPr lang="en-US" sz="2400" b="1" dirty="0" err="1">
                <a:latin typeface="Arial Rounded MT Bold" pitchFamily="34" charset="0"/>
              </a:rPr>
              <a:t>Samore</a:t>
            </a:r>
            <a:r>
              <a:rPr lang="en-US" sz="2400" b="1" dirty="0">
                <a:latin typeface="Arial Rounded MT Bold" pitchFamily="34" charset="0"/>
              </a:rPr>
              <a:t> </a:t>
            </a:r>
            <a:r>
              <a:rPr lang="en-US" sz="2400" b="1" dirty="0" err="1">
                <a:latin typeface="Arial Rounded MT Bold" pitchFamily="34" charset="0"/>
              </a:rPr>
              <a:t>Toure</a:t>
            </a:r>
            <a:r>
              <a:rPr lang="en-US" sz="2400" b="1" dirty="0">
                <a:latin typeface="Arial Rounded MT Bold" pitchFamily="34" charset="0"/>
              </a:rPr>
              <a:t> of the Mandinka.</a:t>
            </a:r>
          </a:p>
          <a:p>
            <a:pPr marL="0" indent="0">
              <a:buNone/>
            </a:pPr>
            <a:r>
              <a:rPr lang="en-US" sz="2400" b="1" dirty="0">
                <a:latin typeface="Arial Rounded MT Bold" pitchFamily="34" charset="0"/>
              </a:rPr>
              <a:t>	C. </a:t>
            </a:r>
            <a:r>
              <a:rPr lang="en-US" sz="2400" b="1" dirty="0" err="1">
                <a:latin typeface="Arial Rounded MT Bold" pitchFamily="34" charset="0"/>
              </a:rPr>
              <a:t>Kabaka</a:t>
            </a:r>
            <a:r>
              <a:rPr lang="en-US" sz="2400" b="1" dirty="0">
                <a:latin typeface="Arial Rounded MT Bold" pitchFamily="34" charset="0"/>
              </a:rPr>
              <a:t> </a:t>
            </a:r>
            <a:r>
              <a:rPr lang="en-US" sz="2400" b="1" dirty="0" err="1">
                <a:latin typeface="Arial Rounded MT Bold" pitchFamily="34" charset="0"/>
              </a:rPr>
              <a:t>Mwanga</a:t>
            </a:r>
            <a:r>
              <a:rPr lang="en-US" sz="2400" b="1" dirty="0">
                <a:latin typeface="Arial Rounded MT Bold" pitchFamily="34" charset="0"/>
              </a:rPr>
              <a:t> of the </a:t>
            </a:r>
            <a:r>
              <a:rPr lang="en-US" sz="2400" b="1" dirty="0" err="1">
                <a:latin typeface="Arial Rounded MT Bold" pitchFamily="34" charset="0"/>
              </a:rPr>
              <a:t>Baganda</a:t>
            </a:r>
            <a:r>
              <a:rPr lang="en-US" sz="2400" b="1" dirty="0">
                <a:latin typeface="Arial Rounded MT Bold" pitchFamily="34" charset="0"/>
              </a:rPr>
              <a:t>.</a:t>
            </a:r>
          </a:p>
          <a:p>
            <a:pPr marL="0" indent="0">
              <a:buNone/>
            </a:pPr>
            <a:r>
              <a:rPr lang="en-US" sz="2400" b="1" dirty="0">
                <a:latin typeface="Arial Rounded MT Bold" pitchFamily="34" charset="0"/>
              </a:rPr>
              <a:t>	D. </a:t>
            </a:r>
            <a:r>
              <a:rPr lang="en-US" sz="2400" b="1" dirty="0" err="1">
                <a:latin typeface="Arial Rounded MT Bold" pitchFamily="34" charset="0"/>
              </a:rPr>
              <a:t>Sakawa</a:t>
            </a:r>
            <a:r>
              <a:rPr lang="en-US" sz="2400" b="1" dirty="0">
                <a:latin typeface="Arial Rounded MT Bold" pitchFamily="34" charset="0"/>
              </a:rPr>
              <a:t> </a:t>
            </a:r>
            <a:r>
              <a:rPr lang="en-US" sz="2400" b="1" dirty="0">
                <a:latin typeface="Arial Rounded MT Bold" pitchFamily="34" charset="0"/>
              </a:rPr>
              <a:t>of the </a:t>
            </a:r>
            <a:r>
              <a:rPr lang="en-US" sz="2400" b="1" dirty="0" err="1">
                <a:latin typeface="Arial Rounded MT Bold" pitchFamily="34" charset="0"/>
              </a:rPr>
              <a:t>Abagusii</a:t>
            </a:r>
            <a:endParaRPr lang="en-US" sz="2400" b="1" dirty="0">
              <a:latin typeface="Arial Rounded MT Bold" pitchFamily="34" charset="0"/>
            </a:endParaRPr>
          </a:p>
          <a:p>
            <a:pPr marL="0" indent="0">
              <a:buNone/>
            </a:pPr>
            <a:r>
              <a:rPr lang="en-US" sz="2400" b="1" u="sng" dirty="0">
                <a:latin typeface="Arial Rounded MT Bold" pitchFamily="34" charset="0"/>
              </a:rPr>
              <a:t>Reasoning</a:t>
            </a:r>
            <a:r>
              <a:rPr lang="en-US" sz="2400" b="1" dirty="0">
                <a:latin typeface="Arial Rounded MT Bold" pitchFamily="34" charset="0"/>
              </a:rPr>
              <a:t> </a:t>
            </a:r>
          </a:p>
        </p:txBody>
      </p:sp>
      <p:graphicFrame>
        <p:nvGraphicFramePr>
          <p:cNvPr id="4" name="Content Placeholder 3"/>
          <p:cNvGraphicFramePr>
            <a:graphicFrameLocks/>
          </p:cNvGraphicFramePr>
          <p:nvPr>
            <p:extLst>
              <p:ext uri="{D42A27DB-BD31-4B8C-83A1-F6EECF244321}">
                <p14:modId xmlns:p14="http://schemas.microsoft.com/office/powerpoint/2010/main" val="3541582411"/>
              </p:ext>
            </p:extLst>
          </p:nvPr>
        </p:nvGraphicFramePr>
        <p:xfrm>
          <a:off x="889000" y="3771900"/>
          <a:ext cx="8458200" cy="1663700"/>
        </p:xfrm>
        <a:graphic>
          <a:graphicData uri="http://schemas.openxmlformats.org/drawingml/2006/table">
            <a:tbl>
              <a:tblPr firstRow="1" firstCol="1" lastRow="1" lastCol="1" bandRow="1" bandCol="1">
                <a:tableStyleId>{5940675A-B579-460E-94D1-54222C63F5DA}</a:tableStyleId>
              </a:tblPr>
              <a:tblGrid>
                <a:gridCol w="3942125">
                  <a:extLst>
                    <a:ext uri="{9D8B030D-6E8A-4147-A177-3AD203B41FA5}">
                      <a16:colId xmlns:a16="http://schemas.microsoft.com/office/drawing/2014/main" val="20000"/>
                    </a:ext>
                  </a:extLst>
                </a:gridCol>
                <a:gridCol w="4516075">
                  <a:extLst>
                    <a:ext uri="{9D8B030D-6E8A-4147-A177-3AD203B41FA5}">
                      <a16:colId xmlns:a16="http://schemas.microsoft.com/office/drawing/2014/main" val="20001"/>
                    </a:ext>
                  </a:extLst>
                </a:gridCol>
              </a:tblGrid>
              <a:tr h="368300">
                <a:tc>
                  <a:txBody>
                    <a:bodyPr/>
                    <a:lstStyle/>
                    <a:p>
                      <a:pPr marL="0" marR="0" algn="ctr">
                        <a:spcBef>
                          <a:spcPts val="0"/>
                        </a:spcBef>
                        <a:spcAft>
                          <a:spcPts val="0"/>
                        </a:spcAft>
                      </a:pPr>
                      <a:r>
                        <a:rPr lang="en-US" sz="2400" b="1" dirty="0">
                          <a:effectLst/>
                        </a:rPr>
                        <a:t>Collaborators</a:t>
                      </a:r>
                      <a:endParaRPr lang="en-US" sz="2400" b="1" dirty="0">
                        <a:solidFill>
                          <a:srgbClr val="FF0000"/>
                        </a:solidFill>
                        <a:effectLst/>
                        <a:latin typeface="Arial Rounded MT Bold" pitchFamily="34" charset="0"/>
                        <a:ea typeface="Times New Roman"/>
                      </a:endParaRPr>
                    </a:p>
                  </a:txBody>
                  <a:tcPr marL="68580" marR="68580" marT="0" marB="0"/>
                </a:tc>
                <a:tc>
                  <a:txBody>
                    <a:bodyPr/>
                    <a:lstStyle/>
                    <a:p>
                      <a:pPr marL="0" marR="0" algn="ctr">
                        <a:spcBef>
                          <a:spcPts val="0"/>
                        </a:spcBef>
                        <a:spcAft>
                          <a:spcPts val="0"/>
                        </a:spcAft>
                      </a:pPr>
                      <a:r>
                        <a:rPr lang="en-US" sz="2400" b="1" dirty="0">
                          <a:effectLst/>
                        </a:rPr>
                        <a:t>Resisted leaders</a:t>
                      </a:r>
                      <a:endParaRPr lang="en-US" sz="2400" b="1" dirty="0">
                        <a:solidFill>
                          <a:srgbClr val="FF0000"/>
                        </a:solidFill>
                        <a:effectLst/>
                        <a:latin typeface="Arial Rounded MT Bold" pitchFamily="34" charset="0"/>
                        <a:ea typeface="Times New Roman"/>
                      </a:endParaRPr>
                    </a:p>
                  </a:txBody>
                  <a:tcPr marL="68580" marR="68580" marT="0" marB="0"/>
                </a:tc>
                <a:extLst>
                  <a:ext uri="{0D108BD9-81ED-4DB2-BD59-A6C34878D82A}">
                    <a16:rowId xmlns:a16="http://schemas.microsoft.com/office/drawing/2014/main" val="10000"/>
                  </a:ext>
                </a:extLst>
              </a:tr>
              <a:tr h="381000">
                <a:tc>
                  <a:txBody>
                    <a:bodyPr/>
                    <a:lstStyle/>
                    <a:p>
                      <a:pPr marL="0" marR="0">
                        <a:spcBef>
                          <a:spcPts val="0"/>
                        </a:spcBef>
                        <a:spcAft>
                          <a:spcPts val="0"/>
                        </a:spcAft>
                      </a:pPr>
                      <a:r>
                        <a:rPr lang="en-US" sz="1800" dirty="0" err="1">
                          <a:effectLst/>
                        </a:rPr>
                        <a:t>Lewanika</a:t>
                      </a:r>
                      <a:endParaRPr lang="en-US" sz="1800" dirty="0">
                        <a:effectLst/>
                        <a:latin typeface="Arial Rounded MT Bold" pitchFamily="34" charset="0"/>
                        <a:ea typeface="Times New Roman"/>
                      </a:endParaRPr>
                    </a:p>
                  </a:txBody>
                  <a:tcPr marL="68580" marR="68580" marT="0" marB="0"/>
                </a:tc>
                <a:tc>
                  <a:txBody>
                    <a:bodyPr/>
                    <a:lstStyle/>
                    <a:p>
                      <a:pPr marL="0" marR="0">
                        <a:spcBef>
                          <a:spcPts val="0"/>
                        </a:spcBef>
                        <a:spcAft>
                          <a:spcPts val="0"/>
                        </a:spcAft>
                      </a:pPr>
                      <a:r>
                        <a:rPr lang="en-US" sz="1800" dirty="0" err="1">
                          <a:effectLst/>
                        </a:rPr>
                        <a:t>Samore</a:t>
                      </a:r>
                      <a:r>
                        <a:rPr lang="en-US" sz="1800" dirty="0">
                          <a:effectLst/>
                        </a:rPr>
                        <a:t> </a:t>
                      </a:r>
                      <a:r>
                        <a:rPr lang="en-US" sz="1800" dirty="0" err="1">
                          <a:effectLst/>
                        </a:rPr>
                        <a:t>Toure</a:t>
                      </a:r>
                      <a:endParaRPr lang="en-US" sz="1800" dirty="0">
                        <a:effectLst/>
                        <a:latin typeface="Arial Rounded MT Bold" pitchFamily="34" charset="0"/>
                        <a:ea typeface="Times New Roman"/>
                      </a:endParaRPr>
                    </a:p>
                  </a:txBody>
                  <a:tcPr marL="68580" marR="68580" marT="0" marB="0"/>
                </a:tc>
                <a:extLst>
                  <a:ext uri="{0D108BD9-81ED-4DB2-BD59-A6C34878D82A}">
                    <a16:rowId xmlns:a16="http://schemas.microsoft.com/office/drawing/2014/main" val="10001"/>
                  </a:ext>
                </a:extLst>
              </a:tr>
              <a:tr h="304800">
                <a:tc>
                  <a:txBody>
                    <a:bodyPr/>
                    <a:lstStyle/>
                    <a:p>
                      <a:pPr marL="0" marR="0">
                        <a:spcBef>
                          <a:spcPts val="0"/>
                        </a:spcBef>
                        <a:spcAft>
                          <a:spcPts val="0"/>
                        </a:spcAft>
                      </a:pPr>
                      <a:r>
                        <a:rPr lang="en-US" sz="1800" dirty="0" err="1">
                          <a:effectLst/>
                        </a:rPr>
                        <a:t>Lenana</a:t>
                      </a:r>
                      <a:endParaRPr lang="en-US" sz="1800" dirty="0">
                        <a:effectLst/>
                        <a:latin typeface="Arial Rounded MT Bold" pitchFamily="34" charset="0"/>
                        <a:ea typeface="Times New Roman"/>
                      </a:endParaRPr>
                    </a:p>
                  </a:txBody>
                  <a:tcPr marL="68580" marR="68580" marT="0" marB="0"/>
                </a:tc>
                <a:tc>
                  <a:txBody>
                    <a:bodyPr/>
                    <a:lstStyle/>
                    <a:p>
                      <a:pPr marL="0" marR="0">
                        <a:spcBef>
                          <a:spcPts val="0"/>
                        </a:spcBef>
                        <a:spcAft>
                          <a:spcPts val="0"/>
                        </a:spcAft>
                      </a:pPr>
                      <a:r>
                        <a:rPr lang="en-US" sz="1800" dirty="0" err="1">
                          <a:effectLst/>
                        </a:rPr>
                        <a:t>Koitalel</a:t>
                      </a:r>
                      <a:r>
                        <a:rPr lang="en-US" sz="1800" dirty="0">
                          <a:effectLst/>
                        </a:rPr>
                        <a:t> </a:t>
                      </a:r>
                      <a:r>
                        <a:rPr lang="en-US" sz="1800" dirty="0" err="1">
                          <a:effectLst/>
                        </a:rPr>
                        <a:t>Arap</a:t>
                      </a:r>
                      <a:r>
                        <a:rPr lang="en-US" sz="1800" dirty="0">
                          <a:effectLst/>
                        </a:rPr>
                        <a:t> </a:t>
                      </a:r>
                      <a:r>
                        <a:rPr lang="en-US" sz="1800" dirty="0" err="1">
                          <a:effectLst/>
                        </a:rPr>
                        <a:t>Samoei</a:t>
                      </a:r>
                      <a:endParaRPr lang="en-US" sz="1800" dirty="0">
                        <a:effectLst/>
                        <a:latin typeface="Arial Rounded MT Bold" pitchFamily="34" charset="0"/>
                        <a:ea typeface="Times New Roman"/>
                      </a:endParaRPr>
                    </a:p>
                  </a:txBody>
                  <a:tcPr marL="68580" marR="68580" marT="0" marB="0"/>
                </a:tc>
                <a:extLst>
                  <a:ext uri="{0D108BD9-81ED-4DB2-BD59-A6C34878D82A}">
                    <a16:rowId xmlns:a16="http://schemas.microsoft.com/office/drawing/2014/main" val="10002"/>
                  </a:ext>
                </a:extLst>
              </a:tr>
              <a:tr h="304800">
                <a:tc>
                  <a:txBody>
                    <a:bodyPr/>
                    <a:lstStyle/>
                    <a:p>
                      <a:pPr marL="0" marR="0">
                        <a:spcBef>
                          <a:spcPts val="0"/>
                        </a:spcBef>
                        <a:spcAft>
                          <a:spcPts val="0"/>
                        </a:spcAft>
                      </a:pPr>
                      <a:r>
                        <a:rPr lang="en-US" sz="1800" dirty="0" err="1">
                          <a:effectLst/>
                        </a:rPr>
                        <a:t>Nabongo</a:t>
                      </a:r>
                      <a:r>
                        <a:rPr lang="en-US" sz="1800" dirty="0">
                          <a:effectLst/>
                        </a:rPr>
                        <a:t> </a:t>
                      </a:r>
                      <a:r>
                        <a:rPr lang="en-US" sz="1800" dirty="0" err="1">
                          <a:effectLst/>
                        </a:rPr>
                        <a:t>Mumia</a:t>
                      </a:r>
                      <a:endParaRPr lang="en-US" sz="1800" dirty="0">
                        <a:effectLst/>
                        <a:latin typeface="Arial Rounded MT Bold" pitchFamily="34" charset="0"/>
                        <a:ea typeface="Times New Roman"/>
                      </a:endParaRPr>
                    </a:p>
                  </a:txBody>
                  <a:tcPr marL="68580" marR="68580" marT="0" marB="0"/>
                </a:tc>
                <a:tc>
                  <a:txBody>
                    <a:bodyPr/>
                    <a:lstStyle/>
                    <a:p>
                      <a:pPr marL="0" marR="0">
                        <a:spcBef>
                          <a:spcPts val="0"/>
                        </a:spcBef>
                        <a:spcAft>
                          <a:spcPts val="0"/>
                        </a:spcAft>
                      </a:pPr>
                      <a:r>
                        <a:rPr lang="en-US" sz="1800" dirty="0" err="1">
                          <a:effectLst/>
                        </a:rPr>
                        <a:t>Kabaka</a:t>
                      </a:r>
                      <a:r>
                        <a:rPr lang="en-US" sz="1800" dirty="0">
                          <a:effectLst/>
                        </a:rPr>
                        <a:t> </a:t>
                      </a:r>
                      <a:r>
                        <a:rPr lang="en-US" sz="1800" dirty="0" err="1">
                          <a:effectLst/>
                        </a:rPr>
                        <a:t>Mwanga</a:t>
                      </a:r>
                      <a:r>
                        <a:rPr lang="en-US" sz="1800" dirty="0">
                          <a:effectLst/>
                        </a:rPr>
                        <a:t> ii</a:t>
                      </a:r>
                      <a:endParaRPr lang="en-US" sz="1800" dirty="0">
                        <a:effectLst/>
                        <a:latin typeface="Arial Rounded MT Bold" pitchFamily="34" charset="0"/>
                        <a:ea typeface="Times New Roman"/>
                      </a:endParaRPr>
                    </a:p>
                  </a:txBody>
                  <a:tcPr marL="68580" marR="68580" marT="0" marB="0"/>
                </a:tc>
                <a:extLst>
                  <a:ext uri="{0D108BD9-81ED-4DB2-BD59-A6C34878D82A}">
                    <a16:rowId xmlns:a16="http://schemas.microsoft.com/office/drawing/2014/main" val="10003"/>
                  </a:ext>
                </a:extLst>
              </a:tr>
              <a:tr h="304800">
                <a:tc>
                  <a:txBody>
                    <a:bodyPr/>
                    <a:lstStyle/>
                    <a:p>
                      <a:pPr marL="0" marR="0">
                        <a:spcBef>
                          <a:spcPts val="0"/>
                        </a:spcBef>
                        <a:spcAft>
                          <a:spcPts val="0"/>
                        </a:spcAft>
                      </a:pPr>
                      <a:r>
                        <a:rPr lang="en-US" sz="1800" dirty="0">
                          <a:effectLst/>
                        </a:rPr>
                        <a:t>Chief </a:t>
                      </a:r>
                      <a:r>
                        <a:rPr lang="en-US" sz="1800" dirty="0" err="1">
                          <a:effectLst/>
                        </a:rPr>
                        <a:t>Waiyaki</a:t>
                      </a:r>
                      <a:endParaRPr lang="en-US" sz="1800" dirty="0">
                        <a:effectLst/>
                        <a:latin typeface="Arial Rounded MT Bold" pitchFamily="34" charset="0"/>
                        <a:ea typeface="Times New Roman"/>
                      </a:endParaRPr>
                    </a:p>
                  </a:txBody>
                  <a:tcPr marL="68580" marR="68580" marT="0" marB="0"/>
                </a:tc>
                <a:tc>
                  <a:txBody>
                    <a:bodyPr/>
                    <a:lstStyle/>
                    <a:p>
                      <a:pPr marL="0" marR="0">
                        <a:spcBef>
                          <a:spcPts val="0"/>
                        </a:spcBef>
                        <a:spcAft>
                          <a:spcPts val="0"/>
                        </a:spcAft>
                      </a:pPr>
                      <a:r>
                        <a:rPr lang="en-US" sz="1800" dirty="0" err="1">
                          <a:effectLst/>
                        </a:rPr>
                        <a:t>Sakawa</a:t>
                      </a:r>
                      <a:endParaRPr lang="en-US" sz="1800" dirty="0">
                        <a:effectLst/>
                        <a:latin typeface="Arial Rounded MT Bold" pitchFamily="34" charset="0"/>
                        <a:ea typeface="Times New Roman"/>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15226213"/>
      </p:ext>
    </p:extLst>
  </p:cSld>
  <p:clrMapOvr>
    <a:masterClrMapping/>
  </p:clrMapOvr>
  <p:transition spd="slow" advTm="60000">
    <p:cover/>
  </p:transition>
  <p:timing>
    <p:tnLst>
      <p:par>
        <p:cTn id="1" dur="indefinite" restart="never" nodeType="tmRoot"/>
      </p:par>
    </p:tnLst>
  </p:timing>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9144000" cy="3771900"/>
          </a:xfrm>
          <a:prstGeom prst="rect">
            <a:avLst/>
          </a:prstGeom>
        </p:spPr>
        <p:txBody>
          <a:bodyPr>
            <a:noAutofit/>
          </a:bodyPr>
          <a:lstStyle/>
          <a:p>
            <a:pPr marL="0" indent="0">
              <a:buNone/>
            </a:pPr>
            <a:r>
              <a:rPr lang="en-US" sz="2400" b="1" u="sng" dirty="0">
                <a:latin typeface="Arial Rounded MT Bold" pitchFamily="34" charset="0"/>
              </a:rPr>
              <a:t>KCPE 2007 </a:t>
            </a:r>
            <a:endParaRPr lang="en-US" sz="2400" dirty="0">
              <a:latin typeface="Arial Rounded MT Bold" pitchFamily="34" charset="0"/>
            </a:endParaRPr>
          </a:p>
          <a:p>
            <a:pPr marL="0" indent="0">
              <a:buNone/>
            </a:pPr>
            <a:r>
              <a:rPr lang="en-US" sz="2400" b="1" dirty="0">
                <a:latin typeface="Arial Rounded MT Bold" pitchFamily="34" charset="0"/>
              </a:rPr>
              <a:t>26</a:t>
            </a:r>
            <a:r>
              <a:rPr lang="en-US" sz="2400" dirty="0">
                <a:latin typeface="Arial Rounded MT Bold" pitchFamily="34" charset="0"/>
              </a:rPr>
              <a:t>.The </a:t>
            </a:r>
            <a:r>
              <a:rPr lang="en-US" sz="2400" b="1" dirty="0">
                <a:latin typeface="Arial Rounded MT Bold" pitchFamily="34" charset="0"/>
              </a:rPr>
              <a:t>MAIN </a:t>
            </a:r>
            <a:r>
              <a:rPr lang="en-US" sz="2400" dirty="0">
                <a:latin typeface="Arial Rounded MT Bold" pitchFamily="34" charset="0"/>
              </a:rPr>
              <a:t>method used by African in </a:t>
            </a:r>
            <a:r>
              <a:rPr lang="en-US" sz="2400" dirty="0">
                <a:latin typeface="Arial Rounded MT Bold" pitchFamily="34" charset="0"/>
              </a:rPr>
              <a:t>Zimbabwe </a:t>
            </a:r>
            <a:r>
              <a:rPr lang="en-US" sz="2400" dirty="0">
                <a:latin typeface="Arial Rounded MT Bold" pitchFamily="34" charset="0"/>
              </a:rPr>
              <a:t>to attain independence </a:t>
            </a:r>
            <a:r>
              <a:rPr lang="en-US" sz="2400" dirty="0">
                <a:latin typeface="Arial Rounded MT Bold" pitchFamily="34" charset="0"/>
              </a:rPr>
              <a:t>was_______</a:t>
            </a:r>
            <a:endParaRPr lang="en-US" sz="2400" dirty="0">
              <a:latin typeface="Arial Rounded MT Bold" pitchFamily="34" charset="0"/>
            </a:endParaRPr>
          </a:p>
          <a:p>
            <a:pPr marL="0" indent="0">
              <a:buNone/>
            </a:pPr>
            <a:r>
              <a:rPr lang="en-US" sz="2400" b="1" dirty="0">
                <a:latin typeface="Arial Rounded MT Bold" pitchFamily="34" charset="0"/>
              </a:rPr>
              <a:t>	A</a:t>
            </a:r>
            <a:r>
              <a:rPr lang="en-US" sz="2400" b="1" dirty="0">
                <a:latin typeface="Arial Rounded MT Bold" pitchFamily="34" charset="0"/>
              </a:rPr>
              <a:t>. </a:t>
            </a:r>
            <a:r>
              <a:rPr lang="en-US" sz="2400" dirty="0">
                <a:latin typeface="Arial Rounded MT Bold" pitchFamily="34" charset="0"/>
              </a:rPr>
              <a:t>Boycotting work. </a:t>
            </a:r>
          </a:p>
          <a:p>
            <a:pPr marL="0" indent="0">
              <a:buNone/>
            </a:pPr>
            <a:r>
              <a:rPr lang="en-US" sz="2400" b="1" dirty="0">
                <a:latin typeface="Arial Rounded MT Bold" pitchFamily="34" charset="0"/>
              </a:rPr>
              <a:t>	B</a:t>
            </a:r>
            <a:r>
              <a:rPr lang="en-US" sz="2400" b="1" dirty="0">
                <a:latin typeface="Arial Rounded MT Bold" pitchFamily="34" charset="0"/>
              </a:rPr>
              <a:t>. </a:t>
            </a:r>
            <a:r>
              <a:rPr lang="en-US" sz="2400" dirty="0">
                <a:latin typeface="Arial Rounded MT Bold" pitchFamily="34" charset="0"/>
              </a:rPr>
              <a:t>Seeking support from neighbors.</a:t>
            </a:r>
          </a:p>
          <a:p>
            <a:pPr marL="0" indent="0">
              <a:buNone/>
            </a:pPr>
            <a:r>
              <a:rPr lang="en-US" sz="2400" b="1" dirty="0">
                <a:latin typeface="Arial Rounded MT Bold" pitchFamily="34" charset="0"/>
              </a:rPr>
              <a:t>	C</a:t>
            </a:r>
            <a:r>
              <a:rPr lang="en-US" sz="2400" b="1" dirty="0">
                <a:latin typeface="Arial Rounded MT Bold" pitchFamily="34" charset="0"/>
              </a:rPr>
              <a:t>. </a:t>
            </a:r>
            <a:r>
              <a:rPr lang="en-US" sz="2400" dirty="0">
                <a:latin typeface="Arial Rounded MT Bold" pitchFamily="34" charset="0"/>
              </a:rPr>
              <a:t>Fighting guerrillas.</a:t>
            </a:r>
          </a:p>
          <a:p>
            <a:pPr marL="0" indent="0">
              <a:buNone/>
            </a:pPr>
            <a:r>
              <a:rPr lang="en-US" sz="2400" b="1" dirty="0">
                <a:latin typeface="Arial Rounded MT Bold" pitchFamily="34" charset="0"/>
              </a:rPr>
              <a:t>	D</a:t>
            </a:r>
            <a:r>
              <a:rPr lang="en-US" sz="2400" b="1" dirty="0">
                <a:latin typeface="Arial Rounded MT Bold" pitchFamily="34" charset="0"/>
              </a:rPr>
              <a:t>. </a:t>
            </a:r>
            <a:r>
              <a:rPr lang="en-US" sz="2400" dirty="0">
                <a:latin typeface="Arial Rounded MT Bold" pitchFamily="34" charset="0"/>
              </a:rPr>
              <a:t>Negotiating with colonialists.</a:t>
            </a:r>
          </a:p>
          <a:p>
            <a:pPr marL="0" indent="0">
              <a:buNone/>
            </a:pPr>
            <a:endParaRPr lang="en-US" sz="2400" dirty="0">
              <a:latin typeface="Arial Rounded MT Bold" pitchFamily="34" charset="0"/>
            </a:endParaRPr>
          </a:p>
          <a:p>
            <a:pPr marL="0" indent="0">
              <a:buNone/>
            </a:pPr>
            <a:endParaRPr lang="en-US" sz="2400" dirty="0">
              <a:latin typeface="Arial Rounded MT Bold" pitchFamily="34" charset="0"/>
            </a:endParaRPr>
          </a:p>
        </p:txBody>
      </p:sp>
      <p:sp>
        <p:nvSpPr>
          <p:cNvPr id="4" name="Content Placeholder 2"/>
          <p:cNvSpPr txBox="1">
            <a:spLocks/>
          </p:cNvSpPr>
          <p:nvPr/>
        </p:nvSpPr>
        <p:spPr>
          <a:xfrm>
            <a:off x="508000" y="3619500"/>
            <a:ext cx="9144000"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u="sng">
                <a:latin typeface="Arial Rounded MT Bold" pitchFamily="34" charset="0"/>
              </a:rPr>
              <a:t>REASONING</a:t>
            </a:r>
            <a:endParaRPr lang="en-US" sz="2400">
              <a:latin typeface="Arial Rounded MT Bold" pitchFamily="34" charset="0"/>
            </a:endParaRPr>
          </a:p>
          <a:p>
            <a:pPr marL="0" indent="0">
              <a:buNone/>
            </a:pPr>
            <a:r>
              <a:rPr lang="en-US" sz="2400">
                <a:latin typeface="Arial Rounded MT Bold" pitchFamily="34" charset="0"/>
              </a:rPr>
              <a:t>In 1963 both ZANU and ZAPU formed military wings to fight against the white settlers they used guerrillas method of fighting.</a:t>
            </a:r>
          </a:p>
          <a:p>
            <a:endParaRPr lang="en-US" sz="2400" dirty="0">
              <a:latin typeface="Arial Rounded MT Bold" pitchFamily="34" charset="0"/>
            </a:endParaRPr>
          </a:p>
        </p:txBody>
      </p:sp>
    </p:spTree>
    <p:extLst>
      <p:ext uri="{BB962C8B-B14F-4D97-AF65-F5344CB8AC3E}">
        <p14:creationId xmlns:p14="http://schemas.microsoft.com/office/powerpoint/2010/main" val="3663462214"/>
      </p:ext>
    </p:extLst>
  </p:cSld>
  <p:clrMapOvr>
    <a:masterClrMapping/>
  </p:clrMapOvr>
  <p:transition spd="slow" advTm="60000">
    <p:cove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rmAutofit/>
          </a:bodyPr>
          <a:lstStyle/>
          <a:p>
            <a:r>
              <a:rPr lang="en-US" b="1" u="sng" dirty="0">
                <a:solidFill>
                  <a:srgbClr val="FF0000"/>
                </a:solidFill>
                <a:latin typeface="Arial Rounded MT Bold" pitchFamily="34" charset="0"/>
              </a:rPr>
              <a:t>Factors influencing vegetation distribution</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229600" cy="3771900"/>
          </a:xfrm>
          <a:prstGeom prst="rect">
            <a:avLst/>
          </a:prstGeom>
        </p:spPr>
        <p:txBody>
          <a:bodyPr>
            <a:normAutofit/>
          </a:bodyPr>
          <a:lstStyle/>
          <a:p>
            <a:pPr lvl="0">
              <a:buFont typeface="Wingdings" panose="05000000000000000000" pitchFamily="2" charset="2"/>
              <a:buChar char="§"/>
            </a:pPr>
            <a:r>
              <a:rPr lang="en-US" sz="3600" dirty="0">
                <a:latin typeface="Arial Rounded MT Bold" pitchFamily="34" charset="0"/>
              </a:rPr>
              <a:t>Climate.</a:t>
            </a:r>
            <a:endParaRPr lang="en-US" sz="3600" dirty="0">
              <a:latin typeface="Arial Rounded MT Bold" pitchFamily="34" charset="0"/>
            </a:endParaRPr>
          </a:p>
          <a:p>
            <a:pPr lvl="0">
              <a:buFont typeface="Wingdings" panose="05000000000000000000" pitchFamily="2" charset="2"/>
              <a:buChar char="§"/>
            </a:pPr>
            <a:r>
              <a:rPr lang="en-US" sz="3600" dirty="0">
                <a:latin typeface="Arial Rounded MT Bold" pitchFamily="34" charset="0"/>
              </a:rPr>
              <a:t>Relief/ </a:t>
            </a:r>
            <a:r>
              <a:rPr lang="en-US" sz="3600" dirty="0">
                <a:latin typeface="Arial Rounded MT Bold" pitchFamily="34" charset="0"/>
              </a:rPr>
              <a:t>altitude</a:t>
            </a:r>
            <a:endParaRPr lang="en-US" sz="3600" dirty="0">
              <a:latin typeface="Arial Rounded MT Bold" pitchFamily="34" charset="0"/>
            </a:endParaRPr>
          </a:p>
          <a:p>
            <a:pPr lvl="0">
              <a:buFont typeface="Wingdings" panose="05000000000000000000" pitchFamily="2" charset="2"/>
              <a:buChar char="§"/>
            </a:pPr>
            <a:r>
              <a:rPr lang="en-US" sz="3600" dirty="0">
                <a:latin typeface="Arial Rounded MT Bold" pitchFamily="34" charset="0"/>
              </a:rPr>
              <a:t>Human </a:t>
            </a:r>
            <a:r>
              <a:rPr lang="en-US" sz="3600" dirty="0">
                <a:latin typeface="Arial Rounded MT Bold" pitchFamily="34" charset="0"/>
              </a:rPr>
              <a:t>activities</a:t>
            </a:r>
            <a:endParaRPr lang="en-US" sz="3600" dirty="0">
              <a:latin typeface="Arial Rounded MT Bold" pitchFamily="34" charset="0"/>
            </a:endParaRPr>
          </a:p>
          <a:p>
            <a:pPr lvl="0">
              <a:buFont typeface="Wingdings" panose="05000000000000000000" pitchFamily="2" charset="2"/>
              <a:buChar char="§"/>
            </a:pPr>
            <a:r>
              <a:rPr lang="en-US" sz="3600" dirty="0">
                <a:latin typeface="Arial Rounded MT Bold" pitchFamily="34" charset="0"/>
              </a:rPr>
              <a:t>Soil</a:t>
            </a:r>
          </a:p>
          <a:p>
            <a:pPr lvl="0">
              <a:buFont typeface="Wingdings" panose="05000000000000000000" pitchFamily="2" charset="2"/>
              <a:buChar char="§"/>
            </a:pPr>
            <a:r>
              <a:rPr lang="en-US" sz="3600" dirty="0">
                <a:latin typeface="Arial Rounded MT Bold" pitchFamily="34" charset="0"/>
              </a:rPr>
              <a:t>Drainage </a:t>
            </a:r>
          </a:p>
          <a:p>
            <a:pPr lvl="0">
              <a:buFont typeface="Wingdings" panose="05000000000000000000" pitchFamily="2" charset="2"/>
              <a:buChar char="§"/>
            </a:pPr>
            <a:r>
              <a:rPr lang="en-US" sz="3600" dirty="0">
                <a:latin typeface="Arial Rounded MT Bold" pitchFamily="34" charset="0"/>
              </a:rPr>
              <a:t>Government policy</a:t>
            </a:r>
          </a:p>
          <a:p>
            <a:pPr>
              <a:buFont typeface="Wingdings" panose="05000000000000000000" pitchFamily="2" charset="2"/>
              <a:buChar char="§"/>
            </a:pPr>
            <a:endParaRPr lang="en-US" sz="3600" dirty="0">
              <a:latin typeface="Arial Rounded MT Bold" pitchFamily="34" charset="0"/>
            </a:endParaRPr>
          </a:p>
        </p:txBody>
      </p:sp>
    </p:spTree>
    <p:extLst>
      <p:ext uri="{BB962C8B-B14F-4D97-AF65-F5344CB8AC3E}">
        <p14:creationId xmlns:p14="http://schemas.microsoft.com/office/powerpoint/2010/main" val="1109883242"/>
      </p:ext>
    </p:extLst>
  </p:cSld>
  <p:clrMapOvr>
    <a:masterClrMapping/>
  </p:clrMapOvr>
  <p:transition spd="slow" advTm="60000">
    <p:cover/>
  </p:transition>
  <p:timing>
    <p:tnLst>
      <p:par>
        <p:cTn id="1" dur="indefinite" restart="never" nodeType="tmRoot"/>
      </p:par>
    </p:tnLst>
  </p:timing>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90500"/>
            <a:ext cx="9144000" cy="1828800"/>
          </a:xfrm>
          <a:prstGeom prst="rect">
            <a:avLst/>
          </a:prstGeom>
        </p:spPr>
        <p:txBody>
          <a:bodyPr>
            <a:noAutofit/>
          </a:bodyPr>
          <a:lstStyle/>
          <a:p>
            <a:pPr marL="0" indent="0">
              <a:buNone/>
            </a:pPr>
            <a:r>
              <a:rPr lang="en-US" sz="2400" b="1" u="sng" dirty="0">
                <a:latin typeface="Arial Rounded MT Bold" pitchFamily="34" charset="0"/>
              </a:rPr>
              <a:t>KCPE 2007 </a:t>
            </a:r>
            <a:endParaRPr lang="en-US" sz="2400" dirty="0">
              <a:latin typeface="Arial Rounded MT Bold" pitchFamily="34" charset="0"/>
            </a:endParaRPr>
          </a:p>
          <a:p>
            <a:pPr marL="0" indent="0">
              <a:buNone/>
            </a:pPr>
            <a:r>
              <a:rPr lang="en-US" sz="2400" dirty="0">
                <a:latin typeface="Arial Rounded MT Bold" pitchFamily="34" charset="0"/>
              </a:rPr>
              <a:t>The government of Swaziland is headed </a:t>
            </a:r>
            <a:r>
              <a:rPr lang="en-US" sz="2400" dirty="0">
                <a:latin typeface="Arial Rounded MT Bold" pitchFamily="34" charset="0"/>
              </a:rPr>
              <a:t>by____</a:t>
            </a:r>
            <a:endParaRPr lang="en-US" sz="2400" dirty="0">
              <a:latin typeface="Arial Rounded MT Bold" pitchFamily="34" charset="0"/>
            </a:endParaRPr>
          </a:p>
          <a:p>
            <a:pPr marL="457200" indent="-457200">
              <a:buAutoNum type="alphaUcPeriod"/>
            </a:pPr>
            <a:r>
              <a:rPr lang="en-US" sz="2400" dirty="0">
                <a:latin typeface="Arial Rounded MT Bold" pitchFamily="34" charset="0"/>
              </a:rPr>
              <a:t>  A </a:t>
            </a:r>
            <a:r>
              <a:rPr lang="en-US" sz="2400" dirty="0">
                <a:latin typeface="Arial Rounded MT Bold" pitchFamily="34" charset="0"/>
              </a:rPr>
              <a:t>secretary general    </a:t>
            </a:r>
            <a:r>
              <a:rPr lang="en-US" sz="2400" b="1" dirty="0">
                <a:latin typeface="Arial Rounded MT Bold" pitchFamily="34" charset="0"/>
              </a:rPr>
              <a:t> </a:t>
            </a:r>
            <a:endParaRPr lang="en-US" sz="2400" b="1" dirty="0">
              <a:latin typeface="Arial Rounded MT Bold" pitchFamily="34" charset="0"/>
            </a:endParaRPr>
          </a:p>
          <a:p>
            <a:pPr marL="0" indent="0">
              <a:buNone/>
            </a:pPr>
            <a:r>
              <a:rPr lang="en-US" sz="2400" b="1" dirty="0">
                <a:latin typeface="Arial Rounded MT Bold" pitchFamily="34" charset="0"/>
              </a:rPr>
              <a:t>B</a:t>
            </a:r>
            <a:r>
              <a:rPr lang="en-US" sz="2400" b="1" dirty="0">
                <a:latin typeface="Arial Rounded MT Bold" pitchFamily="34" charset="0"/>
              </a:rPr>
              <a:t>. </a:t>
            </a:r>
            <a:r>
              <a:rPr lang="en-US" sz="2400" b="1" dirty="0">
                <a:latin typeface="Arial Rounded MT Bold" pitchFamily="34" charset="0"/>
              </a:rPr>
              <a:t>   </a:t>
            </a:r>
            <a:r>
              <a:rPr lang="en-US" sz="2400" dirty="0">
                <a:latin typeface="Arial Rounded MT Bold" pitchFamily="34" charset="0"/>
              </a:rPr>
              <a:t>A </a:t>
            </a:r>
            <a:r>
              <a:rPr lang="en-US" sz="2400" dirty="0">
                <a:latin typeface="Arial Rounded MT Bold" pitchFamily="34" charset="0"/>
              </a:rPr>
              <a:t>prime minister.</a:t>
            </a:r>
          </a:p>
          <a:p>
            <a:pPr marL="457200" indent="-457200">
              <a:buAutoNum type="alphaUcPeriod" startAt="3"/>
            </a:pPr>
            <a:r>
              <a:rPr lang="en-US" sz="2400" dirty="0">
                <a:latin typeface="Arial Rounded MT Bold" pitchFamily="34" charset="0"/>
              </a:rPr>
              <a:t> </a:t>
            </a:r>
            <a:r>
              <a:rPr lang="en-US" sz="2400" dirty="0">
                <a:latin typeface="Arial Rounded MT Bold" pitchFamily="34" charset="0"/>
              </a:rPr>
              <a:t> A </a:t>
            </a:r>
            <a:r>
              <a:rPr lang="en-US" sz="2400" dirty="0">
                <a:latin typeface="Arial Rounded MT Bold" pitchFamily="34" charset="0"/>
              </a:rPr>
              <a:t>president.</a:t>
            </a:r>
            <a:r>
              <a:rPr lang="en-US" sz="2400" b="1" dirty="0">
                <a:latin typeface="Arial Rounded MT Bold" pitchFamily="34" charset="0"/>
              </a:rPr>
              <a:t>               </a:t>
            </a:r>
            <a:r>
              <a:rPr lang="en-US" sz="2400" b="1" dirty="0">
                <a:latin typeface="Arial Rounded MT Bold" pitchFamily="34" charset="0"/>
              </a:rPr>
              <a:t>   </a:t>
            </a:r>
          </a:p>
          <a:p>
            <a:pPr marL="0" indent="0">
              <a:buNone/>
            </a:pPr>
            <a:r>
              <a:rPr lang="en-US" sz="2400" b="1" dirty="0">
                <a:latin typeface="Arial Rounded MT Bold" pitchFamily="34" charset="0"/>
              </a:rPr>
              <a:t>D.    </a:t>
            </a:r>
            <a:r>
              <a:rPr lang="en-US" sz="2400" dirty="0">
                <a:latin typeface="Arial Rounded MT Bold" pitchFamily="34" charset="0"/>
              </a:rPr>
              <a:t>A </a:t>
            </a:r>
            <a:r>
              <a:rPr lang="en-US" sz="2400" dirty="0">
                <a:latin typeface="Arial Rounded MT Bold" pitchFamily="34" charset="0"/>
              </a:rPr>
              <a:t>king.</a:t>
            </a:r>
          </a:p>
          <a:p>
            <a:endParaRPr lang="en-US" sz="2400" dirty="0">
              <a:latin typeface="Arial Rounded MT Bold" pitchFamily="34" charset="0"/>
            </a:endParaRPr>
          </a:p>
        </p:txBody>
      </p:sp>
      <p:sp>
        <p:nvSpPr>
          <p:cNvPr id="4" name="Content Placeholder 2"/>
          <p:cNvSpPr txBox="1">
            <a:spLocks/>
          </p:cNvSpPr>
          <p:nvPr/>
        </p:nvSpPr>
        <p:spPr>
          <a:xfrm>
            <a:off x="508000" y="3162300"/>
            <a:ext cx="9144000" cy="16002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u="sng" dirty="0">
                <a:latin typeface="Arial Rounded MT Bold" pitchFamily="34" charset="0"/>
              </a:rPr>
              <a:t>REASONING</a:t>
            </a:r>
            <a:endParaRPr lang="en-US" dirty="0">
              <a:latin typeface="Arial Rounded MT Bold" pitchFamily="34" charset="0"/>
            </a:endParaRPr>
          </a:p>
          <a:p>
            <a:pPr marL="0" indent="0">
              <a:buNone/>
            </a:pPr>
            <a:r>
              <a:rPr lang="en-US" dirty="0">
                <a:latin typeface="Arial Rounded MT Bold" pitchFamily="34" charset="0"/>
              </a:rPr>
              <a:t>The king is the head of state and the Head of the Government.</a:t>
            </a:r>
          </a:p>
          <a:p>
            <a:endParaRPr lang="en-US" dirty="0">
              <a:latin typeface="Arial Rounded MT Bold" pitchFamily="34" charset="0"/>
            </a:endParaRPr>
          </a:p>
        </p:txBody>
      </p:sp>
    </p:spTree>
    <p:extLst>
      <p:ext uri="{BB962C8B-B14F-4D97-AF65-F5344CB8AC3E}">
        <p14:creationId xmlns:p14="http://schemas.microsoft.com/office/powerpoint/2010/main" val="586570134"/>
      </p:ext>
    </p:extLst>
  </p:cSld>
  <p:clrMapOvr>
    <a:masterClrMapping/>
  </p:clrMapOvr>
  <p:transition spd="slow" advTm="60000">
    <p:cover/>
  </p:transition>
  <p:timing>
    <p:tnLst>
      <p:par>
        <p:cTn id="1" dur="indefinite" restart="never" nodeType="tmRoot"/>
      </p:par>
    </p:tn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76200"/>
            <a:ext cx="9144000" cy="2857500"/>
          </a:xfrm>
          <a:prstGeom prst="rect">
            <a:avLst/>
          </a:prstGeom>
        </p:spPr>
        <p:txBody>
          <a:bodyPr>
            <a:normAutofit/>
          </a:bodyPr>
          <a:lstStyle/>
          <a:p>
            <a:pPr marL="0" indent="0">
              <a:buNone/>
            </a:pPr>
            <a:r>
              <a:rPr lang="en-US" sz="2200" b="1" u="sng" dirty="0">
                <a:latin typeface="Arial Rounded MT Bold" pitchFamily="34" charset="0"/>
              </a:rPr>
              <a:t>K.C.P.E 2007 </a:t>
            </a:r>
            <a:endParaRPr lang="en-US" sz="2200" b="1" dirty="0">
              <a:latin typeface="Arial Rounded MT Bold" pitchFamily="34" charset="0"/>
            </a:endParaRPr>
          </a:p>
          <a:p>
            <a:pPr marL="0" indent="0">
              <a:buNone/>
            </a:pPr>
            <a:r>
              <a:rPr lang="en-US" sz="2200" b="1" dirty="0">
                <a:latin typeface="Arial Rounded MT Bold" pitchFamily="34" charset="0"/>
              </a:rPr>
              <a:t>Which one of the following is an achievement </a:t>
            </a:r>
            <a:r>
              <a:rPr lang="en-US" sz="2200" b="1" dirty="0">
                <a:latin typeface="Arial Rounded MT Bold" pitchFamily="34" charset="0"/>
              </a:rPr>
              <a:t>of Daniel </a:t>
            </a:r>
            <a:r>
              <a:rPr lang="en-US" sz="2200" b="1" dirty="0" err="1">
                <a:latin typeface="Arial Rounded MT Bold" pitchFamily="34" charset="0"/>
              </a:rPr>
              <a:t>Arap</a:t>
            </a:r>
            <a:r>
              <a:rPr lang="en-US" sz="2200" b="1" dirty="0">
                <a:latin typeface="Arial Rounded MT Bold" pitchFamily="34" charset="0"/>
              </a:rPr>
              <a:t> </a:t>
            </a:r>
            <a:r>
              <a:rPr lang="en-US" sz="2200" b="1" dirty="0" err="1">
                <a:latin typeface="Arial Rounded MT Bold" pitchFamily="34" charset="0"/>
              </a:rPr>
              <a:t>Moi</a:t>
            </a:r>
            <a:r>
              <a:rPr lang="en-US" sz="2200" b="1" dirty="0">
                <a:latin typeface="Arial Rounded MT Bold" pitchFamily="34" charset="0"/>
              </a:rPr>
              <a:t>? </a:t>
            </a:r>
          </a:p>
          <a:p>
            <a:pPr marL="0" indent="0">
              <a:buNone/>
            </a:pPr>
            <a:r>
              <a:rPr lang="en-US" sz="2200" b="1" dirty="0">
                <a:latin typeface="Arial Rounded MT Bold" pitchFamily="34" charset="0"/>
              </a:rPr>
              <a:t>A. He </a:t>
            </a:r>
            <a:r>
              <a:rPr lang="en-US" sz="2200" b="1" dirty="0">
                <a:latin typeface="Arial Rounded MT Bold" pitchFamily="34" charset="0"/>
              </a:rPr>
              <a:t>promoted communal farming. </a:t>
            </a:r>
          </a:p>
          <a:p>
            <a:pPr marL="0" indent="0">
              <a:buNone/>
            </a:pPr>
            <a:r>
              <a:rPr lang="en-US" sz="2200" b="1" dirty="0">
                <a:latin typeface="Arial Rounded MT Bold" pitchFamily="34" charset="0"/>
              </a:rPr>
              <a:t>B. He </a:t>
            </a:r>
            <a:r>
              <a:rPr lang="en-US" sz="2200" b="1" dirty="0">
                <a:latin typeface="Arial Rounded MT Bold" pitchFamily="34" charset="0"/>
              </a:rPr>
              <a:t>was the first African representative to </a:t>
            </a:r>
            <a:r>
              <a:rPr lang="en-US" sz="2200" b="1" dirty="0">
                <a:latin typeface="Arial Rounded MT Bold" pitchFamily="34" charset="0"/>
              </a:rPr>
              <a:t>the legislative </a:t>
            </a:r>
            <a:r>
              <a:rPr lang="en-US" sz="2200" b="1" dirty="0">
                <a:latin typeface="Arial Rounded MT Bold" pitchFamily="34" charset="0"/>
              </a:rPr>
              <a:t>council. </a:t>
            </a:r>
          </a:p>
          <a:p>
            <a:pPr marL="0" indent="0">
              <a:buNone/>
            </a:pPr>
            <a:r>
              <a:rPr lang="en-US" sz="2200" b="1" dirty="0">
                <a:latin typeface="Arial Rounded MT Bold" pitchFamily="34" charset="0"/>
              </a:rPr>
              <a:t>C. He </a:t>
            </a:r>
            <a:r>
              <a:rPr lang="en-US" sz="2200" b="1" dirty="0">
                <a:latin typeface="Arial Rounded MT Bold" pitchFamily="34" charset="0"/>
              </a:rPr>
              <a:t>was founder member of Kenya African unity.</a:t>
            </a:r>
          </a:p>
          <a:p>
            <a:pPr marL="0" indent="0">
              <a:buNone/>
            </a:pPr>
            <a:r>
              <a:rPr lang="en-US" sz="2200" b="1" dirty="0">
                <a:latin typeface="Arial Rounded MT Bold" pitchFamily="34" charset="0"/>
              </a:rPr>
              <a:t>D. He </a:t>
            </a:r>
            <a:r>
              <a:rPr lang="en-US" sz="2200" b="1" dirty="0">
                <a:latin typeface="Arial Rounded MT Bold" pitchFamily="34" charset="0"/>
              </a:rPr>
              <a:t>promoted soil conservation activity </a:t>
            </a:r>
            <a:r>
              <a:rPr lang="en-US" sz="2200" b="1" dirty="0">
                <a:latin typeface="Arial Rounded MT Bold" pitchFamily="34" charset="0"/>
              </a:rPr>
              <a:t>in the country</a:t>
            </a:r>
            <a:r>
              <a:rPr lang="en-US" sz="2200" b="1" dirty="0">
                <a:latin typeface="Arial Rounded MT Bold" pitchFamily="34" charset="0"/>
              </a:rPr>
              <a:t>. </a:t>
            </a:r>
          </a:p>
          <a:p>
            <a:endParaRPr lang="en-US" sz="2200" b="1" dirty="0">
              <a:latin typeface="Arial Rounded MT Bold" pitchFamily="34" charset="0"/>
            </a:endParaRPr>
          </a:p>
        </p:txBody>
      </p:sp>
      <p:sp>
        <p:nvSpPr>
          <p:cNvPr id="4" name="Content Placeholder 2"/>
          <p:cNvSpPr txBox="1">
            <a:spLocks/>
          </p:cNvSpPr>
          <p:nvPr/>
        </p:nvSpPr>
        <p:spPr>
          <a:xfrm>
            <a:off x="508000" y="3086100"/>
            <a:ext cx="9144000" cy="2514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u="sng" dirty="0">
                <a:latin typeface="Arial Rounded MT Bold" pitchFamily="34" charset="0"/>
              </a:rPr>
              <a:t>REASONING </a:t>
            </a:r>
            <a:endParaRPr lang="en-US" sz="2000" dirty="0">
              <a:latin typeface="Arial Rounded MT Bold" pitchFamily="34" charset="0"/>
            </a:endParaRPr>
          </a:p>
          <a:p>
            <a:pPr marL="0" indent="0">
              <a:buNone/>
            </a:pPr>
            <a:r>
              <a:rPr lang="en-US" sz="2000" b="1" dirty="0">
                <a:latin typeface="Arial Rounded MT Bold" pitchFamily="34" charset="0"/>
              </a:rPr>
              <a:t>Julius </a:t>
            </a:r>
            <a:r>
              <a:rPr lang="en-US" sz="2000" b="1" dirty="0" err="1">
                <a:latin typeface="Arial Rounded MT Bold" pitchFamily="34" charset="0"/>
              </a:rPr>
              <a:t>Nyerere</a:t>
            </a:r>
            <a:r>
              <a:rPr lang="en-US" sz="2000" dirty="0">
                <a:latin typeface="Arial Rounded MT Bold" pitchFamily="34" charset="0"/>
              </a:rPr>
              <a:t> – promoted communal farm in Tanzania.</a:t>
            </a:r>
          </a:p>
          <a:p>
            <a:pPr marL="0" indent="0">
              <a:buNone/>
            </a:pPr>
            <a:r>
              <a:rPr lang="en-US" sz="2000" b="1" dirty="0" err="1">
                <a:latin typeface="Arial Rounded MT Bold" pitchFamily="34" charset="0"/>
              </a:rPr>
              <a:t>Eliud</a:t>
            </a:r>
            <a:r>
              <a:rPr lang="en-US" sz="2000" b="1" dirty="0">
                <a:latin typeface="Arial Rounded MT Bold" pitchFamily="34" charset="0"/>
              </a:rPr>
              <a:t> </a:t>
            </a:r>
            <a:r>
              <a:rPr lang="en-US" sz="2000" b="1" dirty="0" err="1">
                <a:latin typeface="Arial Rounded MT Bold" pitchFamily="34" charset="0"/>
              </a:rPr>
              <a:t>Mathu</a:t>
            </a:r>
            <a:r>
              <a:rPr lang="en-US" sz="2000" dirty="0">
                <a:latin typeface="Arial Rounded MT Bold" pitchFamily="34" charset="0"/>
              </a:rPr>
              <a:t> –was the first African representative of the LEGCO. </a:t>
            </a:r>
          </a:p>
          <a:p>
            <a:pPr marL="0" indent="0">
              <a:buNone/>
            </a:pPr>
            <a:r>
              <a:rPr lang="en-US" sz="2000" b="1" dirty="0">
                <a:latin typeface="Arial Rounded MT Bold" pitchFamily="34" charset="0"/>
              </a:rPr>
              <a:t>Harry </a:t>
            </a:r>
            <a:r>
              <a:rPr lang="en-US" sz="2000" b="1" dirty="0" err="1">
                <a:latin typeface="Arial Rounded MT Bold" pitchFamily="34" charset="0"/>
              </a:rPr>
              <a:t>Thuku</a:t>
            </a:r>
            <a:r>
              <a:rPr lang="en-US" sz="2000" dirty="0">
                <a:latin typeface="Arial Rounded MT Bold" pitchFamily="34" charset="0"/>
              </a:rPr>
              <a:t> – He was the founder of KAU </a:t>
            </a:r>
          </a:p>
          <a:p>
            <a:pPr marL="0" indent="0">
              <a:buNone/>
            </a:pPr>
            <a:r>
              <a:rPr lang="en-US" sz="2000" b="1" dirty="0">
                <a:latin typeface="Arial Rounded MT Bold" pitchFamily="34" charset="0"/>
              </a:rPr>
              <a:t>Daniel </a:t>
            </a:r>
            <a:r>
              <a:rPr lang="en-US" sz="2000" b="1" dirty="0" err="1">
                <a:latin typeface="Arial Rounded MT Bold" pitchFamily="34" charset="0"/>
              </a:rPr>
              <a:t>Moi</a:t>
            </a:r>
            <a:r>
              <a:rPr lang="en-US" sz="2000" dirty="0">
                <a:latin typeface="Arial Rounded MT Bold" pitchFamily="34" charset="0"/>
              </a:rPr>
              <a:t> –He promoted soil conservation activities in Kenya when you cut one tree plant two trees and the activity of digging terraces to conserve soil. </a:t>
            </a:r>
          </a:p>
          <a:p>
            <a:endParaRPr lang="en-US" sz="2000" dirty="0">
              <a:latin typeface="Arial Rounded MT Bold" pitchFamily="34" charset="0"/>
            </a:endParaRPr>
          </a:p>
        </p:txBody>
      </p:sp>
    </p:spTree>
    <p:extLst>
      <p:ext uri="{BB962C8B-B14F-4D97-AF65-F5344CB8AC3E}">
        <p14:creationId xmlns:p14="http://schemas.microsoft.com/office/powerpoint/2010/main" val="3199508780"/>
      </p:ext>
    </p:extLst>
  </p:cSld>
  <p:clrMapOvr>
    <a:masterClrMapping/>
  </p:clrMapOvr>
  <p:transition spd="slow" advTm="60000">
    <p:cover/>
  </p:transition>
  <p:timing>
    <p:tnLst>
      <p:par>
        <p:cTn id="1" dur="indefinite" restart="never" nodeType="tmRoot"/>
      </p:par>
    </p:tnLst>
  </p:timing>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0"/>
            <a:ext cx="9144000" cy="3314700"/>
          </a:xfrm>
          <a:prstGeom prst="rect">
            <a:avLst/>
          </a:prstGeom>
        </p:spPr>
        <p:txBody>
          <a:bodyPr>
            <a:noAutofit/>
          </a:bodyPr>
          <a:lstStyle/>
          <a:p>
            <a:pPr marL="0" indent="0">
              <a:buNone/>
            </a:pPr>
            <a:r>
              <a:rPr lang="en-US" sz="2400" b="1" u="sng" dirty="0">
                <a:latin typeface="Arial Rounded MT Bold" pitchFamily="34" charset="0"/>
              </a:rPr>
              <a:t>K.C.PE 2007 </a:t>
            </a:r>
            <a:endParaRPr lang="en-US" sz="2400" b="1" dirty="0">
              <a:latin typeface="Arial Rounded MT Bold" pitchFamily="34" charset="0"/>
            </a:endParaRPr>
          </a:p>
          <a:p>
            <a:pPr marL="0" indent="0">
              <a:buNone/>
            </a:pPr>
            <a:r>
              <a:rPr lang="en-US" sz="2400" b="1" dirty="0">
                <a:latin typeface="Arial Rounded MT Bold" pitchFamily="34" charset="0"/>
              </a:rPr>
              <a:t>Which one of the following organ of the United Nations (UN) is responsible for resolving dispute between member countries?</a:t>
            </a:r>
          </a:p>
          <a:p>
            <a:pPr marL="0" indent="0">
              <a:buNone/>
            </a:pPr>
            <a:r>
              <a:rPr lang="en-US" sz="2400" b="1" dirty="0">
                <a:latin typeface="Arial Rounded MT Bold" pitchFamily="34" charset="0"/>
              </a:rPr>
              <a:t>A. The </a:t>
            </a:r>
            <a:r>
              <a:rPr lang="en-US" sz="2400" b="1" dirty="0">
                <a:latin typeface="Arial Rounded MT Bold" pitchFamily="34" charset="0"/>
              </a:rPr>
              <a:t>secretarial. </a:t>
            </a:r>
          </a:p>
          <a:p>
            <a:pPr marL="0" indent="0">
              <a:buNone/>
            </a:pPr>
            <a:r>
              <a:rPr lang="en-US" sz="2400" b="1" dirty="0">
                <a:latin typeface="Arial Rounded MT Bold" pitchFamily="34" charset="0"/>
              </a:rPr>
              <a:t>B. The </a:t>
            </a:r>
            <a:r>
              <a:rPr lang="en-US" sz="2400" b="1" dirty="0">
                <a:latin typeface="Arial Rounded MT Bold" pitchFamily="34" charset="0"/>
              </a:rPr>
              <a:t>Security Council. </a:t>
            </a:r>
          </a:p>
          <a:p>
            <a:pPr marL="0" indent="0">
              <a:buNone/>
            </a:pPr>
            <a:r>
              <a:rPr lang="en-US" sz="2400" b="1" dirty="0">
                <a:latin typeface="Arial Rounded MT Bold" pitchFamily="34" charset="0"/>
              </a:rPr>
              <a:t>C. The </a:t>
            </a:r>
            <a:r>
              <a:rPr lang="en-US" sz="2400" b="1" dirty="0">
                <a:latin typeface="Arial Rounded MT Bold" pitchFamily="34" charset="0"/>
              </a:rPr>
              <a:t>general assembly.</a:t>
            </a:r>
          </a:p>
          <a:p>
            <a:pPr marL="0" indent="0">
              <a:buNone/>
            </a:pPr>
            <a:r>
              <a:rPr lang="en-US" sz="2400" b="1" dirty="0">
                <a:latin typeface="Arial Rounded MT Bold" pitchFamily="34" charset="0"/>
              </a:rPr>
              <a:t>D. The </a:t>
            </a:r>
            <a:r>
              <a:rPr lang="en-US" sz="2400" b="1" dirty="0">
                <a:latin typeface="Arial Rounded MT Bold" pitchFamily="34" charset="0"/>
              </a:rPr>
              <a:t>economic and social council.</a:t>
            </a:r>
          </a:p>
          <a:p>
            <a:endParaRPr lang="en-US" sz="2400" b="1" dirty="0">
              <a:latin typeface="Arial Rounded MT Bold" pitchFamily="34" charset="0"/>
            </a:endParaRPr>
          </a:p>
        </p:txBody>
      </p:sp>
      <p:sp>
        <p:nvSpPr>
          <p:cNvPr id="4" name="Content Placeholder 2"/>
          <p:cNvSpPr txBox="1">
            <a:spLocks/>
          </p:cNvSpPr>
          <p:nvPr/>
        </p:nvSpPr>
        <p:spPr>
          <a:xfrm>
            <a:off x="508000" y="3467100"/>
            <a:ext cx="9144000" cy="2209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u="sng">
                <a:latin typeface="Arial Rounded MT Bold" pitchFamily="34" charset="0"/>
              </a:rPr>
              <a:t>REASONING </a:t>
            </a:r>
            <a:endParaRPr lang="en-US" sz="2000" b="1">
              <a:latin typeface="Arial Rounded MT Bold" pitchFamily="34" charset="0"/>
            </a:endParaRPr>
          </a:p>
          <a:p>
            <a:pPr marL="0" indent="0">
              <a:buNone/>
            </a:pPr>
            <a:r>
              <a:rPr lang="en-US" sz="2000" b="1">
                <a:latin typeface="Arial Rounded MT Bold" pitchFamily="34" charset="0"/>
              </a:rPr>
              <a:t>General Assembly is the parliament which discuss and resolves disputes.</a:t>
            </a:r>
          </a:p>
          <a:p>
            <a:pPr marL="0" indent="0">
              <a:buNone/>
            </a:pPr>
            <a:r>
              <a:rPr lang="en-US" sz="2000" b="1">
                <a:latin typeface="Arial Rounded MT Bold" pitchFamily="34" charset="0"/>
              </a:rPr>
              <a:t>It debates matters threatening world peace and resolution to the problem. </a:t>
            </a:r>
          </a:p>
          <a:p>
            <a:pPr marL="0" indent="0">
              <a:buNone/>
            </a:pPr>
            <a:r>
              <a:rPr lang="en-US" sz="2000" b="1">
                <a:latin typeface="Arial Rounded MT Bold" pitchFamily="34" charset="0"/>
              </a:rPr>
              <a:t>Secretary General is appointed after five years for two terms.</a:t>
            </a:r>
          </a:p>
          <a:p>
            <a:pPr marL="0" indent="0">
              <a:buNone/>
            </a:pPr>
            <a:r>
              <a:rPr lang="en-US" sz="2000" b="1">
                <a:latin typeface="Arial Rounded MT Bold" pitchFamily="34" charset="0"/>
              </a:rPr>
              <a:t> </a:t>
            </a:r>
          </a:p>
          <a:p>
            <a:endParaRPr lang="en-US" sz="2000" b="1" dirty="0">
              <a:latin typeface="Arial Rounded MT Bold" pitchFamily="34" charset="0"/>
            </a:endParaRPr>
          </a:p>
        </p:txBody>
      </p:sp>
    </p:spTree>
    <p:extLst>
      <p:ext uri="{BB962C8B-B14F-4D97-AF65-F5344CB8AC3E}">
        <p14:creationId xmlns:p14="http://schemas.microsoft.com/office/powerpoint/2010/main" val="4240519048"/>
      </p:ext>
    </p:extLst>
  </p:cSld>
  <p:clrMapOvr>
    <a:masterClrMapping/>
  </p:clrMapOvr>
  <p:transition spd="slow" advTm="60000">
    <p:cover/>
  </p:transition>
  <p:timing>
    <p:tnLst>
      <p:par>
        <p:cTn id="1" dur="indefinite" restart="never" nodeType="tmRoot"/>
      </p:par>
    </p:tn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8100"/>
            <a:ext cx="9144000" cy="2308324"/>
          </a:xfrm>
          <a:prstGeom prst="rect">
            <a:avLst/>
          </a:prstGeom>
          <a:noFill/>
        </p:spPr>
        <p:txBody>
          <a:bodyPr wrap="square" rtlCol="0">
            <a:spAutoFit/>
          </a:bodyPr>
          <a:lstStyle/>
          <a:p>
            <a:r>
              <a:rPr lang="en-US" sz="2400" b="1" dirty="0">
                <a:latin typeface="Arial Rounded MT Bold" pitchFamily="34" charset="0"/>
              </a:rPr>
              <a:t>Yr. 2014</a:t>
            </a:r>
          </a:p>
          <a:p>
            <a:r>
              <a:rPr lang="en-US" sz="2400" b="1" dirty="0">
                <a:latin typeface="Arial Rounded MT Bold" pitchFamily="34" charset="0"/>
              </a:rPr>
              <a:t>2. One of the contribution of Daniel </a:t>
            </a:r>
            <a:r>
              <a:rPr lang="en-US" sz="2400" b="1" dirty="0" err="1">
                <a:latin typeface="Arial Rounded MT Bold" pitchFamily="34" charset="0"/>
              </a:rPr>
              <a:t>Arap</a:t>
            </a:r>
            <a:r>
              <a:rPr lang="en-US" sz="2400" b="1" dirty="0">
                <a:latin typeface="Arial Rounded MT Bold" pitchFamily="34" charset="0"/>
              </a:rPr>
              <a:t> </a:t>
            </a:r>
            <a:r>
              <a:rPr lang="en-US" sz="2400" b="1" dirty="0" err="1">
                <a:latin typeface="Arial Rounded MT Bold" pitchFamily="34" charset="0"/>
              </a:rPr>
              <a:t>Moi</a:t>
            </a:r>
            <a:r>
              <a:rPr lang="en-US" sz="2400" b="1" dirty="0">
                <a:latin typeface="Arial Rounded MT Bold" pitchFamily="34" charset="0"/>
              </a:rPr>
              <a:t> is that he</a:t>
            </a:r>
          </a:p>
          <a:p>
            <a:pPr marL="1371600" lvl="2" indent="-457200">
              <a:buFont typeface="+mj-lt"/>
              <a:buAutoNum type="alphaUcPeriod"/>
            </a:pPr>
            <a:r>
              <a:rPr lang="en-US" sz="2400" b="1" dirty="0">
                <a:latin typeface="Arial Rounded MT Bold" pitchFamily="34" charset="0"/>
              </a:rPr>
              <a:t>Led Kenya to independence</a:t>
            </a:r>
          </a:p>
          <a:p>
            <a:pPr marL="1371600" lvl="2" indent="-457200">
              <a:buFont typeface="+mj-lt"/>
              <a:buAutoNum type="alphaUcPeriod"/>
            </a:pPr>
            <a:r>
              <a:rPr lang="en-US" sz="2400" b="1" dirty="0">
                <a:latin typeface="Arial Rounded MT Bold" pitchFamily="34" charset="0"/>
              </a:rPr>
              <a:t>Was a founder member of KANU</a:t>
            </a:r>
          </a:p>
          <a:p>
            <a:pPr marL="1371600" lvl="2" indent="-457200">
              <a:buFont typeface="+mj-lt"/>
              <a:buAutoNum type="alphaUcPeriod"/>
            </a:pPr>
            <a:r>
              <a:rPr lang="en-US" sz="2400" b="1" dirty="0">
                <a:latin typeface="Arial Rounded MT Bold" pitchFamily="34" charset="0"/>
              </a:rPr>
              <a:t>Promoted one party system in Africa</a:t>
            </a:r>
          </a:p>
          <a:p>
            <a:pPr marL="1371600" lvl="2" indent="-457200">
              <a:buFont typeface="+mj-lt"/>
              <a:buAutoNum type="alphaUcPeriod"/>
            </a:pPr>
            <a:r>
              <a:rPr lang="en-US" sz="2400" b="1" dirty="0">
                <a:latin typeface="Arial Rounded MT Bold" pitchFamily="34" charset="0"/>
              </a:rPr>
              <a:t>Was a peacemaker </a:t>
            </a:r>
            <a:endParaRPr lang="en-US" sz="2400" b="1" dirty="0">
              <a:latin typeface="Arial Rounded MT Bold" pitchFamily="34" charset="0"/>
            </a:endParaRPr>
          </a:p>
        </p:txBody>
      </p:sp>
      <p:sp>
        <p:nvSpPr>
          <p:cNvPr id="6" name="TextBox 5"/>
          <p:cNvSpPr txBox="1"/>
          <p:nvPr/>
        </p:nvSpPr>
        <p:spPr>
          <a:xfrm>
            <a:off x="584200" y="2476500"/>
            <a:ext cx="8991600" cy="3046988"/>
          </a:xfrm>
          <a:prstGeom prst="rect">
            <a:avLst/>
          </a:prstGeom>
          <a:noFill/>
        </p:spPr>
        <p:txBody>
          <a:bodyPr wrap="square" rtlCol="0">
            <a:spAutoFit/>
          </a:bodyPr>
          <a:lstStyle/>
          <a:p>
            <a:r>
              <a:rPr lang="en-US" sz="2400" b="1" dirty="0">
                <a:latin typeface="Arial Rounded MT Bold" pitchFamily="34" charset="0"/>
              </a:rPr>
              <a:t>YR. 2015</a:t>
            </a:r>
          </a:p>
          <a:p>
            <a:r>
              <a:rPr lang="en-US" sz="2400" b="1" dirty="0">
                <a:latin typeface="Arial Rounded MT Bold" pitchFamily="34" charset="0"/>
              </a:rPr>
              <a:t>3. One of the demands made by </a:t>
            </a:r>
            <a:r>
              <a:rPr lang="en-US" sz="2400" b="1" dirty="0" err="1">
                <a:latin typeface="Arial Rounded MT Bold" pitchFamily="34" charset="0"/>
              </a:rPr>
              <a:t>Kavirondo</a:t>
            </a:r>
            <a:r>
              <a:rPr lang="en-US" sz="2400" b="1" dirty="0">
                <a:latin typeface="Arial Rounded MT Bold" pitchFamily="34" charset="0"/>
              </a:rPr>
              <a:t> Taxpayer’s Welfare Association to the colonial government in Kenya was to</a:t>
            </a:r>
          </a:p>
          <a:p>
            <a:pPr marL="1371600" lvl="2" indent="-457200">
              <a:buFont typeface="+mj-lt"/>
              <a:buAutoNum type="alphaUcPeriod"/>
            </a:pPr>
            <a:r>
              <a:rPr lang="en-US" sz="2400" b="1" dirty="0">
                <a:latin typeface="Arial Rounded MT Bold" pitchFamily="34" charset="0"/>
              </a:rPr>
              <a:t>Have roads built in Nyanza</a:t>
            </a:r>
          </a:p>
          <a:p>
            <a:pPr marL="1371600" lvl="2" indent="-457200">
              <a:buFont typeface="+mj-lt"/>
              <a:buAutoNum type="alphaUcPeriod"/>
            </a:pPr>
            <a:r>
              <a:rPr lang="en-US" sz="2400" b="1" dirty="0">
                <a:latin typeface="Arial Rounded MT Bold" pitchFamily="34" charset="0"/>
              </a:rPr>
              <a:t>Appoint paramount chiefs</a:t>
            </a:r>
          </a:p>
          <a:p>
            <a:pPr marL="1371600" lvl="2" indent="-457200">
              <a:buFont typeface="+mj-lt"/>
              <a:buAutoNum type="alphaUcPeriod"/>
            </a:pPr>
            <a:r>
              <a:rPr lang="en-US" sz="2400" b="1" dirty="0">
                <a:latin typeface="Arial Rounded MT Bold" pitchFamily="34" charset="0"/>
              </a:rPr>
              <a:t>Allow Africans to grow cash crops</a:t>
            </a:r>
          </a:p>
          <a:p>
            <a:pPr marL="1371600" lvl="2" indent="-457200">
              <a:buFont typeface="+mj-lt"/>
              <a:buAutoNum type="alphaUcPeriod"/>
            </a:pPr>
            <a:r>
              <a:rPr lang="en-US" sz="2400" b="1" dirty="0">
                <a:latin typeface="Arial Rounded MT Bold" pitchFamily="34" charset="0"/>
              </a:rPr>
              <a:t>Release Harry </a:t>
            </a:r>
            <a:r>
              <a:rPr lang="en-US" sz="2400" b="1" dirty="0" err="1">
                <a:latin typeface="Arial Rounded MT Bold" pitchFamily="34" charset="0"/>
              </a:rPr>
              <a:t>Thuku</a:t>
            </a:r>
            <a:r>
              <a:rPr lang="en-US" sz="2400" b="1" dirty="0">
                <a:latin typeface="Arial Rounded MT Bold" pitchFamily="34" charset="0"/>
              </a:rPr>
              <a:t> from prison </a:t>
            </a:r>
            <a:endParaRPr lang="en-US" sz="2400" b="1" dirty="0">
              <a:latin typeface="Arial Rounded MT Bold" pitchFamily="34" charset="0"/>
            </a:endParaRPr>
          </a:p>
        </p:txBody>
      </p:sp>
    </p:spTree>
    <p:extLst>
      <p:ext uri="{BB962C8B-B14F-4D97-AF65-F5344CB8AC3E}">
        <p14:creationId xmlns:p14="http://schemas.microsoft.com/office/powerpoint/2010/main" val="2885529023"/>
      </p:ext>
    </p:extLst>
  </p:cSld>
  <p:clrMapOvr>
    <a:masterClrMapping/>
  </p:clrMapOvr>
  <p:transition spd="slow">
    <p:cover/>
  </p:transition>
  <p:timing>
    <p:tnLst>
      <p:par>
        <p:cTn id="1" dur="indefinite" restart="never" nodeType="tmRoot"/>
      </p:par>
    </p:tn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8000" y="114301"/>
            <a:ext cx="9144000" cy="4893647"/>
          </a:xfrm>
          <a:prstGeom prst="rect">
            <a:avLst/>
          </a:prstGeom>
          <a:noFill/>
        </p:spPr>
        <p:txBody>
          <a:bodyPr wrap="square" rtlCol="0">
            <a:spAutoFit/>
          </a:bodyPr>
          <a:lstStyle/>
          <a:p>
            <a:r>
              <a:rPr lang="en-US" sz="2400" b="1" dirty="0">
                <a:latin typeface="Arial Rounded MT Bold" pitchFamily="34" charset="0"/>
              </a:rPr>
              <a:t>YR. 2014</a:t>
            </a:r>
          </a:p>
          <a:p>
            <a:r>
              <a:rPr lang="en-US" sz="2400" b="1" dirty="0">
                <a:latin typeface="Arial Rounded MT Bold" pitchFamily="34" charset="0"/>
              </a:rPr>
              <a:t>4. Who among the following Kenyan leaders was a member of the Kenya African Democratic Union (KADU)?</a:t>
            </a:r>
          </a:p>
          <a:p>
            <a:pPr marL="457200" indent="-457200">
              <a:buAutoNum type="alphaUcPeriod"/>
            </a:pPr>
            <a:r>
              <a:rPr lang="en-US" sz="2400" b="1" dirty="0">
                <a:latin typeface="Arial Rounded MT Bold" pitchFamily="34" charset="0"/>
              </a:rPr>
              <a:t>Ronald </a:t>
            </a:r>
            <a:r>
              <a:rPr lang="en-US" sz="2400" b="1" dirty="0" err="1">
                <a:latin typeface="Arial Rounded MT Bold" pitchFamily="34" charset="0"/>
              </a:rPr>
              <a:t>Ngala</a:t>
            </a:r>
            <a:r>
              <a:rPr lang="en-US" sz="2400" b="1" dirty="0">
                <a:latin typeface="Arial Rounded MT Bold" pitchFamily="34" charset="0"/>
              </a:rPr>
              <a:t>			B. Tom </a:t>
            </a:r>
            <a:r>
              <a:rPr lang="en-US" sz="2400" b="1" dirty="0" err="1">
                <a:latin typeface="Arial Rounded MT Bold" pitchFamily="34" charset="0"/>
              </a:rPr>
              <a:t>Mboya</a:t>
            </a:r>
            <a:endParaRPr lang="en-US" sz="2400" b="1" dirty="0">
              <a:latin typeface="Arial Rounded MT Bold" pitchFamily="34" charset="0"/>
            </a:endParaRPr>
          </a:p>
          <a:p>
            <a:pPr marL="457200" indent="-457200">
              <a:buAutoNum type="alphaUcPeriod" startAt="3"/>
            </a:pPr>
            <a:r>
              <a:rPr lang="en-US" sz="2400" b="1" dirty="0">
                <a:latin typeface="Arial Rounded MT Bold" pitchFamily="34" charset="0"/>
              </a:rPr>
              <a:t>Paul </a:t>
            </a:r>
            <a:r>
              <a:rPr lang="en-US" sz="2400" b="1" dirty="0" err="1">
                <a:latin typeface="Arial Rounded MT Bold" pitchFamily="34" charset="0"/>
              </a:rPr>
              <a:t>Ngei</a:t>
            </a:r>
            <a:r>
              <a:rPr lang="en-US" sz="2400" b="1" dirty="0">
                <a:latin typeface="Arial Rounded MT Bold" pitchFamily="34" charset="0"/>
              </a:rPr>
              <a:t>			D. </a:t>
            </a:r>
            <a:r>
              <a:rPr lang="en-US" sz="2400" b="1" dirty="0" err="1">
                <a:latin typeface="Arial Rounded MT Bold" pitchFamily="34" charset="0"/>
              </a:rPr>
              <a:t>Oginga</a:t>
            </a:r>
            <a:r>
              <a:rPr lang="en-US" sz="2400" b="1" dirty="0">
                <a:latin typeface="Arial Rounded MT Bold" pitchFamily="34" charset="0"/>
              </a:rPr>
              <a:t> </a:t>
            </a:r>
            <a:r>
              <a:rPr lang="en-US" sz="2400" b="1" dirty="0" err="1">
                <a:latin typeface="Arial Rounded MT Bold" pitchFamily="34" charset="0"/>
              </a:rPr>
              <a:t>Odinga</a:t>
            </a:r>
            <a:endParaRPr lang="en-US" sz="2400" b="1" dirty="0">
              <a:latin typeface="Arial Rounded MT Bold" pitchFamily="34" charset="0"/>
            </a:endParaRPr>
          </a:p>
          <a:p>
            <a:endParaRPr lang="en-US" sz="2400" b="1" dirty="0">
              <a:latin typeface="Arial Rounded MT Bold" pitchFamily="34" charset="0"/>
            </a:endParaRPr>
          </a:p>
          <a:p>
            <a:r>
              <a:rPr lang="en-US" sz="2400" b="1" dirty="0">
                <a:latin typeface="Arial Rounded MT Bold" pitchFamily="34" charset="0"/>
              </a:rPr>
              <a:t>YR. 2013</a:t>
            </a:r>
          </a:p>
          <a:p>
            <a:r>
              <a:rPr lang="en-US" sz="2400" b="1" dirty="0">
                <a:latin typeface="Arial Rounded MT Bold" pitchFamily="34" charset="0"/>
              </a:rPr>
              <a:t>3. One of the reasons for the formation of early political associations in Kenya was to demand </a:t>
            </a:r>
          </a:p>
          <a:p>
            <a:pPr marL="457200" indent="-457200">
              <a:buFont typeface="+mj-lt"/>
              <a:buAutoNum type="alphaUcPeriod"/>
            </a:pPr>
            <a:r>
              <a:rPr lang="en-US" sz="2400" b="1" dirty="0">
                <a:latin typeface="Arial Rounded MT Bold" pitchFamily="34" charset="0"/>
              </a:rPr>
              <a:t>The release of Kenyatta</a:t>
            </a:r>
          </a:p>
          <a:p>
            <a:pPr marL="457200" indent="-457200">
              <a:buFont typeface="+mj-lt"/>
              <a:buAutoNum type="alphaUcPeriod"/>
            </a:pPr>
            <a:r>
              <a:rPr lang="en-US" sz="2400" b="1" dirty="0">
                <a:latin typeface="Arial Rounded MT Bold" pitchFamily="34" charset="0"/>
              </a:rPr>
              <a:t>Independence</a:t>
            </a:r>
          </a:p>
          <a:p>
            <a:pPr marL="457200" indent="-457200">
              <a:buFont typeface="+mj-lt"/>
              <a:buAutoNum type="alphaUcPeriod"/>
            </a:pPr>
            <a:r>
              <a:rPr lang="en-US" sz="2400" b="1" dirty="0">
                <a:latin typeface="Arial Rounded MT Bold" pitchFamily="34" charset="0"/>
              </a:rPr>
              <a:t>Constitutional reforms</a:t>
            </a:r>
          </a:p>
          <a:p>
            <a:pPr marL="457200" indent="-457200">
              <a:buFont typeface="+mj-lt"/>
              <a:buAutoNum type="alphaUcPeriod"/>
            </a:pPr>
            <a:r>
              <a:rPr lang="en-US" sz="2400" b="1" dirty="0">
                <a:latin typeface="Arial Rounded MT Bold" pitchFamily="34" charset="0"/>
              </a:rPr>
              <a:t>The reduction of taxes		</a:t>
            </a:r>
            <a:endParaRPr lang="en-US" sz="2400" b="1" dirty="0">
              <a:latin typeface="Arial Rounded MT Bold" pitchFamily="34" charset="0"/>
            </a:endParaRPr>
          </a:p>
        </p:txBody>
      </p:sp>
    </p:spTree>
    <p:extLst>
      <p:ext uri="{BB962C8B-B14F-4D97-AF65-F5344CB8AC3E}">
        <p14:creationId xmlns:p14="http://schemas.microsoft.com/office/powerpoint/2010/main" val="3538757831"/>
      </p:ext>
    </p:extLst>
  </p:cSld>
  <p:clrMapOvr>
    <a:masterClrMapping/>
  </p:clrMapOvr>
  <p:transition spd="slow">
    <p:cover/>
  </p:transition>
  <p:timing>
    <p:tnLst>
      <p:par>
        <p:cTn id="1" dur="indefinite" restart="never" nodeType="tmRoot"/>
      </p:par>
    </p:tn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4200" y="114301"/>
            <a:ext cx="9067800" cy="4893647"/>
          </a:xfrm>
          <a:prstGeom prst="rect">
            <a:avLst/>
          </a:prstGeom>
          <a:noFill/>
        </p:spPr>
        <p:txBody>
          <a:bodyPr wrap="square" rtlCol="0">
            <a:spAutoFit/>
          </a:bodyPr>
          <a:lstStyle/>
          <a:p>
            <a:r>
              <a:rPr lang="en-US" sz="2400" b="1" dirty="0">
                <a:latin typeface="Arial Rounded MT Bold" pitchFamily="34" charset="0"/>
              </a:rPr>
              <a:t>Yr. 2010</a:t>
            </a:r>
          </a:p>
          <a:p>
            <a:r>
              <a:rPr lang="en-US" sz="2400" b="1" dirty="0">
                <a:latin typeface="Arial Rounded MT Bold" pitchFamily="34" charset="0"/>
              </a:rPr>
              <a:t>4. Below are statements about  a political party that was formed in Kenya during the colonial period.</a:t>
            </a:r>
          </a:p>
          <a:p>
            <a:pPr marL="514350" indent="-514350">
              <a:buFont typeface="+mj-lt"/>
              <a:buAutoNum type="romanLcPeriod"/>
            </a:pPr>
            <a:r>
              <a:rPr lang="en-US" sz="2400" b="1" dirty="0">
                <a:latin typeface="Arial Rounded MT Bold" pitchFamily="34" charset="0"/>
              </a:rPr>
              <a:t> </a:t>
            </a:r>
            <a:r>
              <a:rPr lang="en-US" sz="2400" b="1" dirty="0">
                <a:latin typeface="Arial Rounded MT Bold" pitchFamily="34" charset="0"/>
              </a:rPr>
              <a:t>it supported  a regional government </a:t>
            </a:r>
          </a:p>
          <a:p>
            <a:pPr marL="514350" indent="-514350">
              <a:buFont typeface="+mj-lt"/>
              <a:buAutoNum type="romanLcPeriod"/>
            </a:pPr>
            <a:r>
              <a:rPr lang="en-US" sz="2400" b="1" dirty="0">
                <a:latin typeface="Arial Rounded MT Bold" pitchFamily="34" charset="0"/>
              </a:rPr>
              <a:t> </a:t>
            </a:r>
            <a:r>
              <a:rPr lang="en-US" sz="2400" b="1" dirty="0">
                <a:latin typeface="Arial Rounded MT Bold" pitchFamily="34" charset="0"/>
              </a:rPr>
              <a:t>it was formed by the smaller communities</a:t>
            </a:r>
          </a:p>
          <a:p>
            <a:pPr marL="514350" indent="-514350">
              <a:buFont typeface="+mj-lt"/>
              <a:buAutoNum type="romanLcPeriod"/>
            </a:pPr>
            <a:r>
              <a:rPr lang="en-US" sz="2400" b="1" dirty="0">
                <a:latin typeface="Arial Rounded MT Bold" pitchFamily="34" charset="0"/>
              </a:rPr>
              <a:t> </a:t>
            </a:r>
            <a:r>
              <a:rPr lang="en-US" sz="2400" b="1" dirty="0">
                <a:latin typeface="Arial Rounded MT Bold" pitchFamily="34" charset="0"/>
              </a:rPr>
              <a:t>it was formed in 1960</a:t>
            </a:r>
          </a:p>
          <a:p>
            <a:pPr marL="514350" indent="-514350">
              <a:buFont typeface="+mj-lt"/>
              <a:buAutoNum type="romanLcPeriod"/>
            </a:pPr>
            <a:r>
              <a:rPr lang="en-US" sz="2400" b="1" dirty="0">
                <a:latin typeface="Arial Rounded MT Bold" pitchFamily="34" charset="0"/>
              </a:rPr>
              <a:t> </a:t>
            </a:r>
            <a:r>
              <a:rPr lang="en-US" sz="2400" b="1" dirty="0">
                <a:latin typeface="Arial Rounded MT Bold" pitchFamily="34" charset="0"/>
              </a:rPr>
              <a:t>one of its founder members was Ronald </a:t>
            </a:r>
            <a:r>
              <a:rPr lang="en-US" sz="2400" b="1" dirty="0" err="1">
                <a:latin typeface="Arial Rounded MT Bold" pitchFamily="34" charset="0"/>
              </a:rPr>
              <a:t>Ngala</a:t>
            </a:r>
            <a:r>
              <a:rPr lang="en-US" sz="2400" b="1" dirty="0">
                <a:latin typeface="Arial Rounded MT Bold" pitchFamily="34" charset="0"/>
              </a:rPr>
              <a:t>.</a:t>
            </a:r>
          </a:p>
          <a:p>
            <a:r>
              <a:rPr lang="en-US" sz="2400" b="1" dirty="0">
                <a:latin typeface="Arial Rounded MT Bold" pitchFamily="34" charset="0"/>
              </a:rPr>
              <a:t> </a:t>
            </a:r>
          </a:p>
          <a:p>
            <a:r>
              <a:rPr lang="en-US" sz="2400" b="1" dirty="0">
                <a:latin typeface="Arial Rounded MT Bold" pitchFamily="34" charset="0"/>
              </a:rPr>
              <a:t>The political party described above is </a:t>
            </a:r>
          </a:p>
          <a:p>
            <a:pPr marL="457200" indent="-457200">
              <a:buFont typeface="+mj-lt"/>
              <a:buAutoNum type="alphaUcPeriod"/>
            </a:pPr>
            <a:r>
              <a:rPr lang="en-US" sz="2400" b="1" dirty="0">
                <a:latin typeface="Arial Rounded MT Bold" pitchFamily="34" charset="0"/>
              </a:rPr>
              <a:t>Kenya African Union (KAU)</a:t>
            </a:r>
          </a:p>
          <a:p>
            <a:pPr marL="457200" indent="-457200">
              <a:buFont typeface="+mj-lt"/>
              <a:buAutoNum type="alphaUcPeriod"/>
            </a:pPr>
            <a:r>
              <a:rPr lang="en-US" sz="2400" b="1" dirty="0">
                <a:latin typeface="Arial Rounded MT Bold" pitchFamily="34" charset="0"/>
              </a:rPr>
              <a:t>Kenya People’s Union (KPU)</a:t>
            </a:r>
          </a:p>
          <a:p>
            <a:pPr marL="457200" indent="-457200">
              <a:buFont typeface="+mj-lt"/>
              <a:buAutoNum type="alphaUcPeriod"/>
            </a:pPr>
            <a:r>
              <a:rPr lang="en-US" sz="2400" b="1" dirty="0">
                <a:latin typeface="Arial Rounded MT Bold" pitchFamily="34" charset="0"/>
              </a:rPr>
              <a:t>Kenya African National Union (KANU)</a:t>
            </a:r>
          </a:p>
          <a:p>
            <a:pPr marL="457200" indent="-457200">
              <a:buFont typeface="+mj-lt"/>
              <a:buAutoNum type="alphaUcPeriod"/>
            </a:pPr>
            <a:r>
              <a:rPr lang="en-US" sz="2400" b="1" dirty="0">
                <a:latin typeface="Arial Rounded MT Bold" pitchFamily="34" charset="0"/>
              </a:rPr>
              <a:t>Kenya African Democratic Union  (KADU)</a:t>
            </a:r>
            <a:endParaRPr lang="en-US" sz="2400" b="1" dirty="0">
              <a:latin typeface="Arial Rounded MT Bold" pitchFamily="34" charset="0"/>
            </a:endParaRPr>
          </a:p>
        </p:txBody>
      </p:sp>
    </p:spTree>
    <p:extLst>
      <p:ext uri="{BB962C8B-B14F-4D97-AF65-F5344CB8AC3E}">
        <p14:creationId xmlns:p14="http://schemas.microsoft.com/office/powerpoint/2010/main" val="1378365815"/>
      </p:ext>
    </p:extLst>
  </p:cSld>
  <p:clrMapOvr>
    <a:masterClrMapping/>
  </p:clrMapOvr>
  <p:transition spd="slow">
    <p:cover/>
  </p:transition>
  <p:timing>
    <p:tnLst>
      <p:par>
        <p:cTn id="1" dur="indefinite" restart="never" nodeType="tmRoot"/>
      </p:par>
    </p:tn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4200" y="114300"/>
            <a:ext cx="9067800" cy="5170646"/>
          </a:xfrm>
          <a:prstGeom prst="rect">
            <a:avLst/>
          </a:prstGeom>
          <a:noFill/>
        </p:spPr>
        <p:txBody>
          <a:bodyPr wrap="square" rtlCol="0">
            <a:spAutoFit/>
          </a:bodyPr>
          <a:lstStyle/>
          <a:p>
            <a:r>
              <a:rPr lang="en-US" sz="2200" b="1" dirty="0">
                <a:latin typeface="Arial Rounded MT Bold" pitchFamily="34" charset="0"/>
              </a:rPr>
              <a:t>Yr. 2013</a:t>
            </a:r>
          </a:p>
          <a:p>
            <a:r>
              <a:rPr lang="en-US" sz="2200" b="1" dirty="0">
                <a:latin typeface="Arial Rounded MT Bold" pitchFamily="34" charset="0"/>
              </a:rPr>
              <a:t>5. Which one of the following is true about the systems of government in both Kenya and Swaziland? In both countries</a:t>
            </a:r>
          </a:p>
          <a:p>
            <a:pPr marL="457200" indent="-457200">
              <a:buFont typeface="+mj-lt"/>
              <a:buAutoNum type="alphaUcPeriod"/>
            </a:pPr>
            <a:r>
              <a:rPr lang="en-US" sz="2200" b="1" dirty="0">
                <a:latin typeface="Arial Rounded MT Bold" pitchFamily="34" charset="0"/>
              </a:rPr>
              <a:t>There is a constitution </a:t>
            </a:r>
          </a:p>
          <a:p>
            <a:pPr marL="457200" indent="-457200">
              <a:buFont typeface="+mj-lt"/>
              <a:buAutoNum type="alphaUcPeriod"/>
            </a:pPr>
            <a:r>
              <a:rPr lang="en-US" sz="2200" b="1" dirty="0">
                <a:latin typeface="Arial Rounded MT Bold" pitchFamily="34" charset="0"/>
              </a:rPr>
              <a:t>The Public Service Commission controls the Civil Service</a:t>
            </a:r>
          </a:p>
          <a:p>
            <a:pPr marL="457200" indent="-457200">
              <a:buFont typeface="+mj-lt"/>
              <a:buAutoNum type="alphaUcPeriod"/>
            </a:pPr>
            <a:r>
              <a:rPr lang="en-US" sz="2200" b="1" dirty="0">
                <a:latin typeface="Arial Rounded MT Bold" pitchFamily="34" charset="0"/>
              </a:rPr>
              <a:t>There are many political parties</a:t>
            </a:r>
          </a:p>
          <a:p>
            <a:pPr marL="457200" indent="-457200">
              <a:buFont typeface="+mj-lt"/>
              <a:buAutoNum type="alphaUcPeriod"/>
            </a:pPr>
            <a:r>
              <a:rPr lang="en-US" sz="2200" b="1" dirty="0">
                <a:latin typeface="Arial Rounded MT Bold" pitchFamily="34" charset="0"/>
              </a:rPr>
              <a:t>The laws of the land are made by parliament </a:t>
            </a:r>
          </a:p>
          <a:p>
            <a:endParaRPr lang="en-US" sz="2200" b="1" dirty="0">
              <a:latin typeface="Arial Rounded MT Bold" pitchFamily="34" charset="0"/>
            </a:endParaRPr>
          </a:p>
          <a:p>
            <a:r>
              <a:rPr lang="en-US" sz="2200" b="1" dirty="0">
                <a:latin typeface="Arial Rounded MT Bold" pitchFamily="34" charset="0"/>
              </a:rPr>
              <a:t>Yr. 2010</a:t>
            </a:r>
          </a:p>
          <a:p>
            <a:r>
              <a:rPr lang="en-US" sz="2200" b="1" dirty="0">
                <a:latin typeface="Arial Rounded MT Bold" pitchFamily="34" charset="0"/>
              </a:rPr>
              <a:t>6. Which one of the following statements is true about the system of government of Swaziland</a:t>
            </a:r>
          </a:p>
          <a:p>
            <a:pPr marL="457200" indent="-457200">
              <a:buFont typeface="+mj-lt"/>
              <a:buAutoNum type="alphaUcPeriod"/>
            </a:pPr>
            <a:r>
              <a:rPr lang="en-US" sz="2200" b="1" dirty="0">
                <a:latin typeface="Arial Rounded MT Bold" pitchFamily="34" charset="0"/>
              </a:rPr>
              <a:t>Members of parliament elect the Prime Minister</a:t>
            </a:r>
          </a:p>
          <a:p>
            <a:pPr marL="457200" indent="-457200">
              <a:buFont typeface="+mj-lt"/>
              <a:buAutoNum type="alphaUcPeriod"/>
            </a:pPr>
            <a:r>
              <a:rPr lang="en-US" sz="2200" b="1" dirty="0">
                <a:latin typeface="Arial Rounded MT Bold" pitchFamily="34" charset="0"/>
              </a:rPr>
              <a:t>All members of parliament are elected by the people</a:t>
            </a:r>
          </a:p>
          <a:p>
            <a:pPr marL="457200" indent="-457200">
              <a:buFont typeface="+mj-lt"/>
              <a:buAutoNum type="alphaUcPeriod"/>
            </a:pPr>
            <a:r>
              <a:rPr lang="en-US" sz="2200" b="1" dirty="0">
                <a:latin typeface="Arial Rounded MT Bold" pitchFamily="34" charset="0"/>
              </a:rPr>
              <a:t>The head of state is the commander-in-chief of armed forces</a:t>
            </a:r>
          </a:p>
          <a:p>
            <a:pPr marL="457200" indent="-457200">
              <a:buFont typeface="+mj-lt"/>
              <a:buAutoNum type="alphaUcPeriod"/>
            </a:pPr>
            <a:r>
              <a:rPr lang="en-US" sz="2200" b="1" dirty="0">
                <a:latin typeface="Arial Rounded MT Bold" pitchFamily="34" charset="0"/>
              </a:rPr>
              <a:t>The queen mother chairs cabinet meetings</a:t>
            </a:r>
            <a:endParaRPr lang="en-US" sz="2200" b="1" dirty="0">
              <a:latin typeface="Arial Rounded MT Bold" pitchFamily="34" charset="0"/>
            </a:endParaRPr>
          </a:p>
        </p:txBody>
      </p:sp>
    </p:spTree>
    <p:extLst>
      <p:ext uri="{BB962C8B-B14F-4D97-AF65-F5344CB8AC3E}">
        <p14:creationId xmlns:p14="http://schemas.microsoft.com/office/powerpoint/2010/main" val="1543603605"/>
      </p:ext>
    </p:extLst>
  </p:cSld>
  <p:clrMapOvr>
    <a:masterClrMapping/>
  </p:clrMapOvr>
  <p:transition spd="slow">
    <p:cover/>
  </p:transition>
  <p:timing>
    <p:tnLst>
      <p:par>
        <p:cTn id="1" dur="indefinite" restart="never" nodeType="tmRoot"/>
      </p:par>
    </p:tnLst>
  </p:timing>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41345"/>
            <a:ext cx="8991600" cy="5509200"/>
          </a:xfrm>
          <a:prstGeom prst="rect">
            <a:avLst/>
          </a:prstGeom>
        </p:spPr>
        <p:txBody>
          <a:bodyPr wrap="square">
            <a:spAutoFit/>
          </a:bodyPr>
          <a:lstStyle/>
          <a:p>
            <a:r>
              <a:rPr lang="en-US" sz="2400" b="1" dirty="0"/>
              <a:t>(Yr. 2014)</a:t>
            </a:r>
          </a:p>
          <a:p>
            <a:r>
              <a:rPr lang="en-US" sz="2400" b="1" dirty="0"/>
              <a:t>1.During </a:t>
            </a:r>
            <a:r>
              <a:rPr lang="en-US" sz="2400" b="1" dirty="0"/>
              <a:t>the </a:t>
            </a:r>
            <a:r>
              <a:rPr lang="en-US" sz="2400" b="1" dirty="0" err="1"/>
              <a:t>prc</a:t>
            </a:r>
            <a:r>
              <a:rPr lang="en-US" sz="2400" b="1" dirty="0"/>
              <a:t>-colonial period, the </a:t>
            </a:r>
            <a:r>
              <a:rPr lang="en-US" sz="2400" b="1" dirty="0" err="1"/>
              <a:t>Ameru</a:t>
            </a:r>
            <a:r>
              <a:rPr lang="en-US" sz="2400" b="1" dirty="0"/>
              <a:t> were </a:t>
            </a:r>
            <a:r>
              <a:rPr lang="en-US" sz="2400" b="1" dirty="0"/>
              <a:t>ruled by </a:t>
            </a:r>
            <a:r>
              <a:rPr lang="en-US" sz="2400" b="1" dirty="0"/>
              <a:t>a</a:t>
            </a:r>
          </a:p>
          <a:p>
            <a:pPr marL="457200" indent="-457200">
              <a:buAutoNum type="alphaUcPeriod"/>
            </a:pPr>
            <a:r>
              <a:rPr lang="en-US" sz="2400" b="1" dirty="0"/>
              <a:t>King			B</a:t>
            </a:r>
            <a:r>
              <a:rPr lang="en-US" sz="2400" b="1" dirty="0"/>
              <a:t>. </a:t>
            </a:r>
            <a:r>
              <a:rPr lang="en-US" sz="2400" b="1" dirty="0"/>
              <a:t>Chief		</a:t>
            </a:r>
          </a:p>
          <a:p>
            <a:r>
              <a:rPr lang="en-US" sz="2400" b="1" dirty="0"/>
              <a:t>C.   Queen mother		D</a:t>
            </a:r>
            <a:r>
              <a:rPr lang="en-US" sz="2400" b="1" dirty="0"/>
              <a:t>. Council of </a:t>
            </a:r>
            <a:r>
              <a:rPr lang="en-US" sz="2400" b="1" dirty="0"/>
              <a:t>elders</a:t>
            </a:r>
          </a:p>
          <a:p>
            <a:endParaRPr lang="en-US" sz="900" b="1" dirty="0"/>
          </a:p>
          <a:p>
            <a:endParaRPr lang="en-US" sz="500" b="1" dirty="0"/>
          </a:p>
          <a:p>
            <a:r>
              <a:rPr lang="en-US" sz="2400" b="1" dirty="0"/>
              <a:t>(</a:t>
            </a:r>
            <a:r>
              <a:rPr lang="en-US" sz="2400" b="1" dirty="0"/>
              <a:t>Yr. 2013)</a:t>
            </a:r>
          </a:p>
          <a:p>
            <a:r>
              <a:rPr lang="en-US" sz="2400" b="1" dirty="0"/>
              <a:t>2.Below </a:t>
            </a:r>
            <a:r>
              <a:rPr lang="en-US" sz="2400" b="1" dirty="0"/>
              <a:t>are statements about a prominent traditional </a:t>
            </a:r>
            <a:r>
              <a:rPr lang="en-US" sz="2400" b="1" dirty="0"/>
              <a:t>leader in </a:t>
            </a:r>
            <a:r>
              <a:rPr lang="en-US" sz="2400" b="1" dirty="0"/>
              <a:t>Kenya.</a:t>
            </a:r>
          </a:p>
          <a:p>
            <a:r>
              <a:rPr lang="en-US" sz="2400" b="1" dirty="0"/>
              <a:t>(i)	He settled near Nairobi</a:t>
            </a:r>
          </a:p>
          <a:p>
            <a:r>
              <a:rPr lang="en-US" sz="2400" b="1" dirty="0"/>
              <a:t>(ii)	He was involved in long distance trade.</a:t>
            </a:r>
          </a:p>
          <a:p>
            <a:r>
              <a:rPr lang="en-US" sz="2400" b="1" dirty="0"/>
              <a:t>(iii)	He could predict about the future,</a:t>
            </a:r>
          </a:p>
          <a:p>
            <a:r>
              <a:rPr lang="en-US" sz="2400" b="1" dirty="0"/>
              <a:t>(iv)	He was a </a:t>
            </a:r>
            <a:r>
              <a:rPr lang="en-US" sz="2400" b="1" dirty="0" err="1"/>
              <a:t>medicineman</a:t>
            </a:r>
            <a:r>
              <a:rPr lang="en-US" sz="2400" b="1" dirty="0"/>
              <a:t>.</a:t>
            </a:r>
          </a:p>
          <a:p>
            <a:endParaRPr lang="en-US" sz="200" b="1" dirty="0"/>
          </a:p>
          <a:p>
            <a:r>
              <a:rPr lang="en-US" sz="2400" b="1" dirty="0"/>
              <a:t>The </a:t>
            </a:r>
            <a:r>
              <a:rPr lang="en-US" sz="2400" b="1" dirty="0"/>
              <a:t>leader described above is</a:t>
            </a:r>
          </a:p>
          <a:p>
            <a:r>
              <a:rPr lang="en-US" sz="2400" b="1" dirty="0" err="1"/>
              <a:t>A.Waiyaki</a:t>
            </a:r>
            <a:r>
              <a:rPr lang="en-US" sz="2400" b="1" dirty="0"/>
              <a:t>			</a:t>
            </a:r>
            <a:r>
              <a:rPr lang="en-US" sz="2400" b="1" dirty="0" err="1"/>
              <a:t>B.Masaku</a:t>
            </a:r>
            <a:endParaRPr lang="en-US" sz="2400" b="1" dirty="0"/>
          </a:p>
          <a:p>
            <a:r>
              <a:rPr lang="en-US" sz="2400" b="1" dirty="0" err="1"/>
              <a:t>C.Koitalel</a:t>
            </a:r>
            <a:r>
              <a:rPr lang="en-US" sz="2400" b="1" dirty="0"/>
              <a:t> </a:t>
            </a:r>
            <a:r>
              <a:rPr lang="en-US" sz="2400" b="1" dirty="0" err="1"/>
              <a:t>arap</a:t>
            </a:r>
            <a:r>
              <a:rPr lang="en-US" sz="2400" b="1" dirty="0"/>
              <a:t> </a:t>
            </a:r>
            <a:r>
              <a:rPr lang="en-US" sz="2400" b="1" dirty="0" err="1"/>
              <a:t>Somoei</a:t>
            </a:r>
            <a:r>
              <a:rPr lang="en-US" sz="2400" b="1" dirty="0"/>
              <a:t>	</a:t>
            </a:r>
            <a:r>
              <a:rPr lang="en-US" sz="2400" b="1" dirty="0" err="1"/>
              <a:t>D.Mekatilili</a:t>
            </a:r>
            <a:r>
              <a:rPr lang="en-US" sz="2400" b="1" dirty="0"/>
              <a:t> </a:t>
            </a:r>
            <a:r>
              <a:rPr lang="en-US" sz="2400" b="1" dirty="0" err="1"/>
              <a:t>wa</a:t>
            </a:r>
            <a:r>
              <a:rPr lang="en-US" sz="2400" b="1" dirty="0"/>
              <a:t> </a:t>
            </a:r>
            <a:r>
              <a:rPr lang="en-US" sz="2400" b="1" dirty="0" err="1"/>
              <a:t>Menza</a:t>
            </a:r>
            <a:r>
              <a:rPr lang="en-US" sz="2400" b="1" dirty="0"/>
              <a:t>,</a:t>
            </a:r>
          </a:p>
        </p:txBody>
      </p:sp>
    </p:spTree>
    <p:extLst>
      <p:ext uri="{BB962C8B-B14F-4D97-AF65-F5344CB8AC3E}">
        <p14:creationId xmlns:p14="http://schemas.microsoft.com/office/powerpoint/2010/main" val="2722498820"/>
      </p:ext>
    </p:extLst>
  </p:cSld>
  <p:clrMapOvr>
    <a:masterClrMapping/>
  </p:clrMapOvr>
  <p:transition spd="slow">
    <p:cover/>
  </p:transition>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141388"/>
            <a:ext cx="8915400" cy="5078313"/>
          </a:xfrm>
          <a:prstGeom prst="rect">
            <a:avLst/>
          </a:prstGeom>
        </p:spPr>
        <p:txBody>
          <a:bodyPr wrap="square">
            <a:spAutoFit/>
          </a:bodyPr>
          <a:lstStyle/>
          <a:p>
            <a:r>
              <a:rPr lang="en-US" sz="2400" b="1" dirty="0"/>
              <a:t>3.Which </a:t>
            </a:r>
            <a:r>
              <a:rPr lang="en-US" sz="2400" b="1" dirty="0"/>
              <a:t>one of the following statements is true about </a:t>
            </a:r>
            <a:r>
              <a:rPr lang="en-US" sz="2400" b="1" dirty="0"/>
              <a:t>the </a:t>
            </a:r>
            <a:r>
              <a:rPr lang="en-US" sz="2400" b="1" dirty="0" err="1"/>
              <a:t>Nyamwezi</a:t>
            </a:r>
            <a:r>
              <a:rPr lang="en-US" sz="2400" b="1" dirty="0"/>
              <a:t> </a:t>
            </a:r>
            <a:r>
              <a:rPr lang="en-US" sz="2400" b="1" dirty="0"/>
              <a:t>chiefs during the pre-colonial period?</a:t>
            </a:r>
          </a:p>
          <a:p>
            <a:r>
              <a:rPr lang="en-US" sz="2400" b="1" dirty="0"/>
              <a:t>A.	They were chosen by medicine men.</a:t>
            </a:r>
          </a:p>
          <a:p>
            <a:r>
              <a:rPr lang="en-US" sz="2400" b="1" dirty="0"/>
              <a:t>B.	They inherited the leadership.</a:t>
            </a:r>
          </a:p>
          <a:p>
            <a:r>
              <a:rPr lang="en-US" sz="2400" b="1" dirty="0"/>
              <a:t>C.	They were elected by the people.</a:t>
            </a:r>
          </a:p>
          <a:p>
            <a:r>
              <a:rPr lang="en-US" sz="2400" b="1" dirty="0"/>
              <a:t>D.	They were appointed by a council of elders.</a:t>
            </a:r>
          </a:p>
          <a:p>
            <a:endParaRPr lang="en-US" sz="1200" b="1" dirty="0"/>
          </a:p>
          <a:p>
            <a:r>
              <a:rPr lang="en-US" sz="2400" b="1" dirty="0"/>
              <a:t>(</a:t>
            </a:r>
            <a:r>
              <a:rPr lang="en-US" sz="2400" b="1" dirty="0"/>
              <a:t>Yr. 2012)</a:t>
            </a:r>
          </a:p>
          <a:p>
            <a:r>
              <a:rPr lang="en-US" sz="2400" b="1" dirty="0"/>
              <a:t>4.Three </a:t>
            </a:r>
            <a:r>
              <a:rPr lang="en-US" sz="2400" b="1" dirty="0"/>
              <a:t>of the following statements are true </a:t>
            </a:r>
            <a:r>
              <a:rPr lang="en-US" sz="2400" b="1" dirty="0"/>
              <a:t>about the </a:t>
            </a:r>
            <a:r>
              <a:rPr lang="en-US" sz="2400" b="1" dirty="0"/>
              <a:t>Kingdoms of Old Ghana and Buganda. </a:t>
            </a:r>
            <a:r>
              <a:rPr lang="en-US" sz="2400" b="1" dirty="0"/>
              <a:t>Which one </a:t>
            </a:r>
            <a:r>
              <a:rPr lang="en-US" sz="2400" b="1" dirty="0"/>
              <a:t>is not? Both Kingdoms</a:t>
            </a:r>
          </a:p>
          <a:p>
            <a:r>
              <a:rPr lang="en-US" sz="2400" b="1" dirty="0"/>
              <a:t>A.	had powerful rulers</a:t>
            </a:r>
          </a:p>
          <a:p>
            <a:r>
              <a:rPr lang="en-US" sz="2400" b="1" dirty="0"/>
              <a:t>B.	had a standing army</a:t>
            </a:r>
          </a:p>
          <a:p>
            <a:r>
              <a:rPr lang="en-US" sz="2400" b="1" dirty="0"/>
              <a:t>C.	prospered due to trade</a:t>
            </a:r>
          </a:p>
          <a:p>
            <a:r>
              <a:rPr lang="en-US" sz="2400" b="1" dirty="0"/>
              <a:t>D.	declined when slave trade was abolished</a:t>
            </a:r>
          </a:p>
        </p:txBody>
      </p:sp>
    </p:spTree>
    <p:extLst>
      <p:ext uri="{BB962C8B-B14F-4D97-AF65-F5344CB8AC3E}">
        <p14:creationId xmlns:p14="http://schemas.microsoft.com/office/powerpoint/2010/main" val="708449711"/>
      </p:ext>
    </p:extLst>
  </p:cSld>
  <p:clrMapOvr>
    <a:masterClrMapping/>
  </p:clrMapOvr>
  <p:transition spd="slow">
    <p:cover/>
  </p:transition>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44590"/>
            <a:ext cx="8915400" cy="4893647"/>
          </a:xfrm>
          <a:prstGeom prst="rect">
            <a:avLst/>
          </a:prstGeom>
        </p:spPr>
        <p:txBody>
          <a:bodyPr wrap="square">
            <a:spAutoFit/>
          </a:bodyPr>
          <a:lstStyle/>
          <a:p>
            <a:r>
              <a:rPr lang="en-US" sz="2400" b="1" dirty="0"/>
              <a:t>(Yr. 2011)</a:t>
            </a:r>
          </a:p>
          <a:p>
            <a:r>
              <a:rPr lang="en-US" sz="2400" b="1" dirty="0"/>
              <a:t>5.Below </a:t>
            </a:r>
            <a:r>
              <a:rPr lang="en-US" sz="2400" b="1" dirty="0"/>
              <a:t>are statements that describe the </a:t>
            </a:r>
            <a:r>
              <a:rPr lang="en-US" sz="2400" b="1" dirty="0"/>
              <a:t>organization of </a:t>
            </a:r>
            <a:r>
              <a:rPr lang="en-US" sz="2400" b="1" dirty="0"/>
              <a:t>traditional African societies</a:t>
            </a:r>
          </a:p>
          <a:p>
            <a:r>
              <a:rPr lang="en-US" sz="2400" b="1" dirty="0"/>
              <a:t>i.	They lived in caves.</a:t>
            </a:r>
          </a:p>
          <a:p>
            <a:r>
              <a:rPr lang="en-US" sz="2400" b="1" dirty="0"/>
              <a:t>ii.	They believed in a Supreme Being</a:t>
            </a:r>
          </a:p>
          <a:p>
            <a:r>
              <a:rPr lang="en-US" sz="2400" b="1" dirty="0"/>
              <a:t>iii.	They practiced the art of painting</a:t>
            </a:r>
          </a:p>
          <a:p>
            <a:r>
              <a:rPr lang="en-US" sz="2400" b="1" dirty="0"/>
              <a:t>iv.	They were organized in clans</a:t>
            </a:r>
          </a:p>
          <a:p>
            <a:r>
              <a:rPr lang="en-US" sz="2400" b="1" dirty="0"/>
              <a:t>v.	They were nomads.</a:t>
            </a:r>
          </a:p>
          <a:p>
            <a:endParaRPr lang="en-US" sz="2400" b="1" dirty="0"/>
          </a:p>
          <a:p>
            <a:r>
              <a:rPr lang="en-US" sz="2400" b="1" dirty="0"/>
              <a:t>Which </a:t>
            </a:r>
            <a:r>
              <a:rPr lang="en-US" sz="2400" b="1" dirty="0"/>
              <a:t>one of the following-combination </a:t>
            </a:r>
            <a:r>
              <a:rPr lang="en-US" sz="2400" b="1" dirty="0"/>
              <a:t>of statements </a:t>
            </a:r>
            <a:r>
              <a:rPr lang="en-US" sz="2400" b="1" dirty="0"/>
              <a:t>describes the social organization </a:t>
            </a:r>
            <a:r>
              <a:rPr lang="en-US" sz="2400" b="1" dirty="0"/>
              <a:t>of the </a:t>
            </a:r>
            <a:r>
              <a:rPr lang="en-US" sz="2400" b="1" dirty="0" err="1"/>
              <a:t>Khoikhoi</a:t>
            </a:r>
            <a:r>
              <a:rPr lang="en-US" sz="2400" b="1" dirty="0"/>
              <a:t>.</a:t>
            </a:r>
          </a:p>
          <a:p>
            <a:r>
              <a:rPr lang="en-US" sz="2400" b="1" dirty="0"/>
              <a:t>A.   (i), (ii) and (iv)	B. (i), (iii) and (v)</a:t>
            </a:r>
          </a:p>
          <a:p>
            <a:r>
              <a:rPr lang="en-US" sz="2400" b="1" dirty="0"/>
              <a:t>C.   (ii), (iv), and (v)	D. (iii), (iv) and (v</a:t>
            </a:r>
            <a:r>
              <a:rPr lang="en-US" sz="2400" b="1" dirty="0"/>
              <a:t>)</a:t>
            </a:r>
            <a:endParaRPr lang="en-US" sz="2400" b="1" dirty="0"/>
          </a:p>
        </p:txBody>
      </p:sp>
    </p:spTree>
    <p:extLst>
      <p:ext uri="{BB962C8B-B14F-4D97-AF65-F5344CB8AC3E}">
        <p14:creationId xmlns:p14="http://schemas.microsoft.com/office/powerpoint/2010/main" val="1875276127"/>
      </p:ext>
    </p:extLst>
  </p:cSld>
  <p:clrMapOvr>
    <a:masterClrMapping/>
  </p:clrMapOvr>
  <p:transition spd="slow">
    <p:cov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723900"/>
          </a:xfrm>
        </p:spPr>
        <p:txBody>
          <a:bodyPr>
            <a:noAutofit/>
          </a:bodyPr>
          <a:lstStyle/>
          <a:p>
            <a:r>
              <a:rPr lang="en-US" sz="3200" u="sng" dirty="0">
                <a:solidFill>
                  <a:srgbClr val="FF0000"/>
                </a:solidFill>
                <a:latin typeface="Arial Rounded MT Bold" pitchFamily="34" charset="0"/>
              </a:rPr>
              <a:t>STD7 WORK ON </a:t>
            </a:r>
            <a:r>
              <a:rPr lang="en-US" sz="3200" u="sng" dirty="0">
                <a:solidFill>
                  <a:srgbClr val="FF0000"/>
                </a:solidFill>
                <a:latin typeface="Arial Rounded MT Bold" pitchFamily="34" charset="0"/>
              </a:rPr>
              <a:t>PHYSICAL ENVIRONMENT</a:t>
            </a:r>
            <a:r>
              <a:rPr lang="en-US" sz="3600" dirty="0">
                <a:solidFill>
                  <a:srgbClr val="FF0000"/>
                </a:solidFill>
                <a:latin typeface="Arial Rounded MT Bold" pitchFamily="34" charset="0"/>
              </a:rPr>
              <a:t> </a:t>
            </a:r>
          </a:p>
        </p:txBody>
      </p:sp>
      <p:sp>
        <p:nvSpPr>
          <p:cNvPr id="3" name="Content Placeholder 2"/>
          <p:cNvSpPr>
            <a:spLocks noGrp="1"/>
          </p:cNvSpPr>
          <p:nvPr>
            <p:ph idx="4294967295"/>
          </p:nvPr>
        </p:nvSpPr>
        <p:spPr>
          <a:xfrm>
            <a:off x="508000" y="800100"/>
            <a:ext cx="8763000" cy="4406900"/>
          </a:xfrm>
          <a:prstGeom prst="rect">
            <a:avLst/>
          </a:prstGeom>
        </p:spPr>
        <p:txBody>
          <a:bodyPr>
            <a:normAutofit lnSpcReduction="10000"/>
          </a:bodyPr>
          <a:lstStyle/>
          <a:p>
            <a:pPr marL="0" indent="0" algn="ctr">
              <a:lnSpc>
                <a:spcPct val="120000"/>
              </a:lnSpc>
              <a:buNone/>
            </a:pPr>
            <a:r>
              <a:rPr lang="en-US" sz="3400" b="1" u="sng" dirty="0">
                <a:solidFill>
                  <a:srgbClr val="FF0000"/>
                </a:solidFill>
                <a:latin typeface="Arial Rounded MT Bold" pitchFamily="34" charset="0"/>
              </a:rPr>
              <a:t>POSITION</a:t>
            </a:r>
            <a:r>
              <a:rPr lang="en-US" sz="3400" b="1" u="sng" dirty="0">
                <a:solidFill>
                  <a:srgbClr val="FF0000"/>
                </a:solidFill>
                <a:effectLst>
                  <a:outerShdw blurRad="38100" dist="38100" dir="2700000" algn="tl">
                    <a:srgbClr val="000000">
                      <a:alpha val="43137"/>
                    </a:srgbClr>
                  </a:outerShdw>
                </a:effectLst>
                <a:latin typeface="Arial Rounded MT Bold" pitchFamily="34" charset="0"/>
              </a:rPr>
              <a:t> </a:t>
            </a:r>
            <a:r>
              <a:rPr lang="en-US" sz="3400" b="1" u="sng" dirty="0">
                <a:solidFill>
                  <a:srgbClr val="FF0000"/>
                </a:solidFill>
                <a:latin typeface="Arial Rounded MT Bold" pitchFamily="34" charset="0"/>
              </a:rPr>
              <a:t>OF</a:t>
            </a:r>
            <a:r>
              <a:rPr lang="en-US" sz="3400" b="1" u="sng" dirty="0">
                <a:solidFill>
                  <a:srgbClr val="FF0000"/>
                </a:solidFill>
                <a:effectLst>
                  <a:outerShdw blurRad="38100" dist="38100" dir="2700000" algn="tl">
                    <a:srgbClr val="000000">
                      <a:alpha val="43137"/>
                    </a:srgbClr>
                  </a:outerShdw>
                </a:effectLst>
                <a:latin typeface="Arial Rounded MT Bold" pitchFamily="34" charset="0"/>
              </a:rPr>
              <a:t> </a:t>
            </a:r>
            <a:r>
              <a:rPr lang="en-US" sz="3400" b="1" u="sng" dirty="0">
                <a:solidFill>
                  <a:srgbClr val="FF0000"/>
                </a:solidFill>
                <a:latin typeface="Arial Rounded MT Bold" pitchFamily="34" charset="0"/>
              </a:rPr>
              <a:t>AFRICA</a:t>
            </a:r>
            <a:endParaRPr lang="en-US" sz="3400" dirty="0">
              <a:solidFill>
                <a:srgbClr val="FF0000"/>
              </a:solidFill>
              <a:latin typeface="Arial Rounded MT Bold" pitchFamily="34" charset="0"/>
            </a:endParaRPr>
          </a:p>
          <a:p>
            <a:pPr lvl="0">
              <a:lnSpc>
                <a:spcPct val="120000"/>
              </a:lnSpc>
              <a:buFont typeface="Wingdings" panose="05000000000000000000" pitchFamily="2" charset="2"/>
              <a:buChar char="§"/>
            </a:pPr>
            <a:r>
              <a:rPr lang="en-US" dirty="0" smtClean="0">
                <a:latin typeface="Arial Rounded MT Bold" pitchFamily="34" charset="0"/>
              </a:rPr>
              <a:t>Africa </a:t>
            </a:r>
            <a:r>
              <a:rPr lang="en-US" dirty="0">
                <a:latin typeface="Arial Rounded MT Bold" pitchFamily="34" charset="0"/>
              </a:rPr>
              <a:t>is the </a:t>
            </a:r>
            <a:r>
              <a:rPr lang="en-US" b="1" dirty="0">
                <a:latin typeface="Arial Rounded MT Bold" pitchFamily="34" charset="0"/>
              </a:rPr>
              <a:t>second largest continent</a:t>
            </a:r>
            <a:r>
              <a:rPr lang="en-US" dirty="0">
                <a:latin typeface="Arial Rounded MT Bold" pitchFamily="34" charset="0"/>
              </a:rPr>
              <a:t> in the world.</a:t>
            </a:r>
          </a:p>
          <a:p>
            <a:pPr lvl="0">
              <a:lnSpc>
                <a:spcPct val="120000"/>
              </a:lnSpc>
              <a:buFont typeface="Wingdings" panose="05000000000000000000" pitchFamily="2" charset="2"/>
              <a:buChar char="§"/>
            </a:pPr>
            <a:r>
              <a:rPr lang="en-US" dirty="0">
                <a:latin typeface="Arial Rounded MT Bold" pitchFamily="34" charset="0"/>
              </a:rPr>
              <a:t>Asia is the </a:t>
            </a:r>
            <a:r>
              <a:rPr lang="en-US" b="1" dirty="0">
                <a:latin typeface="Arial Rounded MT Bold" pitchFamily="34" charset="0"/>
              </a:rPr>
              <a:t>largest continent</a:t>
            </a:r>
            <a:r>
              <a:rPr lang="en-US" dirty="0">
                <a:latin typeface="Arial Rounded MT Bold" pitchFamily="34" charset="0"/>
              </a:rPr>
              <a:t> in the world.</a:t>
            </a:r>
          </a:p>
          <a:p>
            <a:pPr lvl="0">
              <a:lnSpc>
                <a:spcPct val="120000"/>
              </a:lnSpc>
              <a:buFont typeface="Wingdings" panose="05000000000000000000" pitchFamily="2" charset="2"/>
              <a:buChar char="§"/>
            </a:pPr>
            <a:r>
              <a:rPr lang="en-US" dirty="0">
                <a:latin typeface="Arial Rounded MT Bold" pitchFamily="34" charset="0"/>
              </a:rPr>
              <a:t>Australia and New Zealand is the </a:t>
            </a:r>
            <a:r>
              <a:rPr lang="en-US" b="1" dirty="0" smtClean="0">
                <a:latin typeface="Arial Rounded MT Bold" pitchFamily="34" charset="0"/>
              </a:rPr>
              <a:t>smallest continent</a:t>
            </a:r>
            <a:r>
              <a:rPr lang="en-US" b="1" dirty="0">
                <a:latin typeface="Arial Rounded MT Bold" pitchFamily="34" charset="0"/>
              </a:rPr>
              <a:t>.</a:t>
            </a:r>
            <a:endParaRPr lang="en-US" dirty="0">
              <a:latin typeface="Arial Rounded MT Bold" pitchFamily="34" charset="0"/>
            </a:endParaRPr>
          </a:p>
          <a:p>
            <a:pPr lvl="0">
              <a:lnSpc>
                <a:spcPct val="120000"/>
              </a:lnSpc>
              <a:buFont typeface="Wingdings" panose="05000000000000000000" pitchFamily="2" charset="2"/>
              <a:buChar char="§"/>
            </a:pPr>
            <a:r>
              <a:rPr lang="en-US" dirty="0">
                <a:latin typeface="Arial Rounded MT Bold" pitchFamily="34" charset="0"/>
              </a:rPr>
              <a:t>Africa covers an area of </a:t>
            </a:r>
            <a:r>
              <a:rPr lang="en-US" b="1" dirty="0">
                <a:latin typeface="Arial Rounded MT Bold" pitchFamily="34" charset="0"/>
              </a:rPr>
              <a:t>30,335,000 KM</a:t>
            </a:r>
            <a:r>
              <a:rPr lang="en-US" b="1" baseline="30000" dirty="0">
                <a:latin typeface="Arial Rounded MT Bold" pitchFamily="34" charset="0"/>
              </a:rPr>
              <a:t>2</a:t>
            </a:r>
            <a:r>
              <a:rPr lang="en-US" dirty="0">
                <a:latin typeface="Arial Rounded MT Bold" pitchFamily="34" charset="0"/>
              </a:rPr>
              <a:t>.</a:t>
            </a:r>
          </a:p>
          <a:p>
            <a:pPr lvl="0">
              <a:lnSpc>
                <a:spcPct val="120000"/>
              </a:lnSpc>
              <a:buFont typeface="Wingdings" panose="05000000000000000000" pitchFamily="2" charset="2"/>
              <a:buChar char="§"/>
            </a:pPr>
            <a:r>
              <a:rPr lang="en-US" dirty="0">
                <a:latin typeface="Arial Rounded MT Bold" pitchFamily="34" charset="0"/>
              </a:rPr>
              <a:t>In Africa there are </a:t>
            </a:r>
            <a:r>
              <a:rPr lang="en-US" b="1" dirty="0">
                <a:latin typeface="Arial Rounded MT Bold" pitchFamily="34" charset="0"/>
              </a:rPr>
              <a:t>54</a:t>
            </a:r>
            <a:r>
              <a:rPr lang="en-US" dirty="0">
                <a:latin typeface="Arial Rounded MT Bold" pitchFamily="34" charset="0"/>
              </a:rPr>
              <a:t> independent countries.</a:t>
            </a:r>
          </a:p>
          <a:p>
            <a:pPr lvl="0">
              <a:lnSpc>
                <a:spcPct val="120000"/>
              </a:lnSpc>
              <a:buFont typeface="Wingdings" panose="05000000000000000000" pitchFamily="2" charset="2"/>
              <a:buChar char="§"/>
            </a:pPr>
            <a:r>
              <a:rPr lang="en-US" dirty="0">
                <a:latin typeface="Arial Rounded MT Bold" pitchFamily="34" charset="0"/>
              </a:rPr>
              <a:t>Africa lies between </a:t>
            </a:r>
            <a:r>
              <a:rPr lang="en-US" b="1" dirty="0">
                <a:latin typeface="Arial Rounded MT Bold" pitchFamily="34" charset="0"/>
              </a:rPr>
              <a:t>latitudes 37</a:t>
            </a:r>
            <a:r>
              <a:rPr lang="en-US" b="1" baseline="30000" dirty="0">
                <a:latin typeface="Arial Rounded MT Bold" pitchFamily="34" charset="0"/>
              </a:rPr>
              <a:t>0</a:t>
            </a:r>
            <a:r>
              <a:rPr lang="en-US" b="1" dirty="0">
                <a:latin typeface="Arial Rounded MT Bold" pitchFamily="34" charset="0"/>
              </a:rPr>
              <a:t>N and</a:t>
            </a:r>
            <a:r>
              <a:rPr lang="en-US" dirty="0">
                <a:latin typeface="Arial Rounded MT Bold" pitchFamily="34" charset="0"/>
              </a:rPr>
              <a:t> </a:t>
            </a:r>
            <a:r>
              <a:rPr lang="en-US" b="1" dirty="0">
                <a:latin typeface="Arial Rounded MT Bold" pitchFamily="34" charset="0"/>
              </a:rPr>
              <a:t>35</a:t>
            </a:r>
            <a:r>
              <a:rPr lang="en-US" b="1" baseline="30000" dirty="0">
                <a:latin typeface="Arial Rounded MT Bold" pitchFamily="34" charset="0"/>
              </a:rPr>
              <a:t>0</a:t>
            </a:r>
            <a:r>
              <a:rPr lang="en-US" b="1" dirty="0">
                <a:latin typeface="Arial Rounded MT Bold" pitchFamily="34" charset="0"/>
              </a:rPr>
              <a:t>S </a:t>
            </a:r>
            <a:r>
              <a:rPr lang="en-US" dirty="0">
                <a:latin typeface="Arial Rounded MT Bold" pitchFamily="34" charset="0"/>
              </a:rPr>
              <a:t>and </a:t>
            </a:r>
          </a:p>
          <a:p>
            <a:pPr>
              <a:lnSpc>
                <a:spcPct val="120000"/>
              </a:lnSpc>
              <a:buFont typeface="Wingdings" panose="05000000000000000000" pitchFamily="2" charset="2"/>
              <a:buChar char="§"/>
            </a:pPr>
            <a:r>
              <a:rPr lang="en-US" b="1" dirty="0" smtClean="0">
                <a:latin typeface="Arial Rounded MT Bold" pitchFamily="34" charset="0"/>
              </a:rPr>
              <a:t>Longitudes </a:t>
            </a:r>
            <a:r>
              <a:rPr lang="en-US" b="1" dirty="0">
                <a:latin typeface="Arial Rounded MT Bold" pitchFamily="34" charset="0"/>
              </a:rPr>
              <a:t>25</a:t>
            </a:r>
            <a:r>
              <a:rPr lang="en-US" b="1" baseline="30000" dirty="0">
                <a:latin typeface="Arial Rounded MT Bold" pitchFamily="34" charset="0"/>
              </a:rPr>
              <a:t>0</a:t>
            </a:r>
            <a:r>
              <a:rPr lang="en-US" b="1" dirty="0">
                <a:latin typeface="Arial Rounded MT Bold" pitchFamily="34" charset="0"/>
              </a:rPr>
              <a:t>w and 58</a:t>
            </a:r>
            <a:r>
              <a:rPr lang="en-US" b="1" baseline="30000" dirty="0">
                <a:latin typeface="Arial Rounded MT Bold" pitchFamily="34" charset="0"/>
              </a:rPr>
              <a:t>0</a:t>
            </a:r>
            <a:r>
              <a:rPr lang="en-US" b="1" dirty="0">
                <a:latin typeface="Arial Rounded MT Bold" pitchFamily="34" charset="0"/>
              </a:rPr>
              <a:t>E.</a:t>
            </a:r>
            <a:endParaRPr lang="en-US" dirty="0">
              <a:latin typeface="Arial Rounded MT Bold" pitchFamily="34" charset="0"/>
            </a:endParaRPr>
          </a:p>
          <a:p>
            <a:pPr>
              <a:lnSpc>
                <a:spcPct val="120000"/>
              </a:lnSpc>
              <a:buFont typeface="Wingdings" panose="05000000000000000000" pitchFamily="2" charset="2"/>
              <a:buChar char="§"/>
            </a:pPr>
            <a:r>
              <a:rPr lang="en-US" dirty="0">
                <a:latin typeface="Arial Rounded MT Bold" pitchFamily="34" charset="0"/>
              </a:rPr>
              <a:t>Island countries in the Atlantic Ocean are </a:t>
            </a:r>
            <a:r>
              <a:rPr lang="en-US" b="1" dirty="0">
                <a:latin typeface="Arial Rounded MT Bold" pitchFamily="34" charset="0"/>
              </a:rPr>
              <a:t>Cape Verde</a:t>
            </a:r>
            <a:r>
              <a:rPr lang="en-US" dirty="0">
                <a:latin typeface="Arial Rounded MT Bold" pitchFamily="34" charset="0"/>
              </a:rPr>
              <a:t>, </a:t>
            </a:r>
            <a:r>
              <a:rPr lang="en-US" b="1" dirty="0">
                <a:latin typeface="Arial Rounded MT Bold" pitchFamily="34" charset="0"/>
              </a:rPr>
              <a:t>Sao Tome and Principle</a:t>
            </a:r>
            <a:r>
              <a:rPr lang="en-US" dirty="0" smtClean="0">
                <a:latin typeface="Arial Rounded MT Bold" pitchFamily="34" charset="0"/>
              </a:rPr>
              <a:t>.</a:t>
            </a:r>
            <a:r>
              <a:rPr lang="en-US" b="1" dirty="0" smtClean="0">
                <a:latin typeface="Arial Rounded MT Bold" pitchFamily="34" charset="0"/>
              </a:rPr>
              <a:t>        </a:t>
            </a:r>
            <a:endParaRPr lang="en-US" dirty="0">
              <a:latin typeface="Arial Rounded MT Bold" pitchFamily="34" charset="0"/>
            </a:endParaRPr>
          </a:p>
          <a:p>
            <a:pPr>
              <a:lnSpc>
                <a:spcPct val="12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3532574557"/>
      </p:ext>
    </p:extLst>
  </p:cSld>
  <p:clrMapOvr>
    <a:masterClrMapping/>
  </p:clrMapOvr>
  <p:transition spd="slow" advTm="60000">
    <p:cover/>
  </p:transition>
  <p:timing>
    <p:tnLst>
      <p:par>
        <p:cTn id="1" dur="indefinite" restart="never" nodeType="tmRoot"/>
      </p:par>
    </p:tnLst>
  </p:timing>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190500"/>
            <a:ext cx="8915400" cy="2308324"/>
          </a:xfrm>
          <a:prstGeom prst="rect">
            <a:avLst/>
          </a:prstGeom>
        </p:spPr>
        <p:txBody>
          <a:bodyPr wrap="square">
            <a:spAutoFit/>
          </a:bodyPr>
          <a:lstStyle/>
          <a:p>
            <a:r>
              <a:rPr lang="en-US" sz="2400" b="1" dirty="0"/>
              <a:t>(Yr. 2010)</a:t>
            </a:r>
          </a:p>
          <a:p>
            <a:r>
              <a:rPr lang="en-US" sz="2400" b="1" dirty="0"/>
              <a:t>6.Which </a:t>
            </a:r>
            <a:r>
              <a:rPr lang="en-US" sz="2400" b="1" dirty="0"/>
              <a:t>one of the following titles used in </a:t>
            </a:r>
            <a:r>
              <a:rPr lang="en-US" sz="2400" b="1" dirty="0"/>
              <a:t>Buganda kingdom </a:t>
            </a:r>
            <a:r>
              <a:rPr lang="en-US" sz="2400" b="1" dirty="0"/>
              <a:t>during the pre-colonial period is </a:t>
            </a:r>
            <a:r>
              <a:rPr lang="en-US" sz="2400" b="1" dirty="0"/>
              <a:t>correctly matched </a:t>
            </a:r>
            <a:r>
              <a:rPr lang="en-US" sz="2400" b="1" dirty="0"/>
              <a:t>with its officer?</a:t>
            </a:r>
          </a:p>
          <a:p>
            <a:r>
              <a:rPr lang="en-US" sz="2400" b="1" dirty="0"/>
              <a:t>	</a:t>
            </a:r>
            <a:r>
              <a:rPr lang="en-US" sz="2400" b="1" u="sng" dirty="0"/>
              <a:t>Title</a:t>
            </a:r>
            <a:r>
              <a:rPr lang="en-US" sz="2400" b="1" dirty="0"/>
              <a:t>	</a:t>
            </a:r>
            <a:r>
              <a:rPr lang="en-US" sz="2400" b="1" dirty="0"/>
              <a:t>		</a:t>
            </a:r>
            <a:r>
              <a:rPr lang="en-US" sz="2400" b="1" u="sng" dirty="0"/>
              <a:t>Officer</a:t>
            </a:r>
            <a:endParaRPr lang="en-US" sz="2400" b="1" u="sng" dirty="0"/>
          </a:p>
          <a:p>
            <a:r>
              <a:rPr lang="en-US" sz="2400" b="1" dirty="0"/>
              <a:t>A.	</a:t>
            </a:r>
            <a:r>
              <a:rPr lang="en-US" sz="2400" b="1" dirty="0" err="1"/>
              <a:t>Katikiro</a:t>
            </a:r>
            <a:r>
              <a:rPr lang="en-US" sz="2400" b="1" dirty="0"/>
              <a:t>	</a:t>
            </a:r>
            <a:r>
              <a:rPr lang="en-US" sz="2400" b="1" dirty="0"/>
              <a:t>	- </a:t>
            </a:r>
            <a:r>
              <a:rPr lang="en-US" sz="2400" b="1" dirty="0"/>
              <a:t>Prime Minister</a:t>
            </a:r>
          </a:p>
          <a:p>
            <a:r>
              <a:rPr lang="en-US" sz="2400" b="1" dirty="0"/>
              <a:t>B.	</a:t>
            </a:r>
            <a:r>
              <a:rPr lang="en-US" sz="2400" b="1" dirty="0" err="1"/>
              <a:t>Mtwale</a:t>
            </a:r>
            <a:r>
              <a:rPr lang="en-US" sz="2400" b="1" dirty="0"/>
              <a:t>	</a:t>
            </a:r>
            <a:r>
              <a:rPr lang="en-US" sz="2400" b="1" dirty="0"/>
              <a:t>	- </a:t>
            </a:r>
            <a:r>
              <a:rPr lang="en-US" sz="2400" b="1" dirty="0"/>
              <a:t>Treasurer</a:t>
            </a:r>
          </a:p>
        </p:txBody>
      </p:sp>
      <p:sp>
        <p:nvSpPr>
          <p:cNvPr id="6" name="Rectangle 5"/>
          <p:cNvSpPr/>
          <p:nvPr/>
        </p:nvSpPr>
        <p:spPr>
          <a:xfrm>
            <a:off x="584200" y="2350175"/>
            <a:ext cx="8915400" cy="3046988"/>
          </a:xfrm>
          <a:prstGeom prst="rect">
            <a:avLst/>
          </a:prstGeom>
        </p:spPr>
        <p:txBody>
          <a:bodyPr wrap="square">
            <a:spAutoFit/>
          </a:bodyPr>
          <a:lstStyle/>
          <a:p>
            <a:r>
              <a:rPr lang="en-US" sz="2400" b="1" dirty="0"/>
              <a:t>C.	</a:t>
            </a:r>
            <a:r>
              <a:rPr lang="en-US" sz="2400" b="1" dirty="0" err="1"/>
              <a:t>Omuwanika</a:t>
            </a:r>
            <a:r>
              <a:rPr lang="en-US" sz="2400" b="1" dirty="0"/>
              <a:t>       </a:t>
            </a:r>
            <a:r>
              <a:rPr lang="en-US" sz="2400" b="1" dirty="0"/>
              <a:t>	- </a:t>
            </a:r>
            <a:r>
              <a:rPr lang="en-US" sz="2400" b="1" dirty="0"/>
              <a:t>Chief Justice</a:t>
            </a:r>
          </a:p>
          <a:p>
            <a:r>
              <a:rPr lang="en-US" sz="2400" b="1" dirty="0"/>
              <a:t>D.	</a:t>
            </a:r>
            <a:r>
              <a:rPr lang="en-US" sz="2400" b="1" dirty="0" err="1"/>
              <a:t>Omulamuzi</a:t>
            </a:r>
            <a:r>
              <a:rPr lang="en-US" sz="2400" b="1" dirty="0"/>
              <a:t>        </a:t>
            </a:r>
            <a:r>
              <a:rPr lang="en-US" sz="2400" b="1" dirty="0"/>
              <a:t>	- </a:t>
            </a:r>
            <a:r>
              <a:rPr lang="en-US" sz="2400" b="1" dirty="0"/>
              <a:t>Army Officer</a:t>
            </a:r>
          </a:p>
          <a:p>
            <a:endParaRPr lang="en-US" sz="2400" b="1" dirty="0"/>
          </a:p>
          <a:p>
            <a:r>
              <a:rPr lang="en-US" sz="2400" b="1" dirty="0"/>
              <a:t>(</a:t>
            </a:r>
            <a:r>
              <a:rPr lang="en-US" sz="2400" b="1" dirty="0"/>
              <a:t>Yr.2010)</a:t>
            </a:r>
          </a:p>
          <a:p>
            <a:r>
              <a:rPr lang="en-US" sz="2400" b="1" dirty="0"/>
              <a:t>7.Which </a:t>
            </a:r>
            <a:r>
              <a:rPr lang="en-US" sz="2400" b="1" dirty="0"/>
              <a:t>one of the following communities was </a:t>
            </a:r>
            <a:r>
              <a:rPr lang="en-US" sz="2400" b="1" dirty="0"/>
              <a:t>ruled by </a:t>
            </a:r>
            <a:r>
              <a:rPr lang="en-US" sz="2400" b="1" dirty="0"/>
              <a:t>a king during the pre-colonial period?</a:t>
            </a:r>
          </a:p>
          <a:p>
            <a:r>
              <a:rPr lang="en-US" sz="2400" b="1" dirty="0"/>
              <a:t>A.   The </a:t>
            </a:r>
            <a:r>
              <a:rPr lang="en-US" sz="2400" b="1" dirty="0" err="1"/>
              <a:t>Khoikhoi</a:t>
            </a:r>
            <a:r>
              <a:rPr lang="en-US" sz="2400" b="1" dirty="0"/>
              <a:t>	</a:t>
            </a:r>
            <a:r>
              <a:rPr lang="en-US" sz="2400" b="1" dirty="0"/>
              <a:t>	B</a:t>
            </a:r>
            <a:r>
              <a:rPr lang="en-US" sz="2400" b="1" dirty="0"/>
              <a:t>. The </a:t>
            </a:r>
            <a:r>
              <a:rPr lang="en-US" sz="2400" b="1" dirty="0" err="1"/>
              <a:t>Wanyamwezi</a:t>
            </a:r>
            <a:endParaRPr lang="en-US" sz="2400" b="1" dirty="0"/>
          </a:p>
          <a:p>
            <a:r>
              <a:rPr lang="en-US" sz="2400" b="1" dirty="0"/>
              <a:t>C.   The </a:t>
            </a:r>
            <a:r>
              <a:rPr lang="en-US" sz="2400" b="1" dirty="0" err="1"/>
              <a:t>Abawanga</a:t>
            </a:r>
            <a:r>
              <a:rPr lang="en-US" sz="2400" b="1" dirty="0"/>
              <a:t>       </a:t>
            </a:r>
            <a:r>
              <a:rPr lang="en-US" sz="2400" b="1" dirty="0"/>
              <a:t>	D</a:t>
            </a:r>
            <a:r>
              <a:rPr lang="en-US" sz="2400" b="1" dirty="0"/>
              <a:t>. The </a:t>
            </a:r>
            <a:r>
              <a:rPr lang="en-US" sz="2400" b="1" dirty="0" err="1"/>
              <a:t>Ameru</a:t>
            </a:r>
            <a:r>
              <a:rPr lang="en-US" sz="2400" b="1" dirty="0"/>
              <a:t> </a:t>
            </a:r>
          </a:p>
        </p:txBody>
      </p:sp>
    </p:spTree>
    <p:extLst>
      <p:ext uri="{BB962C8B-B14F-4D97-AF65-F5344CB8AC3E}">
        <p14:creationId xmlns:p14="http://schemas.microsoft.com/office/powerpoint/2010/main" val="1038932606"/>
      </p:ext>
    </p:extLst>
  </p:cSld>
  <p:clrMapOvr>
    <a:masterClrMapping/>
  </p:clrMapOvr>
  <p:transition spd="slow">
    <p:cover/>
  </p:transition>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41346"/>
            <a:ext cx="8991600" cy="5632311"/>
          </a:xfrm>
          <a:prstGeom prst="rect">
            <a:avLst/>
          </a:prstGeom>
        </p:spPr>
        <p:txBody>
          <a:bodyPr wrap="square">
            <a:spAutoFit/>
          </a:bodyPr>
          <a:lstStyle/>
          <a:p>
            <a:r>
              <a:rPr lang="en-US" sz="2400" b="1" dirty="0"/>
              <a:t>Yr. 2009</a:t>
            </a:r>
          </a:p>
          <a:p>
            <a:r>
              <a:rPr lang="en-US" sz="2400" b="1" dirty="0"/>
              <a:t>8.During </a:t>
            </a:r>
            <a:r>
              <a:rPr lang="en-US" sz="2400" b="1" dirty="0"/>
              <a:t>the pre-colonial period, the </a:t>
            </a:r>
            <a:r>
              <a:rPr lang="en-US" sz="2400" b="1" dirty="0" err="1"/>
              <a:t>Baganda</a:t>
            </a:r>
            <a:r>
              <a:rPr lang="en-US" sz="2400" b="1" dirty="0"/>
              <a:t> </a:t>
            </a:r>
            <a:r>
              <a:rPr lang="en-US" sz="2400" b="1" dirty="0"/>
              <a:t>were ruled </a:t>
            </a:r>
            <a:r>
              <a:rPr lang="en-US" sz="2400" b="1" dirty="0"/>
              <a:t>by</a:t>
            </a:r>
          </a:p>
          <a:p>
            <a:r>
              <a:rPr lang="en-US" sz="2400" b="1" dirty="0"/>
              <a:t>A.   a council of elders       </a:t>
            </a:r>
            <a:r>
              <a:rPr lang="en-US" sz="2400" b="1" dirty="0"/>
              <a:t>	B</a:t>
            </a:r>
            <a:r>
              <a:rPr lang="en-US" sz="2400" b="1" dirty="0"/>
              <a:t>. a queen mother</a:t>
            </a:r>
          </a:p>
          <a:p>
            <a:r>
              <a:rPr lang="en-US" sz="2400" b="1" dirty="0"/>
              <a:t>C.   a chief	</a:t>
            </a:r>
            <a:r>
              <a:rPr lang="en-US" sz="2400" b="1" dirty="0"/>
              <a:t>		D</a:t>
            </a:r>
            <a:r>
              <a:rPr lang="en-US" sz="2400" b="1" dirty="0"/>
              <a:t>. a king</a:t>
            </a:r>
          </a:p>
          <a:p>
            <a:endParaRPr lang="en-US" sz="1200" b="1" dirty="0"/>
          </a:p>
          <a:p>
            <a:r>
              <a:rPr lang="en-US" sz="2400" b="1" dirty="0"/>
              <a:t>9.The </a:t>
            </a:r>
            <a:r>
              <a:rPr lang="en-US" sz="2400" b="1" dirty="0"/>
              <a:t>following are functions that were performed by traditional leaders during the pre-colonial period.</a:t>
            </a:r>
          </a:p>
          <a:p>
            <a:r>
              <a:rPr lang="en-US" sz="2400" b="1" dirty="0"/>
              <a:t>i.	settling disputes</a:t>
            </a:r>
          </a:p>
          <a:p>
            <a:r>
              <a:rPr lang="en-US" sz="2400" b="1" dirty="0"/>
              <a:t>ii.	Treating the sick</a:t>
            </a:r>
          </a:p>
          <a:p>
            <a:r>
              <a:rPr lang="en-US" sz="2400" b="1" dirty="0"/>
              <a:t>iii.	Blessing the warriors</a:t>
            </a:r>
          </a:p>
          <a:p>
            <a:r>
              <a:rPr lang="en-US" sz="2400" b="1" dirty="0"/>
              <a:t>iv.	Allocating land to clan members</a:t>
            </a:r>
          </a:p>
          <a:p>
            <a:r>
              <a:rPr lang="en-US" sz="2400" b="1" dirty="0"/>
              <a:t>v.	Foretelling the future</a:t>
            </a:r>
          </a:p>
          <a:p>
            <a:r>
              <a:rPr lang="en-US" sz="2400" b="1" dirty="0"/>
              <a:t>Which one of the following combinations of </a:t>
            </a:r>
            <a:r>
              <a:rPr lang="en-US" sz="2400" b="1" dirty="0"/>
              <a:t>the functions </a:t>
            </a:r>
            <a:r>
              <a:rPr lang="en-US" sz="2400" b="1" dirty="0"/>
              <a:t>above was performed by the council </a:t>
            </a:r>
            <a:r>
              <a:rPr lang="en-US" sz="2400" b="1" dirty="0"/>
              <a:t>of elders </a:t>
            </a:r>
            <a:r>
              <a:rPr lang="en-US" sz="2400" b="1" dirty="0"/>
              <a:t>in traditional African societies?</a:t>
            </a:r>
          </a:p>
          <a:p>
            <a:r>
              <a:rPr lang="en-US" sz="2400" b="1" dirty="0"/>
              <a:t>A.   (i) (ii) (v)	</a:t>
            </a:r>
            <a:r>
              <a:rPr lang="en-US" sz="2400" b="1" dirty="0"/>
              <a:t>     B</a:t>
            </a:r>
            <a:r>
              <a:rPr lang="en-US" sz="2400" b="1" dirty="0"/>
              <a:t>. (ii) (iii) (</a:t>
            </a:r>
            <a:r>
              <a:rPr lang="en-US" sz="2400" b="1" dirty="0"/>
              <a:t>v)       C</a:t>
            </a:r>
            <a:r>
              <a:rPr lang="en-US" sz="2400" b="1" dirty="0"/>
              <a:t>.   (i) (iii) (iv)	 </a:t>
            </a:r>
            <a:r>
              <a:rPr lang="en-US" sz="2400" b="1" dirty="0"/>
              <a:t>D</a:t>
            </a:r>
            <a:r>
              <a:rPr lang="en-US" sz="2400" b="1" dirty="0"/>
              <a:t>. (iii) (iv) (vi)</a:t>
            </a:r>
          </a:p>
        </p:txBody>
      </p:sp>
    </p:spTree>
    <p:extLst>
      <p:ext uri="{BB962C8B-B14F-4D97-AF65-F5344CB8AC3E}">
        <p14:creationId xmlns:p14="http://schemas.microsoft.com/office/powerpoint/2010/main" val="3116103722"/>
      </p:ext>
    </p:extLst>
  </p:cSld>
  <p:clrMapOvr>
    <a:masterClrMapping/>
  </p:clrMapOvr>
  <p:transition spd="slow">
    <p:cover/>
  </p:transition>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4719" y="114301"/>
            <a:ext cx="8915400" cy="4524315"/>
          </a:xfrm>
          <a:prstGeom prst="rect">
            <a:avLst/>
          </a:prstGeom>
        </p:spPr>
        <p:txBody>
          <a:bodyPr wrap="square">
            <a:spAutoFit/>
          </a:bodyPr>
          <a:lstStyle/>
          <a:p>
            <a:r>
              <a:rPr lang="en-US" sz="2400" b="1" dirty="0"/>
              <a:t>(Yr. 2008)</a:t>
            </a:r>
          </a:p>
          <a:p>
            <a:r>
              <a:rPr lang="en-US" sz="2400" b="1" dirty="0"/>
              <a:t>10.Which </a:t>
            </a:r>
            <a:r>
              <a:rPr lang="en-US" sz="2400" b="1" dirty="0"/>
              <a:t>one of the following was the title given </a:t>
            </a:r>
            <a:r>
              <a:rPr lang="en-US" sz="2400" b="1" dirty="0"/>
              <a:t>to the </a:t>
            </a:r>
            <a:r>
              <a:rPr lang="en-US" sz="2400" b="1" dirty="0"/>
              <a:t>ruler of the Buganda Kingdom in the </a:t>
            </a:r>
            <a:r>
              <a:rPr lang="en-US" sz="2400" b="1" dirty="0"/>
              <a:t>19</a:t>
            </a:r>
            <a:r>
              <a:rPr lang="en-US" sz="2400" b="1" baseline="30000" dirty="0"/>
              <a:t>th</a:t>
            </a:r>
            <a:r>
              <a:rPr lang="en-US" sz="2400" b="1" dirty="0"/>
              <a:t> century</a:t>
            </a:r>
            <a:r>
              <a:rPr lang="en-US" sz="2400" b="1" dirty="0"/>
              <a:t>?</a:t>
            </a:r>
          </a:p>
          <a:p>
            <a:pPr marL="457200" indent="-457200">
              <a:buAutoNum type="alphaUcPeriod"/>
            </a:pPr>
            <a:r>
              <a:rPr lang="en-US" sz="2400" b="1" dirty="0" err="1"/>
              <a:t>Saza</a:t>
            </a:r>
            <a:r>
              <a:rPr lang="en-US" sz="2400" b="1" dirty="0"/>
              <a:t>    </a:t>
            </a:r>
          </a:p>
          <a:p>
            <a:pPr marL="457200" indent="-457200">
              <a:buAutoNum type="alphaUcPeriod"/>
            </a:pPr>
            <a:r>
              <a:rPr lang="en-US" sz="2400" b="1" dirty="0" err="1"/>
              <a:t>Bataka</a:t>
            </a:r>
            <a:r>
              <a:rPr lang="en-US" sz="2400" b="1" dirty="0"/>
              <a:t>   </a:t>
            </a:r>
          </a:p>
          <a:p>
            <a:pPr marL="457200" indent="-457200">
              <a:buAutoNum type="alphaUcPeriod"/>
            </a:pPr>
            <a:r>
              <a:rPr lang="en-US" sz="2400" b="1" dirty="0" err="1"/>
              <a:t>Kabaka</a:t>
            </a:r>
            <a:r>
              <a:rPr lang="en-US" sz="2400" b="1" dirty="0"/>
              <a:t> </a:t>
            </a:r>
          </a:p>
          <a:p>
            <a:pPr marL="457200" indent="-457200">
              <a:buAutoNum type="alphaUcPeriod"/>
            </a:pPr>
            <a:r>
              <a:rPr lang="en-US" sz="2400" b="1" dirty="0" err="1"/>
              <a:t>Katikiro</a:t>
            </a:r>
            <a:endParaRPr lang="en-US" sz="2400" b="1" dirty="0"/>
          </a:p>
          <a:p>
            <a:endParaRPr lang="en-US" sz="2400" b="1" dirty="0"/>
          </a:p>
          <a:p>
            <a:r>
              <a:rPr lang="en-US" sz="2400" b="1" dirty="0"/>
              <a:t>11.Which </a:t>
            </a:r>
            <a:r>
              <a:rPr lang="en-US" sz="2400" b="1" dirty="0"/>
              <a:t>one of the following was the function of </a:t>
            </a:r>
            <a:r>
              <a:rPr lang="en-US" sz="2400" b="1" dirty="0"/>
              <a:t>the council </a:t>
            </a:r>
            <a:r>
              <a:rPr lang="en-US" sz="2400" b="1" dirty="0"/>
              <a:t>of elders among the </a:t>
            </a:r>
            <a:r>
              <a:rPr lang="en-US" sz="2400" b="1" dirty="0" err="1"/>
              <a:t>Ameru</a:t>
            </a:r>
            <a:r>
              <a:rPr lang="en-US" sz="2400" b="1" dirty="0"/>
              <a:t> during the </a:t>
            </a:r>
            <a:r>
              <a:rPr lang="en-US" sz="2400" b="1" dirty="0"/>
              <a:t>pre-colonial </a:t>
            </a:r>
            <a:r>
              <a:rPr lang="en-US" sz="2400" b="1" dirty="0"/>
              <a:t>period?</a:t>
            </a:r>
          </a:p>
          <a:p>
            <a:r>
              <a:rPr lang="en-US" sz="2400" b="1" dirty="0"/>
              <a:t>A. Making laws	</a:t>
            </a:r>
            <a:r>
              <a:rPr lang="en-US" sz="2400" b="1" dirty="0"/>
              <a:t>	B</a:t>
            </a:r>
            <a:r>
              <a:rPr lang="en-US" sz="2400" b="1" dirty="0"/>
              <a:t>. Healing the sick</a:t>
            </a:r>
          </a:p>
          <a:p>
            <a:r>
              <a:rPr lang="en-US" sz="2400" b="1" dirty="0"/>
              <a:t>C. Carrying out raids   </a:t>
            </a:r>
            <a:r>
              <a:rPr lang="en-US" sz="2400" b="1" dirty="0"/>
              <a:t>	D</a:t>
            </a:r>
            <a:r>
              <a:rPr lang="en-US" sz="2400" b="1" dirty="0"/>
              <a:t>. Foretelling the future</a:t>
            </a:r>
          </a:p>
        </p:txBody>
      </p:sp>
    </p:spTree>
    <p:extLst>
      <p:ext uri="{BB962C8B-B14F-4D97-AF65-F5344CB8AC3E}">
        <p14:creationId xmlns:p14="http://schemas.microsoft.com/office/powerpoint/2010/main" val="885862516"/>
      </p:ext>
    </p:extLst>
  </p:cSld>
  <p:clrMapOvr>
    <a:masterClrMapping/>
  </p:clrMapOvr>
  <p:transition spd="slow">
    <p:cover/>
  </p:transition>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114301"/>
            <a:ext cx="8839200" cy="4524315"/>
          </a:xfrm>
          <a:prstGeom prst="rect">
            <a:avLst/>
          </a:prstGeom>
        </p:spPr>
        <p:txBody>
          <a:bodyPr wrap="square">
            <a:spAutoFit/>
          </a:bodyPr>
          <a:lstStyle/>
          <a:p>
            <a:r>
              <a:rPr lang="en-US" sz="2400" b="1" dirty="0"/>
              <a:t>12.Which </a:t>
            </a:r>
            <a:r>
              <a:rPr lang="en-US" sz="2400" b="1" dirty="0"/>
              <a:t>one of the following statements </a:t>
            </a:r>
            <a:r>
              <a:rPr lang="en-US" sz="2400" b="1" dirty="0"/>
              <a:t>correctly describes </a:t>
            </a:r>
            <a:r>
              <a:rPr lang="en-US" sz="2400" b="1" dirty="0"/>
              <a:t>the social organization of the San </a:t>
            </a:r>
            <a:r>
              <a:rPr lang="en-US" sz="2400" b="1" dirty="0"/>
              <a:t>during the </a:t>
            </a:r>
            <a:r>
              <a:rPr lang="en-US" sz="2400" b="1" dirty="0"/>
              <a:t>pre-colonial period?</a:t>
            </a:r>
          </a:p>
          <a:p>
            <a:r>
              <a:rPr lang="en-US" sz="2400" b="1" dirty="0"/>
              <a:t>A.	They lived in small groups of families.</a:t>
            </a:r>
          </a:p>
          <a:p>
            <a:r>
              <a:rPr lang="en-US" sz="2400" b="1" dirty="0"/>
              <a:t>B.	They had a strong clan system.</a:t>
            </a:r>
          </a:p>
          <a:p>
            <a:r>
              <a:rPr lang="en-US" sz="2400" b="1" dirty="0"/>
              <a:t>C.	They lived in permanent homes.</a:t>
            </a:r>
          </a:p>
          <a:p>
            <a:r>
              <a:rPr lang="en-US" sz="2400" b="1" dirty="0"/>
              <a:t>D.	They </a:t>
            </a:r>
            <a:r>
              <a:rPr lang="en-US" sz="2400" b="1" dirty="0"/>
              <a:t>practiced </a:t>
            </a:r>
            <a:r>
              <a:rPr lang="en-US" sz="2400" b="1" dirty="0"/>
              <a:t>circumcision.</a:t>
            </a:r>
          </a:p>
          <a:p>
            <a:endParaRPr lang="en-US" sz="2400" b="1" dirty="0"/>
          </a:p>
          <a:p>
            <a:r>
              <a:rPr lang="en-US" sz="2400" b="1" dirty="0"/>
              <a:t>13.In </a:t>
            </a:r>
            <a:r>
              <a:rPr lang="en-US" sz="2400" b="1" dirty="0"/>
              <a:t>Old Ghana, the king was succeeded by</a:t>
            </a:r>
          </a:p>
          <a:p>
            <a:pPr marL="457200" indent="-457200">
              <a:buAutoNum type="alphaUcPeriod"/>
            </a:pPr>
            <a:r>
              <a:rPr lang="en-US" sz="2400" b="1" dirty="0"/>
              <a:t>the </a:t>
            </a:r>
            <a:r>
              <a:rPr lang="en-US" sz="2400" b="1" dirty="0"/>
              <a:t>Queen Mother   </a:t>
            </a:r>
            <a:r>
              <a:rPr lang="en-US" sz="2400" b="1" dirty="0"/>
              <a:t>	</a:t>
            </a:r>
          </a:p>
          <a:p>
            <a:r>
              <a:rPr lang="en-US" sz="2400" b="1" dirty="0"/>
              <a:t>B</a:t>
            </a:r>
            <a:r>
              <a:rPr lang="en-US" sz="2400" b="1" dirty="0"/>
              <a:t>. </a:t>
            </a:r>
            <a:r>
              <a:rPr lang="en-US" sz="2400" b="1" dirty="0"/>
              <a:t>  his </a:t>
            </a:r>
            <a:r>
              <a:rPr lang="en-US" sz="2400" b="1" dirty="0"/>
              <a:t>sister's son</a:t>
            </a:r>
          </a:p>
          <a:p>
            <a:r>
              <a:rPr lang="en-US" sz="2400" b="1" dirty="0"/>
              <a:t>C. </a:t>
            </a:r>
            <a:r>
              <a:rPr lang="en-US" sz="2400" b="1" dirty="0"/>
              <a:t>  his </a:t>
            </a:r>
            <a:r>
              <a:rPr lang="en-US" sz="2400" b="1" dirty="0"/>
              <a:t>eldest son	</a:t>
            </a:r>
            <a:r>
              <a:rPr lang="en-US" sz="2400" b="1" dirty="0"/>
              <a:t>	</a:t>
            </a:r>
          </a:p>
          <a:p>
            <a:r>
              <a:rPr lang="en-US" sz="2400" b="1" dirty="0"/>
              <a:t>D</a:t>
            </a:r>
            <a:r>
              <a:rPr lang="en-US" sz="2400" b="1" dirty="0"/>
              <a:t>. </a:t>
            </a:r>
            <a:r>
              <a:rPr lang="en-US" sz="2400" b="1" dirty="0"/>
              <a:t>  his </a:t>
            </a:r>
            <a:r>
              <a:rPr lang="en-US" sz="2400" b="1" dirty="0"/>
              <a:t>youngest brother</a:t>
            </a:r>
          </a:p>
        </p:txBody>
      </p:sp>
    </p:spTree>
    <p:extLst>
      <p:ext uri="{BB962C8B-B14F-4D97-AF65-F5344CB8AC3E}">
        <p14:creationId xmlns:p14="http://schemas.microsoft.com/office/powerpoint/2010/main" val="493597084"/>
      </p:ext>
    </p:extLst>
  </p:cSld>
  <p:clrMapOvr>
    <a:masterClrMapping/>
  </p:clrMapOvr>
  <p:transition spd="slow">
    <p:cover/>
  </p:transition>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6600" y="-114300"/>
            <a:ext cx="8915400" cy="5262979"/>
          </a:xfrm>
          <a:prstGeom prst="rect">
            <a:avLst/>
          </a:prstGeom>
        </p:spPr>
        <p:txBody>
          <a:bodyPr wrap="square">
            <a:spAutoFit/>
          </a:bodyPr>
          <a:lstStyle/>
          <a:p>
            <a:r>
              <a:rPr lang="en-US" sz="2400" b="1" dirty="0" err="1"/>
              <a:t>Yr</a:t>
            </a:r>
            <a:r>
              <a:rPr lang="en-US" sz="2400" b="1" dirty="0"/>
              <a:t> 2005</a:t>
            </a:r>
          </a:p>
          <a:p>
            <a:r>
              <a:rPr lang="en-US" sz="2400" b="1" dirty="0"/>
              <a:t>16.The </a:t>
            </a:r>
            <a:r>
              <a:rPr lang="en-US" sz="2400" b="1" dirty="0" err="1"/>
              <a:t>Almoravids</a:t>
            </a:r>
            <a:r>
              <a:rPr lang="en-US" sz="2400" b="1" dirty="0"/>
              <a:t> attacked the Kingdom of Old Ghana in order to</a:t>
            </a:r>
          </a:p>
          <a:p>
            <a:r>
              <a:rPr lang="en-US" sz="2400" b="1" dirty="0"/>
              <a:t>A.	become the rulers of the Kingdom.</a:t>
            </a:r>
          </a:p>
          <a:p>
            <a:r>
              <a:rPr lang="en-US" sz="2400" b="1" dirty="0"/>
              <a:t>B.	obtain land for settlement.</a:t>
            </a:r>
          </a:p>
          <a:p>
            <a:r>
              <a:rPr lang="en-US" sz="2400" b="1" dirty="0"/>
              <a:t>C.	control the Trans-Saharan trade.</a:t>
            </a:r>
          </a:p>
          <a:p>
            <a:r>
              <a:rPr lang="en-US" sz="2400" b="1" dirty="0"/>
              <a:t>D.	assist the Europeans to </a:t>
            </a:r>
            <a:r>
              <a:rPr lang="en-US" sz="2400" b="1" dirty="0"/>
              <a:t>colonize </a:t>
            </a:r>
            <a:r>
              <a:rPr lang="en-US" sz="2400" b="1" dirty="0"/>
              <a:t>the area.</a:t>
            </a:r>
          </a:p>
          <a:p>
            <a:endParaRPr lang="en-US" sz="2400" b="1" dirty="0"/>
          </a:p>
          <a:p>
            <a:r>
              <a:rPr lang="en-US" sz="2400" b="1" dirty="0"/>
              <a:t>(</a:t>
            </a:r>
            <a:r>
              <a:rPr lang="en-US" sz="2400" b="1" dirty="0" err="1"/>
              <a:t>Yr</a:t>
            </a:r>
            <a:r>
              <a:rPr lang="en-US" sz="2400" b="1" dirty="0"/>
              <a:t> 2005)</a:t>
            </a:r>
          </a:p>
          <a:p>
            <a:r>
              <a:rPr lang="en-US" sz="2400" b="1" dirty="0"/>
              <a:t>17.Which </a:t>
            </a:r>
            <a:r>
              <a:rPr lang="en-US" sz="2400" b="1" dirty="0"/>
              <a:t>one of the following was a function of </a:t>
            </a:r>
            <a:r>
              <a:rPr lang="en-US" sz="2400" b="1" dirty="0"/>
              <a:t>the </a:t>
            </a:r>
            <a:r>
              <a:rPr lang="en-US" sz="2400" b="1" dirty="0" err="1"/>
              <a:t>Kabaka</a:t>
            </a:r>
            <a:r>
              <a:rPr lang="en-US" sz="2400" b="1" dirty="0"/>
              <a:t> </a:t>
            </a:r>
            <a:r>
              <a:rPr lang="en-US" sz="2400" b="1" dirty="0"/>
              <a:t>of Buganda during </a:t>
            </a:r>
            <a:r>
              <a:rPr lang="en-US" sz="2400" b="1" dirty="0"/>
              <a:t>the pre-colonial </a:t>
            </a:r>
            <a:r>
              <a:rPr lang="en-US" sz="2400" b="1" dirty="0"/>
              <a:t>period?</a:t>
            </a:r>
          </a:p>
          <a:p>
            <a:r>
              <a:rPr lang="en-US" sz="2400" b="1" dirty="0"/>
              <a:t>A.	Controlling trade in the Kingdom.</a:t>
            </a:r>
          </a:p>
          <a:p>
            <a:r>
              <a:rPr lang="en-US" sz="2400" b="1" dirty="0"/>
              <a:t>B.	Making the budget for the Kingdom.</a:t>
            </a:r>
          </a:p>
          <a:p>
            <a:r>
              <a:rPr lang="en-US" sz="2400" b="1" dirty="0"/>
              <a:t>C.	Distributing land for farming</a:t>
            </a:r>
          </a:p>
          <a:p>
            <a:r>
              <a:rPr lang="en-US" sz="2400" b="1" dirty="0"/>
              <a:t>D.	</a:t>
            </a:r>
            <a:r>
              <a:rPr lang="en-US" sz="2400" b="1" dirty="0" err="1"/>
              <a:t>Organising</a:t>
            </a:r>
            <a:r>
              <a:rPr lang="en-US" sz="2400" b="1" dirty="0"/>
              <a:t> people for communal work.</a:t>
            </a:r>
          </a:p>
        </p:txBody>
      </p:sp>
    </p:spTree>
    <p:extLst>
      <p:ext uri="{BB962C8B-B14F-4D97-AF65-F5344CB8AC3E}">
        <p14:creationId xmlns:p14="http://schemas.microsoft.com/office/powerpoint/2010/main" val="1727964890"/>
      </p:ext>
    </p:extLst>
  </p:cSld>
  <p:clrMapOvr>
    <a:masterClrMapping/>
  </p:clrMapOvr>
  <p:transition spd="slow">
    <p:cover/>
  </p:transition>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342901"/>
            <a:ext cx="8839200" cy="4893647"/>
          </a:xfrm>
          <a:prstGeom prst="rect">
            <a:avLst/>
          </a:prstGeom>
        </p:spPr>
        <p:txBody>
          <a:bodyPr wrap="square">
            <a:spAutoFit/>
          </a:bodyPr>
          <a:lstStyle/>
          <a:p>
            <a:r>
              <a:rPr lang="en-US" sz="2400" b="1" dirty="0"/>
              <a:t>(</a:t>
            </a:r>
            <a:r>
              <a:rPr lang="en-US" sz="2400" b="1" dirty="0" err="1"/>
              <a:t>Yr</a:t>
            </a:r>
            <a:r>
              <a:rPr lang="en-US" sz="2400" b="1" dirty="0"/>
              <a:t> 2004)</a:t>
            </a:r>
          </a:p>
          <a:p>
            <a:r>
              <a:rPr lang="en-US" sz="2400" b="1" dirty="0"/>
              <a:t>18.The </a:t>
            </a:r>
            <a:r>
              <a:rPr lang="en-US" sz="2400" b="1" dirty="0" err="1"/>
              <a:t>Khoikhoi</a:t>
            </a:r>
            <a:r>
              <a:rPr lang="en-US" sz="2400" b="1" dirty="0"/>
              <a:t> chiefs had little powers </a:t>
            </a:r>
            <a:r>
              <a:rPr lang="en-US" sz="2400" b="1" dirty="0"/>
              <a:t>mainly because</a:t>
            </a:r>
            <a:endParaRPr lang="en-US" sz="2400" b="1" dirty="0"/>
          </a:p>
          <a:p>
            <a:r>
              <a:rPr lang="en-US" sz="2400" b="1" dirty="0"/>
              <a:t>A.	clan heads influenced decision making</a:t>
            </a:r>
          </a:p>
          <a:p>
            <a:r>
              <a:rPr lang="en-US" sz="2400" b="1" dirty="0"/>
              <a:t>B.	decisions were made by general agreement</a:t>
            </a:r>
          </a:p>
          <a:p>
            <a:r>
              <a:rPr lang="en-US" sz="2400" b="1" dirty="0"/>
              <a:t>C.	the community lived in scattered settlements</a:t>
            </a:r>
          </a:p>
          <a:p>
            <a:r>
              <a:rPr lang="en-US" sz="2400" b="1" dirty="0"/>
              <a:t>D.	the community lived a nomadic life</a:t>
            </a:r>
          </a:p>
          <a:p>
            <a:endParaRPr lang="en-US" sz="2400" b="1" dirty="0"/>
          </a:p>
          <a:p>
            <a:r>
              <a:rPr lang="en-US" sz="2400" b="1" dirty="0"/>
              <a:t>(</a:t>
            </a:r>
            <a:r>
              <a:rPr lang="en-US" sz="2400" b="1" dirty="0"/>
              <a:t>Yr. 2004)</a:t>
            </a:r>
          </a:p>
          <a:p>
            <a:r>
              <a:rPr lang="en-US" sz="2400" b="1" dirty="0"/>
              <a:t>19.The </a:t>
            </a:r>
            <a:r>
              <a:rPr lang="en-US" sz="2400" b="1" dirty="0"/>
              <a:t>traditional system of government in Somali </a:t>
            </a:r>
            <a:r>
              <a:rPr lang="en-US" sz="2400" b="1" dirty="0"/>
              <a:t>was based </a:t>
            </a:r>
            <a:r>
              <a:rPr lang="en-US" sz="2400" b="1" dirty="0"/>
              <a:t>on</a:t>
            </a:r>
          </a:p>
          <a:p>
            <a:pPr marL="457200" indent="-457200">
              <a:buAutoNum type="alphaUcPeriod"/>
            </a:pPr>
            <a:r>
              <a:rPr lang="en-US" sz="2400" b="1" dirty="0"/>
              <a:t>clan </a:t>
            </a:r>
            <a:r>
              <a:rPr lang="en-US" sz="2400" b="1" dirty="0"/>
              <a:t>heads	</a:t>
            </a:r>
            <a:endParaRPr lang="en-US" sz="2400" b="1" dirty="0"/>
          </a:p>
          <a:p>
            <a:pPr marL="457200" indent="-457200">
              <a:buAutoNum type="alphaUcPeriod"/>
            </a:pPr>
            <a:r>
              <a:rPr lang="en-US" sz="2400" b="1" dirty="0"/>
              <a:t>Kingship</a:t>
            </a:r>
            <a:endParaRPr lang="en-US" sz="2400" b="1" dirty="0"/>
          </a:p>
          <a:p>
            <a:r>
              <a:rPr lang="en-US" sz="2400" b="1" dirty="0"/>
              <a:t>C. </a:t>
            </a:r>
            <a:r>
              <a:rPr lang="en-US" sz="2400" b="1" dirty="0"/>
              <a:t>  military </a:t>
            </a:r>
            <a:r>
              <a:rPr lang="en-US" sz="2400" b="1" dirty="0"/>
              <a:t>heads	</a:t>
            </a:r>
            <a:endParaRPr lang="en-US" sz="2400" b="1" dirty="0"/>
          </a:p>
          <a:p>
            <a:r>
              <a:rPr lang="en-US" sz="2400" b="1" dirty="0"/>
              <a:t>D</a:t>
            </a:r>
            <a:r>
              <a:rPr lang="en-US" sz="2400" b="1" dirty="0"/>
              <a:t>. </a:t>
            </a:r>
            <a:r>
              <a:rPr lang="en-US" sz="2400" b="1" dirty="0"/>
              <a:t>  chiefdom</a:t>
            </a:r>
            <a:endParaRPr lang="en-US" sz="2400" b="1" dirty="0"/>
          </a:p>
        </p:txBody>
      </p:sp>
    </p:spTree>
    <p:extLst>
      <p:ext uri="{BB962C8B-B14F-4D97-AF65-F5344CB8AC3E}">
        <p14:creationId xmlns:p14="http://schemas.microsoft.com/office/powerpoint/2010/main" val="1866282087"/>
      </p:ext>
    </p:extLst>
  </p:cSld>
  <p:clrMapOvr>
    <a:masterClrMapping/>
  </p:clrMapOvr>
  <p:transition spd="slow">
    <p:cover/>
  </p:transition>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6338" y="32922"/>
            <a:ext cx="8985662" cy="5262979"/>
          </a:xfrm>
          <a:prstGeom prst="rect">
            <a:avLst/>
          </a:prstGeom>
        </p:spPr>
        <p:txBody>
          <a:bodyPr wrap="square">
            <a:spAutoFit/>
          </a:bodyPr>
          <a:lstStyle/>
          <a:p>
            <a:r>
              <a:rPr lang="en-US" sz="2400" b="1" dirty="0"/>
              <a:t>(Yr. 2014)</a:t>
            </a:r>
          </a:p>
          <a:p>
            <a:r>
              <a:rPr lang="en-US" sz="2400" b="1" dirty="0"/>
              <a:t>1.The </a:t>
            </a:r>
            <a:r>
              <a:rPr lang="en-US" sz="2400" b="1" dirty="0"/>
              <a:t>Berlin conference was held in order to</a:t>
            </a:r>
          </a:p>
          <a:p>
            <a:r>
              <a:rPr lang="en-US" sz="2400" b="1" dirty="0"/>
              <a:t>A.	Involve African leaders in the partition </a:t>
            </a:r>
            <a:r>
              <a:rPr lang="en-US" sz="2400" b="1" dirty="0"/>
              <a:t>of Africa</a:t>
            </a:r>
            <a:r>
              <a:rPr lang="en-US" sz="2400" b="1" dirty="0"/>
              <a:t>.</a:t>
            </a:r>
          </a:p>
          <a:p>
            <a:r>
              <a:rPr lang="en-US" sz="2400" b="1" dirty="0"/>
              <a:t>B.	Avoid conflicts among European powers.</a:t>
            </a:r>
          </a:p>
          <a:p>
            <a:r>
              <a:rPr lang="en-US" sz="2400" b="1" dirty="0"/>
              <a:t>C.	Choose leaders for the scramble for Africa.</a:t>
            </a:r>
          </a:p>
          <a:p>
            <a:r>
              <a:rPr lang="en-US" sz="2400" b="1" dirty="0"/>
              <a:t>D.	Discuss the political problems that </a:t>
            </a:r>
            <a:r>
              <a:rPr lang="en-US" sz="2400" b="1" dirty="0"/>
              <a:t>were facing </a:t>
            </a:r>
            <a:r>
              <a:rPr lang="en-US" sz="2400" b="1" dirty="0"/>
              <a:t>Africa.</a:t>
            </a:r>
          </a:p>
          <a:p>
            <a:endParaRPr lang="en-US" sz="2400" b="1" dirty="0"/>
          </a:p>
          <a:p>
            <a:r>
              <a:rPr lang="en-US" sz="2400" b="1" dirty="0"/>
              <a:t>(</a:t>
            </a:r>
            <a:r>
              <a:rPr lang="en-US" sz="2400" b="1" dirty="0"/>
              <a:t>Yr. 2012)</a:t>
            </a:r>
          </a:p>
          <a:p>
            <a:r>
              <a:rPr lang="en-US" sz="2400" b="1" dirty="0"/>
              <a:t>2.Three </a:t>
            </a:r>
            <a:r>
              <a:rPr lang="en-US" sz="2400" b="1" dirty="0"/>
              <a:t>of the following are reasons why </a:t>
            </a:r>
            <a:r>
              <a:rPr lang="en-US" sz="2400" b="1" dirty="0"/>
              <a:t>European powers </a:t>
            </a:r>
            <a:r>
              <a:rPr lang="en-US" sz="2400" b="1" dirty="0"/>
              <a:t>scrambled for Africa. Which one is not?</a:t>
            </a:r>
          </a:p>
          <a:p>
            <a:r>
              <a:rPr lang="en-US" sz="2400" b="1" dirty="0"/>
              <a:t>A. They </a:t>
            </a:r>
            <a:r>
              <a:rPr lang="en-US" sz="2400" b="1" dirty="0"/>
              <a:t>wanted land to re-settle some of </a:t>
            </a:r>
            <a:r>
              <a:rPr lang="en-US" sz="2400" b="1" dirty="0"/>
              <a:t>their population</a:t>
            </a:r>
            <a:r>
              <a:rPr lang="en-US" sz="2400" b="1" dirty="0"/>
              <a:t>.</a:t>
            </a:r>
          </a:p>
          <a:p>
            <a:r>
              <a:rPr lang="en-US" sz="2400" b="1" dirty="0"/>
              <a:t>B. They </a:t>
            </a:r>
            <a:r>
              <a:rPr lang="en-US" sz="2400" b="1" dirty="0"/>
              <a:t>wanted to control areas where they </a:t>
            </a:r>
            <a:r>
              <a:rPr lang="en-US" sz="2400" b="1" dirty="0"/>
              <a:t>would get </a:t>
            </a:r>
            <a:r>
              <a:rPr lang="en-US" sz="2400" b="1" dirty="0"/>
              <a:t>more slaves.</a:t>
            </a:r>
          </a:p>
          <a:p>
            <a:r>
              <a:rPr lang="en-US" sz="2400" b="1" dirty="0"/>
              <a:t>C. They </a:t>
            </a:r>
            <a:r>
              <a:rPr lang="en-US" sz="2400" b="1" dirty="0"/>
              <a:t>wanted to establish markets for </a:t>
            </a:r>
            <a:r>
              <a:rPr lang="en-US" sz="2400" b="1" dirty="0"/>
              <a:t>their manufactured </a:t>
            </a:r>
            <a:r>
              <a:rPr lang="en-US" sz="2400" b="1" dirty="0"/>
              <a:t>goods.</a:t>
            </a:r>
          </a:p>
          <a:p>
            <a:r>
              <a:rPr lang="en-US" sz="2400" b="1" dirty="0"/>
              <a:t>D. They </a:t>
            </a:r>
            <a:r>
              <a:rPr lang="en-US" sz="2400" b="1" dirty="0"/>
              <a:t>were looking for sources of </a:t>
            </a:r>
            <a:r>
              <a:rPr lang="en-US" sz="2400" b="1" dirty="0"/>
              <a:t>raw materials </a:t>
            </a:r>
            <a:r>
              <a:rPr lang="en-US" sz="2400" b="1" dirty="0"/>
              <a:t>for their industries.</a:t>
            </a:r>
          </a:p>
        </p:txBody>
      </p:sp>
    </p:spTree>
    <p:extLst>
      <p:ext uri="{BB962C8B-B14F-4D97-AF65-F5344CB8AC3E}">
        <p14:creationId xmlns:p14="http://schemas.microsoft.com/office/powerpoint/2010/main" val="224693614"/>
      </p:ext>
    </p:extLst>
  </p:cSld>
  <p:clrMapOvr>
    <a:masterClrMapping/>
  </p:clrMapOvr>
  <p:transition spd="slow">
    <p:cover/>
  </p:transition>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1" y="38101"/>
            <a:ext cx="1376915" cy="461665"/>
          </a:xfrm>
          <a:prstGeom prst="rect">
            <a:avLst/>
          </a:prstGeom>
        </p:spPr>
        <p:txBody>
          <a:bodyPr wrap="none">
            <a:spAutoFit/>
          </a:bodyPr>
          <a:lstStyle/>
          <a:p>
            <a:r>
              <a:rPr lang="en-US" sz="2400" b="1" dirty="0"/>
              <a:t>(Yr. 2012)</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1" y="533908"/>
            <a:ext cx="5126547" cy="47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710748" y="1934170"/>
            <a:ext cx="3788853" cy="2308324"/>
          </a:xfrm>
          <a:prstGeom prst="rect">
            <a:avLst/>
          </a:prstGeom>
        </p:spPr>
        <p:txBody>
          <a:bodyPr wrap="square">
            <a:spAutoFit/>
          </a:bodyPr>
          <a:lstStyle/>
          <a:p>
            <a:r>
              <a:rPr lang="en-US" sz="2400" b="1" dirty="0"/>
              <a:t>The country marked T was colonized by</a:t>
            </a:r>
          </a:p>
          <a:p>
            <a:pPr marL="457200" indent="-457200">
              <a:buAutoNum type="alphaUcPeriod"/>
            </a:pPr>
            <a:r>
              <a:rPr lang="en-US" sz="2400" b="1" dirty="0"/>
              <a:t>Britain</a:t>
            </a:r>
            <a:r>
              <a:rPr lang="en-US" sz="2400" b="1" dirty="0"/>
              <a:t>	</a:t>
            </a:r>
            <a:endParaRPr lang="en-US" sz="2400" b="1" dirty="0"/>
          </a:p>
          <a:p>
            <a:pPr marL="457200" indent="-457200">
              <a:buAutoNum type="alphaUcPeriod"/>
            </a:pPr>
            <a:r>
              <a:rPr lang="en-US" sz="2400" b="1" dirty="0"/>
              <a:t>Spain</a:t>
            </a:r>
            <a:endParaRPr lang="en-US" sz="2400" b="1" dirty="0"/>
          </a:p>
          <a:p>
            <a:r>
              <a:rPr lang="en-US" sz="2400" b="1" dirty="0"/>
              <a:t>C. </a:t>
            </a:r>
            <a:r>
              <a:rPr lang="en-US" sz="2400" b="1" dirty="0"/>
              <a:t>  Portugal</a:t>
            </a:r>
            <a:r>
              <a:rPr lang="en-US" sz="2400" b="1" dirty="0"/>
              <a:t>	</a:t>
            </a:r>
            <a:endParaRPr lang="en-US" sz="2400" b="1" dirty="0"/>
          </a:p>
          <a:p>
            <a:r>
              <a:rPr lang="en-US" sz="2400" b="1" dirty="0"/>
              <a:t>D</a:t>
            </a:r>
            <a:r>
              <a:rPr lang="en-US" sz="2400" b="1" dirty="0"/>
              <a:t>. </a:t>
            </a:r>
            <a:r>
              <a:rPr lang="en-US" sz="2400" b="1" dirty="0"/>
              <a:t>  Germany</a:t>
            </a:r>
            <a:endParaRPr lang="en-US" sz="2400" b="1" dirty="0"/>
          </a:p>
        </p:txBody>
      </p:sp>
      <p:sp>
        <p:nvSpPr>
          <p:cNvPr id="7" name="TextBox 6"/>
          <p:cNvSpPr txBox="1"/>
          <p:nvPr/>
        </p:nvSpPr>
        <p:spPr>
          <a:xfrm>
            <a:off x="2794000" y="3600390"/>
            <a:ext cx="228600" cy="400110"/>
          </a:xfrm>
          <a:prstGeom prst="rect">
            <a:avLst/>
          </a:prstGeom>
          <a:noFill/>
        </p:spPr>
        <p:txBody>
          <a:bodyPr wrap="square" rtlCol="0">
            <a:spAutoFit/>
          </a:bodyPr>
          <a:lstStyle/>
          <a:p>
            <a:r>
              <a:rPr lang="en-US" sz="2000" b="1" dirty="0"/>
              <a:t>T</a:t>
            </a:r>
            <a:endParaRPr lang="en-US" sz="2000" b="1" dirty="0"/>
          </a:p>
        </p:txBody>
      </p:sp>
    </p:spTree>
    <p:extLst>
      <p:ext uri="{BB962C8B-B14F-4D97-AF65-F5344CB8AC3E}">
        <p14:creationId xmlns:p14="http://schemas.microsoft.com/office/powerpoint/2010/main" val="1421840548"/>
      </p:ext>
    </p:extLst>
  </p:cSld>
  <p:clrMapOvr>
    <a:masterClrMapping/>
  </p:clrMapOvr>
  <p:transition spd="slow">
    <p:cover/>
  </p:transition>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38101"/>
            <a:ext cx="8991600" cy="5632311"/>
          </a:xfrm>
          <a:prstGeom prst="rect">
            <a:avLst/>
          </a:prstGeom>
        </p:spPr>
        <p:txBody>
          <a:bodyPr wrap="square">
            <a:spAutoFit/>
          </a:bodyPr>
          <a:lstStyle/>
          <a:p>
            <a:r>
              <a:rPr lang="en-US" sz="2400" b="1" dirty="0"/>
              <a:t>YR </a:t>
            </a:r>
            <a:r>
              <a:rPr lang="en-US" sz="2400" b="1" dirty="0"/>
              <a:t>2011)</a:t>
            </a:r>
          </a:p>
          <a:p>
            <a:r>
              <a:rPr lang="en-US" sz="2400" b="1" dirty="0"/>
              <a:t>4.Which </a:t>
            </a:r>
            <a:r>
              <a:rPr lang="en-US" sz="2400" b="1" dirty="0"/>
              <a:t>one of the following was the reason why European nations scrambled for colonies in Africa?</a:t>
            </a:r>
          </a:p>
          <a:p>
            <a:r>
              <a:rPr lang="en-US" sz="2400" b="1" dirty="0"/>
              <a:t>A.	To acquire raw materials for their industries</a:t>
            </a:r>
          </a:p>
          <a:p>
            <a:r>
              <a:rPr lang="en-US" sz="2400" b="1" dirty="0"/>
              <a:t>B.	To promote the African culture</a:t>
            </a:r>
          </a:p>
          <a:p>
            <a:r>
              <a:rPr lang="en-US" sz="2400" b="1" dirty="0"/>
              <a:t>C.	To create job opportunities for the Africans</a:t>
            </a:r>
          </a:p>
          <a:p>
            <a:r>
              <a:rPr lang="en-US" sz="2400" b="1" dirty="0"/>
              <a:t>D.	To promote peace in the continent</a:t>
            </a:r>
          </a:p>
          <a:p>
            <a:endParaRPr lang="en-US" sz="1200" b="1" dirty="0"/>
          </a:p>
          <a:p>
            <a:r>
              <a:rPr lang="en-US" sz="2400" b="1" dirty="0" err="1"/>
              <a:t>Yr</a:t>
            </a:r>
            <a:r>
              <a:rPr lang="en-US" sz="2400" b="1" dirty="0"/>
              <a:t> </a:t>
            </a:r>
            <a:r>
              <a:rPr lang="en-US" sz="2400" b="1" dirty="0"/>
              <a:t>2010</a:t>
            </a:r>
          </a:p>
          <a:p>
            <a:r>
              <a:rPr lang="en-US" sz="2400" b="1" dirty="0"/>
              <a:t>5.Which </a:t>
            </a:r>
            <a:r>
              <a:rPr lang="en-US" sz="2400" b="1" dirty="0"/>
              <a:t>one of the following activities of </a:t>
            </a:r>
            <a:r>
              <a:rPr lang="en-US" sz="2400" b="1" dirty="0"/>
              <a:t>European colonial </a:t>
            </a:r>
            <a:r>
              <a:rPr lang="en-US" sz="2400" b="1" dirty="0"/>
              <a:t>rulers had positive effects on Africans?</a:t>
            </a:r>
          </a:p>
          <a:p>
            <a:r>
              <a:rPr lang="en-US" sz="2400" b="1" dirty="0"/>
              <a:t>A.	Introduction of western education</a:t>
            </a:r>
          </a:p>
          <a:p>
            <a:r>
              <a:rPr lang="en-US" sz="2400" b="1" dirty="0"/>
              <a:t>B.	Creation of reserves for Africans</a:t>
            </a:r>
          </a:p>
          <a:p>
            <a:r>
              <a:rPr lang="en-US" sz="2400" b="1" dirty="0"/>
              <a:t>C.	Making of boundaries between colonies</a:t>
            </a:r>
          </a:p>
          <a:p>
            <a:r>
              <a:rPr lang="en-US" sz="2400" b="1" dirty="0"/>
              <a:t>D.	Making Africans pay taxes</a:t>
            </a:r>
          </a:p>
        </p:txBody>
      </p:sp>
    </p:spTree>
    <p:extLst>
      <p:ext uri="{BB962C8B-B14F-4D97-AF65-F5344CB8AC3E}">
        <p14:creationId xmlns:p14="http://schemas.microsoft.com/office/powerpoint/2010/main" val="4144203187"/>
      </p:ext>
    </p:extLst>
  </p:cSld>
  <p:clrMapOvr>
    <a:masterClrMapping/>
  </p:clrMapOvr>
  <p:transition spd="slow">
    <p:cover/>
  </p:transition>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31611"/>
            <a:ext cx="8991600" cy="5632311"/>
          </a:xfrm>
          <a:prstGeom prst="rect">
            <a:avLst/>
          </a:prstGeom>
        </p:spPr>
        <p:txBody>
          <a:bodyPr wrap="square">
            <a:spAutoFit/>
          </a:bodyPr>
          <a:lstStyle/>
          <a:p>
            <a:r>
              <a:rPr lang="en-US" sz="2400" b="1" dirty="0"/>
              <a:t>Use </a:t>
            </a:r>
            <a:r>
              <a:rPr lang="en-US" sz="2400" b="1" dirty="0"/>
              <a:t>the map below to answer question 7.</a:t>
            </a:r>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1600" b="1" dirty="0"/>
          </a:p>
          <a:p>
            <a:r>
              <a:rPr lang="en-US" sz="2400" b="1" dirty="0"/>
              <a:t>Yr</a:t>
            </a:r>
            <a:r>
              <a:rPr lang="en-US" sz="2400" b="1" dirty="0"/>
              <a:t>. 2008</a:t>
            </a:r>
          </a:p>
          <a:p>
            <a:r>
              <a:rPr lang="en-US" sz="2400" b="1" dirty="0"/>
              <a:t>7.The </a:t>
            </a:r>
            <a:r>
              <a:rPr lang="en-US" sz="2400" b="1" dirty="0"/>
              <a:t>countries marked R and S were colonized by </a:t>
            </a:r>
            <a:r>
              <a:rPr lang="en-US" sz="2400" b="1" dirty="0"/>
              <a:t>			</a:t>
            </a:r>
          </a:p>
          <a:p>
            <a:r>
              <a:rPr lang="en-US" sz="2400" b="1" dirty="0"/>
              <a:t>A</a:t>
            </a:r>
            <a:r>
              <a:rPr lang="en-US" sz="2400" b="1" dirty="0"/>
              <a:t>. </a:t>
            </a:r>
            <a:r>
              <a:rPr lang="en-US" sz="2400" b="1" dirty="0"/>
              <a:t>Britain	B</a:t>
            </a:r>
            <a:r>
              <a:rPr lang="en-US" sz="2400" b="1" dirty="0"/>
              <a:t>. </a:t>
            </a:r>
            <a:r>
              <a:rPr lang="en-US" sz="2400" b="1" dirty="0"/>
              <a:t>Germany		C</a:t>
            </a:r>
            <a:r>
              <a:rPr lang="en-US" sz="2400" b="1" dirty="0"/>
              <a:t>. </a:t>
            </a:r>
            <a:r>
              <a:rPr lang="en-US" sz="2400" b="1" dirty="0"/>
              <a:t>Portugal		D</a:t>
            </a:r>
            <a:r>
              <a:rPr lang="en-US" sz="2400" b="1" dirty="0"/>
              <a:t>. Italy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3429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159790"/>
      </p:ext>
    </p:extLst>
  </p:cSld>
  <p:clrMapOvr>
    <a:masterClrMapping/>
  </p:clrMapOvr>
  <p:transition spd="slow">
    <p:cove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495300"/>
            <a:ext cx="8991600" cy="4445000"/>
          </a:xfrm>
          <a:prstGeom prst="rect">
            <a:avLst/>
          </a:prstGeom>
        </p:spPr>
        <p:txBody>
          <a:bodyPr>
            <a:normAutofit/>
          </a:bodyPr>
          <a:lstStyle/>
          <a:p>
            <a:pPr lvl="0">
              <a:buFont typeface="Wingdings" panose="05000000000000000000" pitchFamily="2" charset="2"/>
              <a:buChar char="§"/>
            </a:pPr>
            <a:r>
              <a:rPr lang="en-US" sz="2800" dirty="0">
                <a:latin typeface="Arial Rounded MT Bold" pitchFamily="34" charset="0"/>
              </a:rPr>
              <a:t>Island </a:t>
            </a:r>
            <a:r>
              <a:rPr lang="en-US" sz="2800" dirty="0">
                <a:latin typeface="Arial Rounded MT Bold" pitchFamily="34" charset="0"/>
              </a:rPr>
              <a:t>countries in the Indian Ocean are </a:t>
            </a:r>
            <a:r>
              <a:rPr lang="en-US" sz="2800" b="1" dirty="0">
                <a:latin typeface="Arial Rounded MT Bold" pitchFamily="34" charset="0"/>
              </a:rPr>
              <a:t>Madagascar</a:t>
            </a:r>
            <a:r>
              <a:rPr lang="en-US" sz="2800" dirty="0">
                <a:latin typeface="Arial Rounded MT Bold" pitchFamily="34" charset="0"/>
              </a:rPr>
              <a:t>, </a:t>
            </a:r>
            <a:r>
              <a:rPr lang="en-US" sz="2800" b="1" dirty="0">
                <a:latin typeface="Arial Rounded MT Bold" pitchFamily="34" charset="0"/>
              </a:rPr>
              <a:t>Comoros, Mauritius</a:t>
            </a:r>
            <a:r>
              <a:rPr lang="en-US" sz="2800" dirty="0">
                <a:latin typeface="Arial Rounded MT Bold" pitchFamily="34" charset="0"/>
              </a:rPr>
              <a:t> and </a:t>
            </a:r>
            <a:r>
              <a:rPr lang="en-US" sz="2800" b="1" dirty="0">
                <a:latin typeface="Arial Rounded MT Bold" pitchFamily="34" charset="0"/>
              </a:rPr>
              <a:t>Seychelles</a:t>
            </a:r>
            <a:r>
              <a:rPr lang="en-US" sz="2800" dirty="0">
                <a:latin typeface="Arial Rounded MT Bold" pitchFamily="34" charset="0"/>
              </a:rPr>
              <a:t>.</a:t>
            </a:r>
          </a:p>
          <a:p>
            <a:pPr lvl="0">
              <a:buFont typeface="Wingdings" panose="05000000000000000000" pitchFamily="2" charset="2"/>
              <a:buChar char="§"/>
            </a:pPr>
            <a:endParaRPr lang="en-US" sz="2800" dirty="0">
              <a:latin typeface="Arial Rounded MT Bold" pitchFamily="34" charset="0"/>
            </a:endParaRPr>
          </a:p>
          <a:p>
            <a:pPr lvl="0">
              <a:buFont typeface="Wingdings" panose="05000000000000000000" pitchFamily="2" charset="2"/>
              <a:buChar char="§"/>
            </a:pPr>
            <a:r>
              <a:rPr lang="en-US" sz="2800" b="1" dirty="0">
                <a:latin typeface="Arial Rounded MT Bold" pitchFamily="34" charset="0"/>
              </a:rPr>
              <a:t>DR Congo </a:t>
            </a:r>
            <a:r>
              <a:rPr lang="en-US" sz="2800" dirty="0">
                <a:latin typeface="Arial Rounded MT Bold" pitchFamily="34" charset="0"/>
              </a:rPr>
              <a:t>is the </a:t>
            </a:r>
            <a:r>
              <a:rPr lang="en-US" sz="2800" b="1" dirty="0">
                <a:latin typeface="Arial Rounded MT Bold" pitchFamily="34" charset="0"/>
              </a:rPr>
              <a:t>largest country</a:t>
            </a:r>
            <a:r>
              <a:rPr lang="en-US" sz="2800" dirty="0">
                <a:latin typeface="Arial Rounded MT Bold" pitchFamily="34" charset="0"/>
              </a:rPr>
              <a:t> in Africa while Seychelles is the </a:t>
            </a:r>
            <a:r>
              <a:rPr lang="en-US" sz="2800" b="1" dirty="0">
                <a:latin typeface="Arial Rounded MT Bold" pitchFamily="34" charset="0"/>
              </a:rPr>
              <a:t>smallest country</a:t>
            </a:r>
            <a:r>
              <a:rPr lang="en-US" sz="2800" dirty="0">
                <a:latin typeface="Arial Rounded MT Bold" pitchFamily="34" charset="0"/>
              </a:rPr>
              <a:t> with an area of </a:t>
            </a:r>
            <a:r>
              <a:rPr lang="en-US" sz="2800" b="1" dirty="0">
                <a:latin typeface="Arial Rounded MT Bold" pitchFamily="34" charset="0"/>
              </a:rPr>
              <a:t>454km</a:t>
            </a:r>
            <a:r>
              <a:rPr lang="en-US" sz="2800" b="1" baseline="30000" dirty="0">
                <a:latin typeface="Arial Rounded MT Bold" pitchFamily="34" charset="0"/>
              </a:rPr>
              <a:t>2</a:t>
            </a:r>
            <a:r>
              <a:rPr lang="en-US" sz="2800" dirty="0">
                <a:latin typeface="Arial Rounded MT Bold" pitchFamily="34" charset="0"/>
              </a:rPr>
              <a:t>.</a:t>
            </a:r>
          </a:p>
          <a:p>
            <a:pPr lvl="0">
              <a:buFont typeface="Wingdings" panose="05000000000000000000" pitchFamily="2" charset="2"/>
              <a:buChar char="§"/>
            </a:pPr>
            <a:endParaRPr lang="en-US" sz="2800" dirty="0">
              <a:latin typeface="Arial Rounded MT Bold" pitchFamily="34" charset="0"/>
            </a:endParaRPr>
          </a:p>
          <a:p>
            <a:pPr lvl="0">
              <a:buFont typeface="Wingdings" panose="05000000000000000000" pitchFamily="2" charset="2"/>
              <a:buChar char="§"/>
            </a:pPr>
            <a:r>
              <a:rPr lang="en-US" sz="2800" b="1" dirty="0">
                <a:latin typeface="Arial Rounded MT Bold" pitchFamily="34" charset="0"/>
              </a:rPr>
              <a:t>16 </a:t>
            </a:r>
            <a:r>
              <a:rPr lang="en-US" sz="2800" dirty="0">
                <a:latin typeface="Arial Rounded MT Bold" pitchFamily="34" charset="0"/>
              </a:rPr>
              <a:t>countries in Africa are landlocked that is they don’t have access to the sea or the ocean.</a:t>
            </a:r>
          </a:p>
        </p:txBody>
      </p:sp>
    </p:spTree>
    <p:extLst>
      <p:ext uri="{BB962C8B-B14F-4D97-AF65-F5344CB8AC3E}">
        <p14:creationId xmlns:p14="http://schemas.microsoft.com/office/powerpoint/2010/main" val="2003005417"/>
      </p:ext>
    </p:extLst>
  </p:cSld>
  <p:clrMapOvr>
    <a:masterClrMapping/>
  </p:clrMapOvr>
  <p:transition spd="slow" advTm="60000">
    <p:cover/>
  </p:transition>
  <p:timing>
    <p:tnLst>
      <p:par>
        <p:cTn id="1" dur="indefinite" restart="never" nodeType="tmRoot"/>
      </p:par>
    </p:tnLst>
  </p:timing>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114301"/>
            <a:ext cx="8915400" cy="461665"/>
          </a:xfrm>
          <a:prstGeom prst="rect">
            <a:avLst/>
          </a:prstGeom>
        </p:spPr>
        <p:txBody>
          <a:bodyPr wrap="square">
            <a:spAutoFit/>
          </a:bodyPr>
          <a:lstStyle/>
          <a:p>
            <a:r>
              <a:rPr lang="en-US" sz="2400" b="1" dirty="0"/>
              <a:t>Use </a:t>
            </a:r>
            <a:r>
              <a:rPr lang="en-US" sz="2400" b="1" dirty="0"/>
              <a:t>the map </a:t>
            </a:r>
            <a:r>
              <a:rPr lang="en-US" sz="2400" b="1" dirty="0"/>
              <a:t>of Africa below to answer </a:t>
            </a:r>
            <a:r>
              <a:rPr lang="en-US" sz="2400" b="1" dirty="0"/>
              <a:t>question 8</a:t>
            </a:r>
            <a:endParaRPr lang="en-US" sz="2400" b="1"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571500"/>
            <a:ext cx="402845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5146058" y="1866900"/>
            <a:ext cx="4277342" cy="2308324"/>
          </a:xfrm>
          <a:prstGeom prst="rect">
            <a:avLst/>
          </a:prstGeom>
        </p:spPr>
        <p:txBody>
          <a:bodyPr wrap="square">
            <a:spAutoFit/>
          </a:bodyPr>
          <a:lstStyle/>
          <a:p>
            <a:r>
              <a:rPr lang="en-US" sz="2400" b="1" dirty="0"/>
              <a:t>8. The </a:t>
            </a:r>
            <a:r>
              <a:rPr lang="en-US" sz="2400" b="1" dirty="0"/>
              <a:t>country marked J was colonized by</a:t>
            </a:r>
          </a:p>
          <a:p>
            <a:pPr marL="342900" indent="-342900">
              <a:buAutoNum type="alphaUcPeriod"/>
            </a:pPr>
            <a:r>
              <a:rPr lang="en-US" sz="2400" b="1" dirty="0"/>
              <a:t>France    </a:t>
            </a:r>
          </a:p>
          <a:p>
            <a:pPr marL="342900" indent="-342900">
              <a:buAutoNum type="alphaUcPeriod"/>
            </a:pPr>
            <a:r>
              <a:rPr lang="en-US" sz="2400" b="1" dirty="0"/>
              <a:t>Portugal     </a:t>
            </a:r>
          </a:p>
          <a:p>
            <a:pPr marL="342900" indent="-342900">
              <a:buAutoNum type="alphaUcPeriod"/>
            </a:pPr>
            <a:r>
              <a:rPr lang="en-US" sz="2400" b="1" dirty="0"/>
              <a:t>Italy     </a:t>
            </a:r>
          </a:p>
          <a:p>
            <a:pPr marL="342900" indent="-342900">
              <a:buAutoNum type="alphaUcPeriod"/>
            </a:pPr>
            <a:r>
              <a:rPr lang="en-US" sz="2400" b="1" dirty="0"/>
              <a:t>Belgium </a:t>
            </a:r>
            <a:endParaRPr lang="en-US" sz="2400" b="1" dirty="0"/>
          </a:p>
        </p:txBody>
      </p:sp>
    </p:spTree>
    <p:extLst>
      <p:ext uri="{BB962C8B-B14F-4D97-AF65-F5344CB8AC3E}">
        <p14:creationId xmlns:p14="http://schemas.microsoft.com/office/powerpoint/2010/main" val="82537387"/>
      </p:ext>
    </p:extLst>
  </p:cSld>
  <p:clrMapOvr>
    <a:masterClrMapping/>
  </p:clrMapOvr>
  <p:transition spd="slow">
    <p:cover/>
  </p:transition>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0969" y="38100"/>
            <a:ext cx="8839200" cy="1569660"/>
          </a:xfrm>
          <a:prstGeom prst="rect">
            <a:avLst/>
          </a:prstGeom>
        </p:spPr>
        <p:txBody>
          <a:bodyPr wrap="square">
            <a:spAutoFit/>
          </a:bodyPr>
          <a:lstStyle/>
          <a:p>
            <a:r>
              <a:rPr lang="en-US" sz="2400" b="1" dirty="0"/>
              <a:t>Yr. 2005</a:t>
            </a:r>
          </a:p>
          <a:p>
            <a:r>
              <a:rPr lang="en-US" sz="2400" b="1" dirty="0"/>
              <a:t>9.Which </a:t>
            </a:r>
            <a:r>
              <a:rPr lang="en-US" sz="2400" b="1" dirty="0"/>
              <a:t>one of the following countries in Africa </a:t>
            </a:r>
            <a:r>
              <a:rPr lang="en-US" sz="2400" b="1" dirty="0"/>
              <a:t>was colonized </a:t>
            </a:r>
            <a:r>
              <a:rPr lang="en-US" sz="2400" b="1" dirty="0"/>
              <a:t>by the French?</a:t>
            </a:r>
          </a:p>
          <a:p>
            <a:r>
              <a:rPr lang="en-US" sz="2400" b="1" dirty="0"/>
              <a:t>A. </a:t>
            </a:r>
            <a:r>
              <a:rPr lang="en-US" sz="2400" b="1" dirty="0"/>
              <a:t>Angola	B</a:t>
            </a:r>
            <a:r>
              <a:rPr lang="en-US" sz="2400" b="1" dirty="0"/>
              <a:t>. </a:t>
            </a:r>
            <a:r>
              <a:rPr lang="en-US" sz="2400" b="1" dirty="0"/>
              <a:t>Chad	C</a:t>
            </a:r>
            <a:r>
              <a:rPr lang="en-US" sz="2400" b="1" dirty="0"/>
              <a:t>. </a:t>
            </a:r>
            <a:r>
              <a:rPr lang="en-US" sz="2400" b="1" dirty="0"/>
              <a:t>Tanzania		D</a:t>
            </a:r>
            <a:r>
              <a:rPr lang="en-US" sz="2400" b="1" dirty="0"/>
              <a:t>. Gambia</a:t>
            </a:r>
          </a:p>
        </p:txBody>
      </p:sp>
      <p:sp>
        <p:nvSpPr>
          <p:cNvPr id="6" name="Rectangle 5"/>
          <p:cNvSpPr/>
          <p:nvPr/>
        </p:nvSpPr>
        <p:spPr>
          <a:xfrm>
            <a:off x="3937000" y="2247900"/>
            <a:ext cx="5638800" cy="3046988"/>
          </a:xfrm>
          <a:prstGeom prst="rect">
            <a:avLst/>
          </a:prstGeom>
        </p:spPr>
        <p:txBody>
          <a:bodyPr wrap="square">
            <a:spAutoFit/>
          </a:bodyPr>
          <a:lstStyle/>
          <a:p>
            <a:endParaRPr lang="en-US" sz="2400" b="1" dirty="0"/>
          </a:p>
          <a:p>
            <a:r>
              <a:rPr lang="en-US" sz="2400" b="1" dirty="0"/>
              <a:t>Yr. 2015</a:t>
            </a:r>
          </a:p>
          <a:p>
            <a:r>
              <a:rPr lang="en-US" sz="2400" b="1" dirty="0"/>
              <a:t>1.The </a:t>
            </a:r>
            <a:r>
              <a:rPr lang="en-US" sz="2400" b="1" dirty="0"/>
              <a:t>early visitor who followed the route marked X was</a:t>
            </a:r>
          </a:p>
          <a:p>
            <a:pPr marL="457200" indent="-457200">
              <a:buAutoNum type="alphaUcPeriod"/>
            </a:pPr>
            <a:r>
              <a:rPr lang="en-US" sz="2400" b="1" dirty="0"/>
              <a:t>John </a:t>
            </a:r>
            <a:r>
              <a:rPr lang="en-US" sz="2400" b="1" dirty="0"/>
              <a:t>Speke.	</a:t>
            </a:r>
            <a:endParaRPr lang="en-US" sz="2400" b="1" dirty="0"/>
          </a:p>
          <a:p>
            <a:pPr marL="457200" indent="-457200">
              <a:buAutoNum type="alphaUcPeriod"/>
            </a:pPr>
            <a:r>
              <a:rPr lang="en-US" sz="2400" b="1" dirty="0"/>
              <a:t>H</a:t>
            </a:r>
            <a:r>
              <a:rPr lang="en-US" sz="2400" b="1" dirty="0"/>
              <a:t>. M. Stanley</a:t>
            </a:r>
          </a:p>
          <a:p>
            <a:pPr marL="457200" indent="-457200">
              <a:buAutoNum type="alphaUcPeriod" startAt="3"/>
            </a:pPr>
            <a:r>
              <a:rPr lang="en-US" sz="2400" b="1" dirty="0"/>
              <a:t>Johannes </a:t>
            </a:r>
            <a:r>
              <a:rPr lang="en-US" sz="2400" b="1" dirty="0" err="1"/>
              <a:t>Rebman</a:t>
            </a:r>
            <a:r>
              <a:rPr lang="en-US" sz="2400" b="1" dirty="0"/>
              <a:t> </a:t>
            </a:r>
            <a:endParaRPr lang="en-US" sz="2400" b="1" dirty="0"/>
          </a:p>
          <a:p>
            <a:pPr marL="457200" indent="-457200">
              <a:buAutoNum type="alphaUcPeriod" startAt="3"/>
            </a:pPr>
            <a:r>
              <a:rPr lang="en-US" sz="2400" b="1" dirty="0" err="1"/>
              <a:t>Vasco'Da</a:t>
            </a:r>
            <a:r>
              <a:rPr lang="en-US" sz="2400" b="1" dirty="0"/>
              <a:t> </a:t>
            </a:r>
            <a:r>
              <a:rPr lang="en-US" sz="2400" b="1" dirty="0"/>
              <a:t>Gama</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688" y="1757840"/>
            <a:ext cx="3262759" cy="391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237644"/>
      </p:ext>
    </p:extLst>
  </p:cSld>
  <p:clrMapOvr>
    <a:masterClrMapping/>
  </p:clrMapOvr>
  <p:transition spd="slow">
    <p:cover/>
  </p:transition>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1"/>
            <a:ext cx="9067800" cy="5262979"/>
          </a:xfrm>
          <a:prstGeom prst="rect">
            <a:avLst/>
          </a:prstGeom>
        </p:spPr>
        <p:txBody>
          <a:bodyPr wrap="square">
            <a:spAutoFit/>
          </a:bodyPr>
          <a:lstStyle/>
          <a:p>
            <a:r>
              <a:rPr lang="en-US" sz="2400" b="1" dirty="0"/>
              <a:t>Yr</a:t>
            </a:r>
            <a:r>
              <a:rPr lang="en-US" sz="2400" b="1" dirty="0"/>
              <a:t>. 2013)</a:t>
            </a:r>
          </a:p>
          <a:p>
            <a:r>
              <a:rPr lang="en-US" sz="2400" b="1" dirty="0"/>
              <a:t>Who among the following early visitors to Eastern Africa was a trader?</a:t>
            </a:r>
          </a:p>
          <a:p>
            <a:r>
              <a:rPr lang="en-US" sz="2400" b="1" dirty="0"/>
              <a:t>A.  John Speke.	</a:t>
            </a:r>
            <a:r>
              <a:rPr lang="en-US" sz="2400" b="1" dirty="0"/>
              <a:t>	B</a:t>
            </a:r>
            <a:r>
              <a:rPr lang="en-US" sz="2400" b="1" dirty="0"/>
              <a:t>.  Ludwig </a:t>
            </a:r>
            <a:r>
              <a:rPr lang="en-US" sz="2400" b="1" dirty="0" err="1"/>
              <a:t>Krapf</a:t>
            </a:r>
            <a:r>
              <a:rPr lang="en-US" sz="2400" b="1" dirty="0"/>
              <a:t>.</a:t>
            </a:r>
          </a:p>
          <a:p>
            <a:pPr marL="342900" indent="-342900">
              <a:buAutoNum type="alphaUcPeriod" startAt="3"/>
            </a:pPr>
            <a:r>
              <a:rPr lang="en-US" sz="2400" b="1" dirty="0"/>
              <a:t>H.M</a:t>
            </a:r>
            <a:r>
              <a:rPr lang="en-US" sz="2400" b="1" dirty="0"/>
              <a:t>. Stanley.       </a:t>
            </a:r>
            <a:r>
              <a:rPr lang="en-US" sz="2400" b="1" dirty="0"/>
              <a:t>		D</a:t>
            </a:r>
            <a:r>
              <a:rPr lang="en-US" sz="2400" b="1" dirty="0"/>
              <a:t>. William Mackinnon. </a:t>
            </a:r>
            <a:endParaRPr lang="en-US" sz="2400" b="1" dirty="0"/>
          </a:p>
          <a:p>
            <a:endParaRPr lang="en-US" sz="2400" b="1" dirty="0"/>
          </a:p>
          <a:p>
            <a:r>
              <a:rPr lang="en-US" sz="2400" b="1" dirty="0"/>
              <a:t>Yr</a:t>
            </a:r>
            <a:r>
              <a:rPr lang="en-US" sz="2400" b="1" dirty="0"/>
              <a:t>. 2011)</a:t>
            </a:r>
          </a:p>
          <a:p>
            <a:r>
              <a:rPr lang="en-US" sz="2400" b="1" dirty="0"/>
              <a:t>Who among the following explorers carried out activities along River Zambezi?</a:t>
            </a:r>
          </a:p>
          <a:p>
            <a:r>
              <a:rPr lang="en-US" sz="2400" b="1" dirty="0"/>
              <a:t>A.	</a:t>
            </a:r>
            <a:r>
              <a:rPr lang="en-US" sz="2400" b="1" dirty="0" err="1"/>
              <a:t>Dr</a:t>
            </a:r>
            <a:r>
              <a:rPr lang="en-US" sz="2400" b="1" dirty="0"/>
              <a:t> David Livingstone</a:t>
            </a:r>
          </a:p>
          <a:p>
            <a:pPr marL="457200" indent="-457200">
              <a:buAutoNum type="alphaUcPeriod" startAt="2"/>
            </a:pPr>
            <a:r>
              <a:rPr lang="en-US" sz="2400" b="1" dirty="0"/>
              <a:t>       Dr</a:t>
            </a:r>
            <a:r>
              <a:rPr lang="en-US" sz="2400" b="1" dirty="0"/>
              <a:t>. Ludwig </a:t>
            </a:r>
            <a:r>
              <a:rPr lang="en-US" sz="2400" b="1" dirty="0" err="1"/>
              <a:t>Krapf</a:t>
            </a:r>
            <a:endParaRPr lang="en-US" sz="2400" b="1" dirty="0"/>
          </a:p>
          <a:p>
            <a:r>
              <a:rPr lang="pt-BR" sz="2400" b="1" dirty="0"/>
              <a:t>C</a:t>
            </a:r>
            <a:r>
              <a:rPr lang="pt-BR" sz="2400" b="1" dirty="0"/>
              <a:t>.	Johann Rcbmann</a:t>
            </a:r>
          </a:p>
          <a:p>
            <a:r>
              <a:rPr lang="pt-BR" sz="2400" b="1" dirty="0"/>
              <a:t>D.	Vasco da Gama</a:t>
            </a:r>
          </a:p>
          <a:p>
            <a:endParaRPr lang="en-US" sz="2400" b="1" dirty="0"/>
          </a:p>
        </p:txBody>
      </p:sp>
    </p:spTree>
    <p:extLst>
      <p:ext uri="{BB962C8B-B14F-4D97-AF65-F5344CB8AC3E}">
        <p14:creationId xmlns:p14="http://schemas.microsoft.com/office/powerpoint/2010/main" val="225543974"/>
      </p:ext>
    </p:extLst>
  </p:cSld>
  <p:clrMapOvr>
    <a:masterClrMapping/>
  </p:clrMapOvr>
  <p:transition spd="slow">
    <p:cover/>
  </p:transition>
  <p:timing>
    <p:tnLst>
      <p:par>
        <p:cTn id="1" dur="indefinite" restart="never" nodeType="tmRoot"/>
      </p:par>
    </p:tnLst>
  </p:timing>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126742"/>
            <a:ext cx="8839200" cy="5016758"/>
          </a:xfrm>
          <a:prstGeom prst="rect">
            <a:avLst/>
          </a:prstGeom>
        </p:spPr>
        <p:txBody>
          <a:bodyPr wrap="square">
            <a:spAutoFit/>
          </a:bodyPr>
          <a:lstStyle/>
          <a:p>
            <a:r>
              <a:rPr lang="en-US" sz="2000" b="1" dirty="0"/>
              <a:t>4.Which </a:t>
            </a:r>
            <a:r>
              <a:rPr lang="en-US" sz="2000" b="1" dirty="0"/>
              <a:t>one of the following was the reason for </a:t>
            </a:r>
            <a:r>
              <a:rPr lang="en-US" sz="2000" b="1" dirty="0"/>
              <a:t>the coming </a:t>
            </a:r>
            <a:r>
              <a:rPr lang="en-US" sz="2000" b="1" dirty="0"/>
              <a:t>of Portuguese to the East African coast?</a:t>
            </a:r>
          </a:p>
          <a:p>
            <a:r>
              <a:rPr lang="en-US" sz="2000" b="1" dirty="0"/>
              <a:t>A.	They wanted to build Fort Jesus</a:t>
            </a:r>
          </a:p>
          <a:p>
            <a:r>
              <a:rPr lang="en-US" sz="2000" b="1" dirty="0"/>
              <a:t>B.	They were looking for the source of River Nile</a:t>
            </a:r>
          </a:p>
          <a:p>
            <a:r>
              <a:rPr lang="en-US" sz="2000" b="1" dirty="0"/>
              <a:t>C.	They wanted to trade with people in the region</a:t>
            </a:r>
          </a:p>
          <a:p>
            <a:r>
              <a:rPr lang="en-US" sz="2000" b="1" dirty="0"/>
              <a:t>D.	They wanted to establish maize plantations </a:t>
            </a:r>
            <a:r>
              <a:rPr lang="en-US" sz="2000" b="1" dirty="0"/>
              <a:t>in the </a:t>
            </a:r>
            <a:r>
              <a:rPr lang="en-US" sz="2000" b="1" dirty="0"/>
              <a:t>region</a:t>
            </a:r>
          </a:p>
          <a:p>
            <a:endParaRPr lang="en-US" sz="2000" b="1" dirty="0"/>
          </a:p>
          <a:p>
            <a:r>
              <a:rPr lang="en-US" sz="2000" b="1" dirty="0"/>
              <a:t>(</a:t>
            </a:r>
            <a:r>
              <a:rPr lang="en-US" sz="2000" b="1" dirty="0"/>
              <a:t>Yr. 2010)</a:t>
            </a:r>
          </a:p>
          <a:p>
            <a:r>
              <a:rPr lang="en-US" sz="2000" b="1" dirty="0"/>
              <a:t>5.Below </a:t>
            </a:r>
            <a:r>
              <a:rPr lang="en-US" sz="2000" b="1" dirty="0"/>
              <a:t>are statements about the achievements of </a:t>
            </a:r>
            <a:r>
              <a:rPr lang="en-US" sz="2000" b="1" dirty="0"/>
              <a:t>a missionary </a:t>
            </a:r>
            <a:r>
              <a:rPr lang="en-US" sz="2000" b="1" dirty="0"/>
              <a:t>who came to eastern Africa in the </a:t>
            </a:r>
            <a:r>
              <a:rPr lang="en-US" sz="2000" b="1" dirty="0"/>
              <a:t>19</a:t>
            </a:r>
            <a:r>
              <a:rPr lang="en-US" sz="2000" b="1" baseline="30000" dirty="0"/>
              <a:t>th</a:t>
            </a:r>
            <a:r>
              <a:rPr lang="en-US" sz="2000" b="1" dirty="0"/>
              <a:t> Century</a:t>
            </a:r>
            <a:r>
              <a:rPr lang="en-US" sz="2000" b="1" dirty="0"/>
              <a:t>.</a:t>
            </a:r>
          </a:p>
          <a:p>
            <a:r>
              <a:rPr lang="en-US" sz="2000" b="1" dirty="0"/>
              <a:t>i)	He established a mission station at </a:t>
            </a:r>
            <a:r>
              <a:rPr lang="en-US" sz="2000" b="1" dirty="0" err="1"/>
              <a:t>Rabai</a:t>
            </a:r>
            <a:endParaRPr lang="en-US" sz="2000" b="1" dirty="0"/>
          </a:p>
          <a:p>
            <a:r>
              <a:rPr lang="en-US" sz="2000" b="1" dirty="0"/>
              <a:t>ii)	He wrote the first Kiswahili dictionary</a:t>
            </a:r>
          </a:p>
          <a:p>
            <a:r>
              <a:rPr lang="en-US" sz="2000" b="1" dirty="0"/>
              <a:t>iii)	He taught Africans to read and write</a:t>
            </a:r>
          </a:p>
          <a:p>
            <a:r>
              <a:rPr lang="en-US" sz="2000" b="1" dirty="0"/>
              <a:t>The missionary described above is</a:t>
            </a:r>
          </a:p>
          <a:p>
            <a:r>
              <a:rPr lang="en-US" sz="2000" b="1" dirty="0"/>
              <a:t>A.   David Livingstone     </a:t>
            </a:r>
            <a:r>
              <a:rPr lang="en-US" sz="2000" b="1" dirty="0"/>
              <a:t>	B</a:t>
            </a:r>
            <a:r>
              <a:rPr lang="en-US" sz="2000" b="1" dirty="0"/>
              <a:t>. Ludwig </a:t>
            </a:r>
            <a:r>
              <a:rPr lang="en-US" sz="2000" b="1" dirty="0" err="1"/>
              <a:t>Krapf</a:t>
            </a:r>
            <a:endParaRPr lang="en-US" sz="2000" b="1" dirty="0"/>
          </a:p>
          <a:p>
            <a:r>
              <a:rPr lang="en-US" sz="2000" b="1" dirty="0"/>
              <a:t>C.   Jacob </a:t>
            </a:r>
            <a:r>
              <a:rPr lang="en-US" sz="2000" b="1" dirty="0" err="1"/>
              <a:t>Erhardt</a:t>
            </a:r>
            <a:r>
              <a:rPr lang="en-US" sz="2000" b="1" dirty="0"/>
              <a:t>	</a:t>
            </a:r>
            <a:r>
              <a:rPr lang="en-US" sz="2000" b="1" dirty="0"/>
              <a:t>	D</a:t>
            </a:r>
            <a:r>
              <a:rPr lang="en-US" sz="2000" b="1" dirty="0"/>
              <a:t>. Johann </a:t>
            </a:r>
            <a:r>
              <a:rPr lang="en-US" sz="2000" b="1" dirty="0" err="1"/>
              <a:t>Rebmann</a:t>
            </a:r>
            <a:endParaRPr lang="en-US" sz="2000" b="1" dirty="0"/>
          </a:p>
        </p:txBody>
      </p:sp>
    </p:spTree>
    <p:extLst>
      <p:ext uri="{BB962C8B-B14F-4D97-AF65-F5344CB8AC3E}">
        <p14:creationId xmlns:p14="http://schemas.microsoft.com/office/powerpoint/2010/main" val="4183667150"/>
      </p:ext>
    </p:extLst>
  </p:cSld>
  <p:clrMapOvr>
    <a:masterClrMapping/>
  </p:clrMapOvr>
  <p:transition spd="slow">
    <p:cover/>
  </p:transition>
  <p:timing>
    <p:tnLst>
      <p:par>
        <p:cTn id="1" dur="indefinite" restart="never" nodeType="tmRoot"/>
      </p:par>
    </p:tnLst>
  </p:timing>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38100"/>
            <a:ext cx="8915400" cy="1569660"/>
          </a:xfrm>
          <a:prstGeom prst="rect">
            <a:avLst/>
          </a:prstGeom>
        </p:spPr>
        <p:txBody>
          <a:bodyPr wrap="square">
            <a:spAutoFit/>
          </a:bodyPr>
          <a:lstStyle/>
          <a:p>
            <a:r>
              <a:rPr lang="en-US" sz="2400" b="1" dirty="0"/>
              <a:t>(Yr. 2008)</a:t>
            </a:r>
          </a:p>
          <a:p>
            <a:r>
              <a:rPr lang="en-US" sz="2400" b="1" dirty="0"/>
              <a:t>6.Where </a:t>
            </a:r>
            <a:r>
              <a:rPr lang="en-US" sz="2400" b="1" dirty="0"/>
              <a:t>was the first Christian mission station </a:t>
            </a:r>
            <a:r>
              <a:rPr lang="en-US" sz="2400" b="1" dirty="0"/>
              <a:t>in Kenya </a:t>
            </a:r>
            <a:r>
              <a:rPr lang="en-US" sz="2400" b="1" dirty="0"/>
              <a:t>established in the 19th century?</a:t>
            </a:r>
          </a:p>
          <a:p>
            <a:r>
              <a:rPr lang="en-US" sz="2400" b="1" dirty="0"/>
              <a:t>A. At </a:t>
            </a:r>
            <a:r>
              <a:rPr lang="en-US" sz="2400" b="1" dirty="0" err="1"/>
              <a:t>Rabai</a:t>
            </a:r>
            <a:r>
              <a:rPr lang="en-US" sz="2400" b="1" dirty="0"/>
              <a:t>	   B</a:t>
            </a:r>
            <a:r>
              <a:rPr lang="en-US" sz="2400" b="1" dirty="0"/>
              <a:t>. At </a:t>
            </a:r>
            <a:r>
              <a:rPr lang="en-US" sz="2400" b="1" dirty="0" err="1"/>
              <a:t>Kabaa</a:t>
            </a:r>
            <a:r>
              <a:rPr lang="en-US" sz="2400" b="1" dirty="0"/>
              <a:t>	     C</a:t>
            </a:r>
            <a:r>
              <a:rPr lang="en-US" sz="2400" b="1" dirty="0"/>
              <a:t>. At </a:t>
            </a:r>
            <a:r>
              <a:rPr lang="en-US" sz="2400" b="1" dirty="0" err="1"/>
              <a:t>Mumias</a:t>
            </a:r>
            <a:r>
              <a:rPr lang="en-US" sz="2400" b="1" dirty="0"/>
              <a:t>	D</a:t>
            </a:r>
            <a:r>
              <a:rPr lang="en-US" sz="2400" b="1" dirty="0"/>
              <a:t>. At </a:t>
            </a:r>
            <a:r>
              <a:rPr lang="en-US" sz="2400" b="1" dirty="0" err="1"/>
              <a:t>Kibwezi</a:t>
            </a:r>
            <a:endParaRPr lang="en-US" sz="2400" b="1" dirty="0"/>
          </a:p>
        </p:txBody>
      </p:sp>
      <p:sp>
        <p:nvSpPr>
          <p:cNvPr id="6" name="Rectangle 5"/>
          <p:cNvSpPr/>
          <p:nvPr/>
        </p:nvSpPr>
        <p:spPr>
          <a:xfrm>
            <a:off x="584200" y="1943100"/>
            <a:ext cx="8915400" cy="3046988"/>
          </a:xfrm>
          <a:prstGeom prst="rect">
            <a:avLst/>
          </a:prstGeom>
        </p:spPr>
        <p:txBody>
          <a:bodyPr wrap="square">
            <a:spAutoFit/>
          </a:bodyPr>
          <a:lstStyle/>
          <a:p>
            <a:r>
              <a:rPr lang="en-US" sz="2400" b="1" dirty="0"/>
              <a:t>(Yr. 2015)</a:t>
            </a:r>
          </a:p>
          <a:p>
            <a:r>
              <a:rPr lang="en-US" sz="2400" b="1" dirty="0"/>
              <a:t>1.Which </a:t>
            </a:r>
            <a:r>
              <a:rPr lang="en-US" sz="2400" b="1" dirty="0"/>
              <a:t>one of the following statements is true about the policy of direct rule in Zimbabwe?</a:t>
            </a:r>
          </a:p>
          <a:p>
            <a:r>
              <a:rPr lang="en-US" sz="2400" b="1" dirty="0"/>
              <a:t>A.	Many Africans were allowed to go </a:t>
            </a:r>
            <a:r>
              <a:rPr lang="en-US" sz="2400" b="1" dirty="0"/>
              <a:t>to Britain </a:t>
            </a:r>
            <a:r>
              <a:rPr lang="en-US" sz="2400" b="1" dirty="0"/>
              <a:t>for higher </a:t>
            </a:r>
            <a:r>
              <a:rPr lang="en-US" sz="2400" b="1" dirty="0"/>
              <a:t>	education</a:t>
            </a:r>
            <a:endParaRPr lang="en-US" sz="2400" b="1" dirty="0"/>
          </a:p>
          <a:p>
            <a:r>
              <a:rPr lang="en-US" sz="2400" b="1" dirty="0"/>
              <a:t>B.	All Africans became British citizens</a:t>
            </a:r>
          </a:p>
          <a:p>
            <a:r>
              <a:rPr lang="en-US" sz="2400" b="1" dirty="0"/>
              <a:t>C.	All </a:t>
            </a:r>
            <a:r>
              <a:rPr lang="en-US" sz="2400" b="1" dirty="0" err="1"/>
              <a:t>administratorswere</a:t>
            </a:r>
            <a:r>
              <a:rPr lang="en-US" sz="2400" b="1" dirty="0"/>
              <a:t> whites.</a:t>
            </a:r>
          </a:p>
          <a:p>
            <a:r>
              <a:rPr lang="en-US" sz="2400" b="1" dirty="0"/>
              <a:t>D.	Africans were exempted from paying taxes</a:t>
            </a:r>
          </a:p>
        </p:txBody>
      </p:sp>
    </p:spTree>
    <p:extLst>
      <p:ext uri="{BB962C8B-B14F-4D97-AF65-F5344CB8AC3E}">
        <p14:creationId xmlns:p14="http://schemas.microsoft.com/office/powerpoint/2010/main" val="1207507452"/>
      </p:ext>
    </p:extLst>
  </p:cSld>
  <p:clrMapOvr>
    <a:masterClrMapping/>
  </p:clrMapOvr>
  <p:transition spd="slow">
    <p:cover/>
  </p:transition>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173654"/>
            <a:ext cx="8839200" cy="4893647"/>
          </a:xfrm>
          <a:prstGeom prst="rect">
            <a:avLst/>
          </a:prstGeom>
        </p:spPr>
        <p:txBody>
          <a:bodyPr wrap="square">
            <a:spAutoFit/>
          </a:bodyPr>
          <a:lstStyle/>
          <a:p>
            <a:r>
              <a:rPr lang="en-US" sz="2400" b="1" dirty="0"/>
              <a:t>(Yr. 2014)</a:t>
            </a:r>
          </a:p>
          <a:p>
            <a:r>
              <a:rPr lang="en-US" sz="2400" b="1" dirty="0"/>
              <a:t>2.Which </a:t>
            </a:r>
            <a:r>
              <a:rPr lang="en-US" sz="2400" b="1" dirty="0"/>
              <a:t>one of the following countries </a:t>
            </a:r>
            <a:r>
              <a:rPr lang="en-US" sz="2400" b="1" dirty="0"/>
              <a:t>was administered </a:t>
            </a:r>
            <a:r>
              <a:rPr lang="en-US" sz="2400" b="1" dirty="0"/>
              <a:t>using direct rule by the </a:t>
            </a:r>
            <a:r>
              <a:rPr lang="en-US" sz="2400" b="1" dirty="0"/>
              <a:t>colonial power</a:t>
            </a:r>
            <a:r>
              <a:rPr lang="en-US" sz="2400" b="1" dirty="0"/>
              <a:t>?</a:t>
            </a:r>
          </a:p>
          <a:p>
            <a:r>
              <a:rPr lang="en-US" sz="2400" b="1" dirty="0"/>
              <a:t>A.   Northern Nigeria.	</a:t>
            </a:r>
            <a:r>
              <a:rPr lang="en-US" sz="2400" b="1" dirty="0"/>
              <a:t>	B. </a:t>
            </a:r>
            <a:r>
              <a:rPr lang="en-US" sz="2400" b="1" dirty="0" err="1"/>
              <a:t>Mozambigue</a:t>
            </a:r>
            <a:r>
              <a:rPr lang="en-US" sz="2400" b="1" dirty="0"/>
              <a:t>.</a:t>
            </a:r>
          </a:p>
          <a:p>
            <a:r>
              <a:rPr lang="en-US" sz="2400" b="1" dirty="0"/>
              <a:t>C.   Senegal.	</a:t>
            </a:r>
            <a:r>
              <a:rPr lang="en-US" sz="2400" b="1" dirty="0"/>
              <a:t>		D</a:t>
            </a:r>
            <a:r>
              <a:rPr lang="en-US" sz="2400" b="1" dirty="0"/>
              <a:t>. Congo.</a:t>
            </a:r>
          </a:p>
          <a:p>
            <a:endParaRPr lang="en-US" sz="2400" b="1" dirty="0"/>
          </a:p>
          <a:p>
            <a:r>
              <a:rPr lang="en-US" sz="2400" b="1" dirty="0"/>
              <a:t>(</a:t>
            </a:r>
            <a:r>
              <a:rPr lang="en-US" sz="2400" b="1" dirty="0"/>
              <a:t>Yr. 2012)</a:t>
            </a:r>
          </a:p>
          <a:p>
            <a:r>
              <a:rPr lang="en-US" sz="2400" b="1" dirty="0"/>
              <a:t>3.Which </a:t>
            </a:r>
            <a:r>
              <a:rPr lang="en-US" sz="2400" b="1" dirty="0"/>
              <a:t>one of the following statements is </a:t>
            </a:r>
            <a:r>
              <a:rPr lang="en-US" sz="2400" b="1" dirty="0"/>
              <a:t>true about </a:t>
            </a:r>
            <a:r>
              <a:rPr lang="en-US" sz="2400" b="1" dirty="0"/>
              <a:t>the policy of assimilation used by </a:t>
            </a:r>
            <a:r>
              <a:rPr lang="en-US" sz="2400" b="1" dirty="0"/>
              <a:t>the French </a:t>
            </a:r>
            <a:r>
              <a:rPr lang="en-US" sz="2400" b="1" dirty="0"/>
              <a:t>in Senegal?</a:t>
            </a:r>
          </a:p>
          <a:p>
            <a:r>
              <a:rPr lang="en-US" sz="2400" b="1" dirty="0"/>
              <a:t>A.	Africans became citizens of France.</a:t>
            </a:r>
          </a:p>
          <a:p>
            <a:r>
              <a:rPr lang="en-US" sz="2400" b="1" dirty="0"/>
              <a:t>B.	The French were made to learn </a:t>
            </a:r>
            <a:r>
              <a:rPr lang="en-US" sz="2400" b="1" dirty="0"/>
              <a:t>African languages</a:t>
            </a:r>
            <a:r>
              <a:rPr lang="en-US" sz="2400" b="1" dirty="0"/>
              <a:t>.</a:t>
            </a:r>
          </a:p>
          <a:p>
            <a:r>
              <a:rPr lang="en-US" sz="2400" b="1" dirty="0"/>
              <a:t>C.	The French appointed Africans to </a:t>
            </a:r>
            <a:r>
              <a:rPr lang="en-US" sz="2400" b="1" dirty="0"/>
              <a:t>rule Senegal</a:t>
            </a:r>
            <a:r>
              <a:rPr lang="en-US" sz="2400" b="1" dirty="0"/>
              <a:t>.</a:t>
            </a:r>
          </a:p>
          <a:p>
            <a:r>
              <a:rPr lang="en-US" sz="2400" b="1" dirty="0"/>
              <a:t>D.	Africans were refused to vote in </a:t>
            </a:r>
            <a:r>
              <a:rPr lang="en-US" sz="2400" b="1" dirty="0"/>
              <a:t>general elections</a:t>
            </a:r>
            <a:r>
              <a:rPr lang="en-US" sz="2400" b="1" dirty="0"/>
              <a:t>.</a:t>
            </a:r>
          </a:p>
        </p:txBody>
      </p:sp>
    </p:spTree>
    <p:extLst>
      <p:ext uri="{BB962C8B-B14F-4D97-AF65-F5344CB8AC3E}">
        <p14:creationId xmlns:p14="http://schemas.microsoft.com/office/powerpoint/2010/main" val="1659450016"/>
      </p:ext>
    </p:extLst>
  </p:cSld>
  <p:clrMapOvr>
    <a:masterClrMapping/>
  </p:clrMapOvr>
  <p:transition spd="slow">
    <p:cover/>
  </p:transition>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1" y="24638"/>
            <a:ext cx="1376915" cy="461665"/>
          </a:xfrm>
          <a:prstGeom prst="rect">
            <a:avLst/>
          </a:prstGeom>
        </p:spPr>
        <p:txBody>
          <a:bodyPr wrap="none">
            <a:spAutoFit/>
          </a:bodyPr>
          <a:lstStyle/>
          <a:p>
            <a:r>
              <a:rPr lang="en-US" sz="2400" b="1" dirty="0"/>
              <a:t>(Yr. 2011)</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1" y="497684"/>
            <a:ext cx="4263805" cy="426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848006" y="1714500"/>
            <a:ext cx="4651595" cy="3046988"/>
          </a:xfrm>
          <a:prstGeom prst="rect">
            <a:avLst/>
          </a:prstGeom>
        </p:spPr>
        <p:txBody>
          <a:bodyPr wrap="square">
            <a:spAutoFit/>
          </a:bodyPr>
          <a:lstStyle/>
          <a:p>
            <a:r>
              <a:rPr lang="en-US" sz="2400" b="1" dirty="0"/>
              <a:t>4.Which </a:t>
            </a:r>
            <a:r>
              <a:rPr lang="en-US" sz="2400" b="1" dirty="0"/>
              <a:t>one of the following colonial system of administration was applied in the country marked L?</a:t>
            </a:r>
          </a:p>
          <a:p>
            <a:pPr marL="342900" indent="-342900">
              <a:buAutoNum type="alphaUcPeriod"/>
            </a:pPr>
            <a:r>
              <a:rPr lang="en-US" sz="2400" b="1" dirty="0"/>
              <a:t>Direct </a:t>
            </a:r>
            <a:r>
              <a:rPr lang="en-US" sz="2400" b="1" dirty="0"/>
              <a:t>rule	</a:t>
            </a:r>
            <a:endParaRPr lang="en-US" sz="2400" b="1" dirty="0"/>
          </a:p>
          <a:p>
            <a:pPr marL="342900" indent="-342900">
              <a:buAutoNum type="alphaUcPeriod"/>
            </a:pPr>
            <a:r>
              <a:rPr lang="en-US" sz="2400" b="1" dirty="0"/>
              <a:t>Indirect </a:t>
            </a:r>
            <a:r>
              <a:rPr lang="en-US" sz="2400" b="1" dirty="0"/>
              <a:t>rule</a:t>
            </a:r>
          </a:p>
          <a:p>
            <a:pPr marL="342900" indent="-342900">
              <a:buAutoNum type="alphaUcPeriod" startAt="3"/>
            </a:pPr>
            <a:r>
              <a:rPr lang="en-US" sz="2400" b="1" dirty="0"/>
              <a:t>Association</a:t>
            </a:r>
            <a:r>
              <a:rPr lang="en-US" sz="2400" b="1" dirty="0"/>
              <a:t>	</a:t>
            </a:r>
            <a:endParaRPr lang="en-US" sz="2400" b="1" dirty="0"/>
          </a:p>
          <a:p>
            <a:pPr marL="342900" indent="-342900">
              <a:buAutoNum type="alphaUcPeriod" startAt="3"/>
            </a:pPr>
            <a:r>
              <a:rPr lang="en-US" sz="2400" b="1" dirty="0"/>
              <a:t>Assimilation</a:t>
            </a:r>
            <a:endParaRPr lang="en-US" sz="2400" b="1" dirty="0"/>
          </a:p>
        </p:txBody>
      </p:sp>
    </p:spTree>
    <p:extLst>
      <p:ext uri="{BB962C8B-B14F-4D97-AF65-F5344CB8AC3E}">
        <p14:creationId xmlns:p14="http://schemas.microsoft.com/office/powerpoint/2010/main" val="4140006805"/>
      </p:ext>
    </p:extLst>
  </p:cSld>
  <p:clrMapOvr>
    <a:masterClrMapping/>
  </p:clrMapOvr>
  <p:transition spd="slow">
    <p:cover/>
  </p:transition>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266701"/>
            <a:ext cx="8915400" cy="4893647"/>
          </a:xfrm>
          <a:prstGeom prst="rect">
            <a:avLst/>
          </a:prstGeom>
        </p:spPr>
        <p:txBody>
          <a:bodyPr wrap="square">
            <a:spAutoFit/>
          </a:bodyPr>
          <a:lstStyle/>
          <a:p>
            <a:r>
              <a:rPr lang="en-US" sz="2400" b="1" dirty="0"/>
              <a:t>(Yr. 2009)</a:t>
            </a:r>
          </a:p>
          <a:p>
            <a:r>
              <a:rPr lang="en-US" sz="2400" b="1" dirty="0"/>
              <a:t>5.Which </a:t>
            </a:r>
            <a:r>
              <a:rPr lang="en-US" sz="2400" b="1" dirty="0"/>
              <a:t>one of the following methods of colonial administration was used by the British in Northern Nigeria?</a:t>
            </a:r>
          </a:p>
          <a:p>
            <a:r>
              <a:rPr lang="en-US" sz="2400" b="1" dirty="0"/>
              <a:t>A.  Direct rule	</a:t>
            </a:r>
            <a:r>
              <a:rPr lang="en-US" sz="2400" b="1" dirty="0"/>
              <a:t>	B</a:t>
            </a:r>
            <a:r>
              <a:rPr lang="en-US" sz="2400" b="1" dirty="0"/>
              <a:t>. Indirect rule</a:t>
            </a:r>
          </a:p>
          <a:p>
            <a:r>
              <a:rPr lang="en-US" sz="2400" b="1" dirty="0"/>
              <a:t>C.  Association	D. Assimilation</a:t>
            </a:r>
          </a:p>
          <a:p>
            <a:endParaRPr lang="en-US" sz="2400" b="1" dirty="0"/>
          </a:p>
          <a:p>
            <a:r>
              <a:rPr lang="en-US" sz="2400" b="1" dirty="0"/>
              <a:t>(</a:t>
            </a:r>
            <a:r>
              <a:rPr lang="en-US" sz="2400" b="1" dirty="0"/>
              <a:t>Yr. 2008)</a:t>
            </a:r>
          </a:p>
          <a:p>
            <a:r>
              <a:rPr lang="en-US" sz="2400" b="1" dirty="0"/>
              <a:t>6.The </a:t>
            </a:r>
            <a:r>
              <a:rPr lang="en-US" sz="2400" b="1" dirty="0"/>
              <a:t>Imperial British East Africa Company </a:t>
            </a:r>
            <a:r>
              <a:rPr lang="en-US" sz="2400" b="1" dirty="0"/>
              <a:t>stopped administering </a:t>
            </a:r>
            <a:r>
              <a:rPr lang="en-US" sz="2400" b="1" dirty="0"/>
              <a:t>Kenya because</a:t>
            </a:r>
          </a:p>
          <a:p>
            <a:r>
              <a:rPr lang="en-US" sz="2400" b="1" dirty="0"/>
              <a:t>A.	The settlers were against the company.</a:t>
            </a:r>
          </a:p>
          <a:p>
            <a:r>
              <a:rPr lang="en-US" sz="2400" b="1" dirty="0"/>
              <a:t>B.	The company mistreated Africans.</a:t>
            </a:r>
          </a:p>
          <a:p>
            <a:r>
              <a:rPr lang="en-US" sz="2400" b="1" dirty="0"/>
              <a:t>C.	The company lacked funds.</a:t>
            </a:r>
          </a:p>
          <a:p>
            <a:r>
              <a:rPr lang="en-US" sz="2400" b="1" dirty="0"/>
              <a:t>D.	The company was abolished.</a:t>
            </a:r>
          </a:p>
        </p:txBody>
      </p:sp>
    </p:spTree>
    <p:extLst>
      <p:ext uri="{BB962C8B-B14F-4D97-AF65-F5344CB8AC3E}">
        <p14:creationId xmlns:p14="http://schemas.microsoft.com/office/powerpoint/2010/main" val="4028388765"/>
      </p:ext>
    </p:extLst>
  </p:cSld>
  <p:clrMapOvr>
    <a:masterClrMapping/>
  </p:clrMapOvr>
  <p:transition spd="slow">
    <p:cover/>
  </p:transition>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342901"/>
            <a:ext cx="8991600" cy="4893647"/>
          </a:xfrm>
          <a:prstGeom prst="rect">
            <a:avLst/>
          </a:prstGeom>
        </p:spPr>
        <p:txBody>
          <a:bodyPr wrap="square">
            <a:spAutoFit/>
          </a:bodyPr>
          <a:lstStyle/>
          <a:p>
            <a:r>
              <a:rPr lang="en-US" sz="2400" b="1" dirty="0"/>
              <a:t>7.Which </a:t>
            </a:r>
            <a:r>
              <a:rPr lang="en-US" sz="2400" b="1" dirty="0"/>
              <a:t>one of the following was the main </a:t>
            </a:r>
            <a:r>
              <a:rPr lang="en-US" sz="2400" b="1" dirty="0"/>
              <a:t>reason why </a:t>
            </a:r>
            <a:r>
              <a:rPr lang="en-US" sz="2400" b="1" dirty="0"/>
              <a:t>the British built the Uganda railway?</a:t>
            </a:r>
          </a:p>
          <a:p>
            <a:r>
              <a:rPr lang="en-US" sz="2400" b="1" dirty="0"/>
              <a:t>A.	To stop slave trade in the interior.</a:t>
            </a:r>
          </a:p>
          <a:p>
            <a:r>
              <a:rPr lang="en-US" sz="2400" b="1" dirty="0"/>
              <a:t>B.	To transport soldiers to the interior.</a:t>
            </a:r>
          </a:p>
          <a:p>
            <a:r>
              <a:rPr lang="en-US" sz="2400" b="1" dirty="0"/>
              <a:t>C.	To transport goods to the coast.</a:t>
            </a:r>
          </a:p>
          <a:p>
            <a:r>
              <a:rPr lang="en-US" sz="2400" b="1" dirty="0"/>
              <a:t>D.	To promote the spread of Christianity.</a:t>
            </a:r>
          </a:p>
          <a:p>
            <a:endParaRPr lang="en-US" sz="2400" b="1" dirty="0"/>
          </a:p>
          <a:p>
            <a:r>
              <a:rPr lang="en-US" sz="2400" b="1" dirty="0"/>
              <a:t>8.The </a:t>
            </a:r>
            <a:r>
              <a:rPr lang="en-US" sz="2400" b="1" dirty="0"/>
              <a:t>method used by the Portuguese </a:t>
            </a:r>
            <a:r>
              <a:rPr lang="en-US" sz="2400" b="1" dirty="0"/>
              <a:t>to administer </a:t>
            </a:r>
            <a:r>
              <a:rPr lang="en-US" sz="2400" b="1" dirty="0"/>
              <a:t>Mozambique was</a:t>
            </a:r>
          </a:p>
          <a:p>
            <a:pPr marL="342900" indent="-342900">
              <a:buAutoNum type="alphaUcPeriod"/>
            </a:pPr>
            <a:r>
              <a:rPr lang="en-US" sz="2400" b="1" dirty="0"/>
              <a:t>Direct </a:t>
            </a:r>
            <a:r>
              <a:rPr lang="en-US" sz="2400" b="1" dirty="0"/>
              <a:t>rule	</a:t>
            </a:r>
            <a:endParaRPr lang="en-US" sz="2400" b="1" dirty="0"/>
          </a:p>
          <a:p>
            <a:r>
              <a:rPr lang="en-US" sz="2400" b="1" dirty="0"/>
              <a:t>B</a:t>
            </a:r>
            <a:r>
              <a:rPr lang="en-US" sz="2400" b="1" dirty="0"/>
              <a:t>. </a:t>
            </a:r>
            <a:r>
              <a:rPr lang="en-US" sz="2400" b="1" dirty="0"/>
              <a:t>Indirect </a:t>
            </a:r>
            <a:r>
              <a:rPr lang="en-US" sz="2400" b="1" dirty="0"/>
              <a:t>rule</a:t>
            </a:r>
          </a:p>
          <a:p>
            <a:r>
              <a:rPr lang="en-US" sz="2400" b="1" dirty="0"/>
              <a:t>C. </a:t>
            </a:r>
            <a:r>
              <a:rPr lang="en-US" sz="2400" b="1" dirty="0"/>
              <a:t>Assimilation</a:t>
            </a:r>
            <a:r>
              <a:rPr lang="en-US" sz="2400" b="1" dirty="0"/>
              <a:t>	</a:t>
            </a:r>
            <a:endParaRPr lang="en-US" sz="2400" b="1" dirty="0"/>
          </a:p>
          <a:p>
            <a:r>
              <a:rPr lang="en-US" sz="2400" b="1" dirty="0"/>
              <a:t>D. Association</a:t>
            </a:r>
            <a:endParaRPr lang="en-US" sz="2400" b="1" dirty="0"/>
          </a:p>
        </p:txBody>
      </p:sp>
    </p:spTree>
    <p:extLst>
      <p:ext uri="{BB962C8B-B14F-4D97-AF65-F5344CB8AC3E}">
        <p14:creationId xmlns:p14="http://schemas.microsoft.com/office/powerpoint/2010/main" val="370269027"/>
      </p:ext>
    </p:extLst>
  </p:cSld>
  <p:clrMapOvr>
    <a:masterClrMapping/>
  </p:clrMapOvr>
  <p:transition spd="slow">
    <p:cover/>
  </p:transition>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114300"/>
            <a:ext cx="8915400" cy="2308324"/>
          </a:xfrm>
          <a:prstGeom prst="rect">
            <a:avLst/>
          </a:prstGeom>
        </p:spPr>
        <p:txBody>
          <a:bodyPr wrap="square">
            <a:spAutoFit/>
          </a:bodyPr>
          <a:lstStyle/>
          <a:p>
            <a:r>
              <a:rPr lang="en-US" sz="2400" b="1" dirty="0"/>
              <a:t>9.One </a:t>
            </a:r>
            <a:r>
              <a:rPr lang="en-US" sz="2400" b="1" dirty="0"/>
              <a:t>of the duties of African chiefs in </a:t>
            </a:r>
            <a:r>
              <a:rPr lang="en-US" sz="2400" b="1" dirty="0"/>
              <a:t>Kenya during </a:t>
            </a:r>
            <a:r>
              <a:rPr lang="en-US" sz="2400" b="1" dirty="0"/>
              <a:t>the colonial period was to</a:t>
            </a:r>
          </a:p>
          <a:p>
            <a:r>
              <a:rPr lang="en-US" sz="2400" b="1" dirty="0"/>
              <a:t>A.	Organize for supply of </a:t>
            </a:r>
            <a:r>
              <a:rPr lang="en-US" sz="2400" b="1" dirty="0" err="1"/>
              <a:t>labour</a:t>
            </a:r>
            <a:r>
              <a:rPr lang="en-US" sz="2400" b="1" dirty="0"/>
              <a:t> to settler farms.</a:t>
            </a:r>
          </a:p>
          <a:p>
            <a:r>
              <a:rPr lang="en-US" sz="2400" b="1" dirty="0"/>
              <a:t>B.	Provide food to freedom fighters.</a:t>
            </a:r>
          </a:p>
          <a:p>
            <a:r>
              <a:rPr lang="en-US" sz="2400" b="1" dirty="0"/>
              <a:t>C.	Nominate people to the Native Councils.</a:t>
            </a:r>
          </a:p>
          <a:p>
            <a:r>
              <a:rPr lang="en-US" sz="2400" b="1" dirty="0"/>
              <a:t>D.	Conduct </a:t>
            </a:r>
            <a:r>
              <a:rPr lang="en-US" sz="2400" b="1" dirty="0" err="1"/>
              <a:t>oathing</a:t>
            </a:r>
            <a:r>
              <a:rPr lang="en-US" sz="2400" b="1" dirty="0"/>
              <a:t> ceremonies.</a:t>
            </a:r>
          </a:p>
        </p:txBody>
      </p:sp>
      <p:sp>
        <p:nvSpPr>
          <p:cNvPr id="6" name="Rectangle 5"/>
          <p:cNvSpPr/>
          <p:nvPr/>
        </p:nvSpPr>
        <p:spPr>
          <a:xfrm>
            <a:off x="660400" y="2433578"/>
            <a:ext cx="8915400" cy="3046988"/>
          </a:xfrm>
          <a:prstGeom prst="rect">
            <a:avLst/>
          </a:prstGeom>
        </p:spPr>
        <p:txBody>
          <a:bodyPr wrap="square">
            <a:spAutoFit/>
          </a:bodyPr>
          <a:lstStyle/>
          <a:p>
            <a:r>
              <a:rPr lang="en-US" sz="2400" b="1" dirty="0"/>
              <a:t>(Yr. 2006)</a:t>
            </a:r>
          </a:p>
          <a:p>
            <a:r>
              <a:rPr lang="en-US" sz="2400" b="1" dirty="0"/>
              <a:t>10.Which </a:t>
            </a:r>
            <a:r>
              <a:rPr lang="en-US" sz="2400" b="1" dirty="0"/>
              <a:t>one of the following is true about the policy of assimilation in Senegal?</a:t>
            </a:r>
          </a:p>
          <a:p>
            <a:r>
              <a:rPr lang="en-US" sz="2400" b="1" dirty="0"/>
              <a:t>A. Assimilated </a:t>
            </a:r>
            <a:r>
              <a:rPr lang="en-US" sz="2400" b="1" dirty="0"/>
              <a:t>Africans worked on </a:t>
            </a:r>
            <a:r>
              <a:rPr lang="en-US" sz="2400" b="1" dirty="0"/>
              <a:t>European farms</a:t>
            </a:r>
            <a:endParaRPr lang="en-US" sz="2400" b="1" dirty="0"/>
          </a:p>
          <a:p>
            <a:r>
              <a:rPr lang="en-US" sz="2400" b="1" dirty="0"/>
              <a:t>B. Assimilated </a:t>
            </a:r>
            <a:r>
              <a:rPr lang="en-US" sz="2400" b="1" dirty="0"/>
              <a:t>Africans </a:t>
            </a:r>
            <a:r>
              <a:rPr lang="en-US" sz="2400" b="1" dirty="0"/>
              <a:t>practiced their customary </a:t>
            </a:r>
            <a:r>
              <a:rPr lang="en-US" sz="2400" b="1" dirty="0"/>
              <a:t>laws.</a:t>
            </a:r>
          </a:p>
          <a:p>
            <a:r>
              <a:rPr lang="en-US" sz="2400" b="1" dirty="0"/>
              <a:t>C. Assimilated </a:t>
            </a:r>
            <a:r>
              <a:rPr lang="en-US" sz="2400" b="1" dirty="0"/>
              <a:t>Africans could be voted to </a:t>
            </a:r>
            <a:r>
              <a:rPr lang="en-US" sz="2400" b="1" dirty="0"/>
              <a:t>the French </a:t>
            </a:r>
            <a:r>
              <a:rPr lang="en-US" sz="2400" b="1" dirty="0"/>
              <a:t>National Assembly.</a:t>
            </a:r>
          </a:p>
          <a:p>
            <a:r>
              <a:rPr lang="en-US" sz="2400" b="1" dirty="0"/>
              <a:t>D. Assimilated </a:t>
            </a:r>
            <a:r>
              <a:rPr lang="en-US" sz="2400" b="1" dirty="0"/>
              <a:t>Africans were allowed to </a:t>
            </a:r>
            <a:r>
              <a:rPr lang="en-US" sz="2400" b="1" dirty="0"/>
              <a:t>have their </a:t>
            </a:r>
            <a:r>
              <a:rPr lang="en-US" sz="2400" b="1" dirty="0"/>
              <a:t>own parliament.</a:t>
            </a:r>
          </a:p>
        </p:txBody>
      </p:sp>
    </p:spTree>
    <p:extLst>
      <p:ext uri="{BB962C8B-B14F-4D97-AF65-F5344CB8AC3E}">
        <p14:creationId xmlns:p14="http://schemas.microsoft.com/office/powerpoint/2010/main" val="133281133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76348" y="647700"/>
            <a:ext cx="8915400" cy="5638800"/>
          </a:xfrm>
          <a:prstGeom prst="rect">
            <a:avLst/>
          </a:prstGeom>
        </p:spPr>
        <p:txBody>
          <a:bodyPr>
            <a:noAutofit/>
          </a:bodyPr>
          <a:lstStyle/>
          <a:p>
            <a:pPr lvl="0">
              <a:buFont typeface="Wingdings" panose="05000000000000000000" pitchFamily="2" charset="2"/>
              <a:buChar char="§"/>
            </a:pPr>
            <a:r>
              <a:rPr lang="en-US" sz="2800" dirty="0">
                <a:latin typeface="Segoe UI Light" panose="020B0502040204020203" pitchFamily="34" charset="0"/>
                <a:cs typeface="Segoe UI Light" panose="020B0502040204020203" pitchFamily="34" charset="0"/>
              </a:rPr>
              <a:t>Kenya lies between latitudes </a:t>
            </a:r>
            <a:r>
              <a:rPr lang="en-US" sz="2800" b="1" dirty="0">
                <a:latin typeface="Segoe UI Light" panose="020B0502040204020203" pitchFamily="34" charset="0"/>
                <a:cs typeface="Segoe UI Light" panose="020B0502040204020203" pitchFamily="34" charset="0"/>
              </a:rPr>
              <a:t>5</a:t>
            </a:r>
            <a:r>
              <a:rPr lang="en-US" sz="2800" b="1" baseline="30000" dirty="0">
                <a:latin typeface="Segoe UI Light" panose="020B0502040204020203" pitchFamily="34" charset="0"/>
                <a:cs typeface="Segoe UI Light" panose="020B0502040204020203" pitchFamily="34" charset="0"/>
              </a:rPr>
              <a:t>0</a:t>
            </a:r>
            <a:r>
              <a:rPr lang="en-US" sz="2800" b="1"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 and </a:t>
            </a:r>
            <a:r>
              <a:rPr lang="en-US" sz="2800" b="1" dirty="0">
                <a:latin typeface="Segoe UI Light" panose="020B0502040204020203" pitchFamily="34" charset="0"/>
                <a:cs typeface="Segoe UI Light" panose="020B0502040204020203" pitchFamily="34" charset="0"/>
              </a:rPr>
              <a:t>5</a:t>
            </a:r>
            <a:r>
              <a:rPr lang="en-US" sz="2800" b="1" baseline="30000" dirty="0">
                <a:latin typeface="Segoe UI Light" panose="020B0502040204020203" pitchFamily="34" charset="0"/>
                <a:cs typeface="Segoe UI Light" panose="020B0502040204020203" pitchFamily="34" charset="0"/>
              </a:rPr>
              <a:t>0</a:t>
            </a:r>
            <a:r>
              <a:rPr lang="en-US" sz="2800" b="1" dirty="0">
                <a:latin typeface="Segoe UI Light" panose="020B0502040204020203" pitchFamily="34" charset="0"/>
                <a:cs typeface="Segoe UI Light" panose="020B0502040204020203" pitchFamily="34" charset="0"/>
              </a:rPr>
              <a:t>S</a:t>
            </a:r>
            <a:r>
              <a:rPr lang="en-US" sz="2800" dirty="0">
                <a:latin typeface="Segoe UI Light" panose="020B0502040204020203" pitchFamily="34" charset="0"/>
                <a:cs typeface="Segoe UI Light" panose="020B0502040204020203" pitchFamily="34" charset="0"/>
              </a:rPr>
              <a:t>, Longitudes </a:t>
            </a:r>
            <a:r>
              <a:rPr lang="en-US" sz="2800" b="1" dirty="0">
                <a:latin typeface="Segoe UI Light" panose="020B0502040204020203" pitchFamily="34" charset="0"/>
                <a:cs typeface="Segoe UI Light" panose="020B0502040204020203" pitchFamily="34" charset="0"/>
              </a:rPr>
              <a:t>34</a:t>
            </a:r>
            <a:r>
              <a:rPr lang="en-US" sz="2800" b="1" baseline="30000" dirty="0">
                <a:latin typeface="Segoe UI Light" panose="020B0502040204020203" pitchFamily="34" charset="0"/>
                <a:cs typeface="Segoe UI Light" panose="020B0502040204020203" pitchFamily="34" charset="0"/>
              </a:rPr>
              <a:t>0</a:t>
            </a:r>
            <a:r>
              <a:rPr lang="en-US" sz="2800" b="1" dirty="0">
                <a:latin typeface="Segoe UI Light" panose="020B0502040204020203" pitchFamily="34" charset="0"/>
                <a:cs typeface="Segoe UI Light" panose="020B0502040204020203" pitchFamily="34" charset="0"/>
              </a:rPr>
              <a:t>E</a:t>
            </a:r>
            <a:r>
              <a:rPr lang="en-US" sz="2800" dirty="0">
                <a:latin typeface="Segoe UI Light" panose="020B0502040204020203" pitchFamily="34" charset="0"/>
                <a:cs typeface="Segoe UI Light" panose="020B0502040204020203" pitchFamily="34" charset="0"/>
              </a:rPr>
              <a:t> and </a:t>
            </a:r>
            <a:r>
              <a:rPr lang="en-US" sz="2800" b="1" dirty="0">
                <a:latin typeface="Segoe UI Light" panose="020B0502040204020203" pitchFamily="34" charset="0"/>
                <a:cs typeface="Segoe UI Light" panose="020B0502040204020203" pitchFamily="34" charset="0"/>
              </a:rPr>
              <a:t>42</a:t>
            </a:r>
            <a:r>
              <a:rPr lang="en-US" sz="2800" b="1" baseline="30000" dirty="0">
                <a:latin typeface="Segoe UI Light" panose="020B0502040204020203" pitchFamily="34" charset="0"/>
                <a:cs typeface="Segoe UI Light" panose="020B0502040204020203" pitchFamily="34" charset="0"/>
              </a:rPr>
              <a:t>0</a:t>
            </a:r>
            <a:r>
              <a:rPr lang="en-US" sz="2800" b="1" dirty="0">
                <a:latin typeface="Segoe UI Light" panose="020B0502040204020203" pitchFamily="34" charset="0"/>
                <a:cs typeface="Segoe UI Light" panose="020B0502040204020203" pitchFamily="34" charset="0"/>
              </a:rPr>
              <a:t>E.</a:t>
            </a:r>
            <a:endParaRPr lang="en-US" sz="2800" dirty="0">
              <a:latin typeface="Segoe UI Light" panose="020B0502040204020203" pitchFamily="34" charset="0"/>
              <a:cs typeface="Segoe UI Light" panose="020B0502040204020203" pitchFamily="34" charset="0"/>
            </a:endParaRPr>
          </a:p>
          <a:p>
            <a:pPr lvl="0">
              <a:buFont typeface="Wingdings" panose="05000000000000000000" pitchFamily="2" charset="2"/>
              <a:buChar char="§"/>
            </a:pPr>
            <a:r>
              <a:rPr lang="en-US" sz="2800" dirty="0">
                <a:latin typeface="Segoe UI Light" panose="020B0502040204020203" pitchFamily="34" charset="0"/>
                <a:cs typeface="Segoe UI Light" panose="020B0502040204020203" pitchFamily="34" charset="0"/>
              </a:rPr>
              <a:t>Kenya’s furthest point to the North is at </a:t>
            </a:r>
            <a:r>
              <a:rPr lang="en-US" sz="2800" dirty="0" err="1">
                <a:latin typeface="Segoe UI Light" panose="020B0502040204020203" pitchFamily="34" charset="0"/>
                <a:cs typeface="Segoe UI Light" panose="020B0502040204020203" pitchFamily="34" charset="0"/>
              </a:rPr>
              <a:t>Kibish</a:t>
            </a:r>
            <a:r>
              <a:rPr lang="en-US" sz="2800" dirty="0">
                <a:latin typeface="Segoe UI Light" panose="020B0502040204020203" pitchFamily="34" charset="0"/>
                <a:cs typeface="Segoe UI Light" panose="020B0502040204020203" pitchFamily="34" charset="0"/>
              </a:rPr>
              <a:t> at the border with Ethiopia.</a:t>
            </a:r>
          </a:p>
          <a:p>
            <a:pPr lvl="0">
              <a:buFont typeface="Wingdings" panose="05000000000000000000" pitchFamily="2" charset="2"/>
              <a:buChar char="§"/>
            </a:pPr>
            <a:r>
              <a:rPr lang="en-US" sz="2800" dirty="0">
                <a:latin typeface="Segoe UI Light" panose="020B0502040204020203" pitchFamily="34" charset="0"/>
                <a:cs typeface="Segoe UI Light" panose="020B0502040204020203" pitchFamily="34" charset="0"/>
              </a:rPr>
              <a:t>Kenya’s furthest point to the South is at </a:t>
            </a:r>
            <a:r>
              <a:rPr lang="en-US" sz="2800" b="1" dirty="0" err="1">
                <a:latin typeface="Segoe UI Light" panose="020B0502040204020203" pitchFamily="34" charset="0"/>
                <a:cs typeface="Segoe UI Light" panose="020B0502040204020203" pitchFamily="34" charset="0"/>
              </a:rPr>
              <a:t>Vanga</a:t>
            </a:r>
            <a:r>
              <a:rPr lang="en-US" sz="2800" b="1" dirty="0">
                <a:latin typeface="Segoe UI Light" panose="020B0502040204020203" pitchFamily="34" charset="0"/>
                <a:cs typeface="Segoe UI Light" panose="020B0502040204020203" pitchFamily="34" charset="0"/>
              </a:rPr>
              <a:t> </a:t>
            </a:r>
            <a:endParaRPr lang="en-US" sz="2800" dirty="0">
              <a:latin typeface="Segoe UI Light" panose="020B0502040204020203" pitchFamily="34" charset="0"/>
              <a:cs typeface="Segoe UI Light" panose="020B0502040204020203" pitchFamily="34" charset="0"/>
            </a:endParaRPr>
          </a:p>
          <a:p>
            <a:pPr marL="0" indent="0">
              <a:buNone/>
            </a:pPr>
            <a:r>
              <a:rPr lang="en-US" sz="2800" b="1" dirty="0">
                <a:latin typeface="Segoe UI Light" panose="020B0502040204020203" pitchFamily="34" charset="0"/>
                <a:cs typeface="Segoe UI Light" panose="020B0502040204020203" pitchFamily="34" charset="0"/>
              </a:rPr>
              <a:t>      </a:t>
            </a:r>
            <a:r>
              <a:rPr lang="en-US" sz="2800" dirty="0">
                <a:latin typeface="Segoe UI Light" panose="020B0502040204020203" pitchFamily="34" charset="0"/>
                <a:cs typeface="Segoe UI Light" panose="020B0502040204020203" pitchFamily="34" charset="0"/>
              </a:rPr>
              <a:t>near the border with Tanzania.</a:t>
            </a:r>
          </a:p>
          <a:p>
            <a:pPr lvl="0">
              <a:buFont typeface="Wingdings" panose="05000000000000000000" pitchFamily="2" charset="2"/>
              <a:buChar char="§"/>
            </a:pPr>
            <a:r>
              <a:rPr lang="en-US" sz="2800" dirty="0">
                <a:latin typeface="Segoe UI Light" panose="020B0502040204020203" pitchFamily="34" charset="0"/>
                <a:cs typeface="Segoe UI Light" panose="020B0502040204020203" pitchFamily="34" charset="0"/>
              </a:rPr>
              <a:t>In Kenya the Equator passes near the following towns, from East to West: </a:t>
            </a:r>
            <a:r>
              <a:rPr lang="en-US" sz="2800" dirty="0" err="1">
                <a:latin typeface="Segoe UI Light" panose="020B0502040204020203" pitchFamily="34" charset="0"/>
                <a:cs typeface="Segoe UI Light" panose="020B0502040204020203" pitchFamily="34" charset="0"/>
              </a:rPr>
              <a:t>Nanyuki</a:t>
            </a:r>
            <a:r>
              <a:rPr lang="en-US" sz="2800" dirty="0">
                <a:latin typeface="Segoe UI Light" panose="020B0502040204020203" pitchFamily="34" charset="0"/>
                <a:cs typeface="Segoe UI Light" panose="020B0502040204020203" pitchFamily="34" charset="0"/>
              </a:rPr>
              <a:t>, </a:t>
            </a:r>
            <a:r>
              <a:rPr lang="en-US" sz="2800" dirty="0" err="1">
                <a:latin typeface="Segoe UI Light" panose="020B0502040204020203" pitchFamily="34" charset="0"/>
                <a:cs typeface="Segoe UI Light" panose="020B0502040204020203" pitchFamily="34" charset="0"/>
              </a:rPr>
              <a:t>Nyahururu</a:t>
            </a:r>
            <a:r>
              <a:rPr lang="en-US" sz="2800" dirty="0">
                <a:latin typeface="Segoe UI Light" panose="020B0502040204020203" pitchFamily="34" charset="0"/>
                <a:cs typeface="Segoe UI Light" panose="020B0502040204020203" pitchFamily="34" charset="0"/>
              </a:rPr>
              <a:t>, </a:t>
            </a:r>
            <a:r>
              <a:rPr lang="en-US" sz="2800" dirty="0" err="1">
                <a:latin typeface="Segoe UI Light" panose="020B0502040204020203" pitchFamily="34" charset="0"/>
                <a:cs typeface="Segoe UI Light" panose="020B0502040204020203" pitchFamily="34" charset="0"/>
              </a:rPr>
              <a:t>Timboroa</a:t>
            </a:r>
            <a:r>
              <a:rPr lang="en-US" sz="2800" dirty="0">
                <a:latin typeface="Segoe UI Light" panose="020B0502040204020203" pitchFamily="34" charset="0"/>
                <a:cs typeface="Segoe UI Light" panose="020B0502040204020203" pitchFamily="34" charset="0"/>
              </a:rPr>
              <a:t> and </a:t>
            </a:r>
            <a:r>
              <a:rPr lang="en-US" sz="2800" dirty="0" err="1">
                <a:latin typeface="Segoe UI Light" panose="020B0502040204020203" pitchFamily="34" charset="0"/>
                <a:cs typeface="Segoe UI Light" panose="020B0502040204020203" pitchFamily="34" charset="0"/>
              </a:rPr>
              <a:t>Maseno</a:t>
            </a:r>
            <a:r>
              <a:rPr lang="en-US" sz="2800" dirty="0">
                <a:latin typeface="Segoe UI Light" panose="020B0502040204020203" pitchFamily="34" charset="0"/>
                <a:cs typeface="Segoe UI Light" panose="020B0502040204020203" pitchFamily="34" charset="0"/>
              </a:rPr>
              <a:t>.</a:t>
            </a:r>
          </a:p>
          <a:p>
            <a:pPr lvl="0">
              <a:buFont typeface="Wingdings" panose="05000000000000000000" pitchFamily="2" charset="2"/>
              <a:buChar char="§"/>
            </a:pPr>
            <a:r>
              <a:rPr lang="en-US" sz="2800" dirty="0">
                <a:latin typeface="Segoe UI Light" panose="020B0502040204020203" pitchFamily="34" charset="0"/>
                <a:cs typeface="Segoe UI Light" panose="020B0502040204020203" pitchFamily="34" charset="0"/>
              </a:rPr>
              <a:t>The main elements of a map are </a:t>
            </a:r>
            <a:r>
              <a:rPr lang="en-US" sz="2800" b="1" dirty="0">
                <a:latin typeface="Segoe UI Light" panose="020B0502040204020203" pitchFamily="34" charset="0"/>
                <a:cs typeface="Segoe UI Light" panose="020B0502040204020203" pitchFamily="34" charset="0"/>
              </a:rPr>
              <a:t>Title</a:t>
            </a:r>
            <a:r>
              <a:rPr lang="en-US" sz="2800" dirty="0">
                <a:latin typeface="Segoe UI Light" panose="020B0502040204020203" pitchFamily="34" charset="0"/>
                <a:cs typeface="Segoe UI Light" panose="020B0502040204020203" pitchFamily="34" charset="0"/>
              </a:rPr>
              <a:t>, </a:t>
            </a:r>
            <a:r>
              <a:rPr lang="en-US" sz="2800" b="1" dirty="0">
                <a:latin typeface="Segoe UI Light" panose="020B0502040204020203" pitchFamily="34" charset="0"/>
                <a:cs typeface="Segoe UI Light" panose="020B0502040204020203" pitchFamily="34" charset="0"/>
              </a:rPr>
              <a:t>Key</a:t>
            </a:r>
            <a:r>
              <a:rPr lang="en-US" sz="2800" dirty="0">
                <a:latin typeface="Segoe UI Light" panose="020B0502040204020203" pitchFamily="34" charset="0"/>
                <a:cs typeface="Segoe UI Light" panose="020B0502040204020203" pitchFamily="34" charset="0"/>
              </a:rPr>
              <a:t>, </a:t>
            </a:r>
            <a:r>
              <a:rPr lang="en-US" sz="2800" b="1" dirty="0">
                <a:latin typeface="Segoe UI Light" panose="020B0502040204020203" pitchFamily="34" charset="0"/>
                <a:cs typeface="Segoe UI Light" panose="020B0502040204020203" pitchFamily="34" charset="0"/>
              </a:rPr>
              <a:t>Scale</a:t>
            </a:r>
            <a:r>
              <a:rPr lang="en-US" sz="2800" dirty="0">
                <a:latin typeface="Segoe UI Light" panose="020B0502040204020203" pitchFamily="34" charset="0"/>
                <a:cs typeface="Segoe UI Light" panose="020B0502040204020203" pitchFamily="34" charset="0"/>
              </a:rPr>
              <a:t>, </a:t>
            </a:r>
            <a:r>
              <a:rPr lang="en-US" sz="2800" b="1" dirty="0">
                <a:latin typeface="Segoe UI Light" panose="020B0502040204020203" pitchFamily="34" charset="0"/>
                <a:cs typeface="Segoe UI Light" panose="020B0502040204020203" pitchFamily="34" charset="0"/>
              </a:rPr>
              <a:t>Direction</a:t>
            </a:r>
            <a:r>
              <a:rPr lang="en-US" sz="2800" dirty="0">
                <a:latin typeface="Segoe UI Light" panose="020B0502040204020203" pitchFamily="34" charset="0"/>
                <a:cs typeface="Segoe UI Light" panose="020B0502040204020203" pitchFamily="34" charset="0"/>
              </a:rPr>
              <a:t> and </a:t>
            </a:r>
            <a:r>
              <a:rPr lang="en-US" sz="2800" b="1" dirty="0">
                <a:latin typeface="Segoe UI Light" panose="020B0502040204020203" pitchFamily="34" charset="0"/>
                <a:cs typeface="Segoe UI Light" panose="020B0502040204020203" pitchFamily="34" charset="0"/>
              </a:rPr>
              <a:t>frame</a:t>
            </a:r>
            <a:r>
              <a:rPr lang="en-US" sz="2800" dirty="0">
                <a:latin typeface="Segoe UI Light" panose="020B0502040204020203" pitchFamily="34" charset="0"/>
                <a:cs typeface="Segoe UI Light" panose="020B0502040204020203" pitchFamily="34" charset="0"/>
              </a:rPr>
              <a:t>.</a:t>
            </a:r>
          </a:p>
          <a:p>
            <a:pPr>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63099658"/>
      </p:ext>
    </p:extLst>
  </p:cSld>
  <p:clrMapOvr>
    <a:masterClrMapping/>
  </p:clrMapOvr>
  <p:transition spd="slow" advTm="60000">
    <p:cove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067800" cy="571500"/>
          </a:xfrm>
        </p:spPr>
        <p:txBody>
          <a:bodyPr>
            <a:noAutofit/>
          </a:bodyPr>
          <a:lstStyle/>
          <a:p>
            <a:r>
              <a:rPr lang="en-US" sz="2800" u="sng" dirty="0">
                <a:solidFill>
                  <a:srgbClr val="FF0000"/>
                </a:solidFill>
                <a:latin typeface="Arial Rounded MT Bold" pitchFamily="34" charset="0"/>
              </a:rPr>
              <a:t>Africa is surrounded by the following water bodies</a:t>
            </a:r>
            <a:r>
              <a:rPr lang="en-US" sz="2800" u="sng" dirty="0">
                <a:solidFill>
                  <a:srgbClr val="FF0000"/>
                </a:solidFill>
                <a:latin typeface="Arial Rounded MT Bold" pitchFamily="34" charset="0"/>
              </a:rPr>
              <a:t>:</a:t>
            </a:r>
            <a:endParaRPr lang="en-US" sz="2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016000"/>
            <a:ext cx="8991600" cy="4089400"/>
          </a:xfrm>
          <a:prstGeom prst="rect">
            <a:avLst/>
          </a:prstGeom>
        </p:spPr>
        <p:txBody>
          <a:bodyPr>
            <a:normAutofit/>
          </a:bodyPr>
          <a:lstStyle/>
          <a:p>
            <a:pPr lvl="0">
              <a:buFont typeface="Wingdings" panose="05000000000000000000" pitchFamily="2" charset="2"/>
              <a:buChar char="§"/>
            </a:pPr>
            <a:r>
              <a:rPr lang="en-US" dirty="0" smtClean="0">
                <a:latin typeface="Arial Rounded MT Bold" pitchFamily="34" charset="0"/>
              </a:rPr>
              <a:t>Indian </a:t>
            </a:r>
            <a:r>
              <a:rPr lang="en-US" dirty="0">
                <a:latin typeface="Arial Rounded MT Bold" pitchFamily="34" charset="0"/>
              </a:rPr>
              <a:t>ocean to the </a:t>
            </a:r>
            <a:r>
              <a:rPr lang="en-US" b="1" dirty="0">
                <a:latin typeface="Arial Rounded MT Bold" pitchFamily="34" charset="0"/>
              </a:rPr>
              <a:t>East</a:t>
            </a:r>
            <a:endParaRPr lang="en-US" dirty="0">
              <a:latin typeface="Arial Rounded MT Bold" pitchFamily="34" charset="0"/>
            </a:endParaRPr>
          </a:p>
          <a:p>
            <a:pPr lvl="0">
              <a:buFont typeface="Wingdings" panose="05000000000000000000" pitchFamily="2" charset="2"/>
              <a:buChar char="§"/>
            </a:pPr>
            <a:r>
              <a:rPr lang="en-US" dirty="0">
                <a:latin typeface="Arial Rounded MT Bold" pitchFamily="34" charset="0"/>
              </a:rPr>
              <a:t>Atlantic ocean to the </a:t>
            </a:r>
            <a:r>
              <a:rPr lang="en-US" b="1" dirty="0">
                <a:latin typeface="Arial Rounded MT Bold" pitchFamily="34" charset="0"/>
              </a:rPr>
              <a:t>West</a:t>
            </a:r>
            <a:endParaRPr lang="en-US" dirty="0">
              <a:latin typeface="Arial Rounded MT Bold" pitchFamily="34" charset="0"/>
            </a:endParaRPr>
          </a:p>
          <a:p>
            <a:pPr lvl="0">
              <a:buFont typeface="Wingdings" panose="05000000000000000000" pitchFamily="2" charset="2"/>
              <a:buChar char="§"/>
            </a:pPr>
            <a:r>
              <a:rPr lang="en-US" dirty="0">
                <a:latin typeface="Arial Rounded MT Bold" pitchFamily="34" charset="0"/>
              </a:rPr>
              <a:t>Mediterranean sea to the </a:t>
            </a:r>
            <a:r>
              <a:rPr lang="en-US" b="1" dirty="0">
                <a:latin typeface="Arial Rounded MT Bold" pitchFamily="34" charset="0"/>
              </a:rPr>
              <a:t>North</a:t>
            </a:r>
            <a:endParaRPr lang="en-US" dirty="0">
              <a:latin typeface="Arial Rounded MT Bold" pitchFamily="34" charset="0"/>
            </a:endParaRPr>
          </a:p>
          <a:p>
            <a:pPr lvl="0">
              <a:buFont typeface="Wingdings" panose="05000000000000000000" pitchFamily="2" charset="2"/>
              <a:buChar char="§"/>
            </a:pPr>
            <a:r>
              <a:rPr lang="en-US" dirty="0">
                <a:latin typeface="Arial Rounded MT Bold" pitchFamily="34" charset="0"/>
              </a:rPr>
              <a:t>Red sea and Gulf of Aden to the </a:t>
            </a:r>
            <a:r>
              <a:rPr lang="en-US" b="1" dirty="0" smtClean="0">
                <a:latin typeface="Arial Rounded MT Bold" pitchFamily="34" charset="0"/>
              </a:rPr>
              <a:t>North-East</a:t>
            </a:r>
            <a:endParaRPr lang="en-US" dirty="0">
              <a:latin typeface="Arial Rounded MT Bold" pitchFamily="34" charset="0"/>
            </a:endParaRPr>
          </a:p>
          <a:p>
            <a:pPr lvl="0">
              <a:buFont typeface="Wingdings" panose="05000000000000000000" pitchFamily="2" charset="2"/>
              <a:buChar char="§"/>
            </a:pPr>
            <a:r>
              <a:rPr lang="en-US" dirty="0">
                <a:latin typeface="Arial Rounded MT Bold" pitchFamily="34" charset="0"/>
              </a:rPr>
              <a:t>The most Easterly point of mainland Africa is at </a:t>
            </a:r>
            <a:r>
              <a:rPr lang="en-US" b="1" dirty="0">
                <a:latin typeface="Arial Rounded MT Bold" pitchFamily="34" charset="0"/>
              </a:rPr>
              <a:t>Cape </a:t>
            </a:r>
            <a:r>
              <a:rPr lang="en-US" b="1" dirty="0" err="1">
                <a:latin typeface="Arial Rounded MT Bold" pitchFamily="34" charset="0"/>
              </a:rPr>
              <a:t>Guardafui</a:t>
            </a:r>
            <a:r>
              <a:rPr lang="en-US" b="1" dirty="0">
                <a:latin typeface="Arial Rounded MT Bold" pitchFamily="34" charset="0"/>
              </a:rPr>
              <a:t> (</a:t>
            </a:r>
            <a:r>
              <a:rPr lang="en-US" b="1" dirty="0" err="1">
                <a:latin typeface="Arial Rounded MT Bold" pitchFamily="34" charset="0"/>
              </a:rPr>
              <a:t>Ras</a:t>
            </a:r>
            <a:r>
              <a:rPr lang="en-US" b="1" dirty="0">
                <a:latin typeface="Arial Rounded MT Bold" pitchFamily="34" charset="0"/>
              </a:rPr>
              <a:t> Hafun) </a:t>
            </a:r>
            <a:r>
              <a:rPr lang="en-US" dirty="0">
                <a:latin typeface="Arial Rounded MT Bold" pitchFamily="34" charset="0"/>
              </a:rPr>
              <a:t>in Somalia.</a:t>
            </a:r>
          </a:p>
          <a:p>
            <a:pPr lvl="0">
              <a:buFont typeface="Wingdings" panose="05000000000000000000" pitchFamily="2" charset="2"/>
              <a:buChar char="§"/>
            </a:pPr>
            <a:r>
              <a:rPr lang="en-US" dirty="0">
                <a:latin typeface="Arial Rounded MT Bold" pitchFamily="34" charset="0"/>
              </a:rPr>
              <a:t>The most Westerly point is Cape Verde in Senegal.</a:t>
            </a:r>
          </a:p>
          <a:p>
            <a:pPr lvl="0">
              <a:buFont typeface="Wingdings" panose="05000000000000000000" pitchFamily="2" charset="2"/>
              <a:buChar char="§"/>
            </a:pPr>
            <a:r>
              <a:rPr lang="en-US" dirty="0">
                <a:latin typeface="Arial Rounded MT Bold" pitchFamily="34" charset="0"/>
              </a:rPr>
              <a:t>The most Northerly point is Cape Blanco in Tunisia.</a:t>
            </a:r>
          </a:p>
          <a:p>
            <a:pPr>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1696443408"/>
      </p:ext>
    </p:extLst>
  </p:cSld>
  <p:clrMapOvr>
    <a:masterClrMapping/>
  </p:clrMapOvr>
  <p:transition spd="slow" advTm="60000">
    <p:cover/>
  </p:transition>
  <p:timing>
    <p:tnLst>
      <p:par>
        <p:cTn id="1" dur="indefinite" restart="never" nodeType="tmRoot"/>
      </p:par>
    </p:tn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161986"/>
            <a:ext cx="8839200" cy="5262979"/>
          </a:xfrm>
          <a:prstGeom prst="rect">
            <a:avLst/>
          </a:prstGeom>
        </p:spPr>
        <p:txBody>
          <a:bodyPr wrap="square">
            <a:spAutoFit/>
          </a:bodyPr>
          <a:lstStyle/>
          <a:p>
            <a:r>
              <a:rPr lang="en-US" sz="2400" b="1" dirty="0" err="1"/>
              <a:t>Yr</a:t>
            </a:r>
            <a:r>
              <a:rPr lang="en-US" sz="2400" b="1" dirty="0"/>
              <a:t> 2005.</a:t>
            </a:r>
          </a:p>
          <a:p>
            <a:r>
              <a:rPr lang="en-US" sz="2400" b="1" dirty="0"/>
              <a:t>11.Which </a:t>
            </a:r>
            <a:r>
              <a:rPr lang="en-US" sz="2400" b="1" dirty="0"/>
              <a:t>one of the following activities of </a:t>
            </a:r>
            <a:r>
              <a:rPr lang="en-US" sz="2400" b="1" dirty="0"/>
              <a:t>the European </a:t>
            </a:r>
            <a:r>
              <a:rPr lang="en-US" sz="2400" b="1" dirty="0"/>
              <a:t>colonial rulers had a good effect </a:t>
            </a:r>
            <a:r>
              <a:rPr lang="en-US" sz="2400" b="1" dirty="0"/>
              <a:t>on Africans</a:t>
            </a:r>
            <a:r>
              <a:rPr lang="en-US" sz="2400" b="1" dirty="0"/>
              <a:t>?</a:t>
            </a:r>
          </a:p>
          <a:p>
            <a:r>
              <a:rPr lang="en-US" sz="2400" b="1" dirty="0"/>
              <a:t>A.	Marking of boundaries between colonies</a:t>
            </a:r>
          </a:p>
          <a:p>
            <a:r>
              <a:rPr lang="en-US" sz="2400" b="1" dirty="0"/>
              <a:t>B.	Creation of reserves for the Africans.</a:t>
            </a:r>
          </a:p>
          <a:p>
            <a:r>
              <a:rPr lang="en-US" sz="2400" b="1" dirty="0"/>
              <a:t>C.	Imposing taxes on Africans.</a:t>
            </a:r>
          </a:p>
          <a:p>
            <a:r>
              <a:rPr lang="en-US" sz="2400" b="1" dirty="0"/>
              <a:t>D.	Introduction  of Western  education  in  </a:t>
            </a:r>
            <a:r>
              <a:rPr lang="en-US" sz="2400" b="1" dirty="0"/>
              <a:t>the colonies</a:t>
            </a:r>
            <a:r>
              <a:rPr lang="en-US" sz="2400" b="1" dirty="0"/>
              <a:t>.</a:t>
            </a:r>
          </a:p>
          <a:p>
            <a:endParaRPr lang="en-US" sz="2400" b="1" dirty="0"/>
          </a:p>
          <a:p>
            <a:r>
              <a:rPr lang="en-US" sz="2400" b="1" dirty="0" err="1"/>
              <a:t>Yr</a:t>
            </a:r>
            <a:r>
              <a:rPr lang="en-US" sz="2400" b="1" dirty="0"/>
              <a:t> </a:t>
            </a:r>
            <a:r>
              <a:rPr lang="en-US" sz="2400" b="1" dirty="0"/>
              <a:t>2002)</a:t>
            </a:r>
          </a:p>
          <a:p>
            <a:r>
              <a:rPr lang="en-US" sz="2400" b="1" dirty="0"/>
              <a:t>12.Which </a:t>
            </a:r>
            <a:r>
              <a:rPr lang="en-US" sz="2400" b="1" dirty="0"/>
              <a:t>one of the following is a result of </a:t>
            </a:r>
            <a:r>
              <a:rPr lang="en-US" sz="2400" b="1" dirty="0"/>
              <a:t>colonial rule </a:t>
            </a:r>
            <a:r>
              <a:rPr lang="en-US" sz="2400" b="1" dirty="0"/>
              <a:t>in Africa?</a:t>
            </a:r>
          </a:p>
          <a:p>
            <a:r>
              <a:rPr lang="en-US" sz="2400" b="1" dirty="0"/>
              <a:t>A.	Promotion of African traditional education</a:t>
            </a:r>
          </a:p>
          <a:p>
            <a:r>
              <a:rPr lang="en-US" sz="2400" b="1" dirty="0"/>
              <a:t>B.	Development of transport system</a:t>
            </a:r>
          </a:p>
          <a:p>
            <a:r>
              <a:rPr lang="en-US" sz="2400" b="1" dirty="0"/>
              <a:t>C.	Introduction of crop farming</a:t>
            </a:r>
          </a:p>
          <a:p>
            <a:r>
              <a:rPr lang="en-US" sz="2400" b="1" dirty="0"/>
              <a:t>D.	Promotion of African traditional religion</a:t>
            </a:r>
          </a:p>
        </p:txBody>
      </p:sp>
    </p:spTree>
    <p:extLst>
      <p:ext uri="{BB962C8B-B14F-4D97-AF65-F5344CB8AC3E}">
        <p14:creationId xmlns:p14="http://schemas.microsoft.com/office/powerpoint/2010/main" val="606903067"/>
      </p:ext>
    </p:extLst>
  </p:cSld>
  <p:clrMapOvr>
    <a:masterClrMapping/>
  </p:clrMapOvr>
  <p:transition spd="slow">
    <p:cover/>
  </p:transition>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38100"/>
            <a:ext cx="8991600" cy="5262979"/>
          </a:xfrm>
          <a:prstGeom prst="rect">
            <a:avLst/>
          </a:prstGeom>
        </p:spPr>
        <p:txBody>
          <a:bodyPr wrap="square">
            <a:spAutoFit/>
          </a:bodyPr>
          <a:lstStyle/>
          <a:p>
            <a:r>
              <a:rPr lang="en-US" sz="2400" b="1" dirty="0"/>
              <a:t>(</a:t>
            </a:r>
            <a:r>
              <a:rPr lang="en-US" sz="2400" b="1" dirty="0" err="1"/>
              <a:t>Yr</a:t>
            </a:r>
            <a:r>
              <a:rPr lang="en-US" sz="2400" b="1" dirty="0"/>
              <a:t> 2015</a:t>
            </a:r>
            <a:r>
              <a:rPr lang="en-US" sz="2400" b="1" dirty="0"/>
              <a:t>)</a:t>
            </a:r>
          </a:p>
          <a:p>
            <a:r>
              <a:rPr lang="en-US" sz="2400" b="1" dirty="0"/>
              <a:t>1.Who </a:t>
            </a:r>
            <a:r>
              <a:rPr lang="en-US" sz="2400" b="1" dirty="0"/>
              <a:t>among the following traditional African leaders collaborated with the British during the establishment of colonial rule?</a:t>
            </a:r>
          </a:p>
          <a:p>
            <a:r>
              <a:rPr lang="en-US" sz="2400" b="1" dirty="0"/>
              <a:t>A.	</a:t>
            </a:r>
            <a:r>
              <a:rPr lang="en-US" sz="2400" b="1" dirty="0" err="1"/>
              <a:t>Lewanika</a:t>
            </a:r>
            <a:endParaRPr lang="en-US" sz="2400" b="1" dirty="0"/>
          </a:p>
          <a:p>
            <a:r>
              <a:rPr lang="en-US" sz="2400" b="1" dirty="0"/>
              <a:t>B.	</a:t>
            </a:r>
            <a:r>
              <a:rPr lang="en-US" sz="2400" b="1" dirty="0" err="1"/>
              <a:t>Smori</a:t>
            </a:r>
            <a:r>
              <a:rPr lang="en-US" sz="2400" b="1" dirty="0"/>
              <a:t> </a:t>
            </a:r>
            <a:r>
              <a:rPr lang="en-US" sz="2400" b="1" dirty="0" err="1"/>
              <a:t>Toure</a:t>
            </a:r>
            <a:endParaRPr lang="en-US" sz="2400" b="1" dirty="0"/>
          </a:p>
          <a:p>
            <a:r>
              <a:rPr lang="en-US" sz="2400" b="1" dirty="0"/>
              <a:t>C.	</a:t>
            </a:r>
            <a:r>
              <a:rPr lang="en-US" sz="2400" b="1" dirty="0" err="1"/>
              <a:t>Kabaka</a:t>
            </a:r>
            <a:r>
              <a:rPr lang="en-US" sz="2400" b="1" dirty="0"/>
              <a:t> </a:t>
            </a:r>
            <a:r>
              <a:rPr lang="en-US" sz="2400" b="1" dirty="0" err="1"/>
              <a:t>Mwanga</a:t>
            </a:r>
            <a:endParaRPr lang="en-US" sz="2400" b="1" dirty="0"/>
          </a:p>
          <a:p>
            <a:r>
              <a:rPr lang="en-US" sz="2400" b="1" dirty="0"/>
              <a:t>D.	</a:t>
            </a:r>
            <a:r>
              <a:rPr lang="en-US" sz="2400" b="1" dirty="0" err="1"/>
              <a:t>Koitalel</a:t>
            </a:r>
            <a:r>
              <a:rPr lang="en-US" sz="2400" b="1" dirty="0"/>
              <a:t> </a:t>
            </a:r>
            <a:r>
              <a:rPr lang="en-US" sz="2400" b="1" dirty="0" err="1"/>
              <a:t>Arap</a:t>
            </a:r>
            <a:r>
              <a:rPr lang="en-US" sz="2400" b="1" dirty="0"/>
              <a:t> </a:t>
            </a:r>
            <a:r>
              <a:rPr lang="en-US" sz="2400" b="1" dirty="0" err="1"/>
              <a:t>Samoei</a:t>
            </a:r>
            <a:endParaRPr lang="en-US" sz="2400" b="1" dirty="0"/>
          </a:p>
          <a:p>
            <a:endParaRPr lang="en-US" sz="2400" b="1" dirty="0"/>
          </a:p>
          <a:p>
            <a:r>
              <a:rPr lang="en-US" sz="2400" b="1" dirty="0"/>
              <a:t>(</a:t>
            </a:r>
            <a:r>
              <a:rPr lang="en-US" sz="2400" b="1" dirty="0"/>
              <a:t>Yr. 2012)</a:t>
            </a:r>
          </a:p>
          <a:p>
            <a:r>
              <a:rPr lang="en-US" sz="2400" b="1" dirty="0"/>
              <a:t>2.Laibon </a:t>
            </a:r>
            <a:r>
              <a:rPr lang="en-US" sz="2400" b="1" dirty="0" err="1"/>
              <a:t>Lenana</a:t>
            </a:r>
            <a:r>
              <a:rPr lang="en-US" sz="2400" b="1" dirty="0"/>
              <a:t> </a:t>
            </a:r>
            <a:r>
              <a:rPr lang="en-US" sz="2400" b="1" dirty="0"/>
              <a:t>collaborated with the British because he wanted</a:t>
            </a:r>
          </a:p>
          <a:p>
            <a:r>
              <a:rPr lang="en-US" sz="2400" b="1" dirty="0"/>
              <a:t>A.  </a:t>
            </a:r>
            <a:r>
              <a:rPr lang="en-US" sz="2400" b="1" dirty="0"/>
              <a:t>	His </a:t>
            </a:r>
            <a:r>
              <a:rPr lang="en-US" sz="2400" b="1" dirty="0"/>
              <a:t>people to get western education</a:t>
            </a:r>
          </a:p>
          <a:p>
            <a:r>
              <a:rPr lang="en-US" sz="2400" b="1" dirty="0"/>
              <a:t>B.	To acquire better breeds of cattle</a:t>
            </a:r>
          </a:p>
          <a:p>
            <a:r>
              <a:rPr lang="en-US" sz="2400" b="1" dirty="0"/>
              <a:t>C.	To get support against his enemies</a:t>
            </a:r>
          </a:p>
          <a:p>
            <a:r>
              <a:rPr lang="en-US" sz="2400" b="1" dirty="0"/>
              <a:t>D.	To be trained as a soldier.</a:t>
            </a:r>
          </a:p>
        </p:txBody>
      </p:sp>
    </p:spTree>
    <p:extLst>
      <p:ext uri="{BB962C8B-B14F-4D97-AF65-F5344CB8AC3E}">
        <p14:creationId xmlns:p14="http://schemas.microsoft.com/office/powerpoint/2010/main" val="2694064070"/>
      </p:ext>
    </p:extLst>
  </p:cSld>
  <p:clrMapOvr>
    <a:masterClrMapping/>
  </p:clrMapOvr>
  <p:transition spd="slow">
    <p:cover/>
  </p:transition>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8275"/>
            <a:ext cx="8991600" cy="5632311"/>
          </a:xfrm>
          <a:prstGeom prst="rect">
            <a:avLst/>
          </a:prstGeom>
        </p:spPr>
        <p:txBody>
          <a:bodyPr wrap="square">
            <a:spAutoFit/>
          </a:bodyPr>
          <a:lstStyle/>
          <a:p>
            <a:r>
              <a:rPr lang="en-US" sz="2400" b="1" dirty="0"/>
              <a:t>(Yr. 2011)</a:t>
            </a:r>
          </a:p>
          <a:p>
            <a:r>
              <a:rPr lang="en-US" sz="2400" b="1" dirty="0"/>
              <a:t>3. Which </a:t>
            </a:r>
            <a:r>
              <a:rPr lang="en-US" sz="2400" b="1" dirty="0"/>
              <a:t>one of </a:t>
            </a:r>
            <a:r>
              <a:rPr lang="en-US" sz="2400" b="1" dirty="0"/>
              <a:t>the following </a:t>
            </a:r>
            <a:r>
              <a:rPr lang="en-US" sz="2400" b="1" dirty="0"/>
              <a:t>is a reason </a:t>
            </a:r>
            <a:r>
              <a:rPr lang="en-US" sz="2400" b="1" dirty="0"/>
              <a:t>why </a:t>
            </a:r>
            <a:r>
              <a:rPr lang="en-US" sz="2400" b="1" dirty="0" err="1"/>
              <a:t>Lewanika</a:t>
            </a:r>
            <a:r>
              <a:rPr lang="en-US" sz="2400" b="1" dirty="0"/>
              <a:t> </a:t>
            </a:r>
            <a:r>
              <a:rPr lang="en-US" sz="2400" b="1" dirty="0"/>
              <a:t>allowed Christian missionaries </a:t>
            </a:r>
            <a:r>
              <a:rPr lang="en-US" sz="2400" b="1" dirty="0"/>
              <a:t>to establish </a:t>
            </a:r>
            <a:r>
              <a:rPr lang="en-US" sz="2400" b="1" dirty="0"/>
              <a:t>stations in the </a:t>
            </a:r>
            <a:r>
              <a:rPr lang="en-US" sz="2400" b="1" dirty="0" err="1"/>
              <a:t>Lozi</a:t>
            </a:r>
            <a:r>
              <a:rPr lang="en-US" sz="2400" b="1" dirty="0"/>
              <a:t> Kingdom?</a:t>
            </a:r>
          </a:p>
          <a:p>
            <a:r>
              <a:rPr lang="en-US" sz="2400" b="1" dirty="0"/>
              <a:t>A.	He desired to use them to fight his enemies</a:t>
            </a:r>
          </a:p>
          <a:p>
            <a:r>
              <a:rPr lang="en-US" sz="2400" b="1" dirty="0"/>
              <a:t>B.	He obeyed the advice of </a:t>
            </a:r>
            <a:r>
              <a:rPr lang="en-US" sz="2400" b="1" dirty="0" err="1"/>
              <a:t>Khama</a:t>
            </a:r>
            <a:r>
              <a:rPr lang="en-US" sz="2400" b="1" dirty="0"/>
              <a:t> of </a:t>
            </a:r>
            <a:r>
              <a:rPr lang="en-US" sz="2400" b="1" dirty="0" err="1"/>
              <a:t>Ngwato</a:t>
            </a:r>
            <a:endParaRPr lang="en-US" sz="2400" b="1" dirty="0"/>
          </a:p>
          <a:p>
            <a:r>
              <a:rPr lang="en-US" sz="2400" b="1" dirty="0"/>
              <a:t>C.	He wanted them to spread Christianity</a:t>
            </a:r>
          </a:p>
          <a:p>
            <a:r>
              <a:rPr lang="en-US" sz="2400" b="1" dirty="0"/>
              <a:t>D.	He wanted them to assist him </a:t>
            </a:r>
            <a:r>
              <a:rPr lang="en-US" sz="2400" b="1" dirty="0"/>
              <a:t>become wealthy</a:t>
            </a:r>
            <a:r>
              <a:rPr lang="en-US" sz="2400" b="1" dirty="0"/>
              <a:t>.</a:t>
            </a:r>
          </a:p>
          <a:p>
            <a:endParaRPr lang="en-US" b="1" dirty="0"/>
          </a:p>
          <a:p>
            <a:r>
              <a:rPr lang="en-US" sz="2400" b="1" dirty="0"/>
              <a:t>(</a:t>
            </a:r>
            <a:r>
              <a:rPr lang="en-US" sz="2400" b="1" dirty="0"/>
              <a:t>Yr. 2011)</a:t>
            </a:r>
          </a:p>
          <a:p>
            <a:r>
              <a:rPr lang="en-US" sz="2400" b="1" dirty="0"/>
              <a:t>4.Which </a:t>
            </a:r>
            <a:r>
              <a:rPr lang="en-US" sz="2400" b="1" dirty="0"/>
              <a:t>one of the following factors led to </a:t>
            </a:r>
            <a:r>
              <a:rPr lang="en-US" sz="2400" b="1" dirty="0"/>
              <a:t>the </a:t>
            </a:r>
            <a:r>
              <a:rPr lang="en-US" sz="2400" b="1" dirty="0" err="1"/>
              <a:t>Hehe</a:t>
            </a:r>
            <a:r>
              <a:rPr lang="en-US" sz="2400" b="1" dirty="0"/>
              <a:t> </a:t>
            </a:r>
            <a:r>
              <a:rPr lang="en-US" sz="2400" b="1" dirty="0"/>
              <a:t>resistance of German occupation </a:t>
            </a:r>
            <a:r>
              <a:rPr lang="en-US" sz="2400" b="1" dirty="0"/>
              <a:t>in Tanganyika</a:t>
            </a:r>
            <a:r>
              <a:rPr lang="en-US" sz="2400" b="1" dirty="0"/>
              <a:t>?</a:t>
            </a:r>
          </a:p>
          <a:p>
            <a:r>
              <a:rPr lang="en-US" sz="2400" b="1" dirty="0"/>
              <a:t>A.	They </a:t>
            </a:r>
            <a:r>
              <a:rPr lang="en-US" sz="2400" b="1" dirty="0"/>
              <a:t>were influenced by the prophecy </a:t>
            </a:r>
            <a:r>
              <a:rPr lang="en-US" sz="2400" b="1" dirty="0"/>
              <a:t>of </a:t>
            </a:r>
            <a:r>
              <a:rPr lang="en-US" sz="2400" b="1" dirty="0" err="1"/>
              <a:t>Mkwawa</a:t>
            </a:r>
            <a:r>
              <a:rPr lang="en-US" sz="2400" b="1" dirty="0"/>
              <a:t>.</a:t>
            </a:r>
          </a:p>
          <a:p>
            <a:r>
              <a:rPr lang="en-US" sz="2400" b="1" dirty="0"/>
              <a:t>B.	They wanted to protect their cultural beliefs</a:t>
            </a:r>
          </a:p>
          <a:p>
            <a:r>
              <a:rPr lang="en-US" sz="2400" b="1" dirty="0"/>
              <a:t>C.	They had been promised support by </a:t>
            </a:r>
            <a:r>
              <a:rPr lang="en-US" sz="2400" b="1" dirty="0"/>
              <a:t>the British</a:t>
            </a:r>
            <a:endParaRPr lang="en-US" sz="2400" b="1" dirty="0"/>
          </a:p>
          <a:p>
            <a:r>
              <a:rPr lang="en-US" sz="2400" b="1" dirty="0"/>
              <a:t>D.	They wanted to show their military power.</a:t>
            </a:r>
          </a:p>
        </p:txBody>
      </p:sp>
    </p:spTree>
    <p:extLst>
      <p:ext uri="{BB962C8B-B14F-4D97-AF65-F5344CB8AC3E}">
        <p14:creationId xmlns:p14="http://schemas.microsoft.com/office/powerpoint/2010/main" val="428035933"/>
      </p:ext>
    </p:extLst>
  </p:cSld>
  <p:clrMapOvr>
    <a:masterClrMapping/>
  </p:clrMapOvr>
  <p:transition spd="slow">
    <p:cover/>
  </p:transition>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38101"/>
            <a:ext cx="8991600" cy="5262979"/>
          </a:xfrm>
          <a:prstGeom prst="rect">
            <a:avLst/>
          </a:prstGeom>
        </p:spPr>
        <p:txBody>
          <a:bodyPr wrap="square">
            <a:spAutoFit/>
          </a:bodyPr>
          <a:lstStyle/>
          <a:p>
            <a:r>
              <a:rPr lang="en-US" sz="2400" b="1" dirty="0"/>
              <a:t>(Yr. 2010)</a:t>
            </a:r>
          </a:p>
          <a:p>
            <a:r>
              <a:rPr lang="en-US" sz="2400" b="1" dirty="0"/>
              <a:t>5.Samoei </a:t>
            </a:r>
            <a:r>
              <a:rPr lang="en-US" sz="2400" b="1" dirty="0"/>
              <a:t>of the Nandi and </a:t>
            </a:r>
            <a:r>
              <a:rPr lang="en-US" sz="2400" b="1" dirty="0" err="1"/>
              <a:t>Mekatilili</a:t>
            </a:r>
            <a:r>
              <a:rPr lang="en-US" sz="2400" b="1" dirty="0"/>
              <a:t> of </a:t>
            </a:r>
            <a:r>
              <a:rPr lang="en-US" sz="2400" b="1" dirty="0"/>
              <a:t>the </a:t>
            </a:r>
            <a:r>
              <a:rPr lang="en-US" sz="2400" b="1" dirty="0" err="1"/>
              <a:t>Agiriama</a:t>
            </a:r>
            <a:r>
              <a:rPr lang="en-US" sz="2400" b="1" dirty="0"/>
              <a:t> </a:t>
            </a:r>
            <a:r>
              <a:rPr lang="en-US" sz="2400" b="1" dirty="0"/>
              <a:t>had one thing in common. It is </a:t>
            </a:r>
            <a:r>
              <a:rPr lang="en-US" sz="2400" b="1" dirty="0"/>
              <a:t>that both</a:t>
            </a:r>
            <a:endParaRPr lang="en-US" sz="2400" b="1" dirty="0"/>
          </a:p>
          <a:p>
            <a:r>
              <a:rPr lang="en-US" sz="2400" b="1" dirty="0"/>
              <a:t>A.	were opposed to the building of the railway</a:t>
            </a:r>
          </a:p>
          <a:p>
            <a:r>
              <a:rPr lang="en-US" sz="2400" b="1" dirty="0"/>
              <a:t>B.	prophesied about the coming of </a:t>
            </a:r>
            <a:r>
              <a:rPr lang="en-US" sz="2400" b="1" dirty="0"/>
              <a:t>the Europeans</a:t>
            </a:r>
            <a:endParaRPr lang="en-US" sz="2400" b="1" dirty="0"/>
          </a:p>
          <a:p>
            <a:r>
              <a:rPr lang="en-US" sz="2400" b="1" dirty="0"/>
              <a:t>C.	foresaw defeat of Europeans by Africans</a:t>
            </a:r>
          </a:p>
          <a:p>
            <a:r>
              <a:rPr lang="en-US" sz="2400" b="1" dirty="0"/>
              <a:t>D.	resisted the British colonial rule</a:t>
            </a:r>
          </a:p>
          <a:p>
            <a:endParaRPr lang="en-US" sz="2400" b="1" dirty="0"/>
          </a:p>
          <a:p>
            <a:r>
              <a:rPr lang="en-US" sz="2400" b="1" dirty="0"/>
              <a:t>6.Which </a:t>
            </a:r>
            <a:r>
              <a:rPr lang="en-US" sz="2400" b="1" dirty="0"/>
              <a:t>one of the following explains why </a:t>
            </a:r>
            <a:r>
              <a:rPr lang="en-US" sz="2400" b="1" dirty="0"/>
              <a:t>the people </a:t>
            </a:r>
            <a:r>
              <a:rPr lang="en-US" sz="2400" b="1" dirty="0"/>
              <a:t>of Tanganyika were defeated by </a:t>
            </a:r>
            <a:r>
              <a:rPr lang="en-US" sz="2400" b="1" dirty="0"/>
              <a:t>the Germans </a:t>
            </a:r>
            <a:r>
              <a:rPr lang="en-US" sz="2400" b="1" dirty="0"/>
              <a:t>during the </a:t>
            </a:r>
            <a:r>
              <a:rPr lang="en-US" sz="2400" b="1" dirty="0" err="1"/>
              <a:t>Maji</a:t>
            </a:r>
            <a:r>
              <a:rPr lang="en-US" sz="2400" b="1" dirty="0"/>
              <a:t> </a:t>
            </a:r>
            <a:r>
              <a:rPr lang="en-US" sz="2400" b="1" dirty="0" err="1"/>
              <a:t>Maji</a:t>
            </a:r>
            <a:r>
              <a:rPr lang="en-US" sz="2400" b="1" dirty="0"/>
              <a:t> rebellion?</a:t>
            </a:r>
          </a:p>
          <a:p>
            <a:r>
              <a:rPr lang="en-US" sz="2400" b="1" dirty="0"/>
              <a:t>A.	The </a:t>
            </a:r>
            <a:r>
              <a:rPr lang="en-US" sz="2400" b="1" dirty="0"/>
              <a:t>people of Tanganyika were attacked </a:t>
            </a:r>
            <a:r>
              <a:rPr lang="en-US" sz="2400" b="1" dirty="0"/>
              <a:t>by their </a:t>
            </a:r>
            <a:r>
              <a:rPr lang="en-US" sz="2400" b="1" dirty="0" err="1"/>
              <a:t>neighbours</a:t>
            </a:r>
            <a:endParaRPr lang="en-US" sz="2400" b="1" dirty="0"/>
          </a:p>
          <a:p>
            <a:r>
              <a:rPr lang="en-US" sz="2400" b="1" dirty="0"/>
              <a:t>B.	Tanganyika had few warriors</a:t>
            </a:r>
          </a:p>
          <a:p>
            <a:r>
              <a:rPr lang="en-US" sz="2400" b="1" dirty="0"/>
              <a:t>C.	The Germans were helped by the British</a:t>
            </a:r>
          </a:p>
          <a:p>
            <a:r>
              <a:rPr lang="en-US" sz="2400" b="1" dirty="0"/>
              <a:t>D.	The Germans had better weapons</a:t>
            </a:r>
          </a:p>
        </p:txBody>
      </p:sp>
    </p:spTree>
    <p:extLst>
      <p:ext uri="{BB962C8B-B14F-4D97-AF65-F5344CB8AC3E}">
        <p14:creationId xmlns:p14="http://schemas.microsoft.com/office/powerpoint/2010/main" val="3022967004"/>
      </p:ext>
    </p:extLst>
  </p:cSld>
  <p:clrMapOvr>
    <a:masterClrMapping/>
  </p:clrMapOvr>
  <p:transition spd="slow">
    <p:cover/>
  </p:transition>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41345"/>
            <a:ext cx="9067800" cy="5416868"/>
          </a:xfrm>
          <a:prstGeom prst="rect">
            <a:avLst/>
          </a:prstGeom>
        </p:spPr>
        <p:txBody>
          <a:bodyPr wrap="square">
            <a:spAutoFit/>
          </a:bodyPr>
          <a:lstStyle/>
          <a:p>
            <a:r>
              <a:rPr lang="en-US" sz="2400" b="1" dirty="0"/>
              <a:t>(Yr. 2009)</a:t>
            </a:r>
          </a:p>
          <a:p>
            <a:r>
              <a:rPr lang="en-US" sz="2400" b="1" dirty="0"/>
              <a:t>7.The </a:t>
            </a:r>
            <a:r>
              <a:rPr lang="en-US" sz="2400" b="1" dirty="0"/>
              <a:t>following statements describe a </a:t>
            </a:r>
            <a:r>
              <a:rPr lang="en-US" sz="2400" b="1" dirty="0"/>
              <a:t>prominent traditional </a:t>
            </a:r>
            <a:r>
              <a:rPr lang="en-US" sz="2400" b="1" dirty="0"/>
              <a:t>Kenyan leader.</a:t>
            </a:r>
          </a:p>
          <a:p>
            <a:r>
              <a:rPr lang="en-US" sz="2400" b="1" dirty="0"/>
              <a:t>(i)	He was a medicine man</a:t>
            </a:r>
          </a:p>
          <a:p>
            <a:r>
              <a:rPr lang="en-US" sz="2400" b="1" dirty="0"/>
              <a:t>(ii)	He disrupted the construction of Kenya </a:t>
            </a:r>
            <a:r>
              <a:rPr lang="en-US" sz="2400" b="1" dirty="0"/>
              <a:t>- Uganda </a:t>
            </a:r>
            <a:r>
              <a:rPr lang="en-US" sz="2400" b="1" dirty="0"/>
              <a:t>railway.</a:t>
            </a:r>
          </a:p>
          <a:p>
            <a:r>
              <a:rPr lang="en-US" sz="2400" b="1" dirty="0"/>
              <a:t>(iii)	He was killed by the British</a:t>
            </a:r>
          </a:p>
          <a:p>
            <a:r>
              <a:rPr lang="en-US" sz="2400" b="1" dirty="0"/>
              <a:t>The leader described above is</a:t>
            </a:r>
          </a:p>
          <a:p>
            <a:r>
              <a:rPr lang="en-US" sz="2400" b="1" dirty="0"/>
              <a:t>A.	</a:t>
            </a:r>
            <a:r>
              <a:rPr lang="en-US" sz="2400" b="1" dirty="0" err="1"/>
              <a:t>Masaku</a:t>
            </a:r>
            <a:endParaRPr lang="en-US" sz="2400" b="1" dirty="0"/>
          </a:p>
          <a:p>
            <a:r>
              <a:rPr lang="en-US" sz="2400" b="1" dirty="0"/>
              <a:t>B.	</a:t>
            </a:r>
            <a:r>
              <a:rPr lang="en-US" sz="2400" b="1" dirty="0" err="1"/>
              <a:t>Sakawa</a:t>
            </a:r>
            <a:endParaRPr lang="en-US" sz="2400" b="1" dirty="0"/>
          </a:p>
          <a:p>
            <a:r>
              <a:rPr lang="en-US" sz="2400" b="1" dirty="0"/>
              <a:t>C.	</a:t>
            </a:r>
            <a:r>
              <a:rPr lang="en-US" sz="2400" b="1" dirty="0" err="1"/>
              <a:t>Koitalel</a:t>
            </a:r>
            <a:r>
              <a:rPr lang="en-US" sz="2400" b="1" dirty="0"/>
              <a:t> </a:t>
            </a:r>
            <a:r>
              <a:rPr lang="en-US" sz="2400" b="1" dirty="0" err="1"/>
              <a:t>Arap</a:t>
            </a:r>
            <a:r>
              <a:rPr lang="en-US" sz="2400" b="1" dirty="0"/>
              <a:t> </a:t>
            </a:r>
            <a:r>
              <a:rPr lang="en-US" sz="2400" b="1" dirty="0" err="1"/>
              <a:t>Somoei</a:t>
            </a:r>
            <a:endParaRPr lang="en-US" sz="2400" b="1" dirty="0"/>
          </a:p>
          <a:p>
            <a:r>
              <a:rPr lang="en-US" sz="2400" b="1" dirty="0"/>
              <a:t>D.	</a:t>
            </a:r>
            <a:r>
              <a:rPr lang="en-US" sz="2400" b="1" dirty="0" err="1"/>
              <a:t>Waiyaki</a:t>
            </a:r>
            <a:r>
              <a:rPr lang="en-US" sz="2400" b="1" dirty="0"/>
              <a:t> </a:t>
            </a:r>
            <a:r>
              <a:rPr lang="en-US" sz="2400" b="1" dirty="0" err="1"/>
              <a:t>wa</a:t>
            </a:r>
            <a:r>
              <a:rPr lang="en-US" sz="2400" b="1" dirty="0"/>
              <a:t> </a:t>
            </a:r>
            <a:r>
              <a:rPr lang="en-US" sz="2400" b="1" dirty="0" err="1"/>
              <a:t>Hinga</a:t>
            </a:r>
            <a:endParaRPr lang="en-US" sz="2400" b="1" dirty="0"/>
          </a:p>
          <a:p>
            <a:endParaRPr lang="en-US" sz="700" b="1" dirty="0"/>
          </a:p>
          <a:p>
            <a:r>
              <a:rPr lang="en-US" sz="2400" b="1" dirty="0"/>
              <a:t>8.Who </a:t>
            </a:r>
            <a:r>
              <a:rPr lang="en-US" sz="2400" b="1" dirty="0"/>
              <a:t>among the following African </a:t>
            </a:r>
            <a:r>
              <a:rPr lang="en-US" sz="2400" b="1" dirty="0"/>
              <a:t>leaders resisted the establishment </a:t>
            </a:r>
            <a:r>
              <a:rPr lang="en-US" sz="2400" b="1" dirty="0"/>
              <a:t>of French </a:t>
            </a:r>
            <a:r>
              <a:rPr lang="en-US" sz="2400" b="1" dirty="0"/>
              <a:t>Colonial rule</a:t>
            </a:r>
            <a:r>
              <a:rPr lang="en-US" sz="2400" b="1" dirty="0"/>
              <a:t>?</a:t>
            </a:r>
          </a:p>
          <a:p>
            <a:r>
              <a:rPr lang="en-US" sz="2400" b="1" dirty="0"/>
              <a:t>A.   </a:t>
            </a:r>
            <a:r>
              <a:rPr lang="en-US" sz="2400" b="1" dirty="0" err="1"/>
              <a:t>Menelik</a:t>
            </a:r>
            <a:r>
              <a:rPr lang="en-US" sz="2400" b="1" dirty="0"/>
              <a:t> II	 </a:t>
            </a:r>
            <a:r>
              <a:rPr lang="en-US" sz="2400" b="1" dirty="0"/>
              <a:t>    B</a:t>
            </a:r>
            <a:r>
              <a:rPr lang="en-US" sz="2400" b="1" dirty="0"/>
              <a:t>. </a:t>
            </a:r>
            <a:r>
              <a:rPr lang="en-US" sz="2400" b="1" dirty="0" err="1"/>
              <a:t>Lewanika</a:t>
            </a:r>
            <a:r>
              <a:rPr lang="en-US" sz="2400" b="1" dirty="0"/>
              <a:t>    C</a:t>
            </a:r>
            <a:r>
              <a:rPr lang="en-US" sz="2400" b="1" dirty="0"/>
              <a:t>.  </a:t>
            </a:r>
            <a:r>
              <a:rPr lang="en-US" sz="2400" b="1" dirty="0" err="1"/>
              <a:t>Samore</a:t>
            </a:r>
            <a:r>
              <a:rPr lang="en-US" sz="2400" b="1" dirty="0"/>
              <a:t> </a:t>
            </a:r>
            <a:r>
              <a:rPr lang="en-US" sz="2400" b="1" dirty="0" err="1"/>
              <a:t>Toure</a:t>
            </a:r>
            <a:r>
              <a:rPr lang="en-US" sz="2400" b="1" dirty="0"/>
              <a:t>  </a:t>
            </a:r>
            <a:r>
              <a:rPr lang="en-US" sz="2400" b="1" dirty="0"/>
              <a:t>D</a:t>
            </a:r>
            <a:r>
              <a:rPr lang="en-US" sz="2400" b="1" dirty="0"/>
              <a:t>. </a:t>
            </a:r>
            <a:r>
              <a:rPr lang="en-US" sz="2400" b="1" dirty="0" err="1"/>
              <a:t>Kinjekitile</a:t>
            </a:r>
            <a:r>
              <a:rPr lang="en-US" sz="2400" b="1" dirty="0"/>
              <a:t> </a:t>
            </a:r>
            <a:r>
              <a:rPr lang="en-US" sz="2400" b="1" dirty="0" err="1"/>
              <a:t>Ngware</a:t>
            </a:r>
            <a:endParaRPr lang="en-US" sz="2400" b="1" dirty="0"/>
          </a:p>
        </p:txBody>
      </p:sp>
    </p:spTree>
    <p:extLst>
      <p:ext uri="{BB962C8B-B14F-4D97-AF65-F5344CB8AC3E}">
        <p14:creationId xmlns:p14="http://schemas.microsoft.com/office/powerpoint/2010/main" val="2085461980"/>
      </p:ext>
    </p:extLst>
  </p:cSld>
  <p:clrMapOvr>
    <a:masterClrMapping/>
  </p:clrMapOvr>
  <p:transition spd="slow">
    <p:cover/>
  </p:transition>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1597" y="114300"/>
            <a:ext cx="8915400" cy="3046988"/>
          </a:xfrm>
          <a:prstGeom prst="rect">
            <a:avLst/>
          </a:prstGeom>
        </p:spPr>
        <p:txBody>
          <a:bodyPr wrap="square">
            <a:spAutoFit/>
          </a:bodyPr>
          <a:lstStyle/>
          <a:p>
            <a:r>
              <a:rPr lang="en-US" sz="2400" b="1" dirty="0"/>
              <a:t>9.Who </a:t>
            </a:r>
            <a:r>
              <a:rPr lang="en-US" sz="2400" b="1" dirty="0"/>
              <a:t>among the following </a:t>
            </a:r>
            <a:r>
              <a:rPr lang="en-US" sz="2400" b="1" dirty="0" err="1"/>
              <a:t>traditional.Kenyan</a:t>
            </a:r>
            <a:r>
              <a:rPr lang="en-US" sz="2400" b="1" dirty="0"/>
              <a:t> leaders </a:t>
            </a:r>
            <a:r>
              <a:rPr lang="en-US" sz="2400" b="1" dirty="0"/>
              <a:t>collaborated with the British during </a:t>
            </a:r>
            <a:r>
              <a:rPr lang="en-US" sz="2400" b="1" dirty="0"/>
              <a:t>the establishment </a:t>
            </a:r>
            <a:r>
              <a:rPr lang="en-US" sz="2400" b="1" dirty="0"/>
              <a:t>of colonial rule?</a:t>
            </a:r>
          </a:p>
          <a:p>
            <a:r>
              <a:rPr lang="en-US" sz="2400" b="1" dirty="0"/>
              <a:t>A. </a:t>
            </a:r>
            <a:r>
              <a:rPr lang="en-US" sz="2400" b="1" dirty="0" err="1"/>
              <a:t>Karuri</a:t>
            </a:r>
            <a:r>
              <a:rPr lang="en-US" sz="2400" b="1" dirty="0"/>
              <a:t> </a:t>
            </a:r>
            <a:r>
              <a:rPr lang="en-US" sz="2400" b="1" dirty="0" err="1"/>
              <a:t>wa</a:t>
            </a:r>
            <a:r>
              <a:rPr lang="en-US" sz="2400" b="1" dirty="0"/>
              <a:t> </a:t>
            </a:r>
            <a:r>
              <a:rPr lang="en-US" sz="2400" b="1" dirty="0" err="1"/>
              <a:t>Gakure</a:t>
            </a:r>
            <a:r>
              <a:rPr lang="en-US" sz="2400" b="1" dirty="0"/>
              <a:t>	</a:t>
            </a:r>
            <a:r>
              <a:rPr lang="en-US" sz="2400" b="1" dirty="0"/>
              <a:t>	B</a:t>
            </a:r>
            <a:r>
              <a:rPr lang="en-US" sz="2400" b="1" dirty="0"/>
              <a:t>. </a:t>
            </a:r>
            <a:r>
              <a:rPr lang="en-US" sz="2400" b="1" dirty="0" err="1"/>
              <a:t>Mekatilili</a:t>
            </a:r>
            <a:r>
              <a:rPr lang="en-US" sz="2400" b="1" dirty="0"/>
              <a:t>    </a:t>
            </a:r>
          </a:p>
          <a:p>
            <a:r>
              <a:rPr lang="en-US" sz="2400" b="1" dirty="0"/>
              <a:t>C</a:t>
            </a:r>
            <a:r>
              <a:rPr lang="en-US" sz="2400" b="1" dirty="0"/>
              <a:t>. </a:t>
            </a:r>
            <a:r>
              <a:rPr lang="en-US" sz="2400" b="1" dirty="0" err="1"/>
              <a:t>Samoei</a:t>
            </a:r>
            <a:r>
              <a:rPr lang="en-US" sz="2400" b="1" dirty="0"/>
              <a:t>	</a:t>
            </a:r>
            <a:r>
              <a:rPr lang="en-US" sz="2400" b="1" dirty="0"/>
              <a:t>		D</a:t>
            </a:r>
            <a:r>
              <a:rPr lang="en-US" sz="2400" b="1" dirty="0"/>
              <a:t>. </a:t>
            </a:r>
            <a:r>
              <a:rPr lang="en-US" sz="2400" b="1" dirty="0" err="1"/>
              <a:t>Sakawa</a:t>
            </a:r>
            <a:endParaRPr lang="en-US" sz="2400" b="1" dirty="0"/>
          </a:p>
          <a:p>
            <a:endParaRPr lang="en-US" sz="2400" b="1" dirty="0"/>
          </a:p>
          <a:p>
            <a:r>
              <a:rPr lang="en-US" sz="2400" b="1" dirty="0"/>
              <a:t>(</a:t>
            </a:r>
            <a:r>
              <a:rPr lang="en-US" sz="2400" b="1" dirty="0"/>
              <a:t>Yr. 2008)</a:t>
            </a:r>
          </a:p>
          <a:p>
            <a:r>
              <a:rPr lang="en-US" sz="2400" b="1" dirty="0"/>
              <a:t>10.Who </a:t>
            </a:r>
            <a:r>
              <a:rPr lang="en-US" sz="2400" b="1" dirty="0"/>
              <a:t>among the following leaders in </a:t>
            </a:r>
            <a:r>
              <a:rPr lang="en-US" sz="2400" b="1" dirty="0"/>
              <a:t>Tanganyika united </a:t>
            </a:r>
            <a:r>
              <a:rPr lang="en-US" sz="2400" b="1" dirty="0"/>
              <a:t>the Africans during the </a:t>
            </a:r>
            <a:r>
              <a:rPr lang="en-US" sz="2400" b="1" dirty="0" err="1"/>
              <a:t>Maji</a:t>
            </a:r>
            <a:r>
              <a:rPr lang="en-US" sz="2400" b="1" dirty="0"/>
              <a:t> </a:t>
            </a:r>
            <a:r>
              <a:rPr lang="en-US" sz="2400" b="1" dirty="0" err="1"/>
              <a:t>Maji</a:t>
            </a:r>
            <a:r>
              <a:rPr lang="en-US" sz="2400" b="1" dirty="0"/>
              <a:t> rebellion?</a:t>
            </a:r>
          </a:p>
        </p:txBody>
      </p:sp>
      <p:sp>
        <p:nvSpPr>
          <p:cNvPr id="6" name="Rectangle 5"/>
          <p:cNvSpPr/>
          <p:nvPr/>
        </p:nvSpPr>
        <p:spPr>
          <a:xfrm>
            <a:off x="812800" y="3170183"/>
            <a:ext cx="8229600" cy="1569660"/>
          </a:xfrm>
          <a:prstGeom prst="rect">
            <a:avLst/>
          </a:prstGeom>
        </p:spPr>
        <p:txBody>
          <a:bodyPr wrap="square">
            <a:spAutoFit/>
          </a:bodyPr>
          <a:lstStyle/>
          <a:p>
            <a:pPr marL="342900" indent="-342900">
              <a:buAutoNum type="alphaUcPeriod"/>
            </a:pPr>
            <a:r>
              <a:rPr lang="en-US" sz="2400" b="1" dirty="0"/>
              <a:t>  </a:t>
            </a:r>
            <a:r>
              <a:rPr lang="en-US" sz="2400" b="1" dirty="0" err="1"/>
              <a:t>Fundikira</a:t>
            </a:r>
            <a:r>
              <a:rPr lang="en-US" sz="2400" b="1" dirty="0"/>
              <a:t>	</a:t>
            </a:r>
            <a:endParaRPr lang="en-US" sz="2400" b="1" dirty="0"/>
          </a:p>
          <a:p>
            <a:r>
              <a:rPr lang="en-US" sz="2400" b="1" dirty="0"/>
              <a:t>B</a:t>
            </a:r>
            <a:r>
              <a:rPr lang="en-US" sz="2400" b="1" dirty="0"/>
              <a:t>. </a:t>
            </a:r>
            <a:r>
              <a:rPr lang="en-US" sz="2400" b="1" dirty="0"/>
              <a:t>  </a:t>
            </a:r>
            <a:r>
              <a:rPr lang="en-US" sz="2400" b="1" dirty="0" err="1"/>
              <a:t>Mirambo</a:t>
            </a:r>
            <a:endParaRPr lang="en-US" sz="2400" b="1" dirty="0"/>
          </a:p>
          <a:p>
            <a:r>
              <a:rPr lang="en-US" sz="2400" b="1" dirty="0"/>
              <a:t>C. </a:t>
            </a:r>
            <a:r>
              <a:rPr lang="en-US" sz="2400" b="1" dirty="0"/>
              <a:t>  </a:t>
            </a:r>
            <a:r>
              <a:rPr lang="en-US" sz="2400" b="1" dirty="0" err="1"/>
              <a:t>Nyungu</a:t>
            </a:r>
            <a:r>
              <a:rPr lang="en-US" sz="2400" b="1" dirty="0"/>
              <a:t> </a:t>
            </a:r>
            <a:r>
              <a:rPr lang="en-US" sz="2400" b="1" dirty="0" err="1"/>
              <a:t>ya</a:t>
            </a:r>
            <a:r>
              <a:rPr lang="en-US" sz="2400" b="1" dirty="0"/>
              <a:t> </a:t>
            </a:r>
            <a:r>
              <a:rPr lang="en-US" sz="2400" b="1" dirty="0" err="1"/>
              <a:t>Mawe</a:t>
            </a:r>
            <a:r>
              <a:rPr lang="en-US" sz="2400" b="1" dirty="0"/>
              <a:t>	</a:t>
            </a:r>
            <a:endParaRPr lang="en-US" sz="2400" b="1" dirty="0"/>
          </a:p>
          <a:p>
            <a:r>
              <a:rPr lang="en-US" sz="2400" b="1" dirty="0"/>
              <a:t>D</a:t>
            </a:r>
            <a:r>
              <a:rPr lang="en-US" sz="2400" b="1" dirty="0"/>
              <a:t>. </a:t>
            </a:r>
            <a:r>
              <a:rPr lang="en-US" sz="2400" b="1" dirty="0"/>
              <a:t>  </a:t>
            </a:r>
            <a:r>
              <a:rPr lang="en-US" sz="2400" b="1" dirty="0" err="1"/>
              <a:t>Kinjikitile</a:t>
            </a:r>
            <a:r>
              <a:rPr lang="en-US" sz="2400" b="1" dirty="0"/>
              <a:t> </a:t>
            </a:r>
            <a:r>
              <a:rPr lang="en-US" sz="2400" b="1" dirty="0" err="1"/>
              <a:t>Ngwale</a:t>
            </a:r>
            <a:endParaRPr lang="en-US" sz="2400" b="1" dirty="0"/>
          </a:p>
        </p:txBody>
      </p:sp>
    </p:spTree>
    <p:extLst>
      <p:ext uri="{BB962C8B-B14F-4D97-AF65-F5344CB8AC3E}">
        <p14:creationId xmlns:p14="http://schemas.microsoft.com/office/powerpoint/2010/main" val="965832480"/>
      </p:ext>
    </p:extLst>
  </p:cSld>
  <p:clrMapOvr>
    <a:masterClrMapping/>
  </p:clrMapOvr>
  <p:transition spd="slow">
    <p:cover/>
  </p:transition>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38101"/>
            <a:ext cx="8763000" cy="5632311"/>
          </a:xfrm>
          <a:prstGeom prst="rect">
            <a:avLst/>
          </a:prstGeom>
        </p:spPr>
        <p:txBody>
          <a:bodyPr wrap="square">
            <a:spAutoFit/>
          </a:bodyPr>
          <a:lstStyle/>
          <a:p>
            <a:r>
              <a:rPr lang="en-US" sz="2400" b="1" dirty="0"/>
              <a:t>(Yr. 2006)</a:t>
            </a:r>
          </a:p>
          <a:p>
            <a:r>
              <a:rPr lang="en-US" sz="2400" b="1" dirty="0"/>
              <a:t>12.Which </a:t>
            </a:r>
            <a:r>
              <a:rPr lang="en-US" sz="2400" b="1" dirty="0"/>
              <a:t>of the following groups of countries </a:t>
            </a:r>
            <a:r>
              <a:rPr lang="en-US" sz="2400" b="1" dirty="0"/>
              <a:t>was colonized </a:t>
            </a:r>
            <a:r>
              <a:rPr lang="en-US" sz="2400" b="1" dirty="0"/>
              <a:t>by the British?</a:t>
            </a:r>
          </a:p>
          <a:p>
            <a:r>
              <a:rPr lang="en-US" sz="2400" b="1" dirty="0"/>
              <a:t>A.	Libya, Egypt and Mozambique.</a:t>
            </a:r>
          </a:p>
          <a:p>
            <a:r>
              <a:rPr lang="en-US" sz="2400" b="1" dirty="0"/>
              <a:t>B.	Lesotho, Zambia and Sierra Leone.</a:t>
            </a:r>
          </a:p>
          <a:p>
            <a:r>
              <a:rPr lang="en-US" sz="2400" b="1" dirty="0"/>
              <a:t>C.	Ethiopia, Angola and Benin.</a:t>
            </a:r>
          </a:p>
          <a:p>
            <a:r>
              <a:rPr lang="en-US" sz="2400" b="1" dirty="0"/>
              <a:t>D.	Senegal, Chad and Tunisia</a:t>
            </a:r>
          </a:p>
          <a:p>
            <a:endParaRPr lang="en-US" sz="1100" b="1" dirty="0"/>
          </a:p>
          <a:p>
            <a:r>
              <a:rPr lang="en-US" sz="2400" b="1" dirty="0" err="1"/>
              <a:t>Yr</a:t>
            </a:r>
            <a:r>
              <a:rPr lang="en-US" sz="2400" b="1" dirty="0"/>
              <a:t> </a:t>
            </a:r>
            <a:r>
              <a:rPr lang="en-US" sz="2400" b="1" dirty="0"/>
              <a:t>2005.</a:t>
            </a:r>
          </a:p>
          <a:p>
            <a:r>
              <a:rPr lang="en-US" sz="2400" b="1" dirty="0"/>
              <a:t>13.Who </a:t>
            </a:r>
            <a:r>
              <a:rPr lang="en-US" sz="2400" b="1" dirty="0"/>
              <a:t>among the following traditional </a:t>
            </a:r>
            <a:r>
              <a:rPr lang="en-US" sz="2400" b="1" dirty="0"/>
              <a:t>African leaders fought against </a:t>
            </a:r>
            <a:r>
              <a:rPr lang="en-US" sz="2400" b="1" dirty="0"/>
              <a:t>the establishment </a:t>
            </a:r>
            <a:r>
              <a:rPr lang="en-US" sz="2400" b="1" dirty="0"/>
              <a:t>of British </a:t>
            </a:r>
            <a:r>
              <a:rPr lang="en-US" sz="2400" b="1" dirty="0"/>
              <a:t>Colonial rule in Kenya?</a:t>
            </a:r>
          </a:p>
          <a:p>
            <a:r>
              <a:rPr lang="en-US" sz="2400" b="1" dirty="0"/>
              <a:t>A.	</a:t>
            </a:r>
            <a:r>
              <a:rPr lang="en-US" sz="2400" b="1" dirty="0" err="1"/>
              <a:t>Masaku</a:t>
            </a:r>
            <a:r>
              <a:rPr lang="en-US" sz="2400" b="1" dirty="0"/>
              <a:t> of the </a:t>
            </a:r>
            <a:r>
              <a:rPr lang="en-US" sz="2400" b="1" dirty="0" err="1"/>
              <a:t>Akamba</a:t>
            </a:r>
            <a:r>
              <a:rPr lang="en-US" sz="2400" b="1" dirty="0"/>
              <a:t>.</a:t>
            </a:r>
          </a:p>
          <a:p>
            <a:r>
              <a:rPr lang="en-US" sz="2400" b="1" dirty="0"/>
              <a:t>B.	</a:t>
            </a:r>
            <a:r>
              <a:rPr lang="en-US" sz="2400" b="1" dirty="0" err="1"/>
              <a:t>Lenana</a:t>
            </a:r>
            <a:r>
              <a:rPr lang="en-US" sz="2400" b="1" dirty="0"/>
              <a:t> of the </a:t>
            </a:r>
            <a:r>
              <a:rPr lang="en-US" sz="2400" b="1" dirty="0" err="1"/>
              <a:t>Maasai</a:t>
            </a:r>
            <a:r>
              <a:rPr lang="en-US" sz="2400" b="1" dirty="0"/>
              <a:t>.</a:t>
            </a:r>
          </a:p>
          <a:p>
            <a:r>
              <a:rPr lang="en-US" sz="2400" b="1" dirty="0"/>
              <a:t>C.	</a:t>
            </a:r>
            <a:r>
              <a:rPr lang="en-US" sz="2400" b="1" dirty="0" err="1"/>
              <a:t>Mumia</a:t>
            </a:r>
            <a:r>
              <a:rPr lang="en-US" sz="2400" b="1" dirty="0"/>
              <a:t> of the </a:t>
            </a:r>
            <a:r>
              <a:rPr lang="en-US" sz="2400" b="1" dirty="0" err="1"/>
              <a:t>Abawanga</a:t>
            </a:r>
            <a:r>
              <a:rPr lang="en-US" sz="2400" b="1" dirty="0"/>
              <a:t>.</a:t>
            </a:r>
          </a:p>
          <a:p>
            <a:r>
              <a:rPr lang="en-US" sz="2400" b="1" dirty="0"/>
              <a:t>D.	</a:t>
            </a:r>
            <a:r>
              <a:rPr lang="en-US" sz="2400" b="1" dirty="0" err="1"/>
              <a:t>Samoei</a:t>
            </a:r>
            <a:r>
              <a:rPr lang="en-US" sz="2400" b="1" dirty="0"/>
              <a:t> of the Nandi.</a:t>
            </a:r>
          </a:p>
        </p:txBody>
      </p:sp>
    </p:spTree>
    <p:extLst>
      <p:ext uri="{BB962C8B-B14F-4D97-AF65-F5344CB8AC3E}">
        <p14:creationId xmlns:p14="http://schemas.microsoft.com/office/powerpoint/2010/main" val="937212881"/>
      </p:ext>
    </p:extLst>
  </p:cSld>
  <p:clrMapOvr>
    <a:masterClrMapping/>
  </p:clrMapOvr>
  <p:transition spd="slow">
    <p:cover/>
  </p:transition>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173654"/>
            <a:ext cx="8991600" cy="4893647"/>
          </a:xfrm>
          <a:prstGeom prst="rect">
            <a:avLst/>
          </a:prstGeom>
        </p:spPr>
        <p:txBody>
          <a:bodyPr wrap="square">
            <a:spAutoFit/>
          </a:bodyPr>
          <a:lstStyle/>
          <a:p>
            <a:r>
              <a:rPr lang="en-US" sz="2400" b="1" dirty="0"/>
              <a:t>14.The </a:t>
            </a:r>
            <a:r>
              <a:rPr lang="en-US" sz="2400" b="1" dirty="0"/>
              <a:t>African communities that resisted </a:t>
            </a:r>
            <a:r>
              <a:rPr lang="en-US" sz="2400" b="1" dirty="0"/>
              <a:t>European </a:t>
            </a:r>
            <a:r>
              <a:rPr lang="en-US" sz="2400" b="1" dirty="0" err="1"/>
              <a:t>colonisation</a:t>
            </a:r>
            <a:r>
              <a:rPr lang="en-US" sz="2400" b="1" dirty="0"/>
              <a:t> </a:t>
            </a:r>
            <a:r>
              <a:rPr lang="en-US" sz="2400" b="1" dirty="0"/>
              <a:t>were defeated mainly because</a:t>
            </a:r>
          </a:p>
          <a:p>
            <a:r>
              <a:rPr lang="en-US" sz="2400" b="1" dirty="0"/>
              <a:t>A.	the Europeans had superior weapons.</a:t>
            </a:r>
          </a:p>
          <a:p>
            <a:r>
              <a:rPr lang="en-US" sz="2400" b="1" dirty="0"/>
              <a:t>B.	some Africans assisted the Europeans.</a:t>
            </a:r>
          </a:p>
          <a:p>
            <a:r>
              <a:rPr lang="en-US" sz="2400" b="1" dirty="0"/>
              <a:t>C.	African leaders were cheated by </a:t>
            </a:r>
            <a:r>
              <a:rPr lang="en-US" sz="2400" b="1" dirty="0"/>
              <a:t>the Europeans</a:t>
            </a:r>
            <a:r>
              <a:rPr lang="en-US" sz="2400" b="1" dirty="0"/>
              <a:t>.</a:t>
            </a:r>
          </a:p>
          <a:p>
            <a:r>
              <a:rPr lang="en-US" sz="2400" b="1" dirty="0"/>
              <a:t>D.	African warriors were poorly trained.</a:t>
            </a:r>
          </a:p>
          <a:p>
            <a:endParaRPr lang="en-US" sz="2400" b="1" dirty="0"/>
          </a:p>
          <a:p>
            <a:r>
              <a:rPr lang="en-US" sz="2400" b="1" dirty="0"/>
              <a:t>15.Which </a:t>
            </a:r>
            <a:r>
              <a:rPr lang="en-US" sz="2400" b="1" dirty="0"/>
              <a:t>of the following is a reason why </a:t>
            </a:r>
            <a:r>
              <a:rPr lang="en-US" sz="2400" b="1" dirty="0"/>
              <a:t>the </a:t>
            </a:r>
            <a:r>
              <a:rPr lang="en-US" sz="2400" b="1" dirty="0" err="1"/>
              <a:t>Maasai</a:t>
            </a:r>
            <a:r>
              <a:rPr lang="en-US" sz="2400" b="1" dirty="0"/>
              <a:t> </a:t>
            </a:r>
            <a:r>
              <a:rPr lang="en-US" sz="2400" b="1" dirty="0"/>
              <a:t>collaborated with the British during </a:t>
            </a:r>
            <a:r>
              <a:rPr lang="en-US" sz="2400" b="1" dirty="0"/>
              <a:t>the establishment </a:t>
            </a:r>
            <a:r>
              <a:rPr lang="en-US" sz="2400" b="1" dirty="0"/>
              <a:t>of colonial rule?</a:t>
            </a:r>
          </a:p>
          <a:p>
            <a:r>
              <a:rPr lang="en-US" sz="2400" b="1" dirty="0"/>
              <a:t>A.	They wanted to strengthen their trade </a:t>
            </a:r>
            <a:r>
              <a:rPr lang="en-US" sz="2400" b="1" dirty="0"/>
              <a:t>links with </a:t>
            </a:r>
            <a:r>
              <a:rPr lang="en-US" sz="2400" b="1" dirty="0"/>
              <a:t>the British.</a:t>
            </a:r>
          </a:p>
          <a:p>
            <a:r>
              <a:rPr lang="en-US" sz="2400" b="1" dirty="0"/>
              <a:t>B.	They wanted to get employment in </a:t>
            </a:r>
            <a:r>
              <a:rPr lang="en-US" sz="2400" b="1" dirty="0"/>
              <a:t>the settler </a:t>
            </a:r>
            <a:r>
              <a:rPr lang="en-US" sz="2400" b="1" dirty="0"/>
              <a:t>farms.</a:t>
            </a:r>
          </a:p>
          <a:p>
            <a:r>
              <a:rPr lang="en-US" sz="2400" b="1" dirty="0"/>
              <a:t>C.	They wanted the support of the </a:t>
            </a:r>
            <a:r>
              <a:rPr lang="en-US" sz="2400" b="1" dirty="0"/>
              <a:t>British against </a:t>
            </a:r>
            <a:r>
              <a:rPr lang="en-US" sz="2400" b="1" dirty="0"/>
              <a:t>their enemies.</a:t>
            </a:r>
          </a:p>
          <a:p>
            <a:r>
              <a:rPr lang="en-US" sz="2400" b="1" dirty="0"/>
              <a:t>D.	They wanted to get modern education.</a:t>
            </a:r>
          </a:p>
        </p:txBody>
      </p:sp>
    </p:spTree>
    <p:extLst>
      <p:ext uri="{BB962C8B-B14F-4D97-AF65-F5344CB8AC3E}">
        <p14:creationId xmlns:p14="http://schemas.microsoft.com/office/powerpoint/2010/main" val="3600481241"/>
      </p:ext>
    </p:extLst>
  </p:cSld>
  <p:clrMapOvr>
    <a:masterClrMapping/>
  </p:clrMapOvr>
  <p:transition spd="slow">
    <p:cover/>
  </p:transition>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44590"/>
            <a:ext cx="8839200" cy="5632311"/>
          </a:xfrm>
          <a:prstGeom prst="rect">
            <a:avLst/>
          </a:prstGeom>
        </p:spPr>
        <p:txBody>
          <a:bodyPr wrap="square">
            <a:spAutoFit/>
          </a:bodyPr>
          <a:lstStyle/>
          <a:p>
            <a:r>
              <a:rPr lang="en-US" sz="2400" b="1" dirty="0"/>
              <a:t>(</a:t>
            </a:r>
            <a:r>
              <a:rPr lang="en-US" sz="2400" b="1" dirty="0" err="1"/>
              <a:t>Yr</a:t>
            </a:r>
            <a:r>
              <a:rPr lang="en-US" sz="2400" b="1" dirty="0"/>
              <a:t> 2004)</a:t>
            </a:r>
          </a:p>
          <a:p>
            <a:r>
              <a:rPr lang="en-US" sz="2400" b="1" dirty="0"/>
              <a:t>16.Which </a:t>
            </a:r>
            <a:r>
              <a:rPr lang="en-US" sz="2400" b="1" dirty="0"/>
              <a:t>one of the following Kenyan </a:t>
            </a:r>
            <a:r>
              <a:rPr lang="en-US" sz="2400" b="1" dirty="0"/>
              <a:t>communities is </a:t>
            </a:r>
            <a:r>
              <a:rPr lang="en-US" sz="2400" b="1" dirty="0"/>
              <a:t>correctly matched with its leader during </a:t>
            </a:r>
            <a:r>
              <a:rPr lang="en-US" sz="2400" b="1" dirty="0"/>
              <a:t>the process </a:t>
            </a:r>
            <a:r>
              <a:rPr lang="en-US" sz="2400" b="1" dirty="0"/>
              <a:t>of British occupation</a:t>
            </a:r>
          </a:p>
          <a:p>
            <a:r>
              <a:rPr lang="en-US" sz="2400" b="1" dirty="0"/>
              <a:t>	</a:t>
            </a:r>
            <a:r>
              <a:rPr lang="en-US" sz="2400" b="1" u="sng" dirty="0"/>
              <a:t>Community</a:t>
            </a:r>
            <a:r>
              <a:rPr lang="en-US" sz="2400" b="1" dirty="0"/>
              <a:t>       	</a:t>
            </a:r>
            <a:r>
              <a:rPr lang="en-US" sz="2400" b="1" u="sng" dirty="0"/>
              <a:t>Leader</a:t>
            </a:r>
            <a:endParaRPr lang="en-US" sz="2400" b="1" u="sng" dirty="0"/>
          </a:p>
          <a:p>
            <a:r>
              <a:rPr lang="en-US" sz="2400" b="1" dirty="0"/>
              <a:t>A.	</a:t>
            </a:r>
            <a:r>
              <a:rPr lang="en-US" sz="2400" b="1" dirty="0" err="1"/>
              <a:t>Maasai</a:t>
            </a:r>
            <a:r>
              <a:rPr lang="en-US" sz="2400" b="1" dirty="0"/>
              <a:t>	</a:t>
            </a:r>
            <a:r>
              <a:rPr lang="en-US" sz="2400" b="1" dirty="0"/>
              <a:t>	</a:t>
            </a:r>
            <a:r>
              <a:rPr lang="en-US" sz="2400" b="1" dirty="0" err="1"/>
              <a:t>Sakawa</a:t>
            </a:r>
            <a:endParaRPr lang="en-US" sz="2400" b="1" dirty="0"/>
          </a:p>
          <a:p>
            <a:r>
              <a:rPr lang="en-US" sz="2400" b="1" dirty="0"/>
              <a:t>B.	</a:t>
            </a:r>
            <a:r>
              <a:rPr lang="en-US" sz="2400" b="1" dirty="0" err="1"/>
              <a:t>Giriama</a:t>
            </a:r>
            <a:r>
              <a:rPr lang="en-US" sz="2400" b="1" dirty="0"/>
              <a:t>	</a:t>
            </a:r>
            <a:r>
              <a:rPr lang="en-US" sz="2400" b="1" dirty="0"/>
              <a:t>	</a:t>
            </a:r>
            <a:r>
              <a:rPr lang="en-US" sz="2400" b="1" dirty="0" err="1"/>
              <a:t>Mekatilili</a:t>
            </a:r>
            <a:endParaRPr lang="en-US" sz="2400" b="1" dirty="0"/>
          </a:p>
          <a:p>
            <a:r>
              <a:rPr lang="en-US" sz="2400" b="1" dirty="0"/>
              <a:t>C.	</a:t>
            </a:r>
            <a:r>
              <a:rPr lang="en-US" sz="2400" b="1" dirty="0" err="1"/>
              <a:t>Abagusii</a:t>
            </a:r>
            <a:r>
              <a:rPr lang="en-US" sz="2400" b="1" dirty="0"/>
              <a:t>	</a:t>
            </a:r>
            <a:r>
              <a:rPr lang="en-US" sz="2400" b="1" dirty="0"/>
              <a:t>	</a:t>
            </a:r>
            <a:r>
              <a:rPr lang="en-US" sz="2400" b="1" dirty="0" err="1"/>
              <a:t>Mumia</a:t>
            </a:r>
            <a:endParaRPr lang="en-US" sz="2400" b="1" dirty="0"/>
          </a:p>
          <a:p>
            <a:r>
              <a:rPr lang="en-US" sz="2400" b="1" dirty="0"/>
              <a:t>D.	</a:t>
            </a:r>
            <a:r>
              <a:rPr lang="en-US" sz="2400" b="1" dirty="0" err="1"/>
              <a:t>Abawanga</a:t>
            </a:r>
            <a:r>
              <a:rPr lang="en-US" sz="2400" b="1" dirty="0"/>
              <a:t>	</a:t>
            </a:r>
            <a:r>
              <a:rPr lang="en-US" sz="2400" b="1" dirty="0"/>
              <a:t>	</a:t>
            </a:r>
            <a:r>
              <a:rPr lang="en-US" sz="2400" b="1" dirty="0" err="1"/>
              <a:t>Lenana</a:t>
            </a:r>
            <a:endParaRPr lang="en-US" sz="2400" b="1" dirty="0"/>
          </a:p>
          <a:p>
            <a:endParaRPr lang="en-US" sz="1050" b="1" dirty="0"/>
          </a:p>
          <a:p>
            <a:r>
              <a:rPr lang="en-US" sz="2400" b="1" dirty="0"/>
              <a:t>17.Samori </a:t>
            </a:r>
            <a:r>
              <a:rPr lang="en-US" sz="2400" b="1" dirty="0" err="1"/>
              <a:t>Toure</a:t>
            </a:r>
            <a:r>
              <a:rPr lang="en-US" sz="2400" b="1" dirty="0"/>
              <a:t> signed the Peace Treaty </a:t>
            </a:r>
            <a:r>
              <a:rPr lang="en-US" sz="2400" b="1" dirty="0"/>
              <a:t>of </a:t>
            </a:r>
            <a:r>
              <a:rPr lang="en-US" sz="2400" b="1" dirty="0" err="1"/>
              <a:t>Bissandugu</a:t>
            </a:r>
            <a:r>
              <a:rPr lang="en-US" sz="2400" b="1" dirty="0"/>
              <a:t> </a:t>
            </a:r>
            <a:r>
              <a:rPr lang="en-US" sz="2400" b="1" dirty="0"/>
              <a:t>with the French in order to</a:t>
            </a:r>
          </a:p>
          <a:p>
            <a:r>
              <a:rPr lang="en-US" sz="2400" b="1" dirty="0"/>
              <a:t>A.	buy time to reorganize his army</a:t>
            </a:r>
          </a:p>
          <a:p>
            <a:r>
              <a:rPr lang="en-US" sz="2400" b="1" dirty="0"/>
              <a:t>B.	avoid direct fighting</a:t>
            </a:r>
          </a:p>
          <a:p>
            <a:r>
              <a:rPr lang="en-US" sz="2400" b="1" dirty="0"/>
              <a:t>C.	seek help from the British</a:t>
            </a:r>
          </a:p>
          <a:p>
            <a:r>
              <a:rPr lang="en-US" sz="2400" b="1" dirty="0"/>
              <a:t>D.	get time to manufacture more weapons</a:t>
            </a:r>
          </a:p>
        </p:txBody>
      </p:sp>
    </p:spTree>
    <p:extLst>
      <p:ext uri="{BB962C8B-B14F-4D97-AF65-F5344CB8AC3E}">
        <p14:creationId xmlns:p14="http://schemas.microsoft.com/office/powerpoint/2010/main" val="3194511556"/>
      </p:ext>
    </p:extLst>
  </p:cSld>
  <p:clrMapOvr>
    <a:masterClrMapping/>
  </p:clrMapOvr>
  <p:transition spd="slow">
    <p:cover/>
  </p:transition>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190501"/>
            <a:ext cx="8915400" cy="4893647"/>
          </a:xfrm>
          <a:prstGeom prst="rect">
            <a:avLst/>
          </a:prstGeom>
        </p:spPr>
        <p:txBody>
          <a:bodyPr wrap="square">
            <a:spAutoFit/>
          </a:bodyPr>
          <a:lstStyle/>
          <a:p>
            <a:r>
              <a:rPr lang="en-US" sz="2400" b="1" dirty="0"/>
              <a:t>(</a:t>
            </a:r>
            <a:r>
              <a:rPr lang="en-US" sz="2400" b="1" dirty="0" err="1"/>
              <a:t>Yr</a:t>
            </a:r>
            <a:r>
              <a:rPr lang="en-US" sz="2400" b="1" dirty="0"/>
              <a:t> 2002)</a:t>
            </a:r>
          </a:p>
          <a:p>
            <a:r>
              <a:rPr lang="en-US" sz="2400" b="1" dirty="0"/>
              <a:t>18.Which </a:t>
            </a:r>
            <a:r>
              <a:rPr lang="en-US" sz="2400" b="1" dirty="0"/>
              <a:t>one of the following </a:t>
            </a:r>
            <a:r>
              <a:rPr lang="en-US" sz="2400" b="1" dirty="0"/>
              <a:t>communities organized </a:t>
            </a:r>
            <a:r>
              <a:rPr lang="en-US" sz="2400" b="1" dirty="0"/>
              <a:t>armed resistance against European</a:t>
            </a:r>
          </a:p>
          <a:p>
            <a:r>
              <a:rPr lang="en-US" sz="2400" b="1" dirty="0"/>
              <a:t>occupation in Kenya?</a:t>
            </a:r>
          </a:p>
          <a:p>
            <a:r>
              <a:rPr lang="en-US" sz="2400" b="1" dirty="0"/>
              <a:t>A. The </a:t>
            </a:r>
            <a:r>
              <a:rPr lang="en-US" sz="2400" b="1" dirty="0" err="1"/>
              <a:t>Abaluyia</a:t>
            </a:r>
            <a:r>
              <a:rPr lang="en-US" sz="2400" b="1" dirty="0"/>
              <a:t>	B. The </a:t>
            </a:r>
            <a:r>
              <a:rPr lang="en-US" sz="2400" b="1" dirty="0" err="1"/>
              <a:t>Ameru</a:t>
            </a:r>
            <a:endParaRPr lang="en-US" sz="2400" b="1" dirty="0"/>
          </a:p>
          <a:p>
            <a:r>
              <a:rPr lang="en-US" sz="2400" b="1" dirty="0"/>
              <a:t>C. The </a:t>
            </a:r>
            <a:r>
              <a:rPr lang="en-US" sz="2400" b="1" dirty="0" err="1"/>
              <a:t>Borana</a:t>
            </a:r>
            <a:r>
              <a:rPr lang="en-US" sz="2400" b="1" dirty="0"/>
              <a:t>	</a:t>
            </a:r>
            <a:r>
              <a:rPr lang="en-US" sz="2400" b="1" dirty="0"/>
              <a:t>	D</a:t>
            </a:r>
            <a:r>
              <a:rPr lang="en-US" sz="2400" b="1" dirty="0"/>
              <a:t>. The Nandi</a:t>
            </a:r>
          </a:p>
          <a:p>
            <a:endParaRPr lang="en-US" sz="2400" b="1" dirty="0"/>
          </a:p>
          <a:p>
            <a:r>
              <a:rPr lang="en-US" sz="2400" b="1" dirty="0"/>
              <a:t>19</a:t>
            </a:r>
            <a:r>
              <a:rPr lang="en-US" sz="2400" b="1" dirty="0"/>
              <a:t>. Three of the following are results of the </a:t>
            </a:r>
            <a:r>
              <a:rPr lang="en-US" sz="2400" b="1" dirty="0" err="1"/>
              <a:t>Maji</a:t>
            </a:r>
            <a:r>
              <a:rPr lang="en-US" sz="2400" b="1" dirty="0"/>
              <a:t> </a:t>
            </a:r>
            <a:r>
              <a:rPr lang="en-US" sz="2400" b="1" dirty="0" err="1"/>
              <a:t>Maji</a:t>
            </a:r>
            <a:r>
              <a:rPr lang="en-US" sz="2400" b="1" dirty="0"/>
              <a:t> rebellion. Which </a:t>
            </a:r>
            <a:r>
              <a:rPr lang="en-US" sz="2400" b="1" dirty="0"/>
              <a:t>one is not? It resulted in</a:t>
            </a:r>
          </a:p>
          <a:p>
            <a:r>
              <a:rPr lang="en-US" sz="2400" b="1" dirty="0"/>
              <a:t>A.	Loss of many lives in Southern Tanganyika</a:t>
            </a:r>
          </a:p>
          <a:p>
            <a:r>
              <a:rPr lang="en-US" sz="2400" b="1" dirty="0"/>
              <a:t>B.	Division of Tanganyika among </a:t>
            </a:r>
            <a:r>
              <a:rPr lang="en-US" sz="2400" b="1" dirty="0"/>
              <a:t>different European </a:t>
            </a:r>
            <a:r>
              <a:rPr lang="en-US" sz="2400" b="1" dirty="0"/>
              <a:t>powers</a:t>
            </a:r>
          </a:p>
          <a:p>
            <a:r>
              <a:rPr lang="en-US" sz="2400" b="1" dirty="0"/>
              <a:t>C.	Destruction of property of the local people</a:t>
            </a:r>
          </a:p>
          <a:p>
            <a:r>
              <a:rPr lang="en-US" sz="2400" b="1" dirty="0"/>
              <a:t>D.	Establishment of strict German control </a:t>
            </a:r>
            <a:r>
              <a:rPr lang="en-US" sz="2400" b="1" dirty="0"/>
              <a:t>in some </a:t>
            </a:r>
            <a:r>
              <a:rPr lang="en-US" sz="2400" b="1" dirty="0"/>
              <a:t>areas</a:t>
            </a:r>
          </a:p>
        </p:txBody>
      </p:sp>
    </p:spTree>
    <p:extLst>
      <p:ext uri="{BB962C8B-B14F-4D97-AF65-F5344CB8AC3E}">
        <p14:creationId xmlns:p14="http://schemas.microsoft.com/office/powerpoint/2010/main" val="1205028029"/>
      </p:ext>
    </p:extLst>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9144000" cy="609600"/>
          </a:xfrm>
        </p:spPr>
        <p:txBody>
          <a:bodyPr>
            <a:normAutofit fontScale="90000"/>
          </a:bodyPr>
          <a:lstStyle/>
          <a:p>
            <a:r>
              <a:rPr lang="en-US" b="1" dirty="0">
                <a:solidFill>
                  <a:srgbClr val="FF0000"/>
                </a:solidFill>
                <a:latin typeface="Arial Rounded MT Bold" pitchFamily="34" charset="0"/>
              </a:rPr>
              <a:t> </a:t>
            </a:r>
            <a:r>
              <a:rPr lang="en-US" dirty="0">
                <a:solidFill>
                  <a:srgbClr val="FF0000"/>
                </a:solidFill>
                <a:latin typeface="Arial Rounded MT Bold" pitchFamily="34" charset="0"/>
              </a:rPr>
              <a:t/>
            </a:r>
            <a:br>
              <a:rPr lang="en-US" dirty="0">
                <a:solidFill>
                  <a:srgbClr val="FF0000"/>
                </a:solidFill>
                <a:latin typeface="Arial Rounded MT Bold" pitchFamily="34" charset="0"/>
              </a:rPr>
            </a:br>
            <a:r>
              <a:rPr lang="en-US" b="1" u="sng" dirty="0">
                <a:solidFill>
                  <a:srgbClr val="FF0000"/>
                </a:solidFill>
                <a:latin typeface="Arial Rounded MT Bold" pitchFamily="34" charset="0"/>
              </a:rPr>
              <a:t>PHYSICAL FEATURES IN AFRICA</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pic>
        <p:nvPicPr>
          <p:cNvPr id="10242"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508001" y="698501"/>
            <a:ext cx="5610225" cy="46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193851"/>
      </p:ext>
    </p:extLst>
  </p:cSld>
  <p:clrMapOvr>
    <a:masterClrMapping/>
  </p:clrMapOvr>
  <p:transition spd="slow" advTm="60000">
    <p:cover/>
  </p:transition>
  <p:timing>
    <p:tnLst>
      <p:par>
        <p:cTn id="1" dur="indefinite" restart="never" nodeType="tmRoot"/>
      </p:par>
    </p:tnLst>
  </p:timing>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342901"/>
            <a:ext cx="8915400" cy="4524315"/>
          </a:xfrm>
          <a:prstGeom prst="rect">
            <a:avLst/>
          </a:prstGeom>
        </p:spPr>
        <p:txBody>
          <a:bodyPr wrap="square">
            <a:spAutoFit/>
          </a:bodyPr>
          <a:lstStyle/>
          <a:p>
            <a:r>
              <a:rPr lang="en-US" sz="2400" b="1" dirty="0"/>
              <a:t>(Yr. </a:t>
            </a:r>
            <a:r>
              <a:rPr lang="en-US" sz="2400" b="1" dirty="0"/>
              <a:t>2015</a:t>
            </a:r>
            <a:r>
              <a:rPr lang="en-US" sz="2400" b="1" dirty="0"/>
              <a:t>)</a:t>
            </a:r>
          </a:p>
          <a:p>
            <a:r>
              <a:rPr lang="en-US" sz="2400" b="1" dirty="0"/>
              <a:t>1.Who </a:t>
            </a:r>
            <a:r>
              <a:rPr lang="en-US" sz="2400" b="1" dirty="0"/>
              <a:t>among the following African leaders was </a:t>
            </a:r>
            <a:r>
              <a:rPr lang="en-US" sz="2400" b="1" dirty="0"/>
              <a:t>a founder </a:t>
            </a:r>
            <a:r>
              <a:rPr lang="en-US" sz="2400" b="1" dirty="0"/>
              <a:t>member of the Kenya African Union (KAU)?</a:t>
            </a:r>
          </a:p>
          <a:p>
            <a:pPr marL="457200" indent="-457200">
              <a:buAutoNum type="alphaUcPeriod"/>
            </a:pPr>
            <a:r>
              <a:rPr lang="en-US" sz="2400" b="1" dirty="0" err="1"/>
              <a:t>Eliud</a:t>
            </a:r>
            <a:r>
              <a:rPr lang="en-US" sz="2400" b="1" dirty="0"/>
              <a:t> </a:t>
            </a:r>
            <a:r>
              <a:rPr lang="en-US" sz="2400" b="1" dirty="0" err="1"/>
              <a:t>Mathu</a:t>
            </a:r>
            <a:r>
              <a:rPr lang="en-US" sz="2400" b="1" dirty="0"/>
              <a:t>       </a:t>
            </a:r>
            <a:r>
              <a:rPr lang="en-US" sz="2400" b="1" dirty="0"/>
              <a:t>	B</a:t>
            </a:r>
            <a:r>
              <a:rPr lang="en-US" sz="2400" b="1" dirty="0"/>
              <a:t>. Daniel </a:t>
            </a:r>
            <a:r>
              <a:rPr lang="en-US" sz="2400" b="1" dirty="0" err="1"/>
              <a:t>Arap</a:t>
            </a:r>
            <a:r>
              <a:rPr lang="en-US" sz="2400" b="1" dirty="0"/>
              <a:t> </a:t>
            </a:r>
            <a:r>
              <a:rPr lang="en-US" sz="2400" b="1" dirty="0" err="1"/>
              <a:t>Moi</a:t>
            </a:r>
            <a:r>
              <a:rPr lang="en-US" sz="2400" b="1" dirty="0"/>
              <a:t> </a:t>
            </a:r>
            <a:endParaRPr lang="en-US" sz="2400" b="1" dirty="0"/>
          </a:p>
          <a:p>
            <a:pPr marL="457200" indent="-457200">
              <a:buAutoNum type="alphaUcPeriod"/>
            </a:pPr>
            <a:r>
              <a:rPr lang="en-US" sz="2400" b="1" dirty="0"/>
              <a:t>Ronald </a:t>
            </a:r>
            <a:r>
              <a:rPr lang="en-US" sz="2400" b="1" dirty="0" err="1"/>
              <a:t>Ngala</a:t>
            </a:r>
            <a:r>
              <a:rPr lang="en-US" sz="2400" b="1" dirty="0"/>
              <a:t>       </a:t>
            </a:r>
            <a:r>
              <a:rPr lang="en-US" sz="2400" b="1" dirty="0"/>
              <a:t>	D</a:t>
            </a:r>
            <a:r>
              <a:rPr lang="en-US" sz="2400" b="1" dirty="0"/>
              <a:t>. Albert </a:t>
            </a:r>
            <a:r>
              <a:rPr lang="en-US" sz="2400" b="1" dirty="0" err="1"/>
              <a:t>Owino</a:t>
            </a:r>
            <a:endParaRPr lang="en-US" sz="2400" b="1" dirty="0"/>
          </a:p>
          <a:p>
            <a:endParaRPr lang="en-US" sz="2400" b="1" dirty="0"/>
          </a:p>
          <a:p>
            <a:r>
              <a:rPr lang="en-US" sz="2400" b="1" dirty="0"/>
              <a:t>2.Which </a:t>
            </a:r>
            <a:r>
              <a:rPr lang="en-US" sz="2400" b="1" dirty="0"/>
              <a:t>one of the following parties led </a:t>
            </a:r>
            <a:r>
              <a:rPr lang="en-US" sz="2400" b="1" dirty="0"/>
              <a:t>to Tanganyika </a:t>
            </a:r>
            <a:r>
              <a:rPr lang="en-US" sz="2400" b="1" dirty="0"/>
              <a:t>to independence?</a:t>
            </a:r>
          </a:p>
          <a:p>
            <a:r>
              <a:rPr lang="en-US" sz="2400" b="1" dirty="0"/>
              <a:t>A.	United Tanganyika Party</a:t>
            </a:r>
          </a:p>
          <a:p>
            <a:r>
              <a:rPr lang="en-US" sz="2400" b="1" dirty="0"/>
              <a:t>B.	Tanganyika African Association</a:t>
            </a:r>
          </a:p>
          <a:p>
            <a:r>
              <a:rPr lang="en-US" sz="2400" b="1" dirty="0"/>
              <a:t>C.	Tanganyika African National Union</a:t>
            </a:r>
          </a:p>
          <a:p>
            <a:r>
              <a:rPr lang="en-US" sz="2400" b="1" dirty="0"/>
              <a:t>D.	Chama cha </a:t>
            </a:r>
            <a:r>
              <a:rPr lang="en-US" sz="2400" b="1" dirty="0" err="1"/>
              <a:t>Mapinduzi</a:t>
            </a:r>
            <a:endParaRPr lang="en-US" sz="2400" b="1" dirty="0"/>
          </a:p>
        </p:txBody>
      </p:sp>
    </p:spTree>
    <p:extLst>
      <p:ext uri="{BB962C8B-B14F-4D97-AF65-F5344CB8AC3E}">
        <p14:creationId xmlns:p14="http://schemas.microsoft.com/office/powerpoint/2010/main" val="1289290469"/>
      </p:ext>
    </p:extLst>
  </p:cSld>
  <p:clrMapOvr>
    <a:masterClrMapping/>
  </p:clrMapOvr>
  <p:transition spd="slow">
    <p:cover/>
  </p:transition>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41346"/>
            <a:ext cx="8991600" cy="4401205"/>
          </a:xfrm>
          <a:prstGeom prst="rect">
            <a:avLst/>
          </a:prstGeom>
        </p:spPr>
        <p:txBody>
          <a:bodyPr wrap="square">
            <a:spAutoFit/>
          </a:bodyPr>
          <a:lstStyle/>
          <a:p>
            <a:r>
              <a:rPr lang="en-US" sz="2000" b="1" dirty="0"/>
              <a:t>(Yr. 2014)</a:t>
            </a:r>
          </a:p>
          <a:p>
            <a:r>
              <a:rPr lang="en-US" sz="2000" b="1" dirty="0"/>
              <a:t>3.The </a:t>
            </a:r>
            <a:r>
              <a:rPr lang="en-US" sz="2000" b="1" dirty="0"/>
              <a:t>following are some events that took </a:t>
            </a:r>
            <a:r>
              <a:rPr lang="en-US" sz="2000" b="1" dirty="0"/>
              <a:t>place during </a:t>
            </a:r>
            <a:r>
              <a:rPr lang="en-US" sz="2000" b="1" dirty="0"/>
              <a:t>the struggle for independence in Kenya.</a:t>
            </a:r>
          </a:p>
          <a:p>
            <a:r>
              <a:rPr lang="en-US" sz="2000" b="1" dirty="0"/>
              <a:t>i)   	</a:t>
            </a:r>
            <a:r>
              <a:rPr lang="en-US" sz="2000" b="1" dirty="0" err="1"/>
              <a:t>Jomo</a:t>
            </a:r>
            <a:r>
              <a:rPr lang="en-US" sz="2000" b="1" dirty="0"/>
              <a:t> </a:t>
            </a:r>
            <a:r>
              <a:rPr lang="en-US" sz="2000" b="1" dirty="0"/>
              <a:t>Kenyatta was released</a:t>
            </a:r>
          </a:p>
          <a:p>
            <a:r>
              <a:rPr lang="en-US" sz="2000" b="1" dirty="0"/>
              <a:t>i)	A state of emergency was declared.</a:t>
            </a:r>
          </a:p>
          <a:p>
            <a:r>
              <a:rPr lang="en-US" sz="2000" b="1" dirty="0"/>
              <a:t>ii)	The first African was elected to the </a:t>
            </a:r>
            <a:r>
              <a:rPr lang="en-US" sz="2000" b="1" dirty="0" err="1"/>
              <a:t>Legco</a:t>
            </a:r>
            <a:r>
              <a:rPr lang="en-US" sz="2000" b="1" dirty="0"/>
              <a:t>,</a:t>
            </a:r>
          </a:p>
          <a:p>
            <a:r>
              <a:rPr lang="en-US" sz="2000" b="1" dirty="0"/>
              <a:t>v) </a:t>
            </a:r>
            <a:r>
              <a:rPr lang="en-US" sz="2000" b="1" dirty="0"/>
              <a:t>	</a:t>
            </a:r>
            <a:r>
              <a:rPr lang="en-US" sz="2000" b="1" dirty="0" err="1"/>
              <a:t>Jomo</a:t>
            </a:r>
            <a:r>
              <a:rPr lang="en-US" sz="2000" b="1" dirty="0"/>
              <a:t> </a:t>
            </a:r>
            <a:r>
              <a:rPr lang="en-US" sz="2000" b="1" dirty="0"/>
              <a:t>Kenyatta became the president </a:t>
            </a:r>
            <a:r>
              <a:rPr lang="en-US" sz="2000" b="1" dirty="0"/>
              <a:t>of KANU</a:t>
            </a:r>
            <a:r>
              <a:rPr lang="en-US" sz="2000" b="1" dirty="0"/>
              <a:t>.</a:t>
            </a:r>
          </a:p>
          <a:p>
            <a:r>
              <a:rPr lang="en-US" sz="2000" b="1" dirty="0"/>
              <a:t>Which one of the following is the correct </a:t>
            </a:r>
            <a:r>
              <a:rPr lang="en-US" sz="2000" b="1" dirty="0"/>
              <a:t>of which </a:t>
            </a:r>
            <a:r>
              <a:rPr lang="en-US" sz="2000" b="1" dirty="0"/>
              <a:t>the events took place?</a:t>
            </a:r>
          </a:p>
          <a:p>
            <a:r>
              <a:rPr lang="en-US" sz="2000" b="1" dirty="0"/>
              <a:t>A.   (i), (iii), (iv), (ii).	</a:t>
            </a:r>
            <a:r>
              <a:rPr lang="en-US" sz="2000" b="1" dirty="0"/>
              <a:t>	B</a:t>
            </a:r>
            <a:r>
              <a:rPr lang="en-US" sz="2000" b="1" dirty="0"/>
              <a:t>. (ii), (iii), (i), (iv)</a:t>
            </a:r>
          </a:p>
          <a:p>
            <a:r>
              <a:rPr lang="en-US" sz="2000" b="1" dirty="0"/>
              <a:t>C.   (ii). (iv), (i), (iii)	</a:t>
            </a:r>
            <a:r>
              <a:rPr lang="en-US" sz="2000" b="1" dirty="0"/>
              <a:t>	D</a:t>
            </a:r>
            <a:r>
              <a:rPr lang="en-US" sz="2000" b="1" dirty="0"/>
              <a:t>. (iii), (ii), (i). (iv)</a:t>
            </a:r>
          </a:p>
          <a:p>
            <a:endParaRPr lang="en-US" sz="1100" b="1" dirty="0"/>
          </a:p>
          <a:p>
            <a:r>
              <a:rPr lang="en-US" sz="2000" b="1" dirty="0"/>
              <a:t>(</a:t>
            </a:r>
            <a:r>
              <a:rPr lang="en-US" sz="2000" b="1" dirty="0"/>
              <a:t>Yr. 2013)</a:t>
            </a:r>
          </a:p>
          <a:p>
            <a:r>
              <a:rPr lang="en-US" sz="2000" b="1" dirty="0"/>
              <a:t>4.Which </a:t>
            </a:r>
            <a:r>
              <a:rPr lang="en-US" sz="2000" b="1" dirty="0"/>
              <a:t>one of the following was an effect of </a:t>
            </a:r>
            <a:r>
              <a:rPr lang="en-US" sz="2000" b="1" dirty="0"/>
              <a:t>the Second </a:t>
            </a:r>
            <a:r>
              <a:rPr lang="en-US" sz="2000" b="1" dirty="0"/>
              <a:t>World War on the struggle </a:t>
            </a:r>
            <a:r>
              <a:rPr lang="en-US" sz="2000" b="1" dirty="0"/>
              <a:t>for independence </a:t>
            </a:r>
            <a:r>
              <a:rPr lang="en-US" sz="2000" b="1" dirty="0"/>
              <a:t>in </a:t>
            </a:r>
            <a:r>
              <a:rPr lang="en-US" sz="2000" b="1" dirty="0"/>
              <a:t>Kenya? </a:t>
            </a:r>
            <a:r>
              <a:rPr lang="en-US" sz="2000" b="1" dirty="0"/>
              <a:t>African ex-servicemen</a:t>
            </a:r>
          </a:p>
        </p:txBody>
      </p:sp>
      <p:sp>
        <p:nvSpPr>
          <p:cNvPr id="6" name="Rectangle 5"/>
          <p:cNvSpPr/>
          <p:nvPr/>
        </p:nvSpPr>
        <p:spPr>
          <a:xfrm>
            <a:off x="584200" y="4152901"/>
            <a:ext cx="8991600" cy="1323439"/>
          </a:xfrm>
          <a:prstGeom prst="rect">
            <a:avLst/>
          </a:prstGeom>
        </p:spPr>
        <p:txBody>
          <a:bodyPr wrap="square">
            <a:spAutoFit/>
          </a:bodyPr>
          <a:lstStyle/>
          <a:p>
            <a:r>
              <a:rPr lang="en-US" sz="2000" b="1" dirty="0"/>
              <a:t>A.	formed political associations to demand </a:t>
            </a:r>
            <a:r>
              <a:rPr lang="en-US" sz="2000" b="1" dirty="0"/>
              <a:t>for Independence</a:t>
            </a:r>
            <a:endParaRPr lang="en-US" sz="2000" b="1" dirty="0"/>
          </a:p>
          <a:p>
            <a:r>
              <a:rPr lang="en-US" sz="2000" b="1" dirty="0"/>
              <a:t>B.	were rewarded by being granted independence</a:t>
            </a:r>
          </a:p>
          <a:p>
            <a:r>
              <a:rPr lang="en-US" sz="2000" b="1" dirty="0"/>
              <a:t>C      </a:t>
            </a:r>
            <a:r>
              <a:rPr lang="en-US" sz="2000" b="1" dirty="0"/>
              <a:t>	were given administrative jobs by the colonial government</a:t>
            </a:r>
            <a:endParaRPr lang="en-US" sz="2000" b="1" dirty="0"/>
          </a:p>
          <a:p>
            <a:r>
              <a:rPr lang="en-US" sz="2000" b="1" dirty="0"/>
              <a:t>D.   </a:t>
            </a:r>
            <a:r>
              <a:rPr lang="en-US" sz="2000" b="1" dirty="0"/>
              <a:t>	used </a:t>
            </a:r>
            <a:r>
              <a:rPr lang="en-US" sz="2000" b="1" dirty="0"/>
              <a:t>the acquired skills to fight against the colonial government. </a:t>
            </a:r>
          </a:p>
        </p:txBody>
      </p:sp>
    </p:spTree>
    <p:extLst>
      <p:ext uri="{BB962C8B-B14F-4D97-AF65-F5344CB8AC3E}">
        <p14:creationId xmlns:p14="http://schemas.microsoft.com/office/powerpoint/2010/main" val="1120534389"/>
      </p:ext>
    </p:extLst>
  </p:cSld>
  <p:clrMapOvr>
    <a:masterClrMapping/>
  </p:clrMapOvr>
  <p:transition spd="slow">
    <p:cover/>
  </p:transition>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38100"/>
            <a:ext cx="9067800" cy="5586145"/>
          </a:xfrm>
          <a:prstGeom prst="rect">
            <a:avLst/>
          </a:prstGeom>
        </p:spPr>
        <p:txBody>
          <a:bodyPr wrap="square">
            <a:spAutoFit/>
          </a:bodyPr>
          <a:lstStyle/>
          <a:p>
            <a:r>
              <a:rPr lang="en-US" sz="2100" b="1" dirty="0"/>
              <a:t>(Yr. 2013)</a:t>
            </a:r>
          </a:p>
          <a:p>
            <a:r>
              <a:rPr lang="en-US" sz="2100" b="1" dirty="0"/>
              <a:t>5.Kenya </a:t>
            </a:r>
            <a:r>
              <a:rPr lang="en-US" sz="2100" b="1" dirty="0"/>
              <a:t>became a republic through</a:t>
            </a:r>
          </a:p>
          <a:p>
            <a:r>
              <a:rPr lang="en-US" sz="2100" b="1" dirty="0"/>
              <a:t>A.	establishment of regional government</a:t>
            </a:r>
          </a:p>
          <a:p>
            <a:r>
              <a:rPr lang="en-US" sz="2100" b="1" dirty="0"/>
              <a:t>B.	establishment of a central government</a:t>
            </a:r>
          </a:p>
          <a:p>
            <a:r>
              <a:rPr lang="en-US" sz="2100" b="1" dirty="0"/>
              <a:t>C.	creation of a post of Governor General</a:t>
            </a:r>
          </a:p>
          <a:p>
            <a:r>
              <a:rPr lang="en-US" sz="2100" b="1" dirty="0"/>
              <a:t>D.	formation of a coalition government.</a:t>
            </a:r>
          </a:p>
          <a:p>
            <a:endParaRPr lang="en-US" sz="1200" b="1" dirty="0" err="1"/>
          </a:p>
          <a:p>
            <a:r>
              <a:rPr lang="en-US" sz="2100" b="1" dirty="0"/>
              <a:t>Yr</a:t>
            </a:r>
            <a:r>
              <a:rPr lang="en-US" sz="2100" b="1" dirty="0"/>
              <a:t>. 2012)</a:t>
            </a:r>
          </a:p>
          <a:p>
            <a:r>
              <a:rPr lang="en-US" sz="2100" b="1" dirty="0"/>
              <a:t>6.The </a:t>
            </a:r>
            <a:r>
              <a:rPr lang="en-US" sz="2100" b="1" dirty="0"/>
              <a:t>following arc some events that took place </a:t>
            </a:r>
            <a:r>
              <a:rPr lang="en-US" sz="2100" b="1" dirty="0"/>
              <a:t>in Kenya </a:t>
            </a:r>
            <a:r>
              <a:rPr lang="en-US" sz="2100" b="1" dirty="0"/>
              <a:t>before independence.</a:t>
            </a:r>
          </a:p>
          <a:p>
            <a:pPr marL="400050" indent="-400050">
              <a:buFont typeface="+mj-lt"/>
              <a:buAutoNum type="romanLcPeriod"/>
            </a:pPr>
            <a:r>
              <a:rPr lang="en-US" sz="2100" b="1" dirty="0" err="1"/>
              <a:t>Jomo</a:t>
            </a:r>
            <a:r>
              <a:rPr lang="en-US" sz="2100" b="1" dirty="0"/>
              <a:t> Kenyatta was arrested.</a:t>
            </a:r>
          </a:p>
          <a:p>
            <a:pPr marL="400050" indent="-400050">
              <a:buFont typeface="+mj-lt"/>
              <a:buAutoNum type="romanLcPeriod"/>
            </a:pPr>
            <a:r>
              <a:rPr lang="en-US" sz="2100" b="1" dirty="0"/>
              <a:t>Kikuyu Central Association was formed,</a:t>
            </a:r>
          </a:p>
          <a:p>
            <a:pPr marL="400050" indent="-400050">
              <a:buFont typeface="+mj-lt"/>
              <a:buAutoNum type="romanLcPeriod"/>
            </a:pPr>
            <a:r>
              <a:rPr lang="en-US" sz="2100" b="1" dirty="0"/>
              <a:t>Africans were recruited to fight in the</a:t>
            </a:r>
          </a:p>
          <a:p>
            <a:pPr marL="400050" indent="-400050">
              <a:buFont typeface="+mj-lt"/>
              <a:buAutoNum type="romanLcPeriod"/>
            </a:pPr>
            <a:r>
              <a:rPr lang="en-US" sz="2100" b="1" dirty="0"/>
              <a:t>Second World War.</a:t>
            </a:r>
          </a:p>
          <a:p>
            <a:r>
              <a:rPr lang="en-US" sz="2100" b="1" dirty="0"/>
              <a:t>Which one of the following is </a:t>
            </a:r>
            <a:r>
              <a:rPr lang="en-US" sz="2100" b="1" dirty="0"/>
              <a:t>the Correct </a:t>
            </a:r>
            <a:r>
              <a:rPr lang="en-US" sz="2100" b="1" dirty="0"/>
              <a:t>order in which these events took place?</a:t>
            </a:r>
          </a:p>
          <a:p>
            <a:r>
              <a:rPr lang="en-US" sz="2100" b="1" dirty="0"/>
              <a:t>A. (i), (ii) and (iii)	</a:t>
            </a:r>
            <a:r>
              <a:rPr lang="en-US" sz="2100" b="1" dirty="0"/>
              <a:t>	B</a:t>
            </a:r>
            <a:r>
              <a:rPr lang="en-US" sz="2100" b="1" dirty="0"/>
              <a:t>. (i), (iii) and (ii)</a:t>
            </a:r>
          </a:p>
          <a:p>
            <a:r>
              <a:rPr lang="en-US" sz="2100" b="1" dirty="0"/>
              <a:t>C. (ii), (iii) and (i)	</a:t>
            </a:r>
            <a:r>
              <a:rPr lang="en-US" sz="2100" b="1" dirty="0"/>
              <a:t>	D</a:t>
            </a:r>
            <a:r>
              <a:rPr lang="en-US" sz="2100" b="1" dirty="0"/>
              <a:t>. (iii), (i) and (ii)</a:t>
            </a:r>
          </a:p>
        </p:txBody>
      </p:sp>
    </p:spTree>
    <p:extLst>
      <p:ext uri="{BB962C8B-B14F-4D97-AF65-F5344CB8AC3E}">
        <p14:creationId xmlns:p14="http://schemas.microsoft.com/office/powerpoint/2010/main" val="1361122886"/>
      </p:ext>
    </p:extLst>
  </p:cSld>
  <p:clrMapOvr>
    <a:masterClrMapping/>
  </p:clrMapOvr>
  <p:transition spd="slow">
    <p:cover/>
  </p:transition>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41346"/>
            <a:ext cx="8991600" cy="5262979"/>
          </a:xfrm>
          <a:prstGeom prst="rect">
            <a:avLst/>
          </a:prstGeom>
        </p:spPr>
        <p:txBody>
          <a:bodyPr wrap="square">
            <a:spAutoFit/>
          </a:bodyPr>
          <a:lstStyle/>
          <a:p>
            <a:r>
              <a:rPr lang="en-US" sz="2400" b="1" dirty="0"/>
              <a:t>7. Which </a:t>
            </a:r>
            <a:r>
              <a:rPr lang="en-US" sz="2400" b="1" dirty="0"/>
              <a:t>one of the following is the main reason why Africans in Kenya started the Mau </a:t>
            </a:r>
            <a:r>
              <a:rPr lang="en-US" sz="2400" b="1" dirty="0" err="1"/>
              <a:t>Mau</a:t>
            </a:r>
            <a:r>
              <a:rPr lang="en-US" sz="2400" b="1" dirty="0"/>
              <a:t> War? They wanted</a:t>
            </a:r>
          </a:p>
          <a:p>
            <a:r>
              <a:rPr lang="en-US" sz="2400" b="1" dirty="0"/>
              <a:t>A.	African culture to be respected</a:t>
            </a:r>
          </a:p>
          <a:p>
            <a:r>
              <a:rPr lang="en-US" sz="2400" b="1" dirty="0"/>
              <a:t>B.	To regain their independence</a:t>
            </a:r>
          </a:p>
          <a:p>
            <a:r>
              <a:rPr lang="en-US" sz="2400" b="1" dirty="0"/>
              <a:t>C.	The </a:t>
            </a:r>
            <a:r>
              <a:rPr lang="en-US" sz="2400" b="1" dirty="0" err="1"/>
              <a:t>Kipande</a:t>
            </a:r>
            <a:r>
              <a:rPr lang="en-US" sz="2400" b="1" dirty="0"/>
              <a:t> </a:t>
            </a:r>
            <a:r>
              <a:rPr lang="en-US" sz="2400" b="1" dirty="0"/>
              <a:t>system to be abolished</a:t>
            </a:r>
          </a:p>
          <a:p>
            <a:r>
              <a:rPr lang="en-US" sz="2400" b="1" dirty="0"/>
              <a:t>D</a:t>
            </a:r>
            <a:r>
              <a:rPr lang="en-US" sz="2400" b="1" dirty="0"/>
              <a:t>.	African Reserves to be done away with.</a:t>
            </a:r>
          </a:p>
          <a:p>
            <a:endParaRPr lang="en-US" sz="2400" b="1" dirty="0"/>
          </a:p>
          <a:p>
            <a:r>
              <a:rPr lang="en-US" sz="2400" b="1" dirty="0"/>
              <a:t>8. Which </a:t>
            </a:r>
            <a:r>
              <a:rPr lang="en-US" sz="2400" b="1" dirty="0"/>
              <a:t>one of the following regions in Kenya </a:t>
            </a:r>
            <a:r>
              <a:rPr lang="en-US" sz="2400" b="1" dirty="0"/>
              <a:t>is correctly </a:t>
            </a:r>
            <a:r>
              <a:rPr lang="en-US" sz="2400" b="1" dirty="0"/>
              <a:t>matched with its representative to </a:t>
            </a:r>
            <a:r>
              <a:rPr lang="en-US" sz="2400" b="1" dirty="0"/>
              <a:t>the Legislative </a:t>
            </a:r>
            <a:r>
              <a:rPr lang="en-US" sz="2400" b="1" dirty="0"/>
              <a:t>Council in 1957?</a:t>
            </a:r>
          </a:p>
          <a:p>
            <a:r>
              <a:rPr lang="en-US" sz="2400" b="1" dirty="0"/>
              <a:t>	</a:t>
            </a:r>
            <a:r>
              <a:rPr lang="en-US" sz="2400" b="1" u="sng" dirty="0"/>
              <a:t>Region</a:t>
            </a:r>
            <a:r>
              <a:rPr lang="en-US" sz="2400" b="1" dirty="0"/>
              <a:t>			</a:t>
            </a:r>
            <a:r>
              <a:rPr lang="en-US" sz="2400" b="1" u="sng" dirty="0"/>
              <a:t>Representative</a:t>
            </a:r>
            <a:endParaRPr lang="en-US" sz="2400" b="1" u="sng" dirty="0"/>
          </a:p>
          <a:p>
            <a:r>
              <a:rPr lang="en-US" sz="2400" b="1" dirty="0"/>
              <a:t>A.	North </a:t>
            </a:r>
            <a:r>
              <a:rPr lang="en-US" sz="2400" b="1" dirty="0"/>
              <a:t>Nyanza		</a:t>
            </a:r>
            <a:r>
              <a:rPr lang="en-US" sz="2400" b="1" dirty="0" err="1"/>
              <a:t>Oginga</a:t>
            </a:r>
            <a:r>
              <a:rPr lang="en-US" sz="2400" b="1" dirty="0"/>
              <a:t> </a:t>
            </a:r>
            <a:r>
              <a:rPr lang="en-US" sz="2400" b="1" dirty="0" err="1"/>
              <a:t>Odinga</a:t>
            </a:r>
            <a:r>
              <a:rPr lang="en-US" sz="2400" b="1" dirty="0"/>
              <a:t>		</a:t>
            </a:r>
            <a:endParaRPr lang="en-US" sz="2400" b="1" dirty="0"/>
          </a:p>
          <a:p>
            <a:r>
              <a:rPr lang="en-US" sz="2400" b="1" dirty="0"/>
              <a:t>B.	Rift </a:t>
            </a:r>
            <a:r>
              <a:rPr lang="en-US" sz="2400" b="1" dirty="0"/>
              <a:t>Valley		Daniel </a:t>
            </a:r>
            <a:r>
              <a:rPr lang="en-US" sz="2400" b="1" dirty="0" err="1"/>
              <a:t>Moi</a:t>
            </a:r>
            <a:endParaRPr lang="en-US" sz="2400" b="1" dirty="0"/>
          </a:p>
          <a:p>
            <a:r>
              <a:rPr lang="en-US" sz="2400" b="1" dirty="0"/>
              <a:t>C.	</a:t>
            </a:r>
            <a:r>
              <a:rPr lang="en-US" sz="2400" b="1" dirty="0" err="1"/>
              <a:t>Ukambani</a:t>
            </a:r>
            <a:r>
              <a:rPr lang="en-US" sz="2400" b="1" dirty="0"/>
              <a:t>		Bernard Mate</a:t>
            </a:r>
            <a:endParaRPr lang="en-US" sz="2400" b="1" dirty="0"/>
          </a:p>
          <a:p>
            <a:r>
              <a:rPr lang="en-US" sz="2400" b="1" dirty="0"/>
              <a:t>D.	Central </a:t>
            </a:r>
            <a:r>
              <a:rPr lang="en-US" sz="2400" b="1" dirty="0"/>
              <a:t>Region	David </a:t>
            </a:r>
            <a:r>
              <a:rPr lang="en-US" sz="2400" b="1" dirty="0" err="1"/>
              <a:t>Muimi</a:t>
            </a:r>
            <a:endParaRPr lang="en-US" sz="2400" b="1" dirty="0"/>
          </a:p>
        </p:txBody>
      </p:sp>
    </p:spTree>
    <p:extLst>
      <p:ext uri="{BB962C8B-B14F-4D97-AF65-F5344CB8AC3E}">
        <p14:creationId xmlns:p14="http://schemas.microsoft.com/office/powerpoint/2010/main" val="418480319"/>
      </p:ext>
    </p:extLst>
  </p:cSld>
  <p:clrMapOvr>
    <a:masterClrMapping/>
  </p:clrMapOvr>
  <p:transition spd="slow">
    <p:cover/>
  </p:transition>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32922"/>
            <a:ext cx="9067800" cy="5262979"/>
          </a:xfrm>
          <a:prstGeom prst="rect">
            <a:avLst/>
          </a:prstGeom>
        </p:spPr>
        <p:txBody>
          <a:bodyPr wrap="square">
            <a:spAutoFit/>
          </a:bodyPr>
          <a:lstStyle/>
          <a:p>
            <a:r>
              <a:rPr lang="en-US" sz="2400" b="1" dirty="0"/>
              <a:t>(Yr. 2010)</a:t>
            </a:r>
          </a:p>
          <a:p>
            <a:r>
              <a:rPr lang="en-US" sz="2400" b="1" dirty="0"/>
              <a:t>9.  June </a:t>
            </a:r>
            <a:r>
              <a:rPr lang="en-US" sz="2400" b="1" dirty="0"/>
              <a:t>1</a:t>
            </a:r>
            <a:r>
              <a:rPr lang="en-US" sz="2400" b="1" baseline="30000" dirty="0"/>
              <a:t>st</a:t>
            </a:r>
            <a:r>
              <a:rPr lang="en-US" sz="2400" b="1" dirty="0"/>
              <a:t> is </a:t>
            </a:r>
            <a:r>
              <a:rPr lang="en-US" sz="2400" b="1" dirty="0"/>
              <a:t>important in Kenya because it is the day</a:t>
            </a:r>
          </a:p>
          <a:p>
            <a:r>
              <a:rPr lang="en-US" sz="2400" b="1" dirty="0"/>
              <a:t>A.  Freedom fighters were released from detention</a:t>
            </a:r>
          </a:p>
          <a:p>
            <a:r>
              <a:rPr lang="en-US" sz="2400" b="1" dirty="0"/>
              <a:t>B. Kenya got internal self government </a:t>
            </a:r>
            <a:endParaRPr lang="en-US" sz="2400" b="1" dirty="0"/>
          </a:p>
          <a:p>
            <a:r>
              <a:rPr lang="en-US" sz="2400" b="1" dirty="0"/>
              <a:t>C</a:t>
            </a:r>
            <a:r>
              <a:rPr lang="en-US" sz="2400" b="1" dirty="0"/>
              <a:t>. The country became a republic </a:t>
            </a:r>
            <a:endParaRPr lang="en-US" sz="2400" b="1" dirty="0"/>
          </a:p>
          <a:p>
            <a:r>
              <a:rPr lang="en-US" sz="2400" b="1" dirty="0"/>
              <a:t>D. Kenya became a multi-party state </a:t>
            </a:r>
          </a:p>
          <a:p>
            <a:endParaRPr lang="en-US" sz="2400" b="1" dirty="0" err="1"/>
          </a:p>
          <a:p>
            <a:r>
              <a:rPr lang="en-US" sz="2400" b="1" dirty="0"/>
              <a:t>Yr</a:t>
            </a:r>
            <a:r>
              <a:rPr lang="en-US" sz="2400" b="1" dirty="0"/>
              <a:t>. 2009)</a:t>
            </a:r>
          </a:p>
          <a:p>
            <a:r>
              <a:rPr lang="en-US" sz="2400" b="1" dirty="0"/>
              <a:t>1</a:t>
            </a:r>
            <a:r>
              <a:rPr lang="en-US" sz="2400" b="1" dirty="0"/>
              <a:t>0</a:t>
            </a:r>
            <a:r>
              <a:rPr lang="en-US" sz="2400" b="1" dirty="0"/>
              <a:t>. Which one of the following is the reason why </a:t>
            </a:r>
            <a:r>
              <a:rPr lang="en-US" sz="2400" b="1" dirty="0" err="1"/>
              <a:t>Madaraka</a:t>
            </a:r>
            <a:r>
              <a:rPr lang="en-US" sz="2400" b="1" dirty="0"/>
              <a:t> Day is celebrated in Kenya? </a:t>
            </a:r>
            <a:endParaRPr lang="en-US" sz="2400" b="1" dirty="0"/>
          </a:p>
          <a:p>
            <a:r>
              <a:rPr lang="en-US" sz="2400" b="1" dirty="0"/>
              <a:t>A</a:t>
            </a:r>
            <a:r>
              <a:rPr lang="en-US" sz="2400" b="1" dirty="0"/>
              <a:t>.  To remember the day when self government was attained.</a:t>
            </a:r>
          </a:p>
          <a:p>
            <a:r>
              <a:rPr lang="en-US" sz="2400" b="1" dirty="0"/>
              <a:t>B.  To </a:t>
            </a:r>
            <a:r>
              <a:rPr lang="en-US" sz="2400" b="1" dirty="0"/>
              <a:t>remember the day freedom fighters were arrested.</a:t>
            </a:r>
          </a:p>
          <a:p>
            <a:r>
              <a:rPr lang="en-US" sz="2400" b="1" dirty="0"/>
              <a:t>C.  To </a:t>
            </a:r>
            <a:r>
              <a:rPr lang="en-US" sz="2400" b="1" dirty="0"/>
              <a:t>remember the day when Mau </a:t>
            </a:r>
            <a:r>
              <a:rPr lang="en-US" sz="2400" b="1" dirty="0" err="1"/>
              <a:t>Mau</a:t>
            </a:r>
            <a:r>
              <a:rPr lang="en-US" sz="2400" b="1" dirty="0"/>
              <a:t> Movement started.</a:t>
            </a:r>
          </a:p>
          <a:p>
            <a:r>
              <a:rPr lang="en-US" sz="2400" b="1" dirty="0"/>
              <a:t>D.  To </a:t>
            </a:r>
            <a:r>
              <a:rPr lang="en-US" sz="2400" b="1" dirty="0"/>
              <a:t>remember the day Kenya became a colony.</a:t>
            </a:r>
          </a:p>
        </p:txBody>
      </p:sp>
    </p:spTree>
    <p:extLst>
      <p:ext uri="{BB962C8B-B14F-4D97-AF65-F5344CB8AC3E}">
        <p14:creationId xmlns:p14="http://schemas.microsoft.com/office/powerpoint/2010/main" val="1563999079"/>
      </p:ext>
    </p:extLst>
  </p:cSld>
  <p:clrMapOvr>
    <a:masterClrMapping/>
  </p:clrMapOvr>
  <p:transition spd="slow">
    <p:cover/>
  </p:transition>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190500"/>
            <a:ext cx="8763000" cy="2677656"/>
          </a:xfrm>
          <a:prstGeom prst="rect">
            <a:avLst/>
          </a:prstGeom>
        </p:spPr>
        <p:txBody>
          <a:bodyPr wrap="square">
            <a:spAutoFit/>
          </a:bodyPr>
          <a:lstStyle/>
          <a:p>
            <a:r>
              <a:rPr lang="en-US" sz="2400" b="1" dirty="0"/>
              <a:t>12.Which </a:t>
            </a:r>
            <a:r>
              <a:rPr lang="en-US" sz="2400" b="1" dirty="0"/>
              <a:t>one of the following became the title </a:t>
            </a:r>
            <a:r>
              <a:rPr lang="en-US" sz="2400" b="1" dirty="0"/>
              <a:t>of the </a:t>
            </a:r>
            <a:r>
              <a:rPr lang="en-US" sz="2400" b="1" dirty="0"/>
              <a:t>Head of State in Kenya when the </a:t>
            </a:r>
            <a:r>
              <a:rPr lang="en-US" sz="2400" b="1" dirty="0"/>
              <a:t>country was </a:t>
            </a:r>
            <a:r>
              <a:rPr lang="en-US" sz="2400" b="1" dirty="0"/>
              <a:t>declared a republic?</a:t>
            </a:r>
          </a:p>
          <a:p>
            <a:pPr marL="457200" indent="-457200">
              <a:buAutoNum type="alphaUcPeriod"/>
            </a:pPr>
            <a:r>
              <a:rPr lang="en-US" sz="2400" b="1" dirty="0"/>
              <a:t>The </a:t>
            </a:r>
            <a:r>
              <a:rPr lang="en-US" sz="2400" b="1" dirty="0"/>
              <a:t>Prime Minister	</a:t>
            </a:r>
            <a:endParaRPr lang="en-US" sz="2400" b="1" dirty="0"/>
          </a:p>
          <a:p>
            <a:pPr marL="457200" indent="-457200">
              <a:buAutoNum type="alphaUcPeriod"/>
            </a:pPr>
            <a:r>
              <a:rPr lang="en-US" sz="2400" b="1" dirty="0"/>
              <a:t>The </a:t>
            </a:r>
            <a:r>
              <a:rPr lang="en-US" sz="2400" b="1" dirty="0"/>
              <a:t>governor</a:t>
            </a:r>
          </a:p>
          <a:p>
            <a:pPr marL="457200" indent="-457200">
              <a:buAutoNum type="alphaUcPeriod" startAt="3"/>
            </a:pPr>
            <a:r>
              <a:rPr lang="en-US" sz="2400" b="1" dirty="0"/>
              <a:t>The </a:t>
            </a:r>
            <a:r>
              <a:rPr lang="en-US" sz="2400" b="1" dirty="0"/>
              <a:t>president	</a:t>
            </a:r>
            <a:r>
              <a:rPr lang="en-US" sz="2400" b="1" dirty="0"/>
              <a:t>	</a:t>
            </a:r>
          </a:p>
          <a:p>
            <a:pPr marL="457200" indent="-457200">
              <a:buAutoNum type="alphaUcPeriod" startAt="3"/>
            </a:pPr>
            <a:r>
              <a:rPr lang="en-US" sz="2400" b="1" dirty="0"/>
              <a:t>The </a:t>
            </a:r>
            <a:r>
              <a:rPr lang="en-US" sz="2400" b="1" dirty="0"/>
              <a:t>emperor</a:t>
            </a:r>
          </a:p>
          <a:p>
            <a:endParaRPr lang="en-US" sz="2400" b="1" dirty="0"/>
          </a:p>
        </p:txBody>
      </p:sp>
      <p:sp>
        <p:nvSpPr>
          <p:cNvPr id="6" name="Rectangle 5"/>
          <p:cNvSpPr/>
          <p:nvPr/>
        </p:nvSpPr>
        <p:spPr>
          <a:xfrm>
            <a:off x="660400" y="2161044"/>
            <a:ext cx="8991600" cy="3046988"/>
          </a:xfrm>
          <a:prstGeom prst="rect">
            <a:avLst/>
          </a:prstGeom>
        </p:spPr>
        <p:txBody>
          <a:bodyPr wrap="square">
            <a:spAutoFit/>
          </a:bodyPr>
          <a:lstStyle/>
          <a:p>
            <a:endParaRPr lang="en-US" sz="2400" b="1" dirty="0"/>
          </a:p>
          <a:p>
            <a:endParaRPr lang="en-US" sz="2400" b="1" dirty="0"/>
          </a:p>
          <a:p>
            <a:r>
              <a:rPr lang="en-US" sz="2400" b="1" dirty="0" err="1"/>
              <a:t>Yr</a:t>
            </a:r>
            <a:r>
              <a:rPr lang="en-US" sz="2400" b="1" dirty="0"/>
              <a:t> </a:t>
            </a:r>
            <a:r>
              <a:rPr lang="en-US" sz="2400" b="1" dirty="0"/>
              <a:t>2004)</a:t>
            </a:r>
          </a:p>
          <a:p>
            <a:r>
              <a:rPr lang="en-US" sz="2400" b="1" dirty="0"/>
              <a:t>13.The </a:t>
            </a:r>
            <a:r>
              <a:rPr lang="en-US" sz="2400" b="1" dirty="0"/>
              <a:t>Party that led South Africa to </a:t>
            </a:r>
            <a:r>
              <a:rPr lang="en-US" sz="2400" b="1" dirty="0"/>
              <a:t>its independence </a:t>
            </a:r>
            <a:r>
              <a:rPr lang="en-US" sz="2400" b="1" dirty="0"/>
              <a:t>in 1994 is</a:t>
            </a:r>
          </a:p>
          <a:p>
            <a:r>
              <a:rPr lang="en-US" sz="2400" b="1" dirty="0"/>
              <a:t>A.	Pan African Congress</a:t>
            </a:r>
          </a:p>
          <a:p>
            <a:r>
              <a:rPr lang="en-US" sz="2400" b="1" dirty="0"/>
              <a:t>B.	</a:t>
            </a:r>
            <a:r>
              <a:rPr lang="en-US" sz="2400" b="1" dirty="0" err="1"/>
              <a:t>Inkatha</a:t>
            </a:r>
            <a:r>
              <a:rPr lang="en-US" sz="2400" b="1" dirty="0"/>
              <a:t> Freedom Party</a:t>
            </a:r>
          </a:p>
          <a:p>
            <a:r>
              <a:rPr lang="en-US" sz="2400" b="1" dirty="0"/>
              <a:t>C.	African National Congress</a:t>
            </a:r>
          </a:p>
          <a:p>
            <a:r>
              <a:rPr lang="en-US" sz="2400" b="1" dirty="0"/>
              <a:t>D.	</a:t>
            </a:r>
            <a:r>
              <a:rPr lang="en-US" sz="2400" b="1" dirty="0" err="1"/>
              <a:t>Africaner</a:t>
            </a:r>
            <a:r>
              <a:rPr lang="en-US" sz="2400" b="1" dirty="0"/>
              <a:t> Nationalist Party</a:t>
            </a:r>
          </a:p>
        </p:txBody>
      </p:sp>
    </p:spTree>
    <p:extLst>
      <p:ext uri="{BB962C8B-B14F-4D97-AF65-F5344CB8AC3E}">
        <p14:creationId xmlns:p14="http://schemas.microsoft.com/office/powerpoint/2010/main" val="2628578772"/>
      </p:ext>
    </p:extLst>
  </p:cSld>
  <p:clrMapOvr>
    <a:masterClrMapping/>
  </p:clrMapOvr>
  <p:transition spd="slow">
    <p:cover/>
  </p:transition>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0400" y="92989"/>
            <a:ext cx="8915400" cy="5262979"/>
          </a:xfrm>
          <a:prstGeom prst="rect">
            <a:avLst/>
          </a:prstGeom>
        </p:spPr>
        <p:txBody>
          <a:bodyPr wrap="square">
            <a:spAutoFit/>
          </a:bodyPr>
          <a:lstStyle/>
          <a:p>
            <a:r>
              <a:rPr lang="en-US" sz="2400" b="1" dirty="0"/>
              <a:t>(</a:t>
            </a:r>
            <a:r>
              <a:rPr lang="en-US" sz="2400" b="1" dirty="0" err="1"/>
              <a:t>Yr</a:t>
            </a:r>
            <a:r>
              <a:rPr lang="en-US" sz="2400" b="1" dirty="0"/>
              <a:t> 2005)</a:t>
            </a:r>
          </a:p>
          <a:p>
            <a:r>
              <a:rPr lang="en-US" sz="2400" b="1" dirty="0"/>
              <a:t>16.Which </a:t>
            </a:r>
            <a:r>
              <a:rPr lang="en-US" sz="2400" b="1" dirty="0"/>
              <a:t>one of the following was an effect of </a:t>
            </a:r>
            <a:r>
              <a:rPr lang="en-US" sz="2400" b="1" dirty="0"/>
              <a:t>the Second </a:t>
            </a:r>
            <a:r>
              <a:rPr lang="en-US" sz="2400" b="1" dirty="0"/>
              <a:t>World War on African Nationalism </a:t>
            </a:r>
            <a:r>
              <a:rPr lang="en-US" sz="2400" b="1" dirty="0"/>
              <a:t>in Kenya</a:t>
            </a:r>
            <a:r>
              <a:rPr lang="en-US" sz="2400" b="1" dirty="0"/>
              <a:t>?</a:t>
            </a:r>
          </a:p>
          <a:p>
            <a:r>
              <a:rPr lang="en-US" sz="2400" b="1" dirty="0"/>
              <a:t>A. It </a:t>
            </a:r>
            <a:r>
              <a:rPr lang="en-US" sz="2400" b="1" dirty="0"/>
              <a:t>made the Africans stop working in </a:t>
            </a:r>
            <a:r>
              <a:rPr lang="en-US" sz="2400" b="1" dirty="0"/>
              <a:t>the Europeans </a:t>
            </a:r>
            <a:r>
              <a:rPr lang="en-US" sz="2400" b="1" dirty="0"/>
              <a:t>farms.</a:t>
            </a:r>
          </a:p>
          <a:p>
            <a:r>
              <a:rPr lang="en-US" sz="2400" b="1" dirty="0"/>
              <a:t>B. It </a:t>
            </a:r>
            <a:r>
              <a:rPr lang="en-US" sz="2400" b="1" dirty="0"/>
              <a:t>increased the Africans' desire </a:t>
            </a:r>
            <a:r>
              <a:rPr lang="en-US" sz="2400" b="1" dirty="0"/>
              <a:t>for independence</a:t>
            </a:r>
            <a:r>
              <a:rPr lang="en-US" sz="2400" b="1" dirty="0"/>
              <a:t>.</a:t>
            </a:r>
          </a:p>
          <a:p>
            <a:r>
              <a:rPr lang="en-US" sz="2400" b="1" dirty="0"/>
              <a:t>C. It </a:t>
            </a:r>
            <a:r>
              <a:rPr lang="en-US" sz="2400" b="1" dirty="0"/>
              <a:t>led to the Africans being nominated to </a:t>
            </a:r>
            <a:r>
              <a:rPr lang="en-US" sz="2400" b="1" dirty="0"/>
              <a:t>the Legislative </a:t>
            </a:r>
            <a:r>
              <a:rPr lang="en-US" sz="2400" b="1" dirty="0"/>
              <a:t>Council.</a:t>
            </a:r>
          </a:p>
          <a:p>
            <a:r>
              <a:rPr lang="en-US" sz="2400" b="1" dirty="0"/>
              <a:t>D. It </a:t>
            </a:r>
            <a:r>
              <a:rPr lang="en-US" sz="2400" b="1" dirty="0"/>
              <a:t>reduced the Africans' dislike for </a:t>
            </a:r>
            <a:r>
              <a:rPr lang="en-US" sz="2400" b="1" dirty="0"/>
              <a:t>the Europeans</a:t>
            </a:r>
            <a:r>
              <a:rPr lang="en-US" sz="2400" b="1" dirty="0"/>
              <a:t>.</a:t>
            </a:r>
          </a:p>
          <a:p>
            <a:endParaRPr lang="en-US" sz="2400" b="1" dirty="0"/>
          </a:p>
          <a:p>
            <a:r>
              <a:rPr lang="en-US" sz="2400" b="1" dirty="0"/>
              <a:t>(</a:t>
            </a:r>
            <a:r>
              <a:rPr lang="en-US" sz="2400" b="1" dirty="0" err="1"/>
              <a:t>Yr</a:t>
            </a:r>
            <a:r>
              <a:rPr lang="en-US" sz="2400" b="1" dirty="0"/>
              <a:t> 2005)</a:t>
            </a:r>
          </a:p>
          <a:p>
            <a:r>
              <a:rPr lang="en-US" sz="2400" b="1" dirty="0"/>
              <a:t>17.The </a:t>
            </a:r>
            <a:r>
              <a:rPr lang="en-US" sz="2400" b="1" dirty="0"/>
              <a:t>political party which led Ghana </a:t>
            </a:r>
            <a:r>
              <a:rPr lang="en-US" sz="2400" b="1" dirty="0"/>
              <a:t>to independence </a:t>
            </a:r>
            <a:r>
              <a:rPr lang="en-US" sz="2400" b="1" dirty="0"/>
              <a:t>in 1957 was</a:t>
            </a:r>
          </a:p>
          <a:p>
            <a:r>
              <a:rPr lang="en-US" sz="2400" b="1" dirty="0"/>
              <a:t>A.	the National Liberation Movement (NLM)</a:t>
            </a:r>
          </a:p>
          <a:p>
            <a:r>
              <a:rPr lang="en-US" sz="2400" b="1" dirty="0"/>
              <a:t>B.	the Convention People's Party (CPP)</a:t>
            </a:r>
          </a:p>
          <a:p>
            <a:r>
              <a:rPr lang="en-US" sz="2400" b="1" dirty="0"/>
              <a:t>C.	the Northern Peoples' Party (NPP)</a:t>
            </a:r>
          </a:p>
          <a:p>
            <a:r>
              <a:rPr lang="en-US" sz="2400" b="1" dirty="0"/>
              <a:t>D.	the United Gold Coast Convention (UGCC).</a:t>
            </a:r>
          </a:p>
        </p:txBody>
      </p:sp>
    </p:spTree>
    <p:extLst>
      <p:ext uri="{BB962C8B-B14F-4D97-AF65-F5344CB8AC3E}">
        <p14:creationId xmlns:p14="http://schemas.microsoft.com/office/powerpoint/2010/main" val="2208325455"/>
      </p:ext>
    </p:extLst>
  </p:cSld>
  <p:clrMapOvr>
    <a:masterClrMapping/>
  </p:clrMapOvr>
  <p:transition spd="slow">
    <p:cover/>
  </p:transition>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114301"/>
            <a:ext cx="9067800" cy="4524315"/>
          </a:xfrm>
          <a:prstGeom prst="rect">
            <a:avLst/>
          </a:prstGeom>
        </p:spPr>
        <p:txBody>
          <a:bodyPr wrap="square">
            <a:spAutoFit/>
          </a:bodyPr>
          <a:lstStyle/>
          <a:p>
            <a:r>
              <a:rPr lang="en-US" sz="2400" b="1" dirty="0"/>
              <a:t>18.Which </a:t>
            </a:r>
            <a:r>
              <a:rPr lang="en-US" sz="2400" b="1" dirty="0"/>
              <a:t>one of the following African countries </a:t>
            </a:r>
            <a:r>
              <a:rPr lang="en-US" sz="2400" b="1" dirty="0"/>
              <a:t>is correctly </a:t>
            </a:r>
            <a:r>
              <a:rPr lang="en-US" sz="2400" b="1" dirty="0"/>
              <a:t>matched with its first president?</a:t>
            </a:r>
          </a:p>
          <a:p>
            <a:r>
              <a:rPr lang="en-US" sz="2400" b="1" dirty="0"/>
              <a:t>	</a:t>
            </a:r>
            <a:r>
              <a:rPr lang="en-US" sz="2400" b="1" u="sng" dirty="0"/>
              <a:t>Country</a:t>
            </a:r>
            <a:r>
              <a:rPr lang="en-US" sz="2400" b="1" dirty="0"/>
              <a:t>	</a:t>
            </a:r>
            <a:r>
              <a:rPr lang="en-US" sz="2400" b="1" dirty="0"/>
              <a:t>	</a:t>
            </a:r>
            <a:r>
              <a:rPr lang="en-US" sz="2400" b="1" u="sng" dirty="0"/>
              <a:t>President</a:t>
            </a:r>
            <a:endParaRPr lang="en-US" sz="2400" b="1" u="sng" dirty="0"/>
          </a:p>
          <a:p>
            <a:r>
              <a:rPr lang="en-US" sz="2400" b="1" dirty="0"/>
              <a:t>A.	Zimbabwe	</a:t>
            </a:r>
            <a:r>
              <a:rPr lang="en-US" sz="2400" b="1" dirty="0"/>
              <a:t>	Robert </a:t>
            </a:r>
            <a:r>
              <a:rPr lang="en-US" sz="2400" b="1" dirty="0"/>
              <a:t>Mugabe</a:t>
            </a:r>
          </a:p>
          <a:p>
            <a:r>
              <a:rPr lang="en-US" sz="2400" b="1" dirty="0"/>
              <a:t>B.	Tanzania	</a:t>
            </a:r>
            <a:r>
              <a:rPr lang="en-US" sz="2400" b="1" dirty="0"/>
              <a:t>	Benjamin </a:t>
            </a:r>
            <a:r>
              <a:rPr lang="en-US" sz="2400" b="1" dirty="0" err="1"/>
              <a:t>Mkapa</a:t>
            </a:r>
            <a:r>
              <a:rPr lang="en-US" sz="2400" b="1" dirty="0"/>
              <a:t>.</a:t>
            </a:r>
          </a:p>
          <a:p>
            <a:r>
              <a:rPr lang="en-US" sz="2400" b="1" dirty="0"/>
              <a:t>C.	Mozambique      </a:t>
            </a:r>
            <a:r>
              <a:rPr lang="en-US" sz="2400" b="1" dirty="0"/>
              <a:t>	</a:t>
            </a:r>
            <a:r>
              <a:rPr lang="en-US" sz="2400" b="1" dirty="0" err="1"/>
              <a:t>Joakim</a:t>
            </a:r>
            <a:r>
              <a:rPr lang="en-US" sz="2400" b="1" dirty="0"/>
              <a:t> </a:t>
            </a:r>
            <a:r>
              <a:rPr lang="en-US" sz="2400" b="1" dirty="0" err="1"/>
              <a:t>Chissano</a:t>
            </a:r>
            <a:r>
              <a:rPr lang="en-US" sz="2400" b="1" dirty="0"/>
              <a:t>.</a:t>
            </a:r>
          </a:p>
          <a:p>
            <a:r>
              <a:rPr lang="en-US" sz="2400" b="1" dirty="0"/>
              <a:t>D.	Somalia	</a:t>
            </a:r>
            <a:r>
              <a:rPr lang="en-US" sz="2400" b="1" dirty="0"/>
              <a:t>	Mohamed </a:t>
            </a:r>
            <a:r>
              <a:rPr lang="en-US" sz="2400" b="1" dirty="0" err="1"/>
              <a:t>Abdullahi</a:t>
            </a:r>
            <a:r>
              <a:rPr lang="en-US" sz="2400" b="1" dirty="0"/>
              <a:t> </a:t>
            </a:r>
            <a:r>
              <a:rPr lang="en-US" sz="2400" b="1" dirty="0" err="1"/>
              <a:t>Yusufu</a:t>
            </a:r>
            <a:endParaRPr lang="en-US" sz="2400" b="1" dirty="0"/>
          </a:p>
          <a:p>
            <a:endParaRPr lang="en-US" b="1" dirty="0"/>
          </a:p>
          <a:p>
            <a:r>
              <a:rPr lang="en-US" sz="2400" b="1" dirty="0"/>
              <a:t>19.In </a:t>
            </a:r>
            <a:r>
              <a:rPr lang="en-US" sz="2400" b="1" dirty="0"/>
              <a:t>Kenya, 12th December 1964 is remembered </a:t>
            </a:r>
            <a:r>
              <a:rPr lang="en-US" sz="2400" b="1" dirty="0"/>
              <a:t>as the </a:t>
            </a:r>
            <a:r>
              <a:rPr lang="en-US" sz="2400" b="1" dirty="0"/>
              <a:t>day when the country became</a:t>
            </a:r>
          </a:p>
          <a:p>
            <a:r>
              <a:rPr lang="en-US" sz="2400" b="1" dirty="0"/>
              <a:t>A.	a member of the United Nations.</a:t>
            </a:r>
          </a:p>
          <a:p>
            <a:r>
              <a:rPr lang="en-US" sz="2400" b="1" dirty="0"/>
              <a:t>B.	a member of the East African community.</a:t>
            </a:r>
          </a:p>
        </p:txBody>
      </p:sp>
    </p:spTree>
    <p:extLst>
      <p:ext uri="{BB962C8B-B14F-4D97-AF65-F5344CB8AC3E}">
        <p14:creationId xmlns:p14="http://schemas.microsoft.com/office/powerpoint/2010/main" val="1569777868"/>
      </p:ext>
    </p:extLst>
  </p:cSld>
  <p:clrMapOvr>
    <a:masterClrMapping/>
  </p:clrMapOvr>
  <p:transition spd="slow">
    <p:cover/>
  </p:transition>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38101"/>
            <a:ext cx="9067800" cy="5632311"/>
          </a:xfrm>
          <a:prstGeom prst="rect">
            <a:avLst/>
          </a:prstGeom>
        </p:spPr>
        <p:txBody>
          <a:bodyPr wrap="square">
            <a:spAutoFit/>
          </a:bodyPr>
          <a:lstStyle/>
          <a:p>
            <a:r>
              <a:rPr lang="en-US" sz="2400" b="1" dirty="0" err="1"/>
              <a:t>Yr</a:t>
            </a:r>
            <a:r>
              <a:rPr lang="en-US" sz="2400" b="1" dirty="0"/>
              <a:t> 2009</a:t>
            </a:r>
            <a:r>
              <a:rPr lang="en-US" sz="2400" b="1" dirty="0"/>
              <a:t>)</a:t>
            </a:r>
          </a:p>
          <a:p>
            <a:r>
              <a:rPr lang="en-US" sz="2400" b="1" dirty="0"/>
              <a:t>1. The </a:t>
            </a:r>
            <a:r>
              <a:rPr lang="en-US" sz="2400" b="1" dirty="0"/>
              <a:t>following arc some historical events that </a:t>
            </a:r>
            <a:r>
              <a:rPr lang="en-US" sz="2400" b="1" dirty="0"/>
              <a:t>taken </a:t>
            </a:r>
            <a:r>
              <a:rPr lang="en-US" sz="2400" b="1" dirty="0"/>
              <a:t>place since independence. </a:t>
            </a:r>
            <a:endParaRPr lang="en-US" sz="2400" b="1" dirty="0"/>
          </a:p>
          <a:p>
            <a:pPr marL="514350" indent="-514350">
              <a:buFont typeface="+mj-lt"/>
              <a:buAutoNum type="romanLcPeriod"/>
            </a:pPr>
            <a:r>
              <a:rPr lang="en-US" sz="2400" b="1" dirty="0"/>
              <a:t>Daniel </a:t>
            </a:r>
            <a:r>
              <a:rPr lang="en-US" sz="2400" b="1" dirty="0" err="1"/>
              <a:t>Arap</a:t>
            </a:r>
            <a:r>
              <a:rPr lang="en-US" sz="2400" b="1" dirty="0"/>
              <a:t> </a:t>
            </a:r>
            <a:r>
              <a:rPr lang="en-US" sz="2400" b="1" dirty="0" err="1"/>
              <a:t>Moi</a:t>
            </a:r>
            <a:r>
              <a:rPr lang="en-US" sz="2400" b="1" dirty="0"/>
              <a:t> retired as a president. </a:t>
            </a:r>
            <a:endParaRPr lang="en-US" sz="2400" b="1" dirty="0"/>
          </a:p>
          <a:p>
            <a:pPr marL="514350" indent="-514350">
              <a:buFont typeface="+mj-lt"/>
              <a:buAutoNum type="romanLcPeriod"/>
            </a:pPr>
            <a:r>
              <a:rPr lang="en-US" sz="2400" b="1" dirty="0"/>
              <a:t>Section </a:t>
            </a:r>
            <a:r>
              <a:rPr lang="en-US" sz="2400" b="1" dirty="0"/>
              <a:t>2A of the constitution was amended </a:t>
            </a:r>
            <a:r>
              <a:rPr lang="en-US" sz="2400" b="1" dirty="0"/>
              <a:t> </a:t>
            </a:r>
          </a:p>
          <a:p>
            <a:pPr marL="514350" indent="-514350">
              <a:buFont typeface="+mj-lt"/>
              <a:buAutoNum type="romanLcPeriod"/>
            </a:pPr>
            <a:r>
              <a:rPr lang="en-US" sz="2400" b="1" dirty="0"/>
              <a:t>Kenya </a:t>
            </a:r>
            <a:r>
              <a:rPr lang="en-US" sz="2400" b="1" dirty="0"/>
              <a:t>became a republic </a:t>
            </a:r>
            <a:endParaRPr lang="en-US" sz="2400" b="1" dirty="0"/>
          </a:p>
          <a:p>
            <a:r>
              <a:rPr lang="en-US" sz="2400" b="1" dirty="0"/>
              <a:t>Which </a:t>
            </a:r>
            <a:r>
              <a:rPr lang="en-US" sz="2400" b="1" dirty="0"/>
              <a:t>is the correct order in which the events </a:t>
            </a:r>
            <a:r>
              <a:rPr lang="en-US" sz="2400" b="1" dirty="0"/>
              <a:t>took </a:t>
            </a:r>
            <a:r>
              <a:rPr lang="en-US" sz="2400" b="1" dirty="0"/>
              <a:t>place?</a:t>
            </a:r>
          </a:p>
          <a:p>
            <a:r>
              <a:rPr lang="en-US" sz="2400" b="1" dirty="0"/>
              <a:t>A.   (i) (iii) (ii)	B. (iii) (ii) (i)</a:t>
            </a:r>
          </a:p>
          <a:p>
            <a:r>
              <a:rPr lang="en-US" sz="2400" b="1" dirty="0"/>
              <a:t>C.   (i) (ii) (iii)	D. (ii) (iii) (i)</a:t>
            </a:r>
          </a:p>
          <a:p>
            <a:r>
              <a:rPr lang="en-US" sz="2400" b="1" dirty="0"/>
              <a:t>2. Which </a:t>
            </a:r>
            <a:r>
              <a:rPr lang="en-US" sz="2400" b="1" dirty="0"/>
              <a:t>of the following statements is true of </a:t>
            </a:r>
            <a:r>
              <a:rPr lang="en-US" sz="2400" b="1" dirty="0"/>
              <a:t>both Julius </a:t>
            </a:r>
            <a:r>
              <a:rPr lang="en-US" sz="2400" b="1" dirty="0" err="1"/>
              <a:t>Nyerere</a:t>
            </a:r>
            <a:r>
              <a:rPr lang="en-US" sz="2400" b="1" dirty="0"/>
              <a:t> of Tanzania and Haile Selassie of Ethiopia?</a:t>
            </a:r>
          </a:p>
          <a:p>
            <a:r>
              <a:rPr lang="en-US" sz="2400" b="1" dirty="0"/>
              <a:t>A.	They led their countries to independence.</a:t>
            </a:r>
          </a:p>
          <a:p>
            <a:r>
              <a:rPr lang="en-US" sz="2400" b="1" dirty="0"/>
              <a:t>B.	They were founder members of O.A.U</a:t>
            </a:r>
          </a:p>
          <a:p>
            <a:r>
              <a:rPr lang="en-US" sz="2400" b="1" dirty="0"/>
              <a:t>C.	They were forced out of power by the army</a:t>
            </a:r>
          </a:p>
          <a:p>
            <a:r>
              <a:rPr lang="en-US" sz="2400" b="1" dirty="0"/>
              <a:t>D.	They introduced socialism in their countries</a:t>
            </a:r>
          </a:p>
        </p:txBody>
      </p:sp>
    </p:spTree>
    <p:extLst>
      <p:ext uri="{BB962C8B-B14F-4D97-AF65-F5344CB8AC3E}">
        <p14:creationId xmlns:p14="http://schemas.microsoft.com/office/powerpoint/2010/main" val="2328780322"/>
      </p:ext>
    </p:extLst>
  </p:cSld>
  <p:clrMapOvr>
    <a:masterClrMapping/>
  </p:clrMapOvr>
  <p:transition spd="slow">
    <p:cover/>
  </p:transition>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238186"/>
            <a:ext cx="9067800" cy="4524315"/>
          </a:xfrm>
          <a:prstGeom prst="rect">
            <a:avLst/>
          </a:prstGeom>
        </p:spPr>
        <p:txBody>
          <a:bodyPr wrap="square">
            <a:spAutoFit/>
          </a:bodyPr>
          <a:lstStyle/>
          <a:p>
            <a:r>
              <a:rPr lang="en-US" sz="2400" b="1" dirty="0" err="1"/>
              <a:t>Yr</a:t>
            </a:r>
            <a:r>
              <a:rPr lang="en-US" sz="2400" b="1" dirty="0"/>
              <a:t> 2007</a:t>
            </a:r>
            <a:r>
              <a:rPr lang="en-US" sz="2400" b="1" dirty="0"/>
              <a:t>)</a:t>
            </a:r>
          </a:p>
          <a:p>
            <a:r>
              <a:rPr lang="en-US" sz="2400" b="1" dirty="0"/>
              <a:t>3. Which </a:t>
            </a:r>
            <a:r>
              <a:rPr lang="en-US" sz="2400" b="1" dirty="0"/>
              <a:t>one of the following is an achievement of Daniel </a:t>
            </a:r>
            <a:r>
              <a:rPr lang="en-US" sz="2400" b="1" dirty="0" err="1"/>
              <a:t>Arap</a:t>
            </a:r>
            <a:r>
              <a:rPr lang="en-US" sz="2400" b="1" dirty="0"/>
              <a:t> </a:t>
            </a:r>
            <a:r>
              <a:rPr lang="en-US" sz="2400" b="1" dirty="0" err="1"/>
              <a:t>Moi</a:t>
            </a:r>
            <a:r>
              <a:rPr lang="en-US" sz="2400" b="1" dirty="0"/>
              <a:t>?</a:t>
            </a:r>
          </a:p>
          <a:p>
            <a:r>
              <a:rPr lang="en-US" sz="2400" b="1" dirty="0"/>
              <a:t>A. He </a:t>
            </a:r>
            <a:r>
              <a:rPr lang="en-US" sz="2400" b="1" dirty="0"/>
              <a:t>promoted communal farming.</a:t>
            </a:r>
          </a:p>
          <a:p>
            <a:r>
              <a:rPr lang="en-US" sz="2400" b="1" dirty="0"/>
              <a:t>B. He </a:t>
            </a:r>
            <a:r>
              <a:rPr lang="en-US" sz="2400" b="1" dirty="0"/>
              <a:t>was the first African representative to </a:t>
            </a:r>
            <a:r>
              <a:rPr lang="en-US" sz="2400" b="1" dirty="0"/>
              <a:t>the Legislative </a:t>
            </a:r>
            <a:r>
              <a:rPr lang="en-US" sz="2400" b="1" dirty="0"/>
              <a:t>Council.</a:t>
            </a:r>
          </a:p>
          <a:p>
            <a:r>
              <a:rPr lang="en-US" sz="2400" b="1" dirty="0"/>
              <a:t>C. He </a:t>
            </a:r>
            <a:r>
              <a:rPr lang="en-US" sz="2400" b="1" dirty="0"/>
              <a:t>was founder member of Kenya </a:t>
            </a:r>
            <a:r>
              <a:rPr lang="en-US" sz="2400" b="1" dirty="0"/>
              <a:t>African Union</a:t>
            </a:r>
            <a:r>
              <a:rPr lang="en-US" sz="2400" b="1" dirty="0"/>
              <a:t>.</a:t>
            </a:r>
          </a:p>
          <a:p>
            <a:r>
              <a:rPr lang="en-US" sz="2400" b="1" dirty="0"/>
              <a:t>D. He </a:t>
            </a:r>
            <a:r>
              <a:rPr lang="en-US" sz="2400" b="1" dirty="0"/>
              <a:t>promoted soil conservation activities in the country, r. 2006)</a:t>
            </a:r>
          </a:p>
          <a:p>
            <a:endParaRPr lang="en-US" sz="2400" b="1" dirty="0"/>
          </a:p>
          <a:p>
            <a:r>
              <a:rPr lang="en-US" sz="2400" b="1" dirty="0"/>
              <a:t>4. Leopold </a:t>
            </a:r>
            <a:r>
              <a:rPr lang="en-US" sz="2400" b="1" dirty="0" err="1"/>
              <a:t>Sedar</a:t>
            </a:r>
            <a:r>
              <a:rPr lang="en-US" sz="2400" b="1" dirty="0"/>
              <a:t> Senghor contributed to democracy in Senegal by</a:t>
            </a:r>
          </a:p>
          <a:p>
            <a:pPr marL="457200" indent="-457200">
              <a:buFont typeface="+mj-lt"/>
              <a:buAutoNum type="alphaUcPeriod"/>
            </a:pPr>
            <a:r>
              <a:rPr lang="en-US" sz="2400" b="1" dirty="0"/>
              <a:t>introducing </a:t>
            </a:r>
            <a:r>
              <a:rPr lang="en-US" sz="2400" b="1" dirty="0"/>
              <a:t>French culture to the country</a:t>
            </a:r>
          </a:p>
          <a:p>
            <a:pPr marL="457200" indent="-457200">
              <a:buFont typeface="+mj-lt"/>
              <a:buAutoNum type="alphaUcPeriod"/>
            </a:pPr>
            <a:r>
              <a:rPr lang="en-US" sz="2400" b="1" dirty="0"/>
              <a:t>allowing </a:t>
            </a:r>
            <a:r>
              <a:rPr lang="en-US" sz="2400" b="1" dirty="0"/>
              <a:t>the formation of many </a:t>
            </a:r>
            <a:r>
              <a:rPr lang="en-US" sz="2400" b="1" dirty="0"/>
              <a:t>political parties</a:t>
            </a:r>
            <a:endParaRPr lang="en-US" sz="2400" b="1" dirty="0"/>
          </a:p>
          <a:p>
            <a:pPr marL="457200" indent="-457200">
              <a:buFont typeface="+mj-lt"/>
              <a:buAutoNum type="alphaUcPeriod"/>
            </a:pPr>
            <a:r>
              <a:rPr lang="en-US" sz="2400" b="1" dirty="0"/>
              <a:t>introducing </a:t>
            </a:r>
            <a:r>
              <a:rPr lang="en-US" sz="2400" b="1" dirty="0"/>
              <a:t>military skills learnt during </a:t>
            </a:r>
            <a:r>
              <a:rPr lang="en-US" sz="2400" b="1" dirty="0"/>
              <a:t>the Second </a:t>
            </a:r>
            <a:r>
              <a:rPr lang="en-US" sz="2400" b="1" dirty="0"/>
              <a:t>World War</a:t>
            </a:r>
          </a:p>
          <a:p>
            <a:pPr marL="457200" indent="-457200">
              <a:buFont typeface="+mj-lt"/>
              <a:buAutoNum type="alphaUcPeriod"/>
            </a:pPr>
            <a:r>
              <a:rPr lang="en-US" sz="2400" b="1" dirty="0"/>
              <a:t>forming </a:t>
            </a:r>
            <a:r>
              <a:rPr lang="en-US" sz="2400" b="1" dirty="0"/>
              <a:t>a cabinet after becoming the </a:t>
            </a:r>
            <a:r>
              <a:rPr lang="en-US" sz="2400" b="1" dirty="0"/>
              <a:t>first president</a:t>
            </a:r>
          </a:p>
        </p:txBody>
      </p:sp>
    </p:spTree>
    <p:extLst>
      <p:ext uri="{BB962C8B-B14F-4D97-AF65-F5344CB8AC3E}">
        <p14:creationId xmlns:p14="http://schemas.microsoft.com/office/powerpoint/2010/main" val="2916543824"/>
      </p:ext>
    </p:extLst>
  </p:cSld>
  <p:clrMapOvr>
    <a:masterClrMapping/>
  </p:clrMapOvr>
  <p:transition spd="slow">
    <p:cove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14300"/>
            <a:ext cx="9144000" cy="533400"/>
          </a:xfrm>
        </p:spPr>
        <p:txBody>
          <a:bodyPr>
            <a:noAutofit/>
          </a:bodyPr>
          <a:lstStyle/>
          <a:p>
            <a:r>
              <a:rPr lang="en-US" sz="2400" u="sng" dirty="0">
                <a:solidFill>
                  <a:srgbClr val="FF0000"/>
                </a:solidFill>
                <a:latin typeface="Arial Rounded MT Bold" pitchFamily="34" charset="0"/>
              </a:rPr>
              <a:t>SOME AFRICAN COUNTRIES AND THEIR CAPITAL CITIES</a:t>
            </a:r>
            <a:r>
              <a:rPr lang="en-US" sz="2400" u="sng" dirty="0">
                <a:solidFill>
                  <a:srgbClr val="FF0000"/>
                </a:solidFill>
                <a:latin typeface="Arial Rounded MT Bold" pitchFamily="34" charset="0"/>
              </a:rPr>
              <a:t>:</a:t>
            </a:r>
            <a:endParaRPr lang="en-US" sz="2400" dirty="0">
              <a:solidFill>
                <a:srgbClr val="FF0000"/>
              </a:solidFill>
              <a:latin typeface="Arial Rounded MT Bold" pitchFamily="34" charset="0"/>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921298800"/>
              </p:ext>
            </p:extLst>
          </p:nvPr>
        </p:nvGraphicFramePr>
        <p:xfrm>
          <a:off x="508000" y="393700"/>
          <a:ext cx="3962400" cy="4826000"/>
        </p:xfrm>
        <a:graphic>
          <a:graphicData uri="http://schemas.openxmlformats.org/drawingml/2006/table">
            <a:tbl>
              <a:tblPr firstRow="1" firstCol="1" lastRow="1" lastCol="1" bandRow="1" bandCol="1">
                <a:tableStyleId>{2D5ABB26-0587-4C30-8999-92F81FD0307C}</a:tableStyleId>
              </a:tblPr>
              <a:tblGrid>
                <a:gridCol w="1940768">
                  <a:extLst>
                    <a:ext uri="{9D8B030D-6E8A-4147-A177-3AD203B41FA5}">
                      <a16:colId xmlns:a16="http://schemas.microsoft.com/office/drawing/2014/main" val="20000"/>
                    </a:ext>
                  </a:extLst>
                </a:gridCol>
                <a:gridCol w="2021632">
                  <a:extLst>
                    <a:ext uri="{9D8B030D-6E8A-4147-A177-3AD203B41FA5}">
                      <a16:colId xmlns:a16="http://schemas.microsoft.com/office/drawing/2014/main" val="20001"/>
                    </a:ext>
                  </a:extLst>
                </a:gridCol>
              </a:tblGrid>
              <a:tr h="321733">
                <a:tc>
                  <a:txBody>
                    <a:bodyPr/>
                    <a:lstStyle/>
                    <a:p>
                      <a:pPr marL="114300" marR="0">
                        <a:spcBef>
                          <a:spcPts val="0"/>
                        </a:spcBef>
                        <a:spcAft>
                          <a:spcPts val="0"/>
                        </a:spcAft>
                        <a:tabLst>
                          <a:tab pos="0" algn="l"/>
                        </a:tabLst>
                      </a:pPr>
                      <a:r>
                        <a:rPr lang="en-US" sz="2000" b="1" dirty="0">
                          <a:effectLst/>
                        </a:rPr>
                        <a:t>COUNTRY</a:t>
                      </a:r>
                      <a:endParaRPr lang="en-US" sz="2000" b="1"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b="1" dirty="0">
                          <a:effectLst/>
                        </a:rPr>
                        <a:t>CAPITAL CITY</a:t>
                      </a:r>
                      <a:endParaRPr lang="en-US" sz="2000" b="1"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1733">
                <a:tc>
                  <a:txBody>
                    <a:bodyPr/>
                    <a:lstStyle/>
                    <a:p>
                      <a:pPr marL="114300" marR="0">
                        <a:spcBef>
                          <a:spcPts val="0"/>
                        </a:spcBef>
                        <a:spcAft>
                          <a:spcPts val="0"/>
                        </a:spcAft>
                        <a:tabLst>
                          <a:tab pos="0" algn="l"/>
                        </a:tabLst>
                      </a:pPr>
                      <a:r>
                        <a:rPr lang="en-US" sz="2000" dirty="0">
                          <a:effectLst/>
                        </a:rPr>
                        <a:t>Botswana</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Gaborone</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1733">
                <a:tc>
                  <a:txBody>
                    <a:bodyPr/>
                    <a:lstStyle/>
                    <a:p>
                      <a:pPr marL="114300" marR="0">
                        <a:spcBef>
                          <a:spcPts val="0"/>
                        </a:spcBef>
                        <a:spcAft>
                          <a:spcPts val="0"/>
                        </a:spcAft>
                        <a:tabLst>
                          <a:tab pos="0" algn="l"/>
                        </a:tabLst>
                      </a:pPr>
                      <a:r>
                        <a:rPr lang="en-US" sz="2000" dirty="0">
                          <a:effectLst/>
                        </a:rPr>
                        <a:t>Burkina Faso</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Ouagadougou</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21733">
                <a:tc>
                  <a:txBody>
                    <a:bodyPr/>
                    <a:lstStyle/>
                    <a:p>
                      <a:pPr marL="114300" marR="0">
                        <a:spcBef>
                          <a:spcPts val="0"/>
                        </a:spcBef>
                        <a:spcAft>
                          <a:spcPts val="0"/>
                        </a:spcAft>
                        <a:tabLst>
                          <a:tab pos="0" algn="l"/>
                        </a:tabLst>
                      </a:pPr>
                      <a:r>
                        <a:rPr lang="en-US" sz="2000" dirty="0">
                          <a:effectLst/>
                        </a:rPr>
                        <a:t>Cameroon </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Yaoundé </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21733">
                <a:tc>
                  <a:txBody>
                    <a:bodyPr/>
                    <a:lstStyle/>
                    <a:p>
                      <a:pPr marL="114300" marR="0">
                        <a:spcBef>
                          <a:spcPts val="0"/>
                        </a:spcBef>
                        <a:spcAft>
                          <a:spcPts val="0"/>
                        </a:spcAft>
                        <a:tabLst>
                          <a:tab pos="0" algn="l"/>
                        </a:tabLst>
                      </a:pPr>
                      <a:r>
                        <a:rPr lang="en-US" sz="2000" dirty="0">
                          <a:effectLst/>
                        </a:rPr>
                        <a:t>Chad</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a:effectLst/>
                        </a:rPr>
                        <a:t>N’Djamena</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21733">
                <a:tc>
                  <a:txBody>
                    <a:bodyPr/>
                    <a:lstStyle/>
                    <a:p>
                      <a:pPr marL="114300" marR="0">
                        <a:spcBef>
                          <a:spcPts val="0"/>
                        </a:spcBef>
                        <a:spcAft>
                          <a:spcPts val="0"/>
                        </a:spcAft>
                        <a:tabLst>
                          <a:tab pos="0" algn="l"/>
                        </a:tabLst>
                      </a:pPr>
                      <a:r>
                        <a:rPr lang="en-US" sz="2000">
                          <a:effectLst/>
                        </a:rPr>
                        <a:t>Comoros</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a:effectLst/>
                        </a:rPr>
                        <a:t>Moroni </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21733">
                <a:tc>
                  <a:txBody>
                    <a:bodyPr/>
                    <a:lstStyle/>
                    <a:p>
                      <a:pPr marL="114300" marR="0">
                        <a:spcBef>
                          <a:spcPts val="0"/>
                        </a:spcBef>
                        <a:spcAft>
                          <a:spcPts val="0"/>
                        </a:spcAft>
                        <a:tabLst>
                          <a:tab pos="0" algn="l"/>
                        </a:tabLst>
                      </a:pPr>
                      <a:r>
                        <a:rPr lang="en-US" sz="2000">
                          <a:effectLst/>
                        </a:rPr>
                        <a:t>DRC</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a:effectLst/>
                        </a:rPr>
                        <a:t>Kinshasa </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21733">
                <a:tc>
                  <a:txBody>
                    <a:bodyPr/>
                    <a:lstStyle/>
                    <a:p>
                      <a:pPr marL="114300" marR="0">
                        <a:spcBef>
                          <a:spcPts val="0"/>
                        </a:spcBef>
                        <a:spcAft>
                          <a:spcPts val="0"/>
                        </a:spcAft>
                        <a:tabLst>
                          <a:tab pos="0" algn="l"/>
                        </a:tabLst>
                      </a:pPr>
                      <a:r>
                        <a:rPr lang="en-US" sz="2000" dirty="0">
                          <a:effectLst/>
                        </a:rPr>
                        <a:t>Gabon</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a:effectLst/>
                        </a:rPr>
                        <a:t>Libreville </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21733">
                <a:tc>
                  <a:txBody>
                    <a:bodyPr/>
                    <a:lstStyle/>
                    <a:p>
                      <a:pPr marL="114300" marR="0">
                        <a:spcBef>
                          <a:spcPts val="0"/>
                        </a:spcBef>
                        <a:spcAft>
                          <a:spcPts val="0"/>
                        </a:spcAft>
                        <a:tabLst>
                          <a:tab pos="0" algn="l"/>
                        </a:tabLst>
                      </a:pPr>
                      <a:r>
                        <a:rPr lang="en-US" sz="2000">
                          <a:effectLst/>
                        </a:rPr>
                        <a:t>Ghana</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Accra </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21733">
                <a:tc>
                  <a:txBody>
                    <a:bodyPr/>
                    <a:lstStyle/>
                    <a:p>
                      <a:pPr marL="114300" marR="0">
                        <a:spcBef>
                          <a:spcPts val="0"/>
                        </a:spcBef>
                        <a:spcAft>
                          <a:spcPts val="0"/>
                        </a:spcAft>
                        <a:tabLst>
                          <a:tab pos="0" algn="l"/>
                        </a:tabLst>
                      </a:pPr>
                      <a:r>
                        <a:rPr lang="en-US" sz="2000">
                          <a:effectLst/>
                        </a:rPr>
                        <a:t>Guinea</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a:effectLst/>
                        </a:rPr>
                        <a:t>Conakry </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21733">
                <a:tc>
                  <a:txBody>
                    <a:bodyPr/>
                    <a:lstStyle/>
                    <a:p>
                      <a:pPr marL="114300" marR="0">
                        <a:spcBef>
                          <a:spcPts val="0"/>
                        </a:spcBef>
                        <a:spcAft>
                          <a:spcPts val="0"/>
                        </a:spcAft>
                        <a:tabLst>
                          <a:tab pos="0" algn="l"/>
                        </a:tabLst>
                      </a:pPr>
                      <a:r>
                        <a:rPr lang="en-US" sz="2000" dirty="0">
                          <a:effectLst/>
                        </a:rPr>
                        <a:t>Lesotho</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a:effectLst/>
                        </a:rPr>
                        <a:t>Maseru </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21733">
                <a:tc>
                  <a:txBody>
                    <a:bodyPr/>
                    <a:lstStyle/>
                    <a:p>
                      <a:pPr marL="114300" marR="0">
                        <a:spcBef>
                          <a:spcPts val="0"/>
                        </a:spcBef>
                        <a:spcAft>
                          <a:spcPts val="0"/>
                        </a:spcAft>
                        <a:tabLst>
                          <a:tab pos="0" algn="l"/>
                        </a:tabLst>
                      </a:pPr>
                      <a:r>
                        <a:rPr lang="en-US" sz="2000">
                          <a:effectLst/>
                        </a:rPr>
                        <a:t>Libya</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a:effectLst/>
                        </a:rPr>
                        <a:t>Tripoli </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21733">
                <a:tc>
                  <a:txBody>
                    <a:bodyPr/>
                    <a:lstStyle/>
                    <a:p>
                      <a:pPr marL="114300" marR="0">
                        <a:spcBef>
                          <a:spcPts val="0"/>
                        </a:spcBef>
                        <a:spcAft>
                          <a:spcPts val="0"/>
                        </a:spcAft>
                        <a:tabLst>
                          <a:tab pos="0" algn="l"/>
                        </a:tabLst>
                      </a:pPr>
                      <a:r>
                        <a:rPr lang="en-US" sz="2000">
                          <a:effectLst/>
                        </a:rPr>
                        <a:t>Liberia</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a:effectLst/>
                        </a:rPr>
                        <a:t>Monrovia </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21733">
                <a:tc>
                  <a:txBody>
                    <a:bodyPr/>
                    <a:lstStyle/>
                    <a:p>
                      <a:pPr marL="114300" marR="0">
                        <a:spcBef>
                          <a:spcPts val="0"/>
                        </a:spcBef>
                        <a:spcAft>
                          <a:spcPts val="0"/>
                        </a:spcAft>
                        <a:tabLst>
                          <a:tab pos="0" algn="l"/>
                        </a:tabLst>
                      </a:pPr>
                      <a:r>
                        <a:rPr lang="en-US" sz="2000" dirty="0">
                          <a:effectLst/>
                        </a:rPr>
                        <a:t>Madagascar</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a:effectLst/>
                        </a:rPr>
                        <a:t>Antananarivo </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21733">
                <a:tc>
                  <a:txBody>
                    <a:bodyPr/>
                    <a:lstStyle/>
                    <a:p>
                      <a:pPr marL="114300" marR="0">
                        <a:spcBef>
                          <a:spcPts val="0"/>
                        </a:spcBef>
                        <a:spcAft>
                          <a:spcPts val="0"/>
                        </a:spcAft>
                        <a:tabLst>
                          <a:tab pos="0" algn="l"/>
                        </a:tabLst>
                      </a:pPr>
                      <a:r>
                        <a:rPr lang="en-US" sz="2000" dirty="0">
                          <a:effectLst/>
                        </a:rPr>
                        <a:t>Mali</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Bamako</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241552290"/>
              </p:ext>
            </p:extLst>
          </p:nvPr>
        </p:nvGraphicFramePr>
        <p:xfrm>
          <a:off x="5232400" y="425944"/>
          <a:ext cx="4267202" cy="4869956"/>
        </p:xfrm>
        <a:graphic>
          <a:graphicData uri="http://schemas.openxmlformats.org/drawingml/2006/table">
            <a:tbl>
              <a:tblPr firstRow="1" firstCol="1" lastRow="1" lastCol="1" bandRow="1" bandCol="1">
                <a:tableStyleId>{2D5ABB26-0587-4C30-8999-92F81FD0307C}</a:tableStyleId>
              </a:tblPr>
              <a:tblGrid>
                <a:gridCol w="2093345">
                  <a:extLst>
                    <a:ext uri="{9D8B030D-6E8A-4147-A177-3AD203B41FA5}">
                      <a16:colId xmlns:a16="http://schemas.microsoft.com/office/drawing/2014/main" val="20000"/>
                    </a:ext>
                  </a:extLst>
                </a:gridCol>
                <a:gridCol w="2173857">
                  <a:extLst>
                    <a:ext uri="{9D8B030D-6E8A-4147-A177-3AD203B41FA5}">
                      <a16:colId xmlns:a16="http://schemas.microsoft.com/office/drawing/2014/main" val="20001"/>
                    </a:ext>
                  </a:extLst>
                </a:gridCol>
              </a:tblGrid>
              <a:tr h="347854">
                <a:tc>
                  <a:txBody>
                    <a:bodyPr/>
                    <a:lstStyle/>
                    <a:p>
                      <a:pPr marL="114300" marR="0">
                        <a:spcBef>
                          <a:spcPts val="0"/>
                        </a:spcBef>
                        <a:spcAft>
                          <a:spcPts val="0"/>
                        </a:spcAft>
                        <a:tabLst>
                          <a:tab pos="0" algn="l"/>
                        </a:tabLst>
                      </a:pPr>
                      <a:r>
                        <a:rPr lang="en-US" sz="2000" b="1" dirty="0" smtClean="0">
                          <a:effectLst/>
                        </a:rPr>
                        <a:t>COUNTRY</a:t>
                      </a:r>
                      <a:endParaRPr lang="en-US" sz="2000" b="1"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b="1" dirty="0" smtClean="0">
                          <a:effectLst/>
                        </a:rPr>
                        <a:t>CAPITAL CITY</a:t>
                      </a:r>
                      <a:endParaRPr lang="en-US" sz="2000" b="1"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7854">
                <a:tc>
                  <a:txBody>
                    <a:bodyPr/>
                    <a:lstStyle/>
                    <a:p>
                      <a:pPr marL="114300" marR="0">
                        <a:spcBef>
                          <a:spcPts val="0"/>
                        </a:spcBef>
                        <a:spcAft>
                          <a:spcPts val="0"/>
                        </a:spcAft>
                        <a:tabLst>
                          <a:tab pos="0" algn="l"/>
                        </a:tabLst>
                      </a:pPr>
                      <a:r>
                        <a:rPr lang="en-US" sz="2000" dirty="0">
                          <a:effectLst/>
                        </a:rPr>
                        <a:t>Morocco</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Rabat </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7854">
                <a:tc>
                  <a:txBody>
                    <a:bodyPr/>
                    <a:lstStyle/>
                    <a:p>
                      <a:pPr marL="114300" marR="0">
                        <a:spcBef>
                          <a:spcPts val="0"/>
                        </a:spcBef>
                        <a:spcAft>
                          <a:spcPts val="0"/>
                        </a:spcAft>
                        <a:tabLst>
                          <a:tab pos="0" algn="l"/>
                        </a:tabLst>
                      </a:pPr>
                      <a:r>
                        <a:rPr lang="en-US" sz="2000" dirty="0">
                          <a:effectLst/>
                        </a:rPr>
                        <a:t>Niger</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a:effectLst/>
                        </a:rPr>
                        <a:t>Niamey </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7854">
                <a:tc>
                  <a:txBody>
                    <a:bodyPr/>
                    <a:lstStyle/>
                    <a:p>
                      <a:pPr marL="114300" marR="0">
                        <a:spcBef>
                          <a:spcPts val="0"/>
                        </a:spcBef>
                        <a:spcAft>
                          <a:spcPts val="0"/>
                        </a:spcAft>
                        <a:tabLst>
                          <a:tab pos="0" algn="l"/>
                        </a:tabLst>
                      </a:pPr>
                      <a:r>
                        <a:rPr lang="en-US" sz="2000">
                          <a:effectLst/>
                        </a:rPr>
                        <a:t>Senegal</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Dakar</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7854">
                <a:tc>
                  <a:txBody>
                    <a:bodyPr/>
                    <a:lstStyle/>
                    <a:p>
                      <a:pPr marL="114300" marR="0">
                        <a:spcBef>
                          <a:spcPts val="0"/>
                        </a:spcBef>
                        <a:spcAft>
                          <a:spcPts val="0"/>
                        </a:spcAft>
                        <a:tabLst>
                          <a:tab pos="0" algn="l"/>
                        </a:tabLst>
                      </a:pPr>
                      <a:r>
                        <a:rPr lang="en-US" sz="2000">
                          <a:effectLst/>
                        </a:rPr>
                        <a:t>Swaziland</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Mbabane</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7854">
                <a:tc>
                  <a:txBody>
                    <a:bodyPr/>
                    <a:lstStyle/>
                    <a:p>
                      <a:pPr marL="114300" marR="0">
                        <a:spcBef>
                          <a:spcPts val="0"/>
                        </a:spcBef>
                        <a:spcAft>
                          <a:spcPts val="0"/>
                        </a:spcAft>
                        <a:tabLst>
                          <a:tab pos="0" algn="l"/>
                        </a:tabLst>
                      </a:pPr>
                      <a:r>
                        <a:rPr lang="en-US" sz="2000">
                          <a:effectLst/>
                        </a:rPr>
                        <a:t>Togo</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err="1">
                          <a:effectLst/>
                        </a:rPr>
                        <a:t>Lome</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7854">
                <a:tc>
                  <a:txBody>
                    <a:bodyPr/>
                    <a:lstStyle/>
                    <a:p>
                      <a:pPr marL="114300" marR="0">
                        <a:spcBef>
                          <a:spcPts val="0"/>
                        </a:spcBef>
                        <a:spcAft>
                          <a:spcPts val="0"/>
                        </a:spcAft>
                        <a:tabLst>
                          <a:tab pos="0" algn="l"/>
                        </a:tabLst>
                      </a:pPr>
                      <a:r>
                        <a:rPr lang="en-US" sz="2000" dirty="0">
                          <a:effectLst/>
                        </a:rPr>
                        <a:t>Congo </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Brazzaville </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7854">
                <a:tc>
                  <a:txBody>
                    <a:bodyPr/>
                    <a:lstStyle/>
                    <a:p>
                      <a:pPr marL="114300" marR="0">
                        <a:spcBef>
                          <a:spcPts val="0"/>
                        </a:spcBef>
                        <a:spcAft>
                          <a:spcPts val="0"/>
                        </a:spcAft>
                        <a:tabLst>
                          <a:tab pos="0" algn="l"/>
                        </a:tabLst>
                      </a:pPr>
                      <a:r>
                        <a:rPr lang="en-US" sz="2000" dirty="0">
                          <a:effectLst/>
                        </a:rPr>
                        <a:t>Angola</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Luanda </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7854">
                <a:tc>
                  <a:txBody>
                    <a:bodyPr/>
                    <a:lstStyle/>
                    <a:p>
                      <a:pPr marL="114300" marR="0">
                        <a:spcBef>
                          <a:spcPts val="0"/>
                        </a:spcBef>
                        <a:spcAft>
                          <a:spcPts val="0"/>
                        </a:spcAft>
                        <a:tabLst>
                          <a:tab pos="0" algn="l"/>
                        </a:tabLst>
                      </a:pPr>
                      <a:r>
                        <a:rPr lang="en-US" sz="2000">
                          <a:effectLst/>
                        </a:rPr>
                        <a:t>Algeria </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Algiers </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7854">
                <a:tc>
                  <a:txBody>
                    <a:bodyPr/>
                    <a:lstStyle/>
                    <a:p>
                      <a:pPr marL="114300" marR="0">
                        <a:spcBef>
                          <a:spcPts val="0"/>
                        </a:spcBef>
                        <a:spcAft>
                          <a:spcPts val="0"/>
                        </a:spcAft>
                        <a:tabLst>
                          <a:tab pos="0" algn="l"/>
                        </a:tabLst>
                      </a:pPr>
                      <a:r>
                        <a:rPr lang="en-US" sz="2000">
                          <a:effectLst/>
                        </a:rPr>
                        <a:t>Sierra Leone</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Freetown </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7854">
                <a:tc>
                  <a:txBody>
                    <a:bodyPr/>
                    <a:lstStyle/>
                    <a:p>
                      <a:pPr marL="114300" marR="0">
                        <a:spcBef>
                          <a:spcPts val="0"/>
                        </a:spcBef>
                        <a:spcAft>
                          <a:spcPts val="0"/>
                        </a:spcAft>
                        <a:tabLst>
                          <a:tab pos="0" algn="l"/>
                        </a:tabLst>
                      </a:pPr>
                      <a:r>
                        <a:rPr lang="en-US" sz="2000">
                          <a:effectLst/>
                        </a:rPr>
                        <a:t>Zambia</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Lusaka</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7854">
                <a:tc>
                  <a:txBody>
                    <a:bodyPr/>
                    <a:lstStyle/>
                    <a:p>
                      <a:pPr marL="114300" marR="0">
                        <a:spcBef>
                          <a:spcPts val="0"/>
                        </a:spcBef>
                        <a:spcAft>
                          <a:spcPts val="0"/>
                        </a:spcAft>
                        <a:tabLst>
                          <a:tab pos="0" algn="l"/>
                        </a:tabLst>
                      </a:pPr>
                      <a:r>
                        <a:rPr lang="en-US" sz="2000">
                          <a:effectLst/>
                        </a:rPr>
                        <a:t>South Africa</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Pretoria</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7854">
                <a:tc>
                  <a:txBody>
                    <a:bodyPr/>
                    <a:lstStyle/>
                    <a:p>
                      <a:pPr marL="114300" marR="0">
                        <a:spcBef>
                          <a:spcPts val="0"/>
                        </a:spcBef>
                        <a:spcAft>
                          <a:spcPts val="0"/>
                        </a:spcAft>
                        <a:tabLst>
                          <a:tab pos="0" algn="l"/>
                        </a:tabLst>
                      </a:pPr>
                      <a:r>
                        <a:rPr lang="en-US" sz="2000">
                          <a:effectLst/>
                        </a:rPr>
                        <a:t>Namibia</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Windhoek</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7854">
                <a:tc>
                  <a:txBody>
                    <a:bodyPr/>
                    <a:lstStyle/>
                    <a:p>
                      <a:pPr marL="114300" marR="0">
                        <a:spcBef>
                          <a:spcPts val="0"/>
                        </a:spcBef>
                        <a:spcAft>
                          <a:spcPts val="0"/>
                        </a:spcAft>
                        <a:tabLst>
                          <a:tab pos="0" algn="l"/>
                        </a:tabLst>
                      </a:pPr>
                      <a:r>
                        <a:rPr lang="en-US" sz="2000">
                          <a:effectLst/>
                        </a:rPr>
                        <a:t>Mozambique</a:t>
                      </a:r>
                      <a:endParaRPr lang="en-US" sz="200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4300" marR="0">
                        <a:spcBef>
                          <a:spcPts val="0"/>
                        </a:spcBef>
                        <a:spcAft>
                          <a:spcPts val="0"/>
                        </a:spcAft>
                        <a:tabLst>
                          <a:tab pos="0" algn="l"/>
                        </a:tabLst>
                      </a:pPr>
                      <a:r>
                        <a:rPr lang="en-US" sz="2000" dirty="0">
                          <a:effectLst/>
                        </a:rPr>
                        <a:t>Maputo </a:t>
                      </a:r>
                      <a:endParaRPr lang="en-US" sz="2000" dirty="0">
                        <a:effectLst/>
                        <a:latin typeface="Times New Roman"/>
                        <a:ea typeface="Times New Roman"/>
                      </a:endParaRPr>
                    </a:p>
                  </a:txBody>
                  <a:tcPr marL="60616" marR="6061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507438962"/>
      </p:ext>
    </p:extLst>
  </p:cSld>
  <p:clrMapOvr>
    <a:masterClrMapping/>
  </p:clrMapOvr>
  <p:transition spd="slow" advTm="60000">
    <p:cover/>
  </p:transition>
  <p:timing>
    <p:tnLst>
      <p:par>
        <p:cTn id="1" dur="indefinite" restart="never" nodeType="tmRoot"/>
      </p:par>
    </p:tnLst>
  </p:timing>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38100"/>
            <a:ext cx="9067800" cy="5432256"/>
          </a:xfrm>
          <a:prstGeom prst="rect">
            <a:avLst/>
          </a:prstGeom>
        </p:spPr>
        <p:txBody>
          <a:bodyPr wrap="square">
            <a:spAutoFit/>
          </a:bodyPr>
          <a:lstStyle/>
          <a:p>
            <a:r>
              <a:rPr lang="en-US" sz="2400" b="1" dirty="0"/>
              <a:t>5. One </a:t>
            </a:r>
            <a:r>
              <a:rPr lang="en-US" sz="2400" b="1" dirty="0"/>
              <a:t>of the achievements of Nelson Mandela is that</a:t>
            </a:r>
          </a:p>
          <a:p>
            <a:r>
              <a:rPr lang="en-US" sz="2400" b="1" dirty="0"/>
              <a:t>A. he </a:t>
            </a:r>
            <a:r>
              <a:rPr lang="en-US" sz="2400" b="1" dirty="0"/>
              <a:t>took part in making the first </a:t>
            </a:r>
            <a:r>
              <a:rPr lang="en-US" sz="2400" b="1" dirty="0"/>
              <a:t>constitution in </a:t>
            </a:r>
            <a:r>
              <a:rPr lang="en-US" sz="2400" b="1" dirty="0"/>
              <a:t>South Africa</a:t>
            </a:r>
          </a:p>
          <a:p>
            <a:r>
              <a:rPr lang="en-US" sz="2400" b="1" dirty="0"/>
              <a:t>B. he </a:t>
            </a:r>
            <a:r>
              <a:rPr lang="en-US" sz="2400" b="1" dirty="0"/>
              <a:t>was the first black president in </a:t>
            </a:r>
            <a:r>
              <a:rPr lang="en-US" sz="2400" b="1" dirty="0"/>
              <a:t>South Africa</a:t>
            </a:r>
            <a:r>
              <a:rPr lang="en-US" sz="2400" b="1" dirty="0"/>
              <a:t>.</a:t>
            </a:r>
          </a:p>
          <a:p>
            <a:r>
              <a:rPr lang="en-US" sz="2400" b="1" dirty="0"/>
              <a:t>C. he </a:t>
            </a:r>
            <a:r>
              <a:rPr lang="en-US" sz="2400" b="1" dirty="0"/>
              <a:t>formed the party that fought for </a:t>
            </a:r>
            <a:r>
              <a:rPr lang="en-US" sz="2400" b="1" dirty="0"/>
              <a:t>south Africa's </a:t>
            </a:r>
            <a:r>
              <a:rPr lang="en-US" sz="2400" b="1" dirty="0"/>
              <a:t>independence</a:t>
            </a:r>
          </a:p>
          <a:p>
            <a:r>
              <a:rPr lang="en-US" sz="2400" b="1" dirty="0"/>
              <a:t>D. he </a:t>
            </a:r>
            <a:r>
              <a:rPr lang="en-US" sz="2400" b="1" dirty="0"/>
              <a:t>led the demonstration at Sharpeville </a:t>
            </a:r>
            <a:r>
              <a:rPr lang="en-US" sz="2400" b="1" dirty="0"/>
              <a:t>town in </a:t>
            </a:r>
            <a:r>
              <a:rPr lang="en-US" sz="2400" b="1" dirty="0"/>
              <a:t>south Africa</a:t>
            </a:r>
          </a:p>
          <a:p>
            <a:endParaRPr lang="en-US" sz="1100" b="1" dirty="0"/>
          </a:p>
          <a:p>
            <a:r>
              <a:rPr lang="en-US" sz="2400" b="1" dirty="0" err="1"/>
              <a:t>Yr</a:t>
            </a:r>
            <a:r>
              <a:rPr lang="en-US" sz="2400" b="1" dirty="0"/>
              <a:t> </a:t>
            </a:r>
            <a:r>
              <a:rPr lang="en-US" sz="2400" b="1" dirty="0"/>
              <a:t>2005)</a:t>
            </a:r>
          </a:p>
          <a:p>
            <a:r>
              <a:rPr lang="en-US" sz="2400" b="1" dirty="0"/>
              <a:t>6. Below </a:t>
            </a:r>
            <a:r>
              <a:rPr lang="en-US" sz="2400" b="1" dirty="0"/>
              <a:t>are statement's about the achievement of an African head of state</a:t>
            </a:r>
          </a:p>
          <a:p>
            <a:r>
              <a:rPr lang="en-US" sz="2400" b="1" dirty="0"/>
              <a:t>(i)He </a:t>
            </a:r>
            <a:r>
              <a:rPr lang="en-US" sz="2400" b="1" dirty="0"/>
              <a:t>introduced collective farming in his country, </a:t>
            </a:r>
            <a:r>
              <a:rPr lang="en-US" sz="2400" b="1" dirty="0"/>
              <a:t>(ii</a:t>
            </a:r>
            <a:r>
              <a:rPr lang="en-US" sz="2400" b="1" dirty="0"/>
              <a:t>) He participated in the formation of the O.A.U </a:t>
            </a:r>
            <a:r>
              <a:rPr lang="en-US" sz="2400" b="1" dirty="0"/>
              <a:t>(iii</a:t>
            </a:r>
            <a:r>
              <a:rPr lang="en-US" sz="2400" b="1" dirty="0"/>
              <a:t>) He introduced free education up to </a:t>
            </a:r>
            <a:r>
              <a:rPr lang="en-US" sz="2400" b="1" dirty="0"/>
              <a:t>University in </a:t>
            </a:r>
            <a:r>
              <a:rPr lang="en-US" sz="2400" b="1" dirty="0"/>
              <a:t>his country. </a:t>
            </a:r>
            <a:endParaRPr lang="en-US" sz="2400" b="1" dirty="0"/>
          </a:p>
          <a:p>
            <a:r>
              <a:rPr lang="en-US" sz="2400" b="1" dirty="0"/>
              <a:t>The </a:t>
            </a:r>
            <a:r>
              <a:rPr lang="en-US" sz="2400" b="1" dirty="0"/>
              <a:t>head of state described above is </a:t>
            </a:r>
            <a:endParaRPr lang="en-US" sz="2400" b="1" dirty="0"/>
          </a:p>
          <a:p>
            <a:pPr marL="457200" indent="-457200">
              <a:buAutoNum type="alphaUcPeriod"/>
            </a:pPr>
            <a:r>
              <a:rPr lang="en-US" sz="2400" b="1" dirty="0" err="1"/>
              <a:t>Jomo</a:t>
            </a:r>
            <a:r>
              <a:rPr lang="en-US" sz="2400" b="1" dirty="0"/>
              <a:t> </a:t>
            </a:r>
            <a:r>
              <a:rPr lang="en-US" sz="2400" b="1" dirty="0"/>
              <a:t>Kenyatta   </a:t>
            </a:r>
            <a:r>
              <a:rPr lang="en-US" sz="2400" b="1" dirty="0"/>
              <a:t>	B</a:t>
            </a:r>
            <a:r>
              <a:rPr lang="en-US" sz="2400" b="1" dirty="0"/>
              <a:t>. Haile </a:t>
            </a:r>
            <a:r>
              <a:rPr lang="en-US" sz="2400" b="1" dirty="0" err="1"/>
              <a:t>Sellasie</a:t>
            </a:r>
            <a:r>
              <a:rPr lang="en-US" sz="2400" b="1" dirty="0"/>
              <a:t> </a:t>
            </a:r>
            <a:endParaRPr lang="en-US" sz="2400" b="1" dirty="0"/>
          </a:p>
          <a:p>
            <a:pPr marL="457200" indent="-457200">
              <a:buAutoNum type="alphaUcPeriod"/>
            </a:pPr>
            <a:r>
              <a:rPr lang="en-US" sz="2400" b="1" dirty="0"/>
              <a:t>Julius </a:t>
            </a:r>
            <a:r>
              <a:rPr lang="en-US" sz="2400" b="1" dirty="0" err="1"/>
              <a:t>Nyerere</a:t>
            </a:r>
            <a:r>
              <a:rPr lang="en-US" sz="2400" b="1" dirty="0"/>
              <a:t>     </a:t>
            </a:r>
            <a:r>
              <a:rPr lang="en-US" sz="2400" b="1" dirty="0"/>
              <a:t>	</a:t>
            </a:r>
            <a:r>
              <a:rPr lang="en-US" sz="2400" b="1" dirty="0" err="1"/>
              <a:t>D.Kwame</a:t>
            </a:r>
            <a:r>
              <a:rPr lang="en-US" sz="2400" b="1" dirty="0"/>
              <a:t> </a:t>
            </a:r>
            <a:r>
              <a:rPr lang="en-US" sz="2400" b="1" dirty="0" err="1"/>
              <a:t>Nkurumah</a:t>
            </a:r>
            <a:r>
              <a:rPr lang="en-US" sz="2400" b="1" dirty="0"/>
              <a:t> </a:t>
            </a:r>
            <a:endParaRPr lang="en-US" sz="2400" b="1" dirty="0"/>
          </a:p>
        </p:txBody>
      </p:sp>
    </p:spTree>
    <p:extLst>
      <p:ext uri="{BB962C8B-B14F-4D97-AF65-F5344CB8AC3E}">
        <p14:creationId xmlns:p14="http://schemas.microsoft.com/office/powerpoint/2010/main" val="1347802966"/>
      </p:ext>
    </p:extLst>
  </p:cSld>
  <p:clrMapOvr>
    <a:masterClrMapping/>
  </p:clrMapOvr>
  <p:transition spd="slow">
    <p:cover/>
  </p:transition>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4200" y="-38100"/>
            <a:ext cx="9067800" cy="5632311"/>
          </a:xfrm>
          <a:prstGeom prst="rect">
            <a:avLst/>
          </a:prstGeom>
        </p:spPr>
        <p:txBody>
          <a:bodyPr wrap="square">
            <a:spAutoFit/>
          </a:bodyPr>
          <a:lstStyle/>
          <a:p>
            <a:r>
              <a:rPr lang="en-US" sz="2400" b="1" dirty="0"/>
              <a:t>7</a:t>
            </a:r>
            <a:r>
              <a:rPr lang="en-US" sz="2400" b="1" dirty="0"/>
              <a:t>. </a:t>
            </a:r>
            <a:r>
              <a:rPr lang="en-US" sz="2400" b="1" dirty="0"/>
              <a:t>Three of the following were achievements of </a:t>
            </a:r>
            <a:r>
              <a:rPr lang="en-US" sz="2400" b="1" dirty="0" err="1"/>
              <a:t>Gamel</a:t>
            </a:r>
            <a:r>
              <a:rPr lang="en-US" sz="2400" b="1" dirty="0"/>
              <a:t> Abdel Nasser of Egypt. Which one was not</a:t>
            </a:r>
          </a:p>
          <a:p>
            <a:r>
              <a:rPr lang="en-US" sz="2400" b="1" dirty="0"/>
              <a:t>A.	he nationalized the Suez Canal in 1954</a:t>
            </a:r>
          </a:p>
          <a:p>
            <a:r>
              <a:rPr lang="en-US" sz="2400" b="1" dirty="0"/>
              <a:t>B.	he promoted Arab unity</a:t>
            </a:r>
          </a:p>
          <a:p>
            <a:r>
              <a:rPr lang="en-US" sz="2400" b="1" dirty="0"/>
              <a:t>C.	he won the war against Israel in 1967</a:t>
            </a:r>
          </a:p>
          <a:p>
            <a:pPr marL="457200" indent="-457200">
              <a:buAutoNum type="alphaUcPeriod" startAt="4"/>
            </a:pPr>
            <a:r>
              <a:rPr lang="en-US" sz="2400" b="1" dirty="0"/>
              <a:t>       he </a:t>
            </a:r>
            <a:r>
              <a:rPr lang="en-US" sz="2400" b="1" dirty="0"/>
              <a:t>built the Aswan High </a:t>
            </a:r>
            <a:r>
              <a:rPr lang="en-US" sz="2400" b="1" dirty="0"/>
              <a:t>Dam</a:t>
            </a:r>
          </a:p>
          <a:p>
            <a:endParaRPr lang="en-US" sz="2400" b="1" dirty="0"/>
          </a:p>
          <a:p>
            <a:r>
              <a:rPr lang="en-US" sz="2400" b="1" dirty="0"/>
              <a:t>(</a:t>
            </a:r>
            <a:r>
              <a:rPr lang="en-US" sz="2400" b="1" dirty="0"/>
              <a:t>Yr. 2014)</a:t>
            </a:r>
          </a:p>
          <a:p>
            <a:r>
              <a:rPr lang="en-US" sz="2400" b="1" dirty="0"/>
              <a:t>8</a:t>
            </a:r>
            <a:r>
              <a:rPr lang="en-US" sz="2400" b="1" dirty="0"/>
              <a:t>.Which </a:t>
            </a:r>
            <a:r>
              <a:rPr lang="en-US" sz="2400" b="1" dirty="0"/>
              <a:t>one of the following groups of </a:t>
            </a:r>
            <a:r>
              <a:rPr lang="en-US" sz="2400" b="1" dirty="0"/>
              <a:t>countries consist </a:t>
            </a:r>
            <a:r>
              <a:rPr lang="en-US" sz="2400" b="1" dirty="0"/>
              <a:t>of members of </a:t>
            </a:r>
            <a:r>
              <a:rPr lang="en-US" sz="2400" b="1" dirty="0"/>
              <a:t>inter-governmental authority </a:t>
            </a:r>
            <a:r>
              <a:rPr lang="en-US" sz="2400" b="1" dirty="0"/>
              <a:t>on development (IGAD)?</a:t>
            </a:r>
          </a:p>
          <a:p>
            <a:pPr marL="457200" indent="-457200">
              <a:buFont typeface="+mj-lt"/>
              <a:buAutoNum type="alphaUcPeriod"/>
            </a:pPr>
            <a:r>
              <a:rPr lang="en-US" sz="2400" b="1" dirty="0"/>
              <a:t>Kenya</a:t>
            </a:r>
            <a:r>
              <a:rPr lang="en-US" sz="2400" b="1" dirty="0"/>
              <a:t>, Uganda, Tanzania.</a:t>
            </a:r>
          </a:p>
          <a:p>
            <a:pPr marL="457200" indent="-457200">
              <a:buFont typeface="+mj-lt"/>
              <a:buAutoNum type="alphaUcPeriod"/>
            </a:pPr>
            <a:r>
              <a:rPr lang="en-US" sz="2400" b="1" dirty="0"/>
              <a:t>Eritrea</a:t>
            </a:r>
            <a:r>
              <a:rPr lang="en-US" sz="2400" b="1" dirty="0"/>
              <a:t>, Rwanda, Tanzania.</a:t>
            </a:r>
          </a:p>
          <a:p>
            <a:pPr marL="457200" indent="-457200">
              <a:buFont typeface="+mj-lt"/>
              <a:buAutoNum type="alphaUcPeriod"/>
            </a:pPr>
            <a:r>
              <a:rPr lang="en-US" sz="2400" b="1" dirty="0"/>
              <a:t>Djibouti</a:t>
            </a:r>
            <a:r>
              <a:rPr lang="en-US" sz="2400" b="1" dirty="0"/>
              <a:t>, Rwanda, Eritrea.</a:t>
            </a:r>
          </a:p>
          <a:p>
            <a:pPr marL="457200" indent="-457200">
              <a:buFont typeface="+mj-lt"/>
              <a:buAutoNum type="alphaUcPeriod"/>
            </a:pPr>
            <a:r>
              <a:rPr lang="en-US" sz="2400" b="1" dirty="0"/>
              <a:t>Uganda</a:t>
            </a:r>
            <a:r>
              <a:rPr lang="en-US" sz="2400" b="1" dirty="0"/>
              <a:t>, Djibouti, Kenya.</a:t>
            </a:r>
          </a:p>
          <a:p>
            <a:endParaRPr lang="en-US" sz="2400" b="1" dirty="0"/>
          </a:p>
        </p:txBody>
      </p:sp>
    </p:spTree>
    <p:extLst>
      <p:ext uri="{BB962C8B-B14F-4D97-AF65-F5344CB8AC3E}">
        <p14:creationId xmlns:p14="http://schemas.microsoft.com/office/powerpoint/2010/main" val="134578014"/>
      </p:ext>
    </p:extLst>
  </p:cSld>
  <p:clrMapOvr>
    <a:masterClrMapping/>
  </p:clrMapOvr>
  <p:transition spd="slow">
    <p:cover/>
  </p:transition>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0"/>
            <a:ext cx="9144000" cy="5632311"/>
          </a:xfrm>
          <a:prstGeom prst="rect">
            <a:avLst/>
          </a:prstGeom>
        </p:spPr>
        <p:txBody>
          <a:bodyPr wrap="square">
            <a:spAutoFit/>
          </a:bodyPr>
          <a:lstStyle/>
          <a:p>
            <a:r>
              <a:rPr lang="en-US" sz="2000" b="1" dirty="0"/>
              <a:t>4.Below </a:t>
            </a:r>
            <a:r>
              <a:rPr lang="en-US" sz="2000" b="1" dirty="0"/>
              <a:t>are functions of United Nations Agencies.</a:t>
            </a:r>
          </a:p>
          <a:p>
            <a:r>
              <a:rPr lang="en-US" sz="2000" b="1" dirty="0"/>
              <a:t>(</a:t>
            </a:r>
            <a:r>
              <a:rPr lang="en-US" sz="2000" b="1" dirty="0"/>
              <a:t>i)           Providing </a:t>
            </a:r>
            <a:r>
              <a:rPr lang="en-US" sz="2000" b="1" dirty="0"/>
              <a:t>humanitarian help to mothers </a:t>
            </a:r>
            <a:r>
              <a:rPr lang="en-US" sz="2000" b="1" dirty="0"/>
              <a:t>and children</a:t>
            </a:r>
            <a:r>
              <a:rPr lang="en-US" sz="2000" b="1" dirty="0"/>
              <a:t>.</a:t>
            </a:r>
          </a:p>
          <a:p>
            <a:r>
              <a:rPr lang="en-US" sz="2000" b="1" dirty="0"/>
              <a:t>(ii)	Fighting diseases and illiteracy.</a:t>
            </a:r>
          </a:p>
          <a:p>
            <a:r>
              <a:rPr lang="en-US" sz="2000" b="1" dirty="0"/>
              <a:t>(iii)	Improving water supply.</a:t>
            </a:r>
          </a:p>
          <a:p>
            <a:r>
              <a:rPr lang="en-US" sz="2000" b="1" dirty="0"/>
              <a:t>(iv)	Protecting displaced persons.</a:t>
            </a:r>
          </a:p>
          <a:p>
            <a:r>
              <a:rPr lang="en-US" sz="2000" b="1" dirty="0"/>
              <a:t>(v)	Ensuring every child enjoys basic rights.</a:t>
            </a:r>
          </a:p>
          <a:p>
            <a:r>
              <a:rPr lang="en-US" sz="2000" b="1" dirty="0"/>
              <a:t>Which among the following combinations </a:t>
            </a:r>
            <a:r>
              <a:rPr lang="en-US" sz="2000" b="1" dirty="0"/>
              <a:t>consists of </a:t>
            </a:r>
            <a:r>
              <a:rPr lang="en-US" sz="2000" b="1" dirty="0"/>
              <a:t>functions of the World Food </a:t>
            </a:r>
            <a:r>
              <a:rPr lang="en-US" sz="2000" b="1" dirty="0" err="1"/>
              <a:t>Programme</a:t>
            </a:r>
            <a:r>
              <a:rPr lang="en-US" sz="2000" b="1" dirty="0"/>
              <a:t>?</a:t>
            </a:r>
          </a:p>
          <a:p>
            <a:r>
              <a:rPr lang="en-US" sz="2000" b="1" dirty="0"/>
              <a:t>A.  (i), (ii), (iv).	</a:t>
            </a:r>
            <a:r>
              <a:rPr lang="en-US" sz="2000" b="1" dirty="0"/>
              <a:t>	B</a:t>
            </a:r>
            <a:r>
              <a:rPr lang="en-US" sz="2000" b="1" dirty="0"/>
              <a:t>. (i), (ii), (iii).</a:t>
            </a:r>
          </a:p>
          <a:p>
            <a:r>
              <a:rPr lang="en-US" sz="2000" b="1" dirty="0"/>
              <a:t>C.   (ii), (iii), (iv).	</a:t>
            </a:r>
            <a:r>
              <a:rPr lang="en-US" sz="2000" b="1" dirty="0"/>
              <a:t>	D</a:t>
            </a:r>
            <a:r>
              <a:rPr lang="en-US" sz="2000" b="1" dirty="0"/>
              <a:t>. (iii), (iv), (v).</a:t>
            </a:r>
          </a:p>
          <a:p>
            <a:r>
              <a:rPr lang="en-US" sz="2000" b="1" dirty="0"/>
              <a:t>(Yr. 2013)</a:t>
            </a:r>
          </a:p>
          <a:p>
            <a:r>
              <a:rPr lang="en-US" sz="2000" b="1" dirty="0"/>
              <a:t>5.Three </a:t>
            </a:r>
            <a:r>
              <a:rPr lang="en-US" sz="2000" b="1" dirty="0"/>
              <a:t>of the following were functions of </a:t>
            </a:r>
            <a:r>
              <a:rPr lang="en-US" sz="2000" b="1" dirty="0"/>
              <a:t>the Organization </a:t>
            </a:r>
            <a:r>
              <a:rPr lang="en-US" sz="2000" b="1" dirty="0"/>
              <a:t>of African Unity (OAU). Which one </a:t>
            </a:r>
            <a:r>
              <a:rPr lang="en-US" sz="2000" b="1" dirty="0"/>
              <a:t>was not</a:t>
            </a:r>
            <a:r>
              <a:rPr lang="en-US" sz="2000" b="1" dirty="0"/>
              <a:t>?</a:t>
            </a:r>
          </a:p>
          <a:p>
            <a:r>
              <a:rPr lang="en-US" sz="2000" b="1" dirty="0"/>
              <a:t>A. Carrying </a:t>
            </a:r>
            <a:r>
              <a:rPr lang="en-US" sz="2000" b="1" dirty="0"/>
              <a:t>out joint military action to </a:t>
            </a:r>
            <a:r>
              <a:rPr lang="en-US" sz="2000" b="1" dirty="0"/>
              <a:t>enforce resolutions </a:t>
            </a:r>
            <a:r>
              <a:rPr lang="en-US" sz="2000" b="1" dirty="0"/>
              <a:t>by members.</a:t>
            </a:r>
          </a:p>
          <a:p>
            <a:r>
              <a:rPr lang="en-US" sz="2000" b="1" dirty="0"/>
              <a:t>B. Supporting </a:t>
            </a:r>
            <a:r>
              <a:rPr lang="en-US" sz="2000" b="1" dirty="0"/>
              <a:t>various liberation movements in Africa.</a:t>
            </a:r>
          </a:p>
          <a:p>
            <a:r>
              <a:rPr lang="en-US" sz="2000" b="1" dirty="0"/>
              <a:t>C. Acted </a:t>
            </a:r>
            <a:r>
              <a:rPr lang="en-US" sz="2000" b="1" dirty="0"/>
              <a:t>as </a:t>
            </a:r>
            <a:r>
              <a:rPr lang="en-US" sz="2000" b="1" dirty="0" err="1"/>
              <a:t>fora</a:t>
            </a:r>
            <a:r>
              <a:rPr lang="en-US" sz="2000" b="1" dirty="0"/>
              <a:t> through which Africans spoke in </a:t>
            </a:r>
            <a:r>
              <a:rPr lang="en-US" sz="2000" b="1" dirty="0"/>
              <a:t>one voice </a:t>
            </a:r>
            <a:r>
              <a:rPr lang="en-US" sz="2000" b="1" dirty="0"/>
              <a:t>in </a:t>
            </a:r>
            <a:r>
              <a:rPr lang="en-US" sz="2000" b="1" dirty="0"/>
              <a:t>international meetings</a:t>
            </a:r>
            <a:r>
              <a:rPr lang="en-US" sz="2000" b="1" dirty="0"/>
              <a:t>.</a:t>
            </a:r>
          </a:p>
          <a:p>
            <a:r>
              <a:rPr lang="en-US" sz="2000" b="1" dirty="0"/>
              <a:t>D. Encouraged </a:t>
            </a:r>
            <a:r>
              <a:rPr lang="en-US" sz="2000" b="1" dirty="0"/>
              <a:t>close cultural interactions </a:t>
            </a:r>
            <a:r>
              <a:rPr lang="en-US" sz="2000" b="1" dirty="0"/>
              <a:t>among African </a:t>
            </a:r>
            <a:r>
              <a:rPr lang="en-US" sz="2000" b="1" dirty="0"/>
              <a:t>states.</a:t>
            </a:r>
          </a:p>
          <a:p>
            <a:endParaRPr lang="en-US" sz="2000" b="1" dirty="0"/>
          </a:p>
        </p:txBody>
      </p:sp>
    </p:spTree>
    <p:extLst>
      <p:ext uri="{BB962C8B-B14F-4D97-AF65-F5344CB8AC3E}">
        <p14:creationId xmlns:p14="http://schemas.microsoft.com/office/powerpoint/2010/main" val="4185070672"/>
      </p:ext>
    </p:extLst>
  </p:cSld>
  <p:clrMapOvr>
    <a:masterClrMapping/>
  </p:clrMapOvr>
  <p:transition spd="slow">
    <p:cover/>
  </p:transition>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97454"/>
            <a:ext cx="9144000" cy="4893647"/>
          </a:xfrm>
          <a:prstGeom prst="rect">
            <a:avLst/>
          </a:prstGeom>
        </p:spPr>
        <p:txBody>
          <a:bodyPr wrap="square">
            <a:spAutoFit/>
          </a:bodyPr>
          <a:lstStyle/>
          <a:p>
            <a:r>
              <a:rPr lang="en-US" sz="2400" b="1" dirty="0"/>
              <a:t>(Yr. 2011)</a:t>
            </a:r>
          </a:p>
          <a:p>
            <a:r>
              <a:rPr lang="en-US" sz="2400" b="1" dirty="0"/>
              <a:t>6.The </a:t>
            </a:r>
            <a:r>
              <a:rPr lang="en-US" sz="2400" b="1" dirty="0"/>
              <a:t>organization of African Unity (OAU) had </a:t>
            </a:r>
            <a:r>
              <a:rPr lang="en-US" sz="2400" b="1" dirty="0"/>
              <a:t>its members </a:t>
            </a:r>
            <a:r>
              <a:rPr lang="en-US" sz="2400" b="1" dirty="0"/>
              <a:t>drawn from</a:t>
            </a:r>
          </a:p>
          <a:p>
            <a:r>
              <a:rPr lang="en-US" sz="2400" b="1" dirty="0"/>
              <a:t>A.	Independent states of Africa</a:t>
            </a:r>
          </a:p>
          <a:p>
            <a:r>
              <a:rPr lang="en-US" sz="2400" b="1" dirty="0"/>
              <a:t>B.	English speaking states of Africa</a:t>
            </a:r>
          </a:p>
          <a:p>
            <a:r>
              <a:rPr lang="en-US" sz="2400" b="1" dirty="0"/>
              <a:t>C.	States with similar systems of government</a:t>
            </a:r>
          </a:p>
          <a:p>
            <a:r>
              <a:rPr lang="en-US" sz="2400" b="1" dirty="0"/>
              <a:t>D.	States with common currency</a:t>
            </a:r>
          </a:p>
          <a:p>
            <a:endParaRPr lang="en-US" sz="2400" b="1" dirty="0"/>
          </a:p>
          <a:p>
            <a:r>
              <a:rPr lang="en-US" sz="2400" b="1" dirty="0"/>
              <a:t>(</a:t>
            </a:r>
            <a:r>
              <a:rPr lang="en-US" sz="2400" b="1" dirty="0"/>
              <a:t>Yr. 2009)</a:t>
            </a:r>
          </a:p>
          <a:p>
            <a:r>
              <a:rPr lang="en-US" sz="2400" b="1" dirty="0"/>
              <a:t>7.The </a:t>
            </a:r>
            <a:r>
              <a:rPr lang="en-US" sz="2400" b="1" dirty="0"/>
              <a:t>main reason why the United Nations (</a:t>
            </a:r>
            <a:r>
              <a:rPr lang="en-US" sz="2400" b="1" dirty="0"/>
              <a:t>UN) was </a:t>
            </a:r>
            <a:r>
              <a:rPr lang="en-US" sz="2400" b="1" dirty="0"/>
              <a:t>formed was to</a:t>
            </a:r>
          </a:p>
          <a:p>
            <a:r>
              <a:rPr lang="en-US" sz="2400" b="1" dirty="0"/>
              <a:t>A.         Promote </a:t>
            </a:r>
            <a:r>
              <a:rPr lang="en-US" sz="2400" b="1" dirty="0"/>
              <a:t>economic cooperation </a:t>
            </a:r>
            <a:r>
              <a:rPr lang="en-US" sz="2400" b="1" dirty="0"/>
              <a:t>among nations</a:t>
            </a:r>
            <a:r>
              <a:rPr lang="en-US" sz="2400" b="1" dirty="0"/>
              <a:t>.</a:t>
            </a:r>
          </a:p>
          <a:p>
            <a:r>
              <a:rPr lang="en-US" sz="2400" b="1" dirty="0"/>
              <a:t>B.	Take care of the environment</a:t>
            </a:r>
          </a:p>
          <a:p>
            <a:r>
              <a:rPr lang="en-US" sz="2400" b="1" dirty="0"/>
              <a:t>C.	Promote peace in the world</a:t>
            </a:r>
          </a:p>
          <a:p>
            <a:r>
              <a:rPr lang="en-US" sz="2400" b="1" dirty="0"/>
              <a:t>D.	Take care of </a:t>
            </a:r>
            <a:r>
              <a:rPr lang="en-US" sz="2400" b="1" dirty="0"/>
              <a:t>refugees</a:t>
            </a:r>
            <a:endParaRPr lang="en-US" sz="2400" b="1" dirty="0"/>
          </a:p>
        </p:txBody>
      </p:sp>
    </p:spTree>
    <p:extLst>
      <p:ext uri="{BB962C8B-B14F-4D97-AF65-F5344CB8AC3E}">
        <p14:creationId xmlns:p14="http://schemas.microsoft.com/office/powerpoint/2010/main" val="506945127"/>
      </p:ext>
    </p:extLst>
  </p:cSld>
  <p:clrMapOvr>
    <a:masterClrMapping/>
  </p:clrMapOvr>
  <p:transition spd="slow">
    <p:cover/>
  </p:transition>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1"/>
            <a:ext cx="9144000" cy="2839239"/>
          </a:xfrm>
          <a:prstGeom prst="rect">
            <a:avLst/>
          </a:prstGeom>
        </p:spPr>
        <p:txBody>
          <a:bodyPr wrap="square">
            <a:spAutoFit/>
          </a:bodyPr>
          <a:lstStyle/>
          <a:p>
            <a:r>
              <a:rPr lang="en-US" sz="2400" b="1" dirty="0"/>
              <a:t>8.Which </a:t>
            </a:r>
            <a:r>
              <a:rPr lang="en-US" sz="2400" b="1" dirty="0"/>
              <a:t>one of the following groups of </a:t>
            </a:r>
            <a:r>
              <a:rPr lang="en-US" sz="2400" b="1" dirty="0"/>
              <a:t>countries formed </a:t>
            </a:r>
            <a:r>
              <a:rPr lang="en-US" sz="2400" b="1" dirty="0"/>
              <a:t>the East African Community in 1967?</a:t>
            </a:r>
          </a:p>
          <a:p>
            <a:r>
              <a:rPr lang="en-US" sz="2400" b="1" dirty="0"/>
              <a:t>A.	Kenya, Uganda and Tanzania</a:t>
            </a:r>
          </a:p>
          <a:p>
            <a:r>
              <a:rPr lang="en-US" sz="2400" b="1" dirty="0"/>
              <a:t>B.	Kenya, Rwanda and Burundi</a:t>
            </a:r>
          </a:p>
          <a:p>
            <a:r>
              <a:rPr lang="en-US" sz="2400" b="1" dirty="0"/>
              <a:t>C.	Kenya, Tanzania and Rwanda</a:t>
            </a:r>
          </a:p>
          <a:p>
            <a:pPr marL="457200" indent="-457200">
              <a:buAutoNum type="alphaUcPeriod" startAt="4"/>
            </a:pPr>
            <a:r>
              <a:rPr lang="en-US" sz="2400" b="1" dirty="0"/>
              <a:t>       Kenya</a:t>
            </a:r>
            <a:r>
              <a:rPr lang="en-US" sz="2400" b="1" dirty="0"/>
              <a:t>, Uganda and </a:t>
            </a:r>
            <a:r>
              <a:rPr lang="en-US" sz="2400" b="1" dirty="0"/>
              <a:t>Burundi</a:t>
            </a:r>
          </a:p>
          <a:p>
            <a:endParaRPr lang="en-US" sz="1050" b="1" dirty="0"/>
          </a:p>
          <a:p>
            <a:endParaRPr lang="en-US" sz="2400" b="1" dirty="0"/>
          </a:p>
        </p:txBody>
      </p:sp>
    </p:spTree>
    <p:extLst>
      <p:ext uri="{BB962C8B-B14F-4D97-AF65-F5344CB8AC3E}">
        <p14:creationId xmlns:p14="http://schemas.microsoft.com/office/powerpoint/2010/main" val="1203600529"/>
      </p:ext>
    </p:extLst>
  </p:cSld>
  <p:clrMapOvr>
    <a:masterClrMapping/>
  </p:clrMapOvr>
  <p:transition spd="slow">
    <p:cover/>
  </p:transition>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876300"/>
            <a:ext cx="9144000" cy="3556295"/>
          </a:xfrm>
          <a:prstGeom prst="rect">
            <a:avLst/>
          </a:prstGeom>
        </p:spPr>
        <p:txBody>
          <a:bodyPr wrap="square">
            <a:spAutoFit/>
          </a:bodyPr>
          <a:lstStyle/>
          <a:p>
            <a:pPr algn="ctr">
              <a:lnSpc>
                <a:spcPct val="150000"/>
              </a:lnSpc>
            </a:pPr>
            <a:r>
              <a:rPr lang="en-US" sz="8000" b="1" dirty="0">
                <a:solidFill>
                  <a:schemeClr val="accent1"/>
                </a:solidFill>
                <a:latin typeface="Segoe UI Light" panose="020B0502040204020203" pitchFamily="34" charset="0"/>
                <a:cs typeface="Segoe UI Light" panose="020B0502040204020203" pitchFamily="34" charset="0"/>
              </a:rPr>
              <a:t>UNIT 6.</a:t>
            </a:r>
          </a:p>
          <a:p>
            <a:pPr algn="ctr">
              <a:lnSpc>
                <a:spcPct val="150000"/>
              </a:lnSpc>
            </a:pPr>
            <a:r>
              <a:rPr lang="en-US" sz="8000" b="1" dirty="0">
                <a:solidFill>
                  <a:schemeClr val="accent1"/>
                </a:solidFill>
                <a:latin typeface="Segoe UI Light" panose="020B0502040204020203" pitchFamily="34" charset="0"/>
                <a:cs typeface="Segoe UI Light" panose="020B0502040204020203" pitchFamily="34" charset="0"/>
              </a:rPr>
              <a:t>CITIZENSHIP</a:t>
            </a:r>
          </a:p>
        </p:txBody>
      </p:sp>
    </p:spTree>
    <p:extLst>
      <p:ext uri="{BB962C8B-B14F-4D97-AF65-F5344CB8AC3E}">
        <p14:creationId xmlns:p14="http://schemas.microsoft.com/office/powerpoint/2010/main" val="1688112976"/>
      </p:ext>
    </p:extLst>
  </p:cSld>
  <p:clrMapOvr>
    <a:masterClrMapping/>
  </p:clrMapOvr>
  <p:transition spd="slow">
    <p:cover/>
  </p:transition>
  <p:timing>
    <p:tnLst>
      <p:par>
        <p:cTn id="1" dur="indefinite" restart="never" nodeType="tmRoot"/>
      </p:par>
    </p:tnLst>
  </p:timing>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7327" y="38100"/>
            <a:ext cx="8839200" cy="5693866"/>
          </a:xfrm>
          <a:prstGeom prst="rect">
            <a:avLst/>
          </a:prstGeom>
        </p:spPr>
        <p:txBody>
          <a:bodyPr wrap="square">
            <a:spAutoFit/>
          </a:bodyPr>
          <a:lstStyle/>
          <a:p>
            <a:pPr algn="ctr"/>
            <a:r>
              <a:rPr lang="en-US" sz="2800" b="1" u="sng" dirty="0">
                <a:solidFill>
                  <a:srgbClr val="FF0000"/>
                </a:solidFill>
              </a:rPr>
              <a:t>STD </a:t>
            </a:r>
            <a:r>
              <a:rPr lang="en-US" sz="2800" b="1" u="sng" dirty="0">
                <a:solidFill>
                  <a:srgbClr val="FF0000"/>
                </a:solidFill>
              </a:rPr>
              <a:t>5 AND 6 WORK ON CITIZENSHIP</a:t>
            </a:r>
          </a:p>
          <a:p>
            <a:r>
              <a:rPr lang="en-US" sz="2800" dirty="0"/>
              <a:t> Citizenship is the right to belong to a particular country.</a:t>
            </a:r>
          </a:p>
          <a:p>
            <a:r>
              <a:rPr lang="en-US" sz="2800" dirty="0"/>
              <a:t> A citizen is a person who has legal rights to belong to a particular country.</a:t>
            </a:r>
          </a:p>
          <a:p>
            <a:endParaRPr lang="en-US" sz="2800" b="1" u="sng" dirty="0"/>
          </a:p>
          <a:p>
            <a:r>
              <a:rPr lang="en-US" sz="2800" b="1" u="sng" dirty="0">
                <a:solidFill>
                  <a:srgbClr val="FF0000"/>
                </a:solidFill>
                <a:latin typeface="Arial Rounded MT Bold" pitchFamily="34" charset="0"/>
              </a:rPr>
              <a:t>QUALITIES OF A GOOD CITIZEN</a:t>
            </a:r>
          </a:p>
          <a:p>
            <a:pPr marL="457200" indent="-457200">
              <a:buFont typeface="Arial" pitchFamily="34" charset="0"/>
              <a:buChar char="•"/>
            </a:pPr>
            <a:r>
              <a:rPr lang="en-US" sz="2800" dirty="0"/>
              <a:t>Law abiding</a:t>
            </a:r>
          </a:p>
          <a:p>
            <a:pPr marL="457200" indent="-457200">
              <a:buFont typeface="Arial" pitchFamily="34" charset="0"/>
              <a:buChar char="•"/>
            </a:pPr>
            <a:r>
              <a:rPr lang="en-US" sz="2800" dirty="0"/>
              <a:t>Patriotic</a:t>
            </a:r>
          </a:p>
          <a:p>
            <a:pPr marL="457200" indent="-457200">
              <a:buFont typeface="Arial" pitchFamily="34" charset="0"/>
              <a:buChar char="•"/>
            </a:pPr>
            <a:r>
              <a:rPr lang="en-US" sz="2800" dirty="0"/>
              <a:t>Respects the rights of other citizens</a:t>
            </a:r>
          </a:p>
          <a:p>
            <a:pPr marL="457200" indent="-457200">
              <a:buFont typeface="Arial" pitchFamily="34" charset="0"/>
              <a:buChar char="•"/>
            </a:pPr>
            <a:r>
              <a:rPr lang="en-US" sz="2800" dirty="0"/>
              <a:t>Pays taxes</a:t>
            </a:r>
          </a:p>
          <a:p>
            <a:pPr marL="457200" indent="-457200">
              <a:buFont typeface="Arial" pitchFamily="34" charset="0"/>
              <a:buChar char="•"/>
            </a:pPr>
            <a:r>
              <a:rPr lang="en-US" sz="2800" dirty="0"/>
              <a:t>Attends public meetings</a:t>
            </a:r>
          </a:p>
          <a:p>
            <a:pPr marL="457200" indent="-457200">
              <a:buFont typeface="Arial" pitchFamily="34" charset="0"/>
              <a:buChar char="•"/>
            </a:pPr>
            <a:r>
              <a:rPr lang="en-US" sz="2800" dirty="0"/>
              <a:t>Participates in elections</a:t>
            </a:r>
          </a:p>
          <a:p>
            <a:pPr marL="457200" indent="-457200">
              <a:buFont typeface="Arial" pitchFamily="34" charset="0"/>
              <a:buChar char="•"/>
            </a:pPr>
            <a:r>
              <a:rPr lang="en-US" sz="2800" dirty="0"/>
              <a:t>Reports law breakers</a:t>
            </a:r>
          </a:p>
        </p:txBody>
      </p:sp>
    </p:spTree>
    <p:extLst>
      <p:ext uri="{BB962C8B-B14F-4D97-AF65-F5344CB8AC3E}">
        <p14:creationId xmlns:p14="http://schemas.microsoft.com/office/powerpoint/2010/main" val="2501882783"/>
      </p:ext>
    </p:extLst>
  </p:cSld>
  <p:clrMapOvr>
    <a:masterClrMapping/>
  </p:clrMapOvr>
  <p:transition spd="slow" advTm="60000">
    <p:cover/>
  </p:transition>
  <p:timing>
    <p:tnLst>
      <p:par>
        <p:cTn id="1" dur="indefinite" restart="never" nodeType="tmRoot"/>
      </p:par>
    </p:tnLst>
  </p:timing>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14300"/>
            <a:ext cx="9144000" cy="5693866"/>
          </a:xfrm>
          <a:prstGeom prst="rect">
            <a:avLst/>
          </a:prstGeom>
        </p:spPr>
        <p:txBody>
          <a:bodyPr wrap="square">
            <a:spAutoFit/>
          </a:bodyPr>
          <a:lstStyle/>
          <a:p>
            <a:r>
              <a:rPr lang="en-US" sz="2400" b="1" u="sng" dirty="0">
                <a:solidFill>
                  <a:srgbClr val="FF0000"/>
                </a:solidFill>
              </a:rPr>
              <a:t>One can become a Kenyan citizen by</a:t>
            </a:r>
          </a:p>
          <a:p>
            <a:r>
              <a:rPr lang="en-US" sz="2400" dirty="0"/>
              <a:t>1.	Birth </a:t>
            </a:r>
          </a:p>
          <a:p>
            <a:r>
              <a:rPr lang="en-US" sz="2400" dirty="0"/>
              <a:t>2.	Registration </a:t>
            </a:r>
          </a:p>
          <a:p>
            <a:r>
              <a:rPr lang="en-US" sz="2400" dirty="0"/>
              <a:t>3.	Dual citizenship</a:t>
            </a:r>
          </a:p>
          <a:p>
            <a:r>
              <a:rPr lang="en-US" sz="2400" dirty="0"/>
              <a:t> </a:t>
            </a:r>
            <a:endParaRPr lang="en-US" sz="2400" dirty="0"/>
          </a:p>
          <a:p>
            <a:endParaRPr lang="en-US" sz="1600" dirty="0"/>
          </a:p>
          <a:p>
            <a:r>
              <a:rPr lang="en-US" sz="2400" b="1" u="sng" dirty="0">
                <a:solidFill>
                  <a:srgbClr val="FF0000"/>
                </a:solidFill>
              </a:rPr>
              <a:t>Citizen </a:t>
            </a:r>
            <a:r>
              <a:rPr lang="en-US" sz="2400" b="1" u="sng" dirty="0">
                <a:solidFill>
                  <a:srgbClr val="FF0000"/>
                </a:solidFill>
              </a:rPr>
              <a:t>by birth</a:t>
            </a:r>
          </a:p>
          <a:p>
            <a:pPr marL="342900" indent="-342900">
              <a:buFont typeface="Arial" pitchFamily="34" charset="0"/>
              <a:buChar char="•"/>
            </a:pPr>
            <a:r>
              <a:rPr lang="en-US" sz="2400" dirty="0"/>
              <a:t>A person born to Kenyan parents regardless of the place of </a:t>
            </a:r>
            <a:r>
              <a:rPr lang="en-US" sz="2400" dirty="0"/>
              <a:t>birth.</a:t>
            </a:r>
            <a:endParaRPr lang="en-US" sz="2400" dirty="0"/>
          </a:p>
          <a:p>
            <a:pPr marL="342900" indent="-342900">
              <a:buFont typeface="Arial" pitchFamily="34" charset="0"/>
              <a:buChar char="•"/>
            </a:pPr>
            <a:r>
              <a:rPr lang="en-US" sz="2400" dirty="0"/>
              <a:t>A person born to one Kenyan parent regardless of the place of </a:t>
            </a:r>
            <a:r>
              <a:rPr lang="en-US" sz="2400" dirty="0"/>
              <a:t>birth.</a:t>
            </a:r>
            <a:endParaRPr lang="en-US" sz="2400" dirty="0"/>
          </a:p>
          <a:p>
            <a:pPr marL="342900" indent="-342900">
              <a:buFont typeface="Arial" pitchFamily="34" charset="0"/>
              <a:buChar char="•"/>
            </a:pPr>
            <a:r>
              <a:rPr lang="en-US" sz="2400" dirty="0"/>
              <a:t>A child found in Kenya who appears to be or less than eight years of age  and whose nationality  and parents are not known is presumed to be a citizen by </a:t>
            </a:r>
            <a:r>
              <a:rPr lang="en-US" sz="2400" dirty="0"/>
              <a:t>birth.</a:t>
            </a:r>
            <a:endParaRPr lang="en-US" sz="2400" dirty="0"/>
          </a:p>
          <a:p>
            <a:pPr marL="342900" indent="-342900">
              <a:buFont typeface="Arial" pitchFamily="34" charset="0"/>
              <a:buChar char="•"/>
            </a:pPr>
            <a:r>
              <a:rPr lang="en-US" sz="2400" dirty="0"/>
              <a:t>A person who is a </a:t>
            </a:r>
            <a:r>
              <a:rPr lang="en-US" sz="2400" dirty="0"/>
              <a:t>Kenyan </a:t>
            </a:r>
            <a:r>
              <a:rPr lang="en-US" sz="2400" dirty="0"/>
              <a:t>citizen by birth and who ceased to be a </a:t>
            </a:r>
            <a:r>
              <a:rPr lang="en-US" sz="2400" dirty="0"/>
              <a:t>Kenyan </a:t>
            </a:r>
            <a:r>
              <a:rPr lang="en-US" sz="2400" dirty="0"/>
              <a:t>citizen because he or she acquired citizenship of another country is entitled upon application to regain </a:t>
            </a:r>
            <a:r>
              <a:rPr lang="en-US" sz="2400" dirty="0"/>
              <a:t>citizenship.</a:t>
            </a:r>
            <a:endParaRPr lang="en-US" sz="2400" dirty="0"/>
          </a:p>
        </p:txBody>
      </p:sp>
    </p:spTree>
    <p:extLst>
      <p:ext uri="{BB962C8B-B14F-4D97-AF65-F5344CB8AC3E}">
        <p14:creationId xmlns:p14="http://schemas.microsoft.com/office/powerpoint/2010/main" val="2242284884"/>
      </p:ext>
    </p:extLst>
  </p:cSld>
  <p:clrMapOvr>
    <a:masterClrMapping/>
  </p:clrMapOvr>
  <p:transition spd="slow" advTm="60000">
    <p:cover/>
  </p:transition>
  <p:timing>
    <p:tnLst>
      <p:par>
        <p:cTn id="1" dur="indefinite" restart="never" nodeType="tmRoot"/>
      </p:par>
    </p:tnLst>
  </p:timing>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266701"/>
            <a:ext cx="8763000" cy="4893647"/>
          </a:xfrm>
          <a:prstGeom prst="rect">
            <a:avLst/>
          </a:prstGeom>
        </p:spPr>
        <p:txBody>
          <a:bodyPr wrap="square">
            <a:spAutoFit/>
          </a:bodyPr>
          <a:lstStyle/>
          <a:p>
            <a:r>
              <a:rPr lang="en-US" sz="2400" b="1" u="sng" dirty="0">
                <a:solidFill>
                  <a:srgbClr val="FF0000"/>
                </a:solidFill>
                <a:latin typeface="+mj-lt"/>
              </a:rPr>
              <a:t>Citizen by registration</a:t>
            </a:r>
          </a:p>
          <a:p>
            <a:r>
              <a:rPr lang="en-US" sz="2400" dirty="0">
                <a:latin typeface="+mj-lt"/>
              </a:rPr>
              <a:t>A person becomes a citizen by registration if:</a:t>
            </a:r>
          </a:p>
          <a:p>
            <a:pPr marL="342900" indent="-342900">
              <a:buFont typeface="Arial" pitchFamily="34" charset="0"/>
              <a:buChar char="•"/>
            </a:pPr>
            <a:r>
              <a:rPr lang="en-US" sz="2400" dirty="0">
                <a:latin typeface="+mj-lt"/>
              </a:rPr>
              <a:t>A person who has been lawfully resident in Kenya for  a continuous period of over seven ears qualifies to be a Kenyan citizen by registration </a:t>
            </a:r>
          </a:p>
          <a:p>
            <a:pPr marL="342900" indent="-342900">
              <a:buFont typeface="Arial" pitchFamily="34" charset="0"/>
              <a:buChar char="•"/>
            </a:pPr>
            <a:r>
              <a:rPr lang="en-US" sz="2400" dirty="0">
                <a:latin typeface="+mj-lt"/>
              </a:rPr>
              <a:t>A person who is a non-Kenyan citizen but is married to a Kenyan citizen for seven years is entitled on application to be registered as a citizen.</a:t>
            </a:r>
          </a:p>
          <a:p>
            <a:pPr marL="342900" indent="-342900">
              <a:buFont typeface="Arial" pitchFamily="34" charset="0"/>
              <a:buChar char="•"/>
            </a:pPr>
            <a:r>
              <a:rPr lang="en-US" sz="2400" dirty="0">
                <a:latin typeface="+mj-lt"/>
              </a:rPr>
              <a:t>A child who is not a citizen but is adopted by a citizen is entitled on application to be registered as a citizen</a:t>
            </a:r>
          </a:p>
          <a:p>
            <a:pPr marL="342900" indent="-342900">
              <a:buFont typeface="Arial" pitchFamily="34" charset="0"/>
              <a:buChar char="•"/>
            </a:pPr>
            <a:r>
              <a:rPr lang="en-US" sz="2400" dirty="0">
                <a:latin typeface="+mj-lt"/>
              </a:rPr>
              <a:t>Dual citizenship</a:t>
            </a:r>
          </a:p>
          <a:p>
            <a:pPr marL="342900" indent="-342900">
              <a:buFont typeface="Arial" pitchFamily="34" charset="0"/>
              <a:buChar char="•"/>
            </a:pPr>
            <a:r>
              <a:rPr lang="en-US" sz="2400" dirty="0">
                <a:latin typeface="+mj-lt"/>
              </a:rPr>
              <a:t> A citizen </a:t>
            </a:r>
            <a:r>
              <a:rPr lang="en-US" sz="2400" dirty="0">
                <a:latin typeface="+mj-lt"/>
              </a:rPr>
              <a:t>by </a:t>
            </a:r>
            <a:r>
              <a:rPr lang="en-US" sz="2400" dirty="0">
                <a:latin typeface="+mj-lt"/>
              </a:rPr>
              <a:t>birth does not lose citizenship by acquiring the citizenship of another country</a:t>
            </a:r>
          </a:p>
        </p:txBody>
      </p:sp>
    </p:spTree>
    <p:extLst>
      <p:ext uri="{BB962C8B-B14F-4D97-AF65-F5344CB8AC3E}">
        <p14:creationId xmlns:p14="http://schemas.microsoft.com/office/powerpoint/2010/main" val="2873859937"/>
      </p:ext>
    </p:extLst>
  </p:cSld>
  <p:clrMapOvr>
    <a:masterClrMapping/>
  </p:clrMapOvr>
  <p:transition spd="slow" advTm="60000">
    <p:cover/>
  </p:transition>
  <p:timing>
    <p:tnLst>
      <p:par>
        <p:cTn id="1" dur="indefinite" restart="never" nodeType="tmRoot"/>
      </p:par>
    </p:tnLst>
  </p:timing>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14300"/>
            <a:ext cx="8991600" cy="4832092"/>
          </a:xfrm>
          <a:prstGeom prst="rect">
            <a:avLst/>
          </a:prstGeom>
        </p:spPr>
        <p:txBody>
          <a:bodyPr wrap="square">
            <a:spAutoFit/>
          </a:bodyPr>
          <a:lstStyle/>
          <a:p>
            <a:r>
              <a:rPr lang="en-US" sz="2800" b="1" u="sng" dirty="0">
                <a:solidFill>
                  <a:srgbClr val="FF0000"/>
                </a:solidFill>
              </a:rPr>
              <a:t>Responsibilities /role of citizen in civic life </a:t>
            </a:r>
            <a:endParaRPr lang="en-US" sz="2800" b="1" u="sng" dirty="0">
              <a:solidFill>
                <a:srgbClr val="FF0000"/>
              </a:solidFill>
            </a:endParaRPr>
          </a:p>
          <a:p>
            <a:endParaRPr lang="en-US" sz="2800" dirty="0"/>
          </a:p>
          <a:p>
            <a:r>
              <a:rPr lang="en-US" sz="2800" dirty="0"/>
              <a:t>1.	To pay taxes. </a:t>
            </a:r>
          </a:p>
          <a:p>
            <a:r>
              <a:rPr lang="en-US" sz="2800" dirty="0"/>
              <a:t>2.	To obey the law.</a:t>
            </a:r>
          </a:p>
          <a:p>
            <a:r>
              <a:rPr lang="en-US" sz="2800" dirty="0"/>
              <a:t>3.	To work very hard. </a:t>
            </a:r>
          </a:p>
          <a:p>
            <a:r>
              <a:rPr lang="en-US" sz="2800" dirty="0"/>
              <a:t>4.	To vote. </a:t>
            </a:r>
          </a:p>
          <a:p>
            <a:r>
              <a:rPr lang="en-US" sz="2800" dirty="0"/>
              <a:t>5.	To care for the family. </a:t>
            </a:r>
          </a:p>
          <a:p>
            <a:r>
              <a:rPr lang="en-US" sz="2800" dirty="0"/>
              <a:t>6.	To defend our Nation. </a:t>
            </a:r>
          </a:p>
          <a:p>
            <a:r>
              <a:rPr lang="en-US" sz="2800" dirty="0"/>
              <a:t>7.	To take care of the environment. </a:t>
            </a:r>
          </a:p>
          <a:p>
            <a:r>
              <a:rPr lang="en-US" sz="2800" dirty="0"/>
              <a:t>8.	To participate in any Nation or community activities. </a:t>
            </a:r>
          </a:p>
          <a:p>
            <a:r>
              <a:rPr lang="en-US" sz="2800" dirty="0"/>
              <a:t>9.	To respect others.</a:t>
            </a:r>
          </a:p>
        </p:txBody>
      </p:sp>
    </p:spTree>
    <p:extLst>
      <p:ext uri="{BB962C8B-B14F-4D97-AF65-F5344CB8AC3E}">
        <p14:creationId xmlns:p14="http://schemas.microsoft.com/office/powerpoint/2010/main" val="3196602217"/>
      </p:ext>
    </p:extLst>
  </p:cSld>
  <p:clrMapOvr>
    <a:masterClrMapping/>
  </p:clrMapOvr>
  <p:transition spd="slow" advTm="60000">
    <p:cove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12700"/>
            <a:ext cx="9144000" cy="482600"/>
          </a:xfrm>
        </p:spPr>
        <p:txBody>
          <a:bodyPr>
            <a:normAutofit fontScale="90000"/>
          </a:bodyPr>
          <a:lstStyle/>
          <a:p>
            <a:r>
              <a:rPr lang="en-US" sz="3200" u="sng" dirty="0">
                <a:solidFill>
                  <a:srgbClr val="FF0000"/>
                </a:solidFill>
                <a:latin typeface="Arial Rounded MT Bold" pitchFamily="34" charset="0"/>
              </a:rPr>
              <a:t>AFRICA</a:t>
            </a:r>
            <a:r>
              <a:rPr lang="en-US" sz="3200" dirty="0">
                <a:solidFill>
                  <a:srgbClr val="FF0000"/>
                </a:solidFill>
                <a:latin typeface="Arial Rounded MT Bold" pitchFamily="34" charset="0"/>
              </a:rPr>
              <a:t>…..</a:t>
            </a:r>
            <a:endParaRPr lang="en-US" sz="3200" dirty="0"/>
          </a:p>
        </p:txBody>
      </p:sp>
      <p:sp>
        <p:nvSpPr>
          <p:cNvPr id="3" name="Content Placeholder 2"/>
          <p:cNvSpPr>
            <a:spLocks noGrp="1"/>
          </p:cNvSpPr>
          <p:nvPr>
            <p:ph idx="4294967295"/>
          </p:nvPr>
        </p:nvSpPr>
        <p:spPr>
          <a:xfrm>
            <a:off x="584200" y="368300"/>
            <a:ext cx="9067800" cy="4699000"/>
          </a:xfrm>
          <a:prstGeom prst="rect">
            <a:avLst/>
          </a:prstGeom>
        </p:spPr>
        <p:txBody>
          <a:bodyPr>
            <a:noAutofit/>
          </a:bodyPr>
          <a:lstStyle/>
          <a:p>
            <a:pPr lvl="0">
              <a:lnSpc>
                <a:spcPct val="150000"/>
              </a:lnSpc>
              <a:buFont typeface="Wingdings" panose="05000000000000000000" pitchFamily="2" charset="2"/>
              <a:buChar char="§"/>
            </a:pPr>
            <a:r>
              <a:rPr lang="en-US" sz="2000" dirty="0">
                <a:latin typeface="Arial Rounded MT Bold" pitchFamily="34" charset="0"/>
              </a:rPr>
              <a:t>The most Southern point is </a:t>
            </a:r>
            <a:r>
              <a:rPr lang="en-US" sz="2000" b="1" dirty="0">
                <a:latin typeface="Arial Rounded MT Bold" pitchFamily="34" charset="0"/>
              </a:rPr>
              <a:t>Cape Agulhas</a:t>
            </a:r>
            <a:r>
              <a:rPr lang="en-US" sz="2000" dirty="0">
                <a:latin typeface="Arial Rounded MT Bold" pitchFamily="34" charset="0"/>
              </a:rPr>
              <a:t> in South Africa.</a:t>
            </a:r>
          </a:p>
          <a:p>
            <a:pPr lvl="0">
              <a:lnSpc>
                <a:spcPct val="150000"/>
              </a:lnSpc>
              <a:buFont typeface="Wingdings" panose="05000000000000000000" pitchFamily="2" charset="2"/>
              <a:buChar char="§"/>
            </a:pPr>
            <a:r>
              <a:rPr lang="en-US" sz="2000" b="1" dirty="0">
                <a:latin typeface="Arial Rounded MT Bold" pitchFamily="34" charset="0"/>
              </a:rPr>
              <a:t>A cape</a:t>
            </a:r>
            <a:r>
              <a:rPr lang="en-US" sz="2000" dirty="0">
                <a:latin typeface="Arial Rounded MT Bold" pitchFamily="34" charset="0"/>
              </a:rPr>
              <a:t> is a land projecting towards the sea or ocean.</a:t>
            </a:r>
          </a:p>
          <a:p>
            <a:pPr lvl="0">
              <a:lnSpc>
                <a:spcPct val="150000"/>
              </a:lnSpc>
              <a:buFont typeface="Wingdings" panose="05000000000000000000" pitchFamily="2" charset="2"/>
              <a:buChar char="§"/>
            </a:pPr>
            <a:r>
              <a:rPr lang="en-US" sz="2000" dirty="0">
                <a:latin typeface="Arial Rounded MT Bold" pitchFamily="34" charset="0"/>
              </a:rPr>
              <a:t>In Africa, Equator passes through </a:t>
            </a:r>
            <a:r>
              <a:rPr lang="en-US" sz="2000" b="1" dirty="0">
                <a:latin typeface="Arial Rounded MT Bold" pitchFamily="34" charset="0"/>
              </a:rPr>
              <a:t>Somalia,</a:t>
            </a:r>
            <a:r>
              <a:rPr lang="en-US" sz="2000" dirty="0">
                <a:latin typeface="Arial Rounded MT Bold" pitchFamily="34" charset="0"/>
              </a:rPr>
              <a:t> </a:t>
            </a:r>
            <a:r>
              <a:rPr lang="en-US" sz="2000" b="1" dirty="0">
                <a:latin typeface="Arial Rounded MT Bold" pitchFamily="34" charset="0"/>
              </a:rPr>
              <a:t>Kenya, Uganda</a:t>
            </a:r>
            <a:r>
              <a:rPr lang="en-US" sz="2000" dirty="0">
                <a:latin typeface="Arial Rounded MT Bold" pitchFamily="34" charset="0"/>
              </a:rPr>
              <a:t>, </a:t>
            </a:r>
            <a:r>
              <a:rPr lang="en-US" sz="2000" b="1" dirty="0">
                <a:latin typeface="Arial Rounded MT Bold" pitchFamily="34" charset="0"/>
              </a:rPr>
              <a:t>DRC</a:t>
            </a:r>
            <a:r>
              <a:rPr lang="en-US" sz="2000" dirty="0">
                <a:latin typeface="Arial Rounded MT Bold" pitchFamily="34" charset="0"/>
              </a:rPr>
              <a:t>, </a:t>
            </a:r>
            <a:r>
              <a:rPr lang="en-US" sz="2000" b="1" dirty="0">
                <a:latin typeface="Arial Rounded MT Bold" pitchFamily="34" charset="0"/>
              </a:rPr>
              <a:t>Congo</a:t>
            </a:r>
            <a:r>
              <a:rPr lang="en-US" sz="2000" dirty="0">
                <a:latin typeface="Arial Rounded MT Bold" pitchFamily="34" charset="0"/>
              </a:rPr>
              <a:t> and </a:t>
            </a:r>
            <a:r>
              <a:rPr lang="en-US" sz="2000" b="1" dirty="0">
                <a:latin typeface="Arial Rounded MT Bold" pitchFamily="34" charset="0"/>
              </a:rPr>
              <a:t>Gabon.</a:t>
            </a:r>
            <a:endParaRPr lang="en-US" sz="2000" dirty="0">
              <a:latin typeface="Arial Rounded MT Bold" pitchFamily="34" charset="0"/>
            </a:endParaRPr>
          </a:p>
          <a:p>
            <a:pPr lvl="0">
              <a:lnSpc>
                <a:spcPct val="150000"/>
              </a:lnSpc>
              <a:buFont typeface="Wingdings" panose="05000000000000000000" pitchFamily="2" charset="2"/>
              <a:buChar char="§"/>
            </a:pPr>
            <a:r>
              <a:rPr lang="en-US" sz="2000" dirty="0">
                <a:latin typeface="Arial Rounded MT Bold" pitchFamily="34" charset="0"/>
              </a:rPr>
              <a:t>Tropic of cancer 23</a:t>
            </a:r>
            <a:r>
              <a:rPr lang="en-US" sz="2000" baseline="30000" dirty="0">
                <a:latin typeface="Arial Rounded MT Bold" pitchFamily="34" charset="0"/>
              </a:rPr>
              <a:t>1</a:t>
            </a:r>
            <a:r>
              <a:rPr lang="en-US" sz="2000" dirty="0">
                <a:latin typeface="Arial Rounded MT Bold" pitchFamily="34" charset="0"/>
              </a:rPr>
              <a:t>/</a:t>
            </a:r>
            <a:r>
              <a:rPr lang="en-US" sz="2000" baseline="-25000" dirty="0">
                <a:latin typeface="Arial Rounded MT Bold" pitchFamily="34" charset="0"/>
              </a:rPr>
              <a:t>2</a:t>
            </a:r>
            <a:r>
              <a:rPr lang="en-US" sz="2000" baseline="30000" dirty="0">
                <a:latin typeface="Arial Rounded MT Bold" pitchFamily="34" charset="0"/>
              </a:rPr>
              <a:t>0</a:t>
            </a:r>
            <a:r>
              <a:rPr lang="en-US" sz="2000" dirty="0">
                <a:latin typeface="Arial Rounded MT Bold" pitchFamily="34" charset="0"/>
              </a:rPr>
              <a:t>N passes through </a:t>
            </a:r>
            <a:r>
              <a:rPr lang="en-US" sz="2000" b="1" dirty="0">
                <a:latin typeface="Arial Rounded MT Bold" pitchFamily="34" charset="0"/>
              </a:rPr>
              <a:t>Egypt,</a:t>
            </a:r>
            <a:r>
              <a:rPr lang="en-US" sz="2000" dirty="0">
                <a:latin typeface="Arial Rounded MT Bold" pitchFamily="34" charset="0"/>
              </a:rPr>
              <a:t> </a:t>
            </a:r>
            <a:r>
              <a:rPr lang="en-US" sz="2000" b="1" dirty="0">
                <a:latin typeface="Arial Rounded MT Bold" pitchFamily="34" charset="0"/>
              </a:rPr>
              <a:t>Libya</a:t>
            </a:r>
            <a:r>
              <a:rPr lang="en-US" sz="2000" dirty="0">
                <a:latin typeface="Arial Rounded MT Bold" pitchFamily="34" charset="0"/>
              </a:rPr>
              <a:t>, </a:t>
            </a:r>
            <a:r>
              <a:rPr lang="en-US" sz="2000" b="1" dirty="0" err="1">
                <a:latin typeface="Arial Rounded MT Bold" pitchFamily="34" charset="0"/>
              </a:rPr>
              <a:t>Mali</a:t>
            </a:r>
            <a:r>
              <a:rPr lang="en-US" sz="2000" b="1" dirty="0">
                <a:latin typeface="Arial Rounded MT Bold" pitchFamily="34" charset="0"/>
              </a:rPr>
              <a:t>,</a:t>
            </a:r>
            <a:r>
              <a:rPr lang="en-US" sz="2000" dirty="0">
                <a:latin typeface="Arial Rounded MT Bold" pitchFamily="34" charset="0"/>
              </a:rPr>
              <a:t> </a:t>
            </a:r>
            <a:r>
              <a:rPr lang="en-US" sz="2000" b="1" dirty="0">
                <a:latin typeface="Arial Rounded MT Bold" pitchFamily="34" charset="0"/>
              </a:rPr>
              <a:t>Algeria</a:t>
            </a:r>
            <a:r>
              <a:rPr lang="en-US" sz="2000" dirty="0">
                <a:latin typeface="Arial Rounded MT Bold" pitchFamily="34" charset="0"/>
              </a:rPr>
              <a:t>, </a:t>
            </a:r>
            <a:r>
              <a:rPr lang="en-US" sz="2000" b="1" dirty="0">
                <a:latin typeface="Arial Rounded MT Bold" pitchFamily="34" charset="0"/>
              </a:rPr>
              <a:t>Mauritania </a:t>
            </a:r>
            <a:r>
              <a:rPr lang="en-US" sz="2000" dirty="0">
                <a:latin typeface="Arial Rounded MT Bold" pitchFamily="34" charset="0"/>
              </a:rPr>
              <a:t>and </a:t>
            </a:r>
            <a:r>
              <a:rPr lang="en-US" sz="2000" b="1" dirty="0">
                <a:latin typeface="Arial Rounded MT Bold" pitchFamily="34" charset="0"/>
              </a:rPr>
              <a:t>Western Sahara.</a:t>
            </a:r>
            <a:endParaRPr lang="en-US" sz="2000" dirty="0">
              <a:latin typeface="Arial Rounded MT Bold" pitchFamily="34" charset="0"/>
            </a:endParaRPr>
          </a:p>
          <a:p>
            <a:pPr lvl="0">
              <a:lnSpc>
                <a:spcPct val="150000"/>
              </a:lnSpc>
              <a:buFont typeface="Wingdings" panose="05000000000000000000" pitchFamily="2" charset="2"/>
              <a:buChar char="§"/>
            </a:pPr>
            <a:r>
              <a:rPr lang="en-US" sz="2000" dirty="0">
                <a:latin typeface="Arial Rounded MT Bold" pitchFamily="34" charset="0"/>
              </a:rPr>
              <a:t>Tropic of Capricorn 23</a:t>
            </a:r>
            <a:r>
              <a:rPr lang="en-US" sz="2000" baseline="30000" dirty="0">
                <a:latin typeface="Arial Rounded MT Bold" pitchFamily="34" charset="0"/>
              </a:rPr>
              <a:t>1</a:t>
            </a:r>
            <a:r>
              <a:rPr lang="en-US" sz="2000" dirty="0">
                <a:latin typeface="Arial Rounded MT Bold" pitchFamily="34" charset="0"/>
              </a:rPr>
              <a:t>/</a:t>
            </a:r>
            <a:r>
              <a:rPr lang="en-US" sz="2000" baseline="-25000" dirty="0">
                <a:latin typeface="Arial Rounded MT Bold" pitchFamily="34" charset="0"/>
              </a:rPr>
              <a:t>2</a:t>
            </a:r>
            <a:r>
              <a:rPr lang="en-US" sz="2000" baseline="30000" dirty="0">
                <a:latin typeface="Arial Rounded MT Bold" pitchFamily="34" charset="0"/>
              </a:rPr>
              <a:t>0</a:t>
            </a:r>
            <a:r>
              <a:rPr lang="en-US" sz="2000" dirty="0">
                <a:latin typeface="Arial Rounded MT Bold" pitchFamily="34" charset="0"/>
              </a:rPr>
              <a:t>S passes through </a:t>
            </a:r>
            <a:r>
              <a:rPr lang="en-US" sz="2000" b="1" dirty="0">
                <a:latin typeface="Arial Rounded MT Bold" pitchFamily="34" charset="0"/>
              </a:rPr>
              <a:t>Madagascar</a:t>
            </a:r>
            <a:r>
              <a:rPr lang="en-US" sz="2000" dirty="0">
                <a:latin typeface="Arial Rounded MT Bold" pitchFamily="34" charset="0"/>
              </a:rPr>
              <a:t>, </a:t>
            </a:r>
            <a:r>
              <a:rPr lang="en-US" sz="2000" b="1" dirty="0">
                <a:latin typeface="Arial Rounded MT Bold" pitchFamily="34" charset="0"/>
              </a:rPr>
              <a:t>Mozambique</a:t>
            </a:r>
            <a:r>
              <a:rPr lang="en-US" sz="2000" dirty="0">
                <a:latin typeface="Arial Rounded MT Bold" pitchFamily="34" charset="0"/>
              </a:rPr>
              <a:t>, </a:t>
            </a:r>
            <a:r>
              <a:rPr lang="en-US" sz="2000" b="1" dirty="0">
                <a:latin typeface="Arial Rounded MT Bold" pitchFamily="34" charset="0"/>
              </a:rPr>
              <a:t>South Africa</a:t>
            </a:r>
            <a:r>
              <a:rPr lang="en-US" sz="2000" dirty="0">
                <a:latin typeface="Arial Rounded MT Bold" pitchFamily="34" charset="0"/>
              </a:rPr>
              <a:t>, </a:t>
            </a:r>
            <a:r>
              <a:rPr lang="en-US" sz="2000" b="1" dirty="0">
                <a:latin typeface="Arial Rounded MT Bold" pitchFamily="34" charset="0"/>
              </a:rPr>
              <a:t>Botswana </a:t>
            </a:r>
            <a:r>
              <a:rPr lang="en-US" sz="2000" dirty="0">
                <a:latin typeface="Arial Rounded MT Bold" pitchFamily="34" charset="0"/>
              </a:rPr>
              <a:t>and </a:t>
            </a:r>
            <a:r>
              <a:rPr lang="en-US" sz="2000" b="1" dirty="0">
                <a:latin typeface="Arial Rounded MT Bold" pitchFamily="34" charset="0"/>
              </a:rPr>
              <a:t>Namibia.</a:t>
            </a:r>
            <a:endParaRPr lang="en-US" sz="2000" dirty="0">
              <a:latin typeface="Arial Rounded MT Bold" pitchFamily="34" charset="0"/>
            </a:endParaRPr>
          </a:p>
          <a:p>
            <a:pPr lvl="0">
              <a:lnSpc>
                <a:spcPct val="150000"/>
              </a:lnSpc>
              <a:buFont typeface="Wingdings" panose="05000000000000000000" pitchFamily="2" charset="2"/>
              <a:buChar char="§"/>
            </a:pPr>
            <a:r>
              <a:rPr lang="en-US" sz="2000" b="1" dirty="0">
                <a:latin typeface="Arial Rounded MT Bold" pitchFamily="34" charset="0"/>
              </a:rPr>
              <a:t>Pacific Ocean</a:t>
            </a:r>
            <a:r>
              <a:rPr lang="en-US" sz="2000" dirty="0">
                <a:latin typeface="Arial Rounded MT Bold" pitchFamily="34" charset="0"/>
              </a:rPr>
              <a:t> is the </a:t>
            </a:r>
            <a:r>
              <a:rPr lang="en-US" sz="2000" b="1" dirty="0">
                <a:latin typeface="Arial Rounded MT Bold" pitchFamily="34" charset="0"/>
              </a:rPr>
              <a:t>largest </a:t>
            </a:r>
            <a:r>
              <a:rPr lang="en-US" sz="2000" dirty="0">
                <a:latin typeface="Arial Rounded MT Bold" pitchFamily="34" charset="0"/>
              </a:rPr>
              <a:t>ocean while </a:t>
            </a:r>
            <a:r>
              <a:rPr lang="en-US" sz="2000" b="1" dirty="0">
                <a:latin typeface="Arial Rounded MT Bold" pitchFamily="34" charset="0"/>
              </a:rPr>
              <a:t>Atlantic Ocean</a:t>
            </a:r>
            <a:r>
              <a:rPr lang="en-US" sz="2000" dirty="0">
                <a:latin typeface="Arial Rounded MT Bold" pitchFamily="34" charset="0"/>
              </a:rPr>
              <a:t> is the </a:t>
            </a:r>
            <a:r>
              <a:rPr lang="en-US" sz="2000" b="1" dirty="0">
                <a:latin typeface="Arial Rounded MT Bold" pitchFamily="34" charset="0"/>
              </a:rPr>
              <a:t>second </a:t>
            </a:r>
            <a:r>
              <a:rPr lang="en-US" sz="2000" dirty="0">
                <a:latin typeface="Arial Rounded MT Bold" pitchFamily="34" charset="0"/>
              </a:rPr>
              <a:t>largest ocean.</a:t>
            </a:r>
          </a:p>
          <a:p>
            <a:pPr>
              <a:lnSpc>
                <a:spcPct val="150000"/>
              </a:lnSpc>
              <a:buFont typeface="Wingdings" panose="05000000000000000000" pitchFamily="2" charset="2"/>
              <a:buChar char="§"/>
            </a:pPr>
            <a:endParaRPr lang="en-US" sz="2000" dirty="0">
              <a:latin typeface="Arial Rounded MT Bold" pitchFamily="34" charset="0"/>
            </a:endParaRPr>
          </a:p>
        </p:txBody>
      </p:sp>
    </p:spTree>
    <p:extLst>
      <p:ext uri="{BB962C8B-B14F-4D97-AF65-F5344CB8AC3E}">
        <p14:creationId xmlns:p14="http://schemas.microsoft.com/office/powerpoint/2010/main" val="387677522"/>
      </p:ext>
    </p:extLst>
  </p:cSld>
  <p:clrMapOvr>
    <a:masterClrMapping/>
  </p:clrMapOvr>
  <p:transition spd="slow" advTm="60000">
    <p:cover/>
  </p:transition>
  <p:timing>
    <p:tnLst>
      <p:par>
        <p:cTn id="1" dur="indefinite" restart="never" nodeType="tmRoot"/>
      </p:par>
    </p:tnLst>
  </p:timing>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49041"/>
            <a:ext cx="8991600" cy="5632311"/>
          </a:xfrm>
          <a:prstGeom prst="rect">
            <a:avLst/>
          </a:prstGeom>
        </p:spPr>
        <p:txBody>
          <a:bodyPr wrap="square">
            <a:spAutoFit/>
          </a:bodyPr>
          <a:lstStyle/>
          <a:p>
            <a:r>
              <a:rPr lang="en-US" sz="2000" b="1" u="sng" dirty="0">
                <a:solidFill>
                  <a:srgbClr val="FF0000"/>
                </a:solidFill>
              </a:rPr>
              <a:t>Importance of good citizenship </a:t>
            </a:r>
          </a:p>
          <a:p>
            <a:r>
              <a:rPr lang="en-US" sz="2000" dirty="0"/>
              <a:t>•	Enhance peace and security in the country. </a:t>
            </a:r>
          </a:p>
          <a:p>
            <a:r>
              <a:rPr lang="en-US" sz="2000" dirty="0"/>
              <a:t>•	Citizens are comfortable when carrying out their daily duties. </a:t>
            </a:r>
          </a:p>
          <a:p>
            <a:r>
              <a:rPr lang="en-US" sz="2000" dirty="0"/>
              <a:t>•	People live in harmony and togetherness as one. </a:t>
            </a:r>
          </a:p>
          <a:p>
            <a:r>
              <a:rPr lang="en-US" sz="2000" dirty="0"/>
              <a:t>•	Enable citizens to own property.</a:t>
            </a:r>
          </a:p>
          <a:p>
            <a:r>
              <a:rPr lang="en-US" sz="2000" dirty="0"/>
              <a:t>•	Enable people to elect good and performing leaders. </a:t>
            </a:r>
          </a:p>
          <a:p>
            <a:r>
              <a:rPr lang="en-US" sz="2000" dirty="0"/>
              <a:t>•	Environment is kept clean and beautiful free from any </a:t>
            </a:r>
            <a:r>
              <a:rPr lang="en-US" sz="2000" dirty="0"/>
              <a:t>pollution</a:t>
            </a:r>
            <a:r>
              <a:rPr lang="en-US" sz="2000" dirty="0"/>
              <a:t>. </a:t>
            </a:r>
          </a:p>
          <a:p>
            <a:r>
              <a:rPr lang="en-US" sz="2000" dirty="0"/>
              <a:t>•	The government can carry out its duties well different Kenyan </a:t>
            </a:r>
            <a:r>
              <a:rPr lang="en-US" sz="2000" dirty="0"/>
              <a:t>	can </a:t>
            </a:r>
            <a:r>
              <a:rPr lang="en-US" sz="2000" dirty="0"/>
              <a:t>marry </a:t>
            </a:r>
            <a:r>
              <a:rPr lang="en-US" sz="2000" dirty="0"/>
              <a:t>	from </a:t>
            </a:r>
            <a:r>
              <a:rPr lang="en-US" sz="2000" dirty="0"/>
              <a:t>any tribe. </a:t>
            </a:r>
          </a:p>
          <a:p>
            <a:r>
              <a:rPr lang="en-US" sz="2000" dirty="0"/>
              <a:t>•	Living standards is improved. </a:t>
            </a:r>
          </a:p>
          <a:p>
            <a:endParaRPr lang="en-US" sz="2000" b="1" u="sng" dirty="0"/>
          </a:p>
          <a:p>
            <a:r>
              <a:rPr lang="en-US" sz="2000" b="1" u="sng" dirty="0">
                <a:solidFill>
                  <a:srgbClr val="FF0000"/>
                </a:solidFill>
              </a:rPr>
              <a:t>THE FOLLOWING ARE SYMBOLS OF THE KENYA NATION </a:t>
            </a:r>
          </a:p>
          <a:p>
            <a:r>
              <a:rPr lang="en-US" sz="2000" dirty="0"/>
              <a:t>•</a:t>
            </a:r>
            <a:r>
              <a:rPr lang="en-US" sz="2000" dirty="0"/>
              <a:t>	National currency. </a:t>
            </a:r>
          </a:p>
          <a:p>
            <a:r>
              <a:rPr lang="en-US" sz="2000" dirty="0"/>
              <a:t>•	The Coat of Arms. </a:t>
            </a:r>
          </a:p>
          <a:p>
            <a:r>
              <a:rPr lang="en-US" sz="2000" dirty="0"/>
              <a:t>•	National Flag.</a:t>
            </a:r>
          </a:p>
          <a:p>
            <a:r>
              <a:rPr lang="en-US" sz="2000" dirty="0"/>
              <a:t>•	National Anthem.</a:t>
            </a:r>
          </a:p>
          <a:p>
            <a:r>
              <a:rPr lang="en-US" sz="2000" dirty="0"/>
              <a:t>•	Loyalty pledge. </a:t>
            </a:r>
          </a:p>
          <a:p>
            <a:r>
              <a:rPr lang="en-US" sz="2000" dirty="0"/>
              <a:t>•	National Assembly. </a:t>
            </a:r>
          </a:p>
        </p:txBody>
      </p:sp>
    </p:spTree>
    <p:extLst>
      <p:ext uri="{BB962C8B-B14F-4D97-AF65-F5344CB8AC3E}">
        <p14:creationId xmlns:p14="http://schemas.microsoft.com/office/powerpoint/2010/main" val="3014335298"/>
      </p:ext>
    </p:extLst>
  </p:cSld>
  <p:clrMapOvr>
    <a:masterClrMapping/>
  </p:clrMapOvr>
  <p:transition spd="slow" advTm="60000">
    <p:cover/>
  </p:transition>
  <p:timing>
    <p:tnLst>
      <p:par>
        <p:cTn id="1" dur="indefinite" restart="never" nodeType="tmRoot"/>
      </p:par>
    </p:tnLst>
  </p:timing>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254001"/>
            <a:ext cx="8686800" cy="5262979"/>
          </a:xfrm>
          <a:prstGeom prst="rect">
            <a:avLst/>
          </a:prstGeom>
        </p:spPr>
        <p:txBody>
          <a:bodyPr wrap="square">
            <a:spAutoFit/>
          </a:bodyPr>
          <a:lstStyle/>
          <a:p>
            <a:pPr algn="ctr"/>
            <a:r>
              <a:rPr lang="en-US" sz="2800" b="1" u="sng" dirty="0">
                <a:solidFill>
                  <a:srgbClr val="FF0000"/>
                </a:solidFill>
              </a:rPr>
              <a:t>STD 7 WORK ON CITIZENSHIP </a:t>
            </a:r>
          </a:p>
          <a:p>
            <a:endParaRPr lang="en-US" sz="2800" dirty="0"/>
          </a:p>
          <a:p>
            <a:r>
              <a:rPr lang="en-US" sz="2800" b="1" u="sng" dirty="0">
                <a:solidFill>
                  <a:srgbClr val="FF0000"/>
                </a:solidFill>
              </a:rPr>
              <a:t>Element of good citizenship </a:t>
            </a:r>
          </a:p>
          <a:p>
            <a:r>
              <a:rPr lang="en-US" sz="2800" dirty="0"/>
              <a:t>•	Should be a responsible person and obedient. </a:t>
            </a:r>
          </a:p>
          <a:p>
            <a:r>
              <a:rPr lang="en-US" sz="2800" dirty="0"/>
              <a:t>•	Loves his /her country (loyalty).</a:t>
            </a:r>
          </a:p>
          <a:p>
            <a:r>
              <a:rPr lang="en-US" sz="2800" dirty="0"/>
              <a:t>•	Ready to defend his /her country (patriot). </a:t>
            </a:r>
          </a:p>
          <a:p>
            <a:r>
              <a:rPr lang="en-US" sz="2800" dirty="0"/>
              <a:t>•	Participate in community activities together with </a:t>
            </a:r>
            <a:r>
              <a:rPr lang="en-US" sz="2800" dirty="0"/>
              <a:t>	others</a:t>
            </a:r>
            <a:r>
              <a:rPr lang="en-US" sz="2800" dirty="0"/>
              <a:t>. </a:t>
            </a:r>
          </a:p>
          <a:p>
            <a:r>
              <a:rPr lang="en-US" sz="2800" dirty="0"/>
              <a:t>•	Participate in running of the government.</a:t>
            </a:r>
          </a:p>
          <a:p>
            <a:r>
              <a:rPr lang="en-US" sz="2800" dirty="0"/>
              <a:t>•	Protect the environment.</a:t>
            </a:r>
          </a:p>
          <a:p>
            <a:r>
              <a:rPr lang="en-US" sz="2800" dirty="0"/>
              <a:t>•	Respect all the human rights. </a:t>
            </a:r>
          </a:p>
          <a:p>
            <a:r>
              <a:rPr lang="en-US" sz="2800" dirty="0"/>
              <a:t>•	Working hard.</a:t>
            </a:r>
          </a:p>
        </p:txBody>
      </p:sp>
    </p:spTree>
    <p:extLst>
      <p:ext uri="{BB962C8B-B14F-4D97-AF65-F5344CB8AC3E}">
        <p14:creationId xmlns:p14="http://schemas.microsoft.com/office/powerpoint/2010/main" val="2686086040"/>
      </p:ext>
    </p:extLst>
  </p:cSld>
  <p:clrMapOvr>
    <a:masterClrMapping/>
  </p:clrMapOvr>
  <p:transition spd="slow" advTm="60000">
    <p:cover/>
  </p:transition>
  <p:timing>
    <p:tnLst>
      <p:par>
        <p:cTn id="1" dur="indefinite" restart="never" nodeType="tmRoot"/>
      </p:par>
    </p:tnLst>
  </p:timing>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1"/>
            <a:ext cx="8991600" cy="5816977"/>
          </a:xfrm>
          <a:prstGeom prst="rect">
            <a:avLst/>
          </a:prstGeom>
        </p:spPr>
        <p:txBody>
          <a:bodyPr wrap="square">
            <a:spAutoFit/>
          </a:bodyPr>
          <a:lstStyle/>
          <a:p>
            <a:pPr algn="ctr"/>
            <a:r>
              <a:rPr lang="en-US" sz="2400" b="1" u="sng" dirty="0">
                <a:solidFill>
                  <a:srgbClr val="FF0000"/>
                </a:solidFill>
              </a:rPr>
              <a:t>STD 8 WORK </a:t>
            </a:r>
          </a:p>
          <a:p>
            <a:endParaRPr lang="en-US" sz="1200" dirty="0"/>
          </a:p>
          <a:p>
            <a:r>
              <a:rPr lang="en-US" sz="2400" b="1" u="sng" dirty="0">
                <a:solidFill>
                  <a:srgbClr val="FF0000"/>
                </a:solidFill>
              </a:rPr>
              <a:t>One can </a:t>
            </a:r>
            <a:r>
              <a:rPr lang="en-US" sz="2400" b="1" u="sng" dirty="0">
                <a:solidFill>
                  <a:srgbClr val="FF0000"/>
                </a:solidFill>
              </a:rPr>
              <a:t>lose </a:t>
            </a:r>
            <a:r>
              <a:rPr lang="en-US" sz="2400" b="1" u="sng" dirty="0">
                <a:solidFill>
                  <a:srgbClr val="FF0000"/>
                </a:solidFill>
              </a:rPr>
              <a:t>his citizenship of Kenya:-</a:t>
            </a:r>
          </a:p>
          <a:p>
            <a:pPr marL="342900" indent="-342900">
              <a:buFont typeface="Arial" panose="020B0604020202020204" pitchFamily="34" charset="0"/>
              <a:buChar char="•"/>
            </a:pPr>
            <a:r>
              <a:rPr lang="en-US" sz="2400" dirty="0"/>
              <a:t>One </a:t>
            </a:r>
            <a:r>
              <a:rPr lang="en-US" sz="2400" dirty="0"/>
              <a:t>acquires citizenship using false </a:t>
            </a:r>
            <a:r>
              <a:rPr lang="en-US" sz="2400" dirty="0"/>
              <a:t>documents.</a:t>
            </a:r>
            <a:endParaRPr lang="en-US" sz="2400" dirty="0"/>
          </a:p>
          <a:p>
            <a:pPr marL="342900" indent="-342900">
              <a:buFont typeface="Arial" panose="020B0604020202020204" pitchFamily="34" charset="0"/>
              <a:buChar char="•"/>
            </a:pPr>
            <a:r>
              <a:rPr lang="en-US" sz="2400" dirty="0"/>
              <a:t>If one is engaged unlawfully with the enemy of Kenya or trades or communicate or associated with any business or acted in a manner as to assist an enemy at war with </a:t>
            </a:r>
            <a:r>
              <a:rPr lang="en-US" sz="2400" dirty="0"/>
              <a:t>Kenya.</a:t>
            </a:r>
            <a:endParaRPr lang="en-US" sz="2400" dirty="0"/>
          </a:p>
          <a:p>
            <a:pPr marL="342900" indent="-342900">
              <a:buFont typeface="Arial" panose="020B0604020202020204" pitchFamily="34" charset="0"/>
              <a:buChar char="•"/>
            </a:pPr>
            <a:r>
              <a:rPr lang="en-US" sz="2400" dirty="0"/>
              <a:t>If one has within five years after registration been convicted of an offence and sentenced to imprisonment for a term of </a:t>
            </a:r>
            <a:r>
              <a:rPr lang="en-US" sz="2400" dirty="0"/>
              <a:t>at least </a:t>
            </a:r>
            <a:r>
              <a:rPr lang="en-US" sz="2400" dirty="0"/>
              <a:t>three years.</a:t>
            </a:r>
          </a:p>
          <a:p>
            <a:pPr marL="342900" indent="-342900">
              <a:buFont typeface="Arial" panose="020B0604020202020204" pitchFamily="34" charset="0"/>
              <a:buChar char="•"/>
            </a:pPr>
            <a:r>
              <a:rPr lang="en-US" sz="2400" dirty="0"/>
              <a:t>If one has at any time after registration been convicted of treason or for an </a:t>
            </a:r>
            <a:r>
              <a:rPr lang="en-US" sz="2400" dirty="0"/>
              <a:t>offence </a:t>
            </a:r>
            <a:r>
              <a:rPr lang="en-US" sz="2400" dirty="0"/>
              <a:t>for which a penalty of </a:t>
            </a:r>
            <a:r>
              <a:rPr lang="en-US" sz="2400" dirty="0"/>
              <a:t>at least </a:t>
            </a:r>
            <a:r>
              <a:rPr lang="en-US" sz="2400" dirty="0"/>
              <a:t>seven </a:t>
            </a:r>
            <a:r>
              <a:rPr lang="en-US" sz="2400" dirty="0"/>
              <a:t>years </a:t>
            </a:r>
            <a:r>
              <a:rPr lang="en-US" sz="2400" dirty="0"/>
              <a:t>imprisonment may be </a:t>
            </a:r>
            <a:r>
              <a:rPr lang="en-US" sz="2400" dirty="0"/>
              <a:t>imposed.</a:t>
            </a:r>
            <a:endParaRPr lang="en-US" sz="2400" dirty="0"/>
          </a:p>
          <a:p>
            <a:pPr marL="342900" indent="-342900">
              <a:buFont typeface="Arial" panose="020B0604020202020204" pitchFamily="34" charset="0"/>
              <a:buChar char="•"/>
            </a:pPr>
            <a:r>
              <a:rPr lang="en-US" sz="2400" dirty="0"/>
              <a:t>If the nationality or parentage of a child who was found below the age of eight years is known or a person reveals hat he was older than eight years when he was found in </a:t>
            </a:r>
            <a:r>
              <a:rPr lang="en-US" sz="2400" dirty="0"/>
              <a:t>Kenya.</a:t>
            </a:r>
            <a:endParaRPr lang="en-US" sz="2400" dirty="0"/>
          </a:p>
        </p:txBody>
      </p:sp>
    </p:spTree>
    <p:extLst>
      <p:ext uri="{BB962C8B-B14F-4D97-AF65-F5344CB8AC3E}">
        <p14:creationId xmlns:p14="http://schemas.microsoft.com/office/powerpoint/2010/main" val="1643647461"/>
      </p:ext>
    </p:extLst>
  </p:cSld>
  <p:clrMapOvr>
    <a:masterClrMapping/>
  </p:clrMapOvr>
  <p:transition spd="slow" advTm="60000">
    <p:cover/>
  </p:transition>
  <p:timing>
    <p:tnLst>
      <p:par>
        <p:cTn id="1" dur="indefinite" restart="never" nodeType="tmRoot"/>
      </p:par>
    </p:tnLst>
  </p:timing>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8000" y="2095500"/>
            <a:ext cx="9144000" cy="9525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en-US" sz="6000" b="1" dirty="0">
                <a:solidFill>
                  <a:schemeClr val="accent1"/>
                </a:solidFill>
                <a:latin typeface="Segoe UI Light" panose="020B0502040204020203" pitchFamily="34" charset="0"/>
                <a:cs typeface="Segoe UI Light" panose="020B0502040204020203" pitchFamily="34" charset="0"/>
              </a:rPr>
              <a:t>PAST KCPE QUESTIONS ON THE TOPIC CITIZENSHIP</a:t>
            </a:r>
            <a:endParaRPr lang="en-US" sz="6000" dirty="0">
              <a:solidFill>
                <a:schemeClr val="accent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6265058"/>
      </p:ext>
    </p:extLst>
  </p:cSld>
  <p:clrMapOvr>
    <a:masterClrMapping/>
  </p:clrMapOvr>
  <p:transition spd="slow">
    <p:cover/>
  </p:transition>
  <p:timing>
    <p:tnLst>
      <p:par>
        <p:cTn id="1" dur="indefinite" restart="never" nodeType="tmRoot"/>
      </p:par>
    </p:tnLst>
  </p:timing>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49768"/>
            <a:ext cx="8915400" cy="2677656"/>
          </a:xfrm>
          <a:prstGeom prst="rect">
            <a:avLst/>
          </a:prstGeom>
          <a:noFill/>
        </p:spPr>
        <p:txBody>
          <a:bodyPr wrap="square" rtlCol="0">
            <a:spAutoFit/>
          </a:bodyPr>
          <a:lstStyle/>
          <a:p>
            <a:r>
              <a:rPr lang="en-US" sz="2400" b="1" dirty="0">
                <a:latin typeface="Arial Rounded MT Bold" pitchFamily="34" charset="0"/>
              </a:rPr>
              <a:t>YR. 2015</a:t>
            </a:r>
          </a:p>
          <a:p>
            <a:pPr marL="457200" indent="-457200">
              <a:buAutoNum type="arabicPeriod"/>
            </a:pPr>
            <a:r>
              <a:rPr lang="en-US" sz="2400" b="1" dirty="0">
                <a:latin typeface="Arial Rounded MT Bold" pitchFamily="34" charset="0"/>
              </a:rPr>
              <a:t>A foreigner intends to become a Kenyan citizen. Which one of the following requirements must she fulfill?</a:t>
            </a:r>
          </a:p>
          <a:p>
            <a:pPr marL="1828800" lvl="3" indent="-457200">
              <a:buFont typeface="+mj-lt"/>
              <a:buAutoNum type="alphaUcPeriod"/>
            </a:pPr>
            <a:r>
              <a:rPr lang="en-US" sz="2400" b="1" dirty="0">
                <a:latin typeface="Arial Rounded MT Bold" pitchFamily="34" charset="0"/>
              </a:rPr>
              <a:t>Get married to a Kenyan</a:t>
            </a:r>
          </a:p>
          <a:p>
            <a:pPr marL="1828800" lvl="3" indent="-457200">
              <a:buFont typeface="+mj-lt"/>
              <a:buAutoNum type="alphaUcPeriod"/>
            </a:pPr>
            <a:r>
              <a:rPr lang="en-US" sz="2400" b="1" dirty="0">
                <a:latin typeface="Arial Rounded MT Bold" pitchFamily="34" charset="0"/>
              </a:rPr>
              <a:t>Visit Kenya often</a:t>
            </a:r>
          </a:p>
          <a:p>
            <a:pPr marL="1828800" lvl="3" indent="-457200">
              <a:buFont typeface="+mj-lt"/>
              <a:buAutoNum type="alphaUcPeriod"/>
            </a:pPr>
            <a:r>
              <a:rPr lang="en-US" sz="2400" b="1" dirty="0">
                <a:latin typeface="Arial Rounded MT Bold" pitchFamily="34" charset="0"/>
              </a:rPr>
              <a:t>Register as a member of a political party</a:t>
            </a:r>
          </a:p>
          <a:p>
            <a:pPr marL="1828800" lvl="3" indent="-457200">
              <a:buFont typeface="+mj-lt"/>
              <a:buAutoNum type="alphaUcPeriod"/>
            </a:pPr>
            <a:r>
              <a:rPr lang="en-US" sz="2400" b="1" dirty="0">
                <a:latin typeface="Arial Rounded MT Bold" pitchFamily="34" charset="0"/>
              </a:rPr>
              <a:t>Live in Kenya continuously for seven years </a:t>
            </a:r>
          </a:p>
        </p:txBody>
      </p:sp>
      <p:sp>
        <p:nvSpPr>
          <p:cNvPr id="3" name="TextBox 2"/>
          <p:cNvSpPr txBox="1"/>
          <p:nvPr/>
        </p:nvSpPr>
        <p:spPr>
          <a:xfrm>
            <a:off x="660400" y="2846844"/>
            <a:ext cx="8915400" cy="2677656"/>
          </a:xfrm>
          <a:prstGeom prst="rect">
            <a:avLst/>
          </a:prstGeom>
          <a:noFill/>
        </p:spPr>
        <p:txBody>
          <a:bodyPr wrap="square" rtlCol="0">
            <a:spAutoFit/>
          </a:bodyPr>
          <a:lstStyle/>
          <a:p>
            <a:r>
              <a:rPr lang="en-US" sz="2400" b="1" dirty="0">
                <a:latin typeface="Arial Rounded MT Bold" pitchFamily="34" charset="0"/>
              </a:rPr>
              <a:t>YR. 2014 </a:t>
            </a:r>
          </a:p>
          <a:p>
            <a:r>
              <a:rPr lang="en-US" sz="2400" b="1" dirty="0">
                <a:latin typeface="Arial Rounded MT Bold" pitchFamily="34" charset="0"/>
              </a:rPr>
              <a:t>2. Peter has been smoking cigarette for a long time. Which one of the following is likely to happen to his health?</a:t>
            </a:r>
          </a:p>
          <a:p>
            <a:pPr marL="1828800" lvl="3" indent="-457200">
              <a:buFont typeface="+mj-lt"/>
              <a:buAutoNum type="alphaUcPeriod"/>
            </a:pPr>
            <a:r>
              <a:rPr lang="en-US" sz="2400" b="1" dirty="0">
                <a:latin typeface="Arial Rounded MT Bold" pitchFamily="34" charset="0"/>
              </a:rPr>
              <a:t>Grow thin</a:t>
            </a:r>
          </a:p>
          <a:p>
            <a:pPr marL="1828800" lvl="3" indent="-457200">
              <a:buFont typeface="+mj-lt"/>
              <a:buAutoNum type="alphaUcPeriod"/>
            </a:pPr>
            <a:r>
              <a:rPr lang="en-US" sz="2400" b="1" dirty="0">
                <a:latin typeface="Arial Rounded MT Bold" pitchFamily="34" charset="0"/>
              </a:rPr>
              <a:t>Suffer memory loss</a:t>
            </a:r>
          </a:p>
          <a:p>
            <a:pPr marL="1828800" lvl="3" indent="-457200">
              <a:buFont typeface="+mj-lt"/>
              <a:buAutoNum type="alphaUcPeriod"/>
            </a:pPr>
            <a:r>
              <a:rPr lang="en-US" sz="2400" b="1" dirty="0">
                <a:latin typeface="Arial Rounded MT Bold" pitchFamily="34" charset="0"/>
              </a:rPr>
              <a:t>Develop lung cancer</a:t>
            </a:r>
          </a:p>
          <a:p>
            <a:pPr marL="1828800" lvl="3" indent="-457200">
              <a:buFont typeface="+mj-lt"/>
              <a:buAutoNum type="alphaUcPeriod"/>
            </a:pPr>
            <a:r>
              <a:rPr lang="en-US" sz="2400" b="1" dirty="0">
                <a:latin typeface="Arial Rounded MT Bold" pitchFamily="34" charset="0"/>
              </a:rPr>
              <a:t>Contract malaria</a:t>
            </a:r>
            <a:endParaRPr lang="en-US" sz="2400" b="1" dirty="0">
              <a:latin typeface="Arial Rounded MT Bold" pitchFamily="34" charset="0"/>
            </a:endParaRPr>
          </a:p>
        </p:txBody>
      </p:sp>
    </p:spTree>
    <p:extLst>
      <p:ext uri="{BB962C8B-B14F-4D97-AF65-F5344CB8AC3E}">
        <p14:creationId xmlns:p14="http://schemas.microsoft.com/office/powerpoint/2010/main" val="3151408174"/>
      </p:ext>
    </p:extLst>
  </p:cSld>
  <p:clrMapOvr>
    <a:masterClrMapping/>
  </p:clrMapOvr>
  <p:transition spd="slow">
    <p:cover/>
  </p:transition>
  <p:timing>
    <p:tnLst>
      <p:par>
        <p:cTn id="1" dur="indefinite" restart="never" nodeType="tmRoot"/>
      </p:par>
    </p:tnLst>
  </p:timing>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97454"/>
            <a:ext cx="9144000" cy="4893647"/>
          </a:xfrm>
          <a:prstGeom prst="rect">
            <a:avLst/>
          </a:prstGeom>
        </p:spPr>
        <p:txBody>
          <a:bodyPr wrap="square">
            <a:spAutoFit/>
          </a:bodyPr>
          <a:lstStyle/>
          <a:p>
            <a:r>
              <a:rPr lang="en-US" sz="2400" b="1" dirty="0"/>
              <a:t>10. On </a:t>
            </a:r>
            <a:r>
              <a:rPr lang="en-US" sz="2400" b="1" dirty="0"/>
              <a:t>his way from school, </a:t>
            </a:r>
            <a:r>
              <a:rPr lang="en-US" sz="2400" b="1" dirty="0" err="1"/>
              <a:t>Matata</a:t>
            </a:r>
            <a:r>
              <a:rPr lang="en-US" sz="2400" b="1" dirty="0"/>
              <a:t> a standard seven </a:t>
            </a:r>
            <a:r>
              <a:rPr lang="en-US" sz="2400" b="1" dirty="0"/>
              <a:t>pupil, saw </a:t>
            </a:r>
            <a:r>
              <a:rPr lang="en-US" sz="2400" b="1" dirty="0"/>
              <a:t>a stranger stealing from a shop. As a responsible citizen, </a:t>
            </a:r>
            <a:r>
              <a:rPr lang="en-US" sz="2400" b="1" dirty="0" err="1"/>
              <a:t>Matata</a:t>
            </a:r>
            <a:r>
              <a:rPr lang="en-US" sz="2400" b="1" dirty="0"/>
              <a:t> should</a:t>
            </a:r>
          </a:p>
          <a:p>
            <a:r>
              <a:rPr lang="en-US" sz="2400" b="1" dirty="0"/>
              <a:t>A.	call people to beat the thief</a:t>
            </a:r>
          </a:p>
          <a:p>
            <a:r>
              <a:rPr lang="en-US" sz="2400" b="1" dirty="0"/>
              <a:t>B.	report the matter to his friends</a:t>
            </a:r>
          </a:p>
          <a:p>
            <a:r>
              <a:rPr lang="en-US" sz="2400" b="1" dirty="0"/>
              <a:t>C.	keep quiet about the matter</a:t>
            </a:r>
          </a:p>
          <a:p>
            <a:r>
              <a:rPr lang="en-US" sz="2400" b="1" dirty="0"/>
              <a:t>D.	inform the shop owner.</a:t>
            </a:r>
          </a:p>
          <a:p>
            <a:endParaRPr lang="en-US" sz="2400" b="1" dirty="0"/>
          </a:p>
          <a:p>
            <a:r>
              <a:rPr lang="en-US" sz="2400" b="1" dirty="0"/>
              <a:t>11. </a:t>
            </a:r>
            <a:r>
              <a:rPr lang="en-US" sz="2400" b="1" dirty="0"/>
              <a:t>It is important to work together in a community in order to</a:t>
            </a:r>
          </a:p>
          <a:p>
            <a:r>
              <a:rPr lang="en-US" sz="2400" b="1" dirty="0"/>
              <a:t>A.	improve welfare of one another</a:t>
            </a:r>
          </a:p>
          <a:p>
            <a:r>
              <a:rPr lang="en-US" sz="2400" b="1" dirty="0"/>
              <a:t>B.	identify lazy people</a:t>
            </a:r>
          </a:p>
          <a:p>
            <a:r>
              <a:rPr lang="en-US" sz="2400" b="1" dirty="0"/>
              <a:t>C.	share resources equally</a:t>
            </a:r>
          </a:p>
          <a:p>
            <a:r>
              <a:rPr lang="en-US" sz="2400" b="1" dirty="0"/>
              <a:t>D.	preserve the culture of the people,</a:t>
            </a:r>
          </a:p>
          <a:p>
            <a:endParaRPr lang="en-US" sz="2400" b="1" dirty="0"/>
          </a:p>
        </p:txBody>
      </p:sp>
    </p:spTree>
    <p:extLst>
      <p:ext uri="{BB962C8B-B14F-4D97-AF65-F5344CB8AC3E}">
        <p14:creationId xmlns:p14="http://schemas.microsoft.com/office/powerpoint/2010/main" val="61505078"/>
      </p:ext>
    </p:extLst>
  </p:cSld>
  <p:clrMapOvr>
    <a:masterClrMapping/>
  </p:clrMapOvr>
  <p:transition spd="slow">
    <p:cover/>
  </p:transition>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97454"/>
            <a:ext cx="9144000" cy="5262979"/>
          </a:xfrm>
          <a:prstGeom prst="rect">
            <a:avLst/>
          </a:prstGeom>
        </p:spPr>
        <p:txBody>
          <a:bodyPr wrap="square">
            <a:spAutoFit/>
          </a:bodyPr>
          <a:lstStyle/>
          <a:p>
            <a:r>
              <a:rPr lang="en-US" sz="2400" b="1" dirty="0"/>
              <a:t>Yr</a:t>
            </a:r>
            <a:r>
              <a:rPr lang="en-US" sz="2400" b="1" dirty="0"/>
              <a:t>. 2012)</a:t>
            </a:r>
          </a:p>
          <a:p>
            <a:r>
              <a:rPr lang="en-US" sz="2400" b="1" dirty="0"/>
              <a:t>1. The </a:t>
            </a:r>
            <a:r>
              <a:rPr lang="en-US" sz="2400" b="1" dirty="0" err="1"/>
              <a:t>Harambee</a:t>
            </a:r>
            <a:r>
              <a:rPr lang="en-US" sz="2400" b="1" dirty="0"/>
              <a:t> </a:t>
            </a:r>
            <a:r>
              <a:rPr lang="en-US" sz="2400" b="1" dirty="0"/>
              <a:t>movement was introduced in Kenya in order to</a:t>
            </a:r>
          </a:p>
          <a:p>
            <a:pPr marL="457200" indent="-457200">
              <a:buAutoNum type="alphaUcPeriod"/>
            </a:pPr>
            <a:r>
              <a:rPr lang="en-US" sz="2400" b="1" dirty="0"/>
              <a:t>promote </a:t>
            </a:r>
            <a:r>
              <a:rPr lang="en-US" sz="2400" b="1" dirty="0"/>
              <a:t>equality among the people </a:t>
            </a:r>
          </a:p>
          <a:p>
            <a:pPr marL="457200" indent="-457200">
              <a:buAutoNum type="alphaUcPeriod"/>
            </a:pPr>
            <a:r>
              <a:rPr lang="en-US" sz="2400" b="1" dirty="0"/>
              <a:t>increase </a:t>
            </a:r>
            <a:r>
              <a:rPr lang="en-US" sz="2400" b="1" dirty="0"/>
              <a:t>government revenue</a:t>
            </a:r>
          </a:p>
          <a:p>
            <a:r>
              <a:rPr lang="en-US" sz="2400" b="1" dirty="0"/>
              <a:t>C.   enable </a:t>
            </a:r>
            <a:r>
              <a:rPr lang="en-US" sz="2400" b="1" dirty="0"/>
              <a:t>people to share national wealth</a:t>
            </a:r>
          </a:p>
          <a:p>
            <a:r>
              <a:rPr lang="en-US" sz="2400" b="1" dirty="0"/>
              <a:t>D.   promote </a:t>
            </a:r>
            <a:r>
              <a:rPr lang="en-US" sz="2400" b="1" dirty="0"/>
              <a:t>development in the country.</a:t>
            </a:r>
          </a:p>
          <a:p>
            <a:endParaRPr lang="en-US" sz="2400" b="1" dirty="0"/>
          </a:p>
          <a:p>
            <a:r>
              <a:rPr lang="en-US" sz="2400" b="1" dirty="0"/>
              <a:t>2. Three </a:t>
            </a:r>
            <a:r>
              <a:rPr lang="en-US" sz="2400" b="1" dirty="0"/>
              <a:t>of the following are elements of </a:t>
            </a:r>
            <a:r>
              <a:rPr lang="en-US" sz="2400" b="1" dirty="0"/>
              <a:t>good citizenship </a:t>
            </a:r>
            <a:r>
              <a:rPr lang="en-US" sz="2400" b="1" dirty="0"/>
              <a:t>in Kenya. Which one is not?</a:t>
            </a:r>
          </a:p>
          <a:p>
            <a:r>
              <a:rPr lang="en-US" sz="2400" b="1" dirty="0"/>
              <a:t>A.	Being patriotic to the country.</a:t>
            </a:r>
          </a:p>
          <a:p>
            <a:r>
              <a:rPr lang="en-US" sz="2400" b="1" dirty="0"/>
              <a:t>B.	Obeying the laws of the country.</a:t>
            </a:r>
          </a:p>
          <a:p>
            <a:r>
              <a:rPr lang="en-US" sz="2400" b="1" dirty="0"/>
              <a:t>C.	Owning property in the country.</a:t>
            </a:r>
          </a:p>
          <a:p>
            <a:r>
              <a:rPr lang="en-US" sz="2400" b="1" dirty="0"/>
              <a:t>D.	Participating in the general elections.</a:t>
            </a:r>
          </a:p>
          <a:p>
            <a:endParaRPr lang="en-US" sz="2400" b="1" dirty="0"/>
          </a:p>
        </p:txBody>
      </p:sp>
    </p:spTree>
    <p:extLst>
      <p:ext uri="{BB962C8B-B14F-4D97-AF65-F5344CB8AC3E}">
        <p14:creationId xmlns:p14="http://schemas.microsoft.com/office/powerpoint/2010/main" val="2504041659"/>
      </p:ext>
    </p:extLst>
  </p:cSld>
  <p:clrMapOvr>
    <a:masterClrMapping/>
  </p:clrMapOvr>
  <p:transition spd="slow">
    <p:cover/>
  </p:transition>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97454"/>
            <a:ext cx="9144000" cy="5262979"/>
          </a:xfrm>
          <a:prstGeom prst="rect">
            <a:avLst/>
          </a:prstGeom>
        </p:spPr>
        <p:txBody>
          <a:bodyPr wrap="square">
            <a:spAutoFit/>
          </a:bodyPr>
          <a:lstStyle/>
          <a:p>
            <a:r>
              <a:rPr lang="en-US" sz="2400" b="1" dirty="0"/>
              <a:t>(Yr. 2011)</a:t>
            </a:r>
          </a:p>
          <a:p>
            <a:r>
              <a:rPr lang="en-US" sz="2400" b="1" dirty="0"/>
              <a:t>3.Kenya's </a:t>
            </a:r>
            <a:r>
              <a:rPr lang="en-US" sz="2400" b="1" dirty="0"/>
              <a:t>philosophy of African socialism is important in that it</a:t>
            </a:r>
          </a:p>
          <a:p>
            <a:r>
              <a:rPr lang="en-US" sz="2400" b="1" dirty="0"/>
              <a:t>A.	Promotes traditional systems of government</a:t>
            </a:r>
          </a:p>
          <a:p>
            <a:r>
              <a:rPr lang="en-US" sz="2400" b="1" dirty="0"/>
              <a:t>B.	Encourages individuals to get wealth</a:t>
            </a:r>
          </a:p>
          <a:p>
            <a:r>
              <a:rPr lang="en-US" sz="2400" b="1" dirty="0"/>
              <a:t>C.	Encourages people to work as a team</a:t>
            </a:r>
          </a:p>
          <a:p>
            <a:r>
              <a:rPr lang="en-US" sz="2400" b="1" dirty="0"/>
              <a:t>D.	Promotes the use of different currencies</a:t>
            </a:r>
          </a:p>
          <a:p>
            <a:endParaRPr lang="en-US" sz="2400" b="1" dirty="0"/>
          </a:p>
          <a:p>
            <a:r>
              <a:rPr lang="en-US" sz="2400" b="1" dirty="0"/>
              <a:t>(</a:t>
            </a:r>
            <a:r>
              <a:rPr lang="en-US" sz="2400" b="1" dirty="0"/>
              <a:t>Yr. 2010)</a:t>
            </a:r>
          </a:p>
          <a:p>
            <a:r>
              <a:rPr lang="en-US" sz="2400" b="1" dirty="0"/>
              <a:t>4</a:t>
            </a:r>
            <a:r>
              <a:rPr lang="en-US" sz="2400" b="1" dirty="0"/>
              <a:t>. </a:t>
            </a:r>
            <a:r>
              <a:rPr lang="en-US" sz="2400" b="1" dirty="0"/>
              <a:t>The best way to stop drug abuse in schools is by?</a:t>
            </a:r>
          </a:p>
          <a:p>
            <a:r>
              <a:rPr lang="en-US" sz="2400" b="1" dirty="0"/>
              <a:t>A.	Fencing school compounds to keep </a:t>
            </a:r>
            <a:r>
              <a:rPr lang="en-US" sz="2400" b="1" dirty="0"/>
              <a:t>off peddlers</a:t>
            </a:r>
            <a:endParaRPr lang="en-US" sz="2400" b="1" dirty="0"/>
          </a:p>
          <a:p>
            <a:r>
              <a:rPr lang="en-US" sz="2400" b="1" dirty="0"/>
              <a:t>B.	Giving heavy punishments to drug users</a:t>
            </a:r>
          </a:p>
          <a:p>
            <a:r>
              <a:rPr lang="en-US" sz="2400" b="1" dirty="0"/>
              <a:t>C.	Arresting suspected drug dealers</a:t>
            </a:r>
          </a:p>
          <a:p>
            <a:r>
              <a:rPr lang="en-US" sz="2400" b="1" dirty="0"/>
              <a:t>D.	Educating pupils on dangers of using drugs</a:t>
            </a:r>
          </a:p>
          <a:p>
            <a:endParaRPr lang="en-US" sz="2400" b="1" dirty="0"/>
          </a:p>
        </p:txBody>
      </p:sp>
    </p:spTree>
    <p:extLst>
      <p:ext uri="{BB962C8B-B14F-4D97-AF65-F5344CB8AC3E}">
        <p14:creationId xmlns:p14="http://schemas.microsoft.com/office/powerpoint/2010/main" val="3032477793"/>
      </p:ext>
    </p:extLst>
  </p:cSld>
  <p:clrMapOvr>
    <a:masterClrMapping/>
  </p:clrMapOvr>
  <p:transition spd="slow">
    <p:cover/>
  </p:transition>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161986"/>
            <a:ext cx="9144000" cy="4524315"/>
          </a:xfrm>
          <a:prstGeom prst="rect">
            <a:avLst/>
          </a:prstGeom>
        </p:spPr>
        <p:txBody>
          <a:bodyPr wrap="square">
            <a:spAutoFit/>
          </a:bodyPr>
          <a:lstStyle/>
          <a:p>
            <a:r>
              <a:rPr lang="en-US" sz="2400" b="1" dirty="0"/>
              <a:t>5</a:t>
            </a:r>
            <a:r>
              <a:rPr lang="en-US" sz="2400" b="1" dirty="0"/>
              <a:t>. </a:t>
            </a:r>
            <a:r>
              <a:rPr lang="en-US" sz="2400" b="1" dirty="0"/>
              <a:t>A foreigner qualifies to apply for </a:t>
            </a:r>
            <a:r>
              <a:rPr lang="en-US" sz="2400" b="1" dirty="0"/>
              <a:t>Kenyan citizenship </a:t>
            </a:r>
            <a:r>
              <a:rPr lang="en-US" sz="2400" b="1" dirty="0"/>
              <a:t>after living in the country continuously for</a:t>
            </a:r>
          </a:p>
          <a:p>
            <a:r>
              <a:rPr lang="en-US" sz="2400" b="1" dirty="0"/>
              <a:t>A.   two years	</a:t>
            </a:r>
            <a:r>
              <a:rPr lang="en-US" sz="2400" b="1" dirty="0"/>
              <a:t>	B</a:t>
            </a:r>
            <a:r>
              <a:rPr lang="en-US" sz="2400" b="1" dirty="0"/>
              <a:t>.  five years</a:t>
            </a:r>
          </a:p>
          <a:p>
            <a:r>
              <a:rPr lang="en-US" sz="2400" b="1" dirty="0"/>
              <a:t>C.  seven years	D. ten years</a:t>
            </a:r>
          </a:p>
          <a:p>
            <a:endParaRPr lang="en-US" sz="2400" b="1" dirty="0"/>
          </a:p>
          <a:p>
            <a:r>
              <a:rPr lang="en-US" sz="2400" b="1" dirty="0"/>
              <a:t>6.Three </a:t>
            </a:r>
            <a:r>
              <a:rPr lang="en-US" sz="2400" b="1" dirty="0"/>
              <a:t>of the following area actions </a:t>
            </a:r>
            <a:r>
              <a:rPr lang="en-US" sz="2400" b="1" dirty="0"/>
              <a:t>which indicates </a:t>
            </a:r>
            <a:r>
              <a:rPr lang="en-US" sz="2400" b="1" dirty="0"/>
              <a:t>that a person is a patriotic </a:t>
            </a:r>
            <a:r>
              <a:rPr lang="en-US" sz="2400" b="1" dirty="0"/>
              <a:t>citizen. Which </a:t>
            </a:r>
            <a:r>
              <a:rPr lang="en-US" sz="2400" b="1" dirty="0"/>
              <a:t>one is not?</a:t>
            </a:r>
          </a:p>
          <a:p>
            <a:r>
              <a:rPr lang="en-US" sz="2400" b="1" dirty="0"/>
              <a:t>A.	Welcoming visitors at one's home</a:t>
            </a:r>
          </a:p>
          <a:p>
            <a:r>
              <a:rPr lang="en-US" sz="2400" b="1" dirty="0"/>
              <a:t>B.	Participating in tree planting</a:t>
            </a:r>
          </a:p>
          <a:p>
            <a:r>
              <a:rPr lang="en-US" sz="2400" b="1" dirty="0"/>
              <a:t>C.	Contributing towards famine relief</a:t>
            </a:r>
          </a:p>
          <a:p>
            <a:r>
              <a:rPr lang="en-US" sz="2400" b="1" dirty="0"/>
              <a:t>D.	Attending rallies on national days</a:t>
            </a:r>
          </a:p>
          <a:p>
            <a:endParaRPr lang="en-US" sz="2400" b="1" dirty="0"/>
          </a:p>
        </p:txBody>
      </p:sp>
    </p:spTree>
    <p:extLst>
      <p:ext uri="{BB962C8B-B14F-4D97-AF65-F5344CB8AC3E}">
        <p14:creationId xmlns:p14="http://schemas.microsoft.com/office/powerpoint/2010/main" val="1000669385"/>
      </p:ext>
    </p:extLst>
  </p:cSld>
  <p:clrMapOvr>
    <a:masterClrMapping/>
  </p:clrMapOvr>
  <p:transition spd="slow">
    <p:cover/>
  </p:transition>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114300"/>
            <a:ext cx="9144000" cy="5509200"/>
          </a:xfrm>
          <a:prstGeom prst="rect">
            <a:avLst/>
          </a:prstGeom>
        </p:spPr>
        <p:txBody>
          <a:bodyPr wrap="square">
            <a:spAutoFit/>
          </a:bodyPr>
          <a:lstStyle/>
          <a:p>
            <a:r>
              <a:rPr lang="en-US" sz="2200" b="1" dirty="0"/>
              <a:t>(Yr. 2008)</a:t>
            </a:r>
          </a:p>
          <a:p>
            <a:r>
              <a:rPr lang="en-US" sz="2200" b="1" dirty="0"/>
              <a:t>13.A </a:t>
            </a:r>
            <a:r>
              <a:rPr lang="en-US" sz="2200" b="1" dirty="0"/>
              <a:t>foreigner who wishes to become a citizen </a:t>
            </a:r>
            <a:r>
              <a:rPr lang="en-US" sz="2200" b="1" dirty="0"/>
              <a:t>of Kenya </a:t>
            </a:r>
            <a:r>
              <a:rPr lang="en-US" sz="2200" b="1" dirty="0"/>
              <a:t>is required to obtain</a:t>
            </a:r>
          </a:p>
          <a:p>
            <a:r>
              <a:rPr lang="en-US" sz="2200" b="1" dirty="0"/>
              <a:t>A</a:t>
            </a:r>
            <a:r>
              <a:rPr lang="en-US" sz="2200" b="1" dirty="0"/>
              <a:t>.	A school leaving certificate.</a:t>
            </a:r>
          </a:p>
          <a:p>
            <a:r>
              <a:rPr lang="en-US" sz="2200" b="1" dirty="0"/>
              <a:t>B.	A marriage certificate.</a:t>
            </a:r>
          </a:p>
          <a:p>
            <a:r>
              <a:rPr lang="en-US" sz="2200" b="1" dirty="0"/>
              <a:t>C.	A registration certificate.</a:t>
            </a:r>
          </a:p>
          <a:p>
            <a:r>
              <a:rPr lang="en-US" sz="2200" b="1" dirty="0"/>
              <a:t>D.	A birth certificate.</a:t>
            </a:r>
          </a:p>
          <a:p>
            <a:endParaRPr lang="en-US" sz="2200" b="1" dirty="0"/>
          </a:p>
          <a:p>
            <a:r>
              <a:rPr lang="en-US" sz="2200" b="1" dirty="0"/>
              <a:t>(</a:t>
            </a:r>
            <a:r>
              <a:rPr lang="en-US" sz="2200" b="1" dirty="0"/>
              <a:t>Yr. 2007)</a:t>
            </a:r>
          </a:p>
          <a:p>
            <a:r>
              <a:rPr lang="en-US" sz="2200" b="1" dirty="0"/>
              <a:t>14. </a:t>
            </a:r>
            <a:r>
              <a:rPr lang="en-US" sz="2200" b="1" dirty="0" err="1"/>
              <a:t>Mutua</a:t>
            </a:r>
            <a:r>
              <a:rPr lang="en-US" sz="2200" b="1" dirty="0"/>
              <a:t>, a football player who is representing Kenya in the Commonwealth Games is promised a lot of money by a Canadian Coach if he agrees to play for Canada. He refuses the offer. The action by </a:t>
            </a:r>
            <a:r>
              <a:rPr lang="en-US" sz="2200" b="1" dirty="0" err="1"/>
              <a:t>Mutua</a:t>
            </a:r>
            <a:r>
              <a:rPr lang="en-US" sz="2200" b="1" dirty="0"/>
              <a:t> shows that</a:t>
            </a:r>
          </a:p>
          <a:p>
            <a:r>
              <a:rPr lang="en-US" sz="2200" b="1" dirty="0"/>
              <a:t>A.	He loves his country.</a:t>
            </a:r>
          </a:p>
          <a:p>
            <a:r>
              <a:rPr lang="en-US" sz="2200" b="1" dirty="0"/>
              <a:t>B.	He fears the Canadian</a:t>
            </a:r>
          </a:p>
          <a:p>
            <a:r>
              <a:rPr lang="en-US" sz="2200" b="1" dirty="0"/>
              <a:t>C.	He has enough money.</a:t>
            </a:r>
          </a:p>
          <a:p>
            <a:endParaRPr lang="en-US" sz="2200" b="1" dirty="0"/>
          </a:p>
        </p:txBody>
      </p:sp>
    </p:spTree>
    <p:extLst>
      <p:ext uri="{BB962C8B-B14F-4D97-AF65-F5344CB8AC3E}">
        <p14:creationId xmlns:p14="http://schemas.microsoft.com/office/powerpoint/2010/main" val="1183809042"/>
      </p:ext>
    </p:extLst>
  </p:cSld>
  <p:clrMapOvr>
    <a:masterClrMapping/>
  </p:clrMapOvr>
  <p:transition spd="slow">
    <p:cove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9067800" cy="952500"/>
          </a:xfrm>
        </p:spPr>
        <p:txBody>
          <a:bodyPr>
            <a:normAutofit/>
          </a:bodyPr>
          <a:lstStyle/>
          <a:p>
            <a:r>
              <a:rPr lang="en-US" b="1" u="sng" dirty="0">
                <a:solidFill>
                  <a:srgbClr val="FF0000"/>
                </a:solidFill>
                <a:latin typeface="Arial Rounded MT Bold" pitchFamily="34" charset="0"/>
              </a:rPr>
              <a:t>Rotation of the earth</a:t>
            </a:r>
            <a:r>
              <a:rPr lang="en-US" dirty="0">
                <a:solidFill>
                  <a:srgbClr val="FF0000"/>
                </a:solidFill>
                <a:latin typeface="Arial Rounded MT Bold" pitchFamily="34" charset="0"/>
              </a:rPr>
              <a:t/>
            </a:r>
            <a:br>
              <a:rPr lang="en-US" dirty="0">
                <a:solidFill>
                  <a:srgbClr val="FF0000"/>
                </a:solidFill>
                <a:latin typeface="Arial Rounded MT Bold" pitchFamily="34" charset="0"/>
              </a:rPr>
            </a:b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333500"/>
            <a:ext cx="8991600" cy="3771900"/>
          </a:xfrm>
          <a:prstGeom prst="rect">
            <a:avLst/>
          </a:prstGeom>
        </p:spPr>
        <p:txBody>
          <a:bodyPr>
            <a:normAutofit/>
          </a:bodyPr>
          <a:lstStyle/>
          <a:p>
            <a:pPr lvl="0">
              <a:lnSpc>
                <a:spcPct val="150000"/>
              </a:lnSpc>
              <a:buFont typeface="Wingdings" panose="05000000000000000000" pitchFamily="2" charset="2"/>
              <a:buChar char="§"/>
            </a:pPr>
            <a:r>
              <a:rPr lang="en-US" dirty="0" smtClean="0">
                <a:latin typeface="Arial Rounded MT Bold" pitchFamily="34" charset="0"/>
              </a:rPr>
              <a:t>Earth </a:t>
            </a:r>
            <a:r>
              <a:rPr lang="en-US" dirty="0">
                <a:latin typeface="Arial Rounded MT Bold" pitchFamily="34" charset="0"/>
              </a:rPr>
              <a:t>rotates from west to east in </a:t>
            </a:r>
            <a:r>
              <a:rPr lang="en-US" dirty="0" smtClean="0">
                <a:latin typeface="Arial Rounded MT Bold" pitchFamily="34" charset="0"/>
              </a:rPr>
              <a:t>an Anti-clockwise </a:t>
            </a:r>
            <a:r>
              <a:rPr lang="en-US" dirty="0">
                <a:latin typeface="Arial Rounded MT Bold" pitchFamily="34" charset="0"/>
              </a:rPr>
              <a:t>movement</a:t>
            </a:r>
          </a:p>
          <a:p>
            <a:pPr lvl="0">
              <a:lnSpc>
                <a:spcPct val="150000"/>
              </a:lnSpc>
              <a:buFont typeface="Wingdings" panose="05000000000000000000" pitchFamily="2" charset="2"/>
              <a:buChar char="§"/>
            </a:pPr>
            <a:r>
              <a:rPr lang="en-US" dirty="0">
                <a:latin typeface="Arial Rounded MT Bold" pitchFamily="34" charset="0"/>
              </a:rPr>
              <a:t>One full rotation takes </a:t>
            </a:r>
            <a:r>
              <a:rPr lang="en-US" dirty="0" smtClean="0">
                <a:latin typeface="Arial Rounded MT Bold" pitchFamily="34" charset="0"/>
              </a:rPr>
              <a:t>24hrs.</a:t>
            </a:r>
          </a:p>
          <a:p>
            <a:pPr lvl="0">
              <a:lnSpc>
                <a:spcPct val="150000"/>
              </a:lnSpc>
              <a:buFont typeface="Wingdings" panose="05000000000000000000" pitchFamily="2" charset="2"/>
              <a:buChar char="§"/>
            </a:pPr>
            <a:r>
              <a:rPr lang="en-US" dirty="0" smtClean="0">
                <a:latin typeface="Arial Rounded MT Bold" pitchFamily="34" charset="0"/>
              </a:rPr>
              <a:t>Rotation of the earth  </a:t>
            </a:r>
            <a:r>
              <a:rPr lang="en-US" dirty="0">
                <a:latin typeface="Arial Rounded MT Bold" pitchFamily="34" charset="0"/>
              </a:rPr>
              <a:t>causes day and night.</a:t>
            </a:r>
          </a:p>
          <a:p>
            <a:pPr>
              <a:lnSpc>
                <a:spcPct val="15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1856315948"/>
      </p:ext>
    </p:extLst>
  </p:cSld>
  <p:clrMapOvr>
    <a:masterClrMapping/>
  </p:clrMapOvr>
  <p:transition spd="slow" advTm="60000">
    <p:cover/>
  </p:transition>
  <p:timing>
    <p:tnLst>
      <p:par>
        <p:cTn id="1" dur="indefinite" restart="never" nodeType="tmRoot"/>
      </p:par>
    </p:tnLst>
  </p:timing>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2921"/>
            <a:ext cx="9144000" cy="3416320"/>
          </a:xfrm>
          <a:prstGeom prst="rect">
            <a:avLst/>
          </a:prstGeom>
        </p:spPr>
        <p:txBody>
          <a:bodyPr wrap="square">
            <a:spAutoFit/>
          </a:bodyPr>
          <a:lstStyle/>
          <a:p>
            <a:r>
              <a:rPr lang="en-US" sz="2400" b="1" dirty="0"/>
              <a:t>Yr. 2013) </a:t>
            </a:r>
          </a:p>
          <a:p>
            <a:r>
              <a:rPr lang="en-US" sz="2400" b="1" dirty="0"/>
              <a:t>15. </a:t>
            </a:r>
            <a:r>
              <a:rPr lang="en-US" sz="2400" b="1" dirty="0"/>
              <a:t>Mr. Smith has been a Kenyan citizen through registration for the last four years. Which one of the following conditions would make him lose his citizenship? If he</a:t>
            </a:r>
          </a:p>
          <a:p>
            <a:r>
              <a:rPr lang="en-US" sz="2400" b="1" dirty="0"/>
              <a:t>A.	is jailed for ten months</a:t>
            </a:r>
          </a:p>
          <a:p>
            <a:r>
              <a:rPr lang="en-US" sz="2400" b="1" dirty="0"/>
              <a:t>B.	gets married to a foreigner</a:t>
            </a:r>
          </a:p>
          <a:p>
            <a:r>
              <a:rPr lang="en-US" sz="2400" b="1" dirty="0"/>
              <a:t>C.	lives in a foreign country for long</a:t>
            </a:r>
          </a:p>
          <a:p>
            <a:pPr marL="457200" indent="-457200">
              <a:buAutoNum type="alphaUcPeriod" startAt="4"/>
            </a:pPr>
            <a:r>
              <a:rPr lang="en-US" sz="2400" b="1" dirty="0"/>
              <a:t>       used </a:t>
            </a:r>
            <a:r>
              <a:rPr lang="en-US" sz="2400" b="1" dirty="0"/>
              <a:t>false documents to apply for citizenship. </a:t>
            </a:r>
            <a:endParaRPr lang="en-US" sz="2400" b="1" dirty="0"/>
          </a:p>
          <a:p>
            <a:endParaRPr lang="en-US" sz="2400" b="1" dirty="0"/>
          </a:p>
        </p:txBody>
      </p:sp>
    </p:spTree>
    <p:extLst>
      <p:ext uri="{BB962C8B-B14F-4D97-AF65-F5344CB8AC3E}">
        <p14:creationId xmlns:p14="http://schemas.microsoft.com/office/powerpoint/2010/main" val="4258700027"/>
      </p:ext>
    </p:extLst>
  </p:cSld>
  <p:clrMapOvr>
    <a:masterClrMapping/>
  </p:clrMapOvr>
  <p:transition spd="slow">
    <p:cover/>
  </p:transition>
  <p:timing>
    <p:tnLst>
      <p:par>
        <p:cTn id="1" dur="indefinite" restart="never" nodeType="tmRoot"/>
      </p:par>
    </p:tnLst>
  </p:timing>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1"/>
            <a:ext cx="9144000" cy="5447645"/>
          </a:xfrm>
          <a:prstGeom prst="rect">
            <a:avLst/>
          </a:prstGeom>
        </p:spPr>
        <p:txBody>
          <a:bodyPr wrap="square">
            <a:spAutoFit/>
          </a:bodyPr>
          <a:lstStyle/>
          <a:p>
            <a:pPr algn="ctr"/>
            <a:r>
              <a:rPr lang="en-US" sz="8000" b="1" dirty="0">
                <a:solidFill>
                  <a:schemeClr val="accent1"/>
                </a:solidFill>
                <a:latin typeface="Segoe UI Light" panose="020B0502040204020203" pitchFamily="34" charset="0"/>
                <a:cs typeface="Segoe UI Light" panose="020B0502040204020203" pitchFamily="34" charset="0"/>
              </a:rPr>
              <a:t>UNIT 7.</a:t>
            </a:r>
          </a:p>
          <a:p>
            <a:pPr algn="ctr"/>
            <a:endParaRPr lang="en-US" sz="2400" b="1" dirty="0">
              <a:solidFill>
                <a:schemeClr val="accent1"/>
              </a:solidFill>
              <a:latin typeface="Segoe UI Light" panose="020B0502040204020203" pitchFamily="34" charset="0"/>
              <a:cs typeface="Segoe UI Light" panose="020B0502040204020203" pitchFamily="34" charset="0"/>
            </a:endParaRPr>
          </a:p>
          <a:p>
            <a:pPr algn="ctr"/>
            <a:r>
              <a:rPr lang="en-US" sz="8000" b="1" dirty="0">
                <a:solidFill>
                  <a:schemeClr val="accent1"/>
                </a:solidFill>
                <a:latin typeface="Segoe UI Light" panose="020B0502040204020203" pitchFamily="34" charset="0"/>
                <a:cs typeface="Segoe UI Light" panose="020B0502040204020203" pitchFamily="34" charset="0"/>
              </a:rPr>
              <a:t>DEMOCRACY </a:t>
            </a:r>
          </a:p>
          <a:p>
            <a:pPr algn="ctr"/>
            <a:r>
              <a:rPr lang="en-US" sz="8000" b="1" dirty="0">
                <a:solidFill>
                  <a:schemeClr val="accent1"/>
                </a:solidFill>
                <a:latin typeface="Segoe UI Light" panose="020B0502040204020203" pitchFamily="34" charset="0"/>
                <a:cs typeface="Segoe UI Light" panose="020B0502040204020203" pitchFamily="34" charset="0"/>
              </a:rPr>
              <a:t>AND </a:t>
            </a:r>
          </a:p>
          <a:p>
            <a:pPr algn="ctr"/>
            <a:r>
              <a:rPr lang="en-US" sz="8000" b="1" dirty="0">
                <a:solidFill>
                  <a:schemeClr val="accent1"/>
                </a:solidFill>
                <a:latin typeface="Segoe UI Light" panose="020B0502040204020203" pitchFamily="34" charset="0"/>
                <a:cs typeface="Segoe UI Light" panose="020B0502040204020203" pitchFamily="34" charset="0"/>
              </a:rPr>
              <a:t>HUMAN </a:t>
            </a:r>
            <a:r>
              <a:rPr lang="en-US" sz="8000" b="1" dirty="0">
                <a:solidFill>
                  <a:schemeClr val="accent1"/>
                </a:solidFill>
                <a:latin typeface="Segoe UI Light" panose="020B0502040204020203" pitchFamily="34" charset="0"/>
                <a:cs typeface="Segoe UI Light" panose="020B0502040204020203" pitchFamily="34" charset="0"/>
              </a:rPr>
              <a:t>RIGHTS</a:t>
            </a:r>
          </a:p>
        </p:txBody>
      </p:sp>
    </p:spTree>
    <p:extLst>
      <p:ext uri="{BB962C8B-B14F-4D97-AF65-F5344CB8AC3E}">
        <p14:creationId xmlns:p14="http://schemas.microsoft.com/office/powerpoint/2010/main" val="305440206"/>
      </p:ext>
    </p:extLst>
  </p:cSld>
  <p:clrMapOvr>
    <a:masterClrMapping/>
  </p:clrMapOvr>
  <p:transition spd="slow">
    <p:cover/>
  </p:transition>
  <p:timing>
    <p:tnLst>
      <p:par>
        <p:cTn id="1" dur="indefinite" restart="never" nodeType="tmRoot"/>
      </p:par>
    </p:tnLst>
  </p:timing>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1"/>
            <a:ext cx="8763000" cy="5632311"/>
          </a:xfrm>
          <a:prstGeom prst="rect">
            <a:avLst/>
          </a:prstGeom>
        </p:spPr>
        <p:txBody>
          <a:bodyPr wrap="square">
            <a:spAutoFit/>
          </a:bodyPr>
          <a:lstStyle/>
          <a:p>
            <a:r>
              <a:rPr lang="en-US" sz="2000" dirty="0"/>
              <a:t>Democracy </a:t>
            </a:r>
            <a:r>
              <a:rPr lang="en-US" sz="2000" dirty="0"/>
              <a:t>is the rule of the people by the people and for the people</a:t>
            </a:r>
          </a:p>
          <a:p>
            <a:endParaRPr lang="en-US" sz="2000" dirty="0"/>
          </a:p>
          <a:p>
            <a:pPr algn="ctr"/>
            <a:r>
              <a:rPr lang="en-US" sz="2000" u="sng" dirty="0"/>
              <a:t>STD </a:t>
            </a:r>
            <a:r>
              <a:rPr lang="en-US" sz="2000" u="sng" dirty="0"/>
              <a:t>5 AND 6 WORK </a:t>
            </a:r>
          </a:p>
          <a:p>
            <a:r>
              <a:rPr lang="en-US" sz="2000" b="1" u="sng" dirty="0">
                <a:solidFill>
                  <a:srgbClr val="FF0000"/>
                </a:solidFill>
              </a:rPr>
              <a:t>Types of democracy </a:t>
            </a:r>
          </a:p>
          <a:p>
            <a:r>
              <a:rPr lang="en-US" sz="2000" dirty="0"/>
              <a:t> There are two types of democracy namely:</a:t>
            </a:r>
          </a:p>
          <a:p>
            <a:r>
              <a:rPr lang="en-US" sz="2000" dirty="0"/>
              <a:t>         1. Direct democracy /participatory democracy </a:t>
            </a:r>
          </a:p>
          <a:p>
            <a:r>
              <a:rPr lang="en-US" sz="2000" dirty="0"/>
              <a:t>         2. Indirect democracy /representative democracy. </a:t>
            </a:r>
          </a:p>
          <a:p>
            <a:r>
              <a:rPr lang="en-US" sz="2000" b="1" u="sng" dirty="0">
                <a:solidFill>
                  <a:srgbClr val="00B0F0"/>
                </a:solidFill>
              </a:rPr>
              <a:t>Direct democracy</a:t>
            </a:r>
          </a:p>
          <a:p>
            <a:r>
              <a:rPr lang="en-US" sz="2000" dirty="0"/>
              <a:t>Also called participatory democracy</a:t>
            </a:r>
          </a:p>
          <a:p>
            <a:r>
              <a:rPr lang="en-US" sz="2000" dirty="0"/>
              <a:t>Citizens are involved in the decision making process</a:t>
            </a:r>
          </a:p>
          <a:p>
            <a:r>
              <a:rPr lang="en-US" sz="2000" dirty="0"/>
              <a:t>Example of this democracy is;</a:t>
            </a:r>
          </a:p>
          <a:p>
            <a:r>
              <a:rPr lang="en-US" sz="2000" dirty="0"/>
              <a:t>Referendum</a:t>
            </a:r>
          </a:p>
          <a:p>
            <a:r>
              <a:rPr lang="en-US" sz="2000" dirty="0"/>
              <a:t>Nominations</a:t>
            </a:r>
          </a:p>
          <a:p>
            <a:r>
              <a:rPr lang="en-US" sz="2000" dirty="0"/>
              <a:t>Citizen vote their leaders directly</a:t>
            </a:r>
          </a:p>
          <a:p>
            <a:r>
              <a:rPr lang="en-US" sz="2000" b="1" u="sng" dirty="0">
                <a:solidFill>
                  <a:srgbClr val="00B0F0"/>
                </a:solidFill>
              </a:rPr>
              <a:t>Indirect democracy</a:t>
            </a:r>
          </a:p>
          <a:p>
            <a:r>
              <a:rPr lang="en-US" sz="2000" dirty="0"/>
              <a:t> Also called representative democracy or parliamentary democracy</a:t>
            </a:r>
          </a:p>
          <a:p>
            <a:r>
              <a:rPr lang="en-US" sz="2000" dirty="0"/>
              <a:t>Here citizens elect leaders to represent them in the decision making</a:t>
            </a:r>
          </a:p>
          <a:p>
            <a:r>
              <a:rPr lang="en-US" sz="2000" dirty="0"/>
              <a:t>The citizens elect the president for example to represent them</a:t>
            </a:r>
          </a:p>
        </p:txBody>
      </p:sp>
    </p:spTree>
    <p:extLst>
      <p:ext uri="{BB962C8B-B14F-4D97-AF65-F5344CB8AC3E}">
        <p14:creationId xmlns:p14="http://schemas.microsoft.com/office/powerpoint/2010/main" val="1495720665"/>
      </p:ext>
    </p:extLst>
  </p:cSld>
  <p:clrMapOvr>
    <a:masterClrMapping/>
  </p:clrMapOvr>
  <p:transition spd="slow" advTm="60000">
    <p:cover/>
  </p:transition>
  <p:timing>
    <p:tnLst>
      <p:par>
        <p:cTn id="1" dur="indefinite" restart="never" nodeType="tmRoot"/>
      </p:par>
    </p:tnLst>
  </p:timing>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0"/>
            <a:ext cx="8839200" cy="5755422"/>
          </a:xfrm>
          <a:prstGeom prst="rect">
            <a:avLst/>
          </a:prstGeom>
        </p:spPr>
        <p:txBody>
          <a:bodyPr wrap="square">
            <a:spAutoFit/>
          </a:bodyPr>
          <a:lstStyle/>
          <a:p>
            <a:r>
              <a:rPr lang="en-US" sz="2400" dirty="0"/>
              <a:t>Human rights in Kenya are contained in a document called constitution. </a:t>
            </a:r>
            <a:endParaRPr lang="en-US" sz="2400" dirty="0"/>
          </a:p>
          <a:p>
            <a:endParaRPr lang="en-US" sz="1200" dirty="0"/>
          </a:p>
          <a:p>
            <a:r>
              <a:rPr lang="en-US" sz="2400" b="1" u="sng" dirty="0">
                <a:solidFill>
                  <a:srgbClr val="FF0000"/>
                </a:solidFill>
              </a:rPr>
              <a:t>Importance of democracy in a nation</a:t>
            </a:r>
            <a:r>
              <a:rPr lang="en-US" sz="2400" dirty="0"/>
              <a:t> </a:t>
            </a:r>
          </a:p>
          <a:p>
            <a:r>
              <a:rPr lang="en-US" sz="2400" dirty="0"/>
              <a:t>•	Human rights are respected and protected. </a:t>
            </a:r>
          </a:p>
          <a:p>
            <a:r>
              <a:rPr lang="en-US" sz="2400" dirty="0"/>
              <a:t>•	Law and order is followed. </a:t>
            </a:r>
          </a:p>
          <a:p>
            <a:r>
              <a:rPr lang="en-US" sz="2400" dirty="0"/>
              <a:t>•	Everybody is allowed to participate in elections.</a:t>
            </a:r>
          </a:p>
          <a:p>
            <a:r>
              <a:rPr lang="en-US" sz="2400" dirty="0"/>
              <a:t>•	Ensure equality. </a:t>
            </a:r>
          </a:p>
          <a:p>
            <a:r>
              <a:rPr lang="en-US" sz="2400" dirty="0"/>
              <a:t>•	It brings stability in the Nation</a:t>
            </a:r>
          </a:p>
          <a:p>
            <a:endParaRPr lang="en-US" sz="1400" dirty="0"/>
          </a:p>
          <a:p>
            <a:r>
              <a:rPr lang="en-US" sz="2400" b="1" u="sng" dirty="0">
                <a:solidFill>
                  <a:srgbClr val="FF0000"/>
                </a:solidFill>
              </a:rPr>
              <a:t>Democracy </a:t>
            </a:r>
            <a:r>
              <a:rPr lang="en-US" sz="2400" b="1" u="sng" dirty="0">
                <a:solidFill>
                  <a:srgbClr val="FF0000"/>
                </a:solidFill>
              </a:rPr>
              <a:t>in schools</a:t>
            </a:r>
          </a:p>
          <a:p>
            <a:r>
              <a:rPr lang="en-US" sz="2400" dirty="0"/>
              <a:t> Practiced </a:t>
            </a:r>
            <a:r>
              <a:rPr lang="en-US" sz="2400" dirty="0"/>
              <a:t>by:</a:t>
            </a:r>
            <a:endParaRPr lang="en-US" sz="2400" dirty="0"/>
          </a:p>
          <a:p>
            <a:pPr marL="342900" indent="-342900">
              <a:buFont typeface="Arial" pitchFamily="34" charset="0"/>
              <a:buChar char="•"/>
            </a:pPr>
            <a:r>
              <a:rPr lang="en-US" sz="2400" dirty="0"/>
              <a:t>Pupils elect their class representative</a:t>
            </a:r>
          </a:p>
          <a:p>
            <a:pPr marL="342900" indent="-342900">
              <a:buFont typeface="Arial" pitchFamily="34" charset="0"/>
              <a:buChar char="•"/>
            </a:pPr>
            <a:r>
              <a:rPr lang="en-US" sz="2400" dirty="0"/>
              <a:t>Pupils participating in school debates</a:t>
            </a:r>
          </a:p>
          <a:p>
            <a:pPr marL="342900" indent="-342900">
              <a:buFont typeface="Arial" pitchFamily="34" charset="0"/>
              <a:buChar char="•"/>
            </a:pPr>
            <a:r>
              <a:rPr lang="en-US" sz="2400" dirty="0"/>
              <a:t>Pupils are given opportunity to choose the sports to participate in</a:t>
            </a:r>
          </a:p>
          <a:p>
            <a:pPr marL="342900" indent="-342900">
              <a:buFont typeface="Arial" pitchFamily="34" charset="0"/>
              <a:buChar char="•"/>
            </a:pPr>
            <a:r>
              <a:rPr lang="en-US" sz="2400" dirty="0"/>
              <a:t>Pupils participate in ,making school rules. </a:t>
            </a:r>
          </a:p>
        </p:txBody>
      </p:sp>
    </p:spTree>
    <p:extLst>
      <p:ext uri="{BB962C8B-B14F-4D97-AF65-F5344CB8AC3E}">
        <p14:creationId xmlns:p14="http://schemas.microsoft.com/office/powerpoint/2010/main" val="1893881404"/>
      </p:ext>
    </p:extLst>
  </p:cSld>
  <p:clrMapOvr>
    <a:masterClrMapping/>
  </p:clrMapOvr>
  <p:transition spd="slow" advTm="60000">
    <p:cover/>
  </p:transition>
  <p:timing>
    <p:tnLst>
      <p:par>
        <p:cTn id="1" dur="indefinite" restart="never" nodeType="tmRoot"/>
      </p:par>
    </p:tnLst>
  </p:timing>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8100"/>
            <a:ext cx="8763000" cy="1754326"/>
          </a:xfrm>
          <a:prstGeom prst="rect">
            <a:avLst/>
          </a:prstGeom>
        </p:spPr>
        <p:txBody>
          <a:bodyPr wrap="square">
            <a:spAutoFit/>
          </a:bodyPr>
          <a:lstStyle/>
          <a:p>
            <a:r>
              <a:rPr lang="en-US" b="1" u="sng" dirty="0">
                <a:solidFill>
                  <a:srgbClr val="FF0000"/>
                </a:solidFill>
              </a:rPr>
              <a:t>Abuse of human rights </a:t>
            </a:r>
          </a:p>
          <a:p>
            <a:r>
              <a:rPr lang="en-US" dirty="0"/>
              <a:t>•	Wrongful arrest and mistreat. </a:t>
            </a:r>
          </a:p>
          <a:p>
            <a:r>
              <a:rPr lang="en-US" dirty="0"/>
              <a:t>•	Disciplining the suspects by beating or burning him.</a:t>
            </a:r>
          </a:p>
          <a:p>
            <a:r>
              <a:rPr lang="en-US" dirty="0"/>
              <a:t>•	Mob justice. </a:t>
            </a:r>
          </a:p>
          <a:p>
            <a:r>
              <a:rPr lang="en-US" dirty="0"/>
              <a:t>•	</a:t>
            </a:r>
            <a:r>
              <a:rPr lang="en-US" dirty="0" err="1"/>
              <a:t>Favouritism</a:t>
            </a:r>
            <a:r>
              <a:rPr lang="en-US" dirty="0"/>
              <a:t> and discrimination. </a:t>
            </a:r>
          </a:p>
          <a:p>
            <a:r>
              <a:rPr lang="en-US" dirty="0"/>
              <a:t>•	Unfair judgments.</a:t>
            </a:r>
          </a:p>
        </p:txBody>
      </p:sp>
      <p:sp>
        <p:nvSpPr>
          <p:cNvPr id="3" name="Rectangle 2"/>
          <p:cNvSpPr/>
          <p:nvPr/>
        </p:nvSpPr>
        <p:spPr>
          <a:xfrm>
            <a:off x="487218" y="1706582"/>
            <a:ext cx="9144000" cy="3970318"/>
          </a:xfrm>
          <a:prstGeom prst="rect">
            <a:avLst/>
          </a:prstGeom>
        </p:spPr>
        <p:txBody>
          <a:bodyPr wrap="square">
            <a:spAutoFit/>
          </a:bodyPr>
          <a:lstStyle/>
          <a:p>
            <a:r>
              <a:rPr lang="en-US" b="1" u="sng" dirty="0">
                <a:solidFill>
                  <a:srgbClr val="FF0000"/>
                </a:solidFill>
              </a:rPr>
              <a:t>STD 7 WORK ON DEMOCRACY AND HUMAN </a:t>
            </a:r>
            <a:r>
              <a:rPr lang="en-US" b="1" u="sng" dirty="0">
                <a:solidFill>
                  <a:srgbClr val="FF0000"/>
                </a:solidFill>
              </a:rPr>
              <a:t>RIGHT</a:t>
            </a:r>
            <a:endParaRPr lang="en-US" dirty="0">
              <a:solidFill>
                <a:srgbClr val="FF0000"/>
              </a:solidFill>
            </a:endParaRPr>
          </a:p>
          <a:p>
            <a:r>
              <a:rPr lang="en-US" dirty="0"/>
              <a:t>Ways in which a good citizen can participate in a democracy </a:t>
            </a:r>
          </a:p>
          <a:p>
            <a:r>
              <a:rPr lang="en-US" dirty="0"/>
              <a:t>•	By  participating in general election </a:t>
            </a:r>
          </a:p>
          <a:p>
            <a:r>
              <a:rPr lang="en-US" dirty="0"/>
              <a:t>•	Free to stand for election </a:t>
            </a:r>
          </a:p>
          <a:p>
            <a:r>
              <a:rPr lang="en-US" dirty="0"/>
              <a:t>•	To accept fair and free election result. </a:t>
            </a:r>
          </a:p>
          <a:p>
            <a:r>
              <a:rPr lang="en-US" dirty="0"/>
              <a:t>•	Paying taxes.</a:t>
            </a:r>
          </a:p>
          <a:p>
            <a:r>
              <a:rPr lang="en-US" dirty="0"/>
              <a:t>•	One is free to have to demonstrate or participate in mass demonstration against any </a:t>
            </a:r>
            <a:r>
              <a:rPr lang="en-US" dirty="0"/>
              <a:t>	government </a:t>
            </a:r>
            <a:r>
              <a:rPr lang="en-US" dirty="0"/>
              <a:t>policy. </a:t>
            </a:r>
          </a:p>
          <a:p>
            <a:r>
              <a:rPr lang="en-US" dirty="0"/>
              <a:t>•	Free to join any political party. </a:t>
            </a:r>
          </a:p>
          <a:p>
            <a:r>
              <a:rPr lang="en-US" dirty="0"/>
              <a:t>•	Responsible to attend community meeting. </a:t>
            </a:r>
          </a:p>
          <a:p>
            <a:r>
              <a:rPr lang="en-US" dirty="0"/>
              <a:t>•	To obey law and order. </a:t>
            </a:r>
          </a:p>
          <a:p>
            <a:r>
              <a:rPr lang="en-US" dirty="0"/>
              <a:t>•	To take time in listening other’s views.</a:t>
            </a:r>
          </a:p>
          <a:p>
            <a:r>
              <a:rPr lang="en-US" dirty="0"/>
              <a:t>•	To respect decision made by the majority. </a:t>
            </a:r>
          </a:p>
          <a:p>
            <a:r>
              <a:rPr lang="en-US" dirty="0"/>
              <a:t>•	To take care of others. </a:t>
            </a:r>
          </a:p>
        </p:txBody>
      </p:sp>
    </p:spTree>
    <p:extLst>
      <p:ext uri="{BB962C8B-B14F-4D97-AF65-F5344CB8AC3E}">
        <p14:creationId xmlns:p14="http://schemas.microsoft.com/office/powerpoint/2010/main" val="3672372938"/>
      </p:ext>
    </p:extLst>
  </p:cSld>
  <p:clrMapOvr>
    <a:masterClrMapping/>
  </p:clrMapOvr>
  <p:transition spd="slow" advTm="60000">
    <p:cover/>
  </p:transition>
  <p:timing>
    <p:tnLst>
      <p:par>
        <p:cTn id="1" dur="indefinite" restart="never" nodeType="tmRoot"/>
      </p:par>
    </p:tnLst>
  </p:timing>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0"/>
            <a:ext cx="9144000" cy="5693866"/>
          </a:xfrm>
          <a:prstGeom prst="rect">
            <a:avLst/>
          </a:prstGeom>
        </p:spPr>
        <p:txBody>
          <a:bodyPr wrap="square">
            <a:spAutoFit/>
          </a:bodyPr>
          <a:lstStyle/>
          <a:p>
            <a:r>
              <a:rPr lang="en-US" sz="2800" b="1" u="sng" dirty="0">
                <a:solidFill>
                  <a:srgbClr val="FF0000"/>
                </a:solidFill>
              </a:rPr>
              <a:t>The following are benefits of democracy </a:t>
            </a:r>
          </a:p>
          <a:p>
            <a:r>
              <a:rPr lang="en-US" sz="2400" dirty="0"/>
              <a:t>•	Allows freedom to choose leaders to rule them</a:t>
            </a:r>
          </a:p>
          <a:p>
            <a:r>
              <a:rPr lang="en-US" sz="2400" dirty="0"/>
              <a:t>•	Allows one to respect the will of the people.     </a:t>
            </a:r>
          </a:p>
          <a:p>
            <a:r>
              <a:rPr lang="en-US" sz="2400" dirty="0"/>
              <a:t>•	Ensure human right is respected.</a:t>
            </a:r>
          </a:p>
          <a:p>
            <a:r>
              <a:rPr lang="en-US" sz="2400" dirty="0"/>
              <a:t>•	Allows freedom of media. </a:t>
            </a:r>
          </a:p>
          <a:p>
            <a:r>
              <a:rPr lang="en-US" sz="2400" dirty="0"/>
              <a:t>•	Ensure law is enforced equally and also fairly to everybody. </a:t>
            </a:r>
          </a:p>
          <a:p>
            <a:r>
              <a:rPr lang="en-US" sz="2400" dirty="0"/>
              <a:t>•	Allows the formation of many political parties to come up.</a:t>
            </a:r>
          </a:p>
          <a:p>
            <a:r>
              <a:rPr lang="en-US" sz="2400" dirty="0"/>
              <a:t>•	Allows freedom of speech. </a:t>
            </a:r>
          </a:p>
          <a:p>
            <a:r>
              <a:rPr lang="en-US" sz="2400" dirty="0"/>
              <a:t>•	Ensure leaders are accountable and transparent when </a:t>
            </a:r>
            <a:r>
              <a:rPr lang="en-US" sz="2400" dirty="0"/>
              <a:t>	performing </a:t>
            </a:r>
            <a:r>
              <a:rPr lang="en-US" sz="2400" dirty="0"/>
              <a:t>fair duties. </a:t>
            </a:r>
          </a:p>
          <a:p>
            <a:r>
              <a:rPr lang="en-US" sz="2400" dirty="0"/>
              <a:t>•	Encourage more leaders to participate in election. </a:t>
            </a:r>
          </a:p>
          <a:p>
            <a:r>
              <a:rPr lang="en-US" sz="2400" dirty="0"/>
              <a:t>•	Ensure peace and harmony is maintained. </a:t>
            </a:r>
          </a:p>
          <a:p>
            <a:r>
              <a:rPr lang="en-US" sz="2400" dirty="0"/>
              <a:t>•	Allows fairness in the society. </a:t>
            </a:r>
          </a:p>
          <a:p>
            <a:r>
              <a:rPr lang="en-US" sz="2400" dirty="0"/>
              <a:t>•	Gives right to own properties at any place. </a:t>
            </a:r>
          </a:p>
          <a:p>
            <a:r>
              <a:rPr lang="en-US" sz="2400" dirty="0"/>
              <a:t>•	Allows people to participate in decision making.</a:t>
            </a:r>
          </a:p>
        </p:txBody>
      </p:sp>
    </p:spTree>
    <p:extLst>
      <p:ext uri="{BB962C8B-B14F-4D97-AF65-F5344CB8AC3E}">
        <p14:creationId xmlns:p14="http://schemas.microsoft.com/office/powerpoint/2010/main" val="1106539149"/>
      </p:ext>
    </p:extLst>
  </p:cSld>
  <p:clrMapOvr>
    <a:masterClrMapping/>
  </p:clrMapOvr>
  <p:transition spd="slow" advTm="60000">
    <p:cover/>
  </p:transition>
  <p:timing>
    <p:tnLst>
      <p:par>
        <p:cTn id="1" dur="indefinite" restart="never" nodeType="tmRoot"/>
      </p:par>
    </p:tnLst>
  </p:timing>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114300"/>
            <a:ext cx="8991600" cy="5016758"/>
          </a:xfrm>
          <a:prstGeom prst="rect">
            <a:avLst/>
          </a:prstGeom>
        </p:spPr>
        <p:txBody>
          <a:bodyPr wrap="square">
            <a:spAutoFit/>
          </a:bodyPr>
          <a:lstStyle/>
          <a:p>
            <a:r>
              <a:rPr lang="en-US" sz="2400" dirty="0"/>
              <a:t> </a:t>
            </a:r>
            <a:r>
              <a:rPr lang="en-US" sz="2800" b="1" u="sng" dirty="0">
                <a:solidFill>
                  <a:srgbClr val="FF0000"/>
                </a:solidFill>
              </a:rPr>
              <a:t>IMPORTANCE OF HUMAN RIGHT </a:t>
            </a:r>
            <a:endParaRPr lang="en-US" sz="2800" b="1" u="sng" dirty="0">
              <a:solidFill>
                <a:srgbClr val="FF0000"/>
              </a:solidFill>
            </a:endParaRPr>
          </a:p>
          <a:p>
            <a:endParaRPr lang="en-US" sz="2800" b="1" u="sng" dirty="0"/>
          </a:p>
          <a:p>
            <a:r>
              <a:rPr lang="en-US" sz="2400" dirty="0"/>
              <a:t>•	Protect less fortunate from harassment. </a:t>
            </a:r>
          </a:p>
          <a:p>
            <a:r>
              <a:rPr lang="en-US" sz="2400" dirty="0"/>
              <a:t>•	Nobody is discriminated in any activity due to tribe gender. </a:t>
            </a:r>
          </a:p>
          <a:p>
            <a:r>
              <a:rPr lang="en-US" sz="2400" dirty="0"/>
              <a:t>•	Human rights ensure equality. </a:t>
            </a:r>
          </a:p>
          <a:p>
            <a:r>
              <a:rPr lang="en-US" sz="2400" dirty="0"/>
              <a:t>•	Enable everybody to be treated like human beings and get </a:t>
            </a:r>
            <a:r>
              <a:rPr lang="en-US" sz="2400" dirty="0"/>
              <a:t>	deserved </a:t>
            </a:r>
            <a:r>
              <a:rPr lang="en-US" sz="2400" dirty="0"/>
              <a:t>respect.</a:t>
            </a:r>
          </a:p>
          <a:p>
            <a:r>
              <a:rPr lang="en-US" sz="2400" dirty="0"/>
              <a:t>•	Encourage people to participate in various publics affairs. </a:t>
            </a:r>
          </a:p>
          <a:p>
            <a:r>
              <a:rPr lang="en-US" sz="2400" dirty="0"/>
              <a:t>•	People feel very secure. </a:t>
            </a:r>
          </a:p>
          <a:p>
            <a:r>
              <a:rPr lang="en-US" sz="2400" dirty="0"/>
              <a:t>•	Enable people to develop their talents. </a:t>
            </a:r>
          </a:p>
          <a:p>
            <a:r>
              <a:rPr lang="en-US" sz="2400" dirty="0"/>
              <a:t>•	Reduce misunderstanding between government and its </a:t>
            </a:r>
            <a:r>
              <a:rPr lang="en-US" sz="2400" dirty="0"/>
              <a:t>	people</a:t>
            </a:r>
            <a:r>
              <a:rPr lang="en-US" sz="2400" dirty="0"/>
              <a:t>. </a:t>
            </a:r>
          </a:p>
          <a:p>
            <a:r>
              <a:rPr lang="en-US" sz="2400" dirty="0"/>
              <a:t>•	Reduce abuse of power. </a:t>
            </a:r>
          </a:p>
        </p:txBody>
      </p:sp>
    </p:spTree>
    <p:extLst>
      <p:ext uri="{BB962C8B-B14F-4D97-AF65-F5344CB8AC3E}">
        <p14:creationId xmlns:p14="http://schemas.microsoft.com/office/powerpoint/2010/main" val="3508922166"/>
      </p:ext>
    </p:extLst>
  </p:cSld>
  <p:clrMapOvr>
    <a:masterClrMapping/>
  </p:clrMapOvr>
  <p:transition spd="slow" advTm="60000">
    <p:cover/>
  </p:transition>
  <p:timing>
    <p:tnLst>
      <p:par>
        <p:cTn id="1" dur="indefinite" restart="never" nodeType="tmRoot"/>
      </p:par>
    </p:tnLst>
  </p:timing>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4309" y="254001"/>
            <a:ext cx="8915400" cy="5262979"/>
          </a:xfrm>
          <a:prstGeom prst="rect">
            <a:avLst/>
          </a:prstGeom>
        </p:spPr>
        <p:txBody>
          <a:bodyPr wrap="square">
            <a:spAutoFit/>
          </a:bodyPr>
          <a:lstStyle/>
          <a:p>
            <a:pPr algn="ctr"/>
            <a:r>
              <a:rPr lang="en-US" sz="2800" b="1" u="sng" dirty="0">
                <a:solidFill>
                  <a:srgbClr val="FF0000"/>
                </a:solidFill>
              </a:rPr>
              <a:t>STD 8 WORK: ROLES OF POLITICAL PARTIES IN A DEMOCRACY </a:t>
            </a:r>
            <a:endParaRPr lang="en-US" sz="2800" b="1" u="sng" dirty="0">
              <a:solidFill>
                <a:srgbClr val="FF0000"/>
              </a:solidFill>
            </a:endParaRPr>
          </a:p>
          <a:p>
            <a:endParaRPr lang="en-US" sz="2800" b="1" dirty="0"/>
          </a:p>
          <a:p>
            <a:r>
              <a:rPr lang="en-US" sz="2800" dirty="0"/>
              <a:t>•	To promote freedom of association. </a:t>
            </a:r>
          </a:p>
          <a:p>
            <a:r>
              <a:rPr lang="en-US" sz="2800" dirty="0"/>
              <a:t>•	To educate citizens on national issues. </a:t>
            </a:r>
          </a:p>
          <a:p>
            <a:r>
              <a:rPr lang="en-US" sz="2800" dirty="0"/>
              <a:t>•	To make good laws. </a:t>
            </a:r>
          </a:p>
          <a:p>
            <a:r>
              <a:rPr lang="en-US" sz="2800" dirty="0"/>
              <a:t>•	Ensure government uses the revenue correctly for its </a:t>
            </a:r>
            <a:r>
              <a:rPr lang="en-US" sz="2800" dirty="0"/>
              <a:t>	people benefits</a:t>
            </a:r>
            <a:r>
              <a:rPr lang="en-US" sz="2800" dirty="0"/>
              <a:t>. </a:t>
            </a:r>
          </a:p>
          <a:p>
            <a:r>
              <a:rPr lang="en-US" sz="2800" dirty="0"/>
              <a:t>•	Encouraging citizen to vote fairly. </a:t>
            </a:r>
          </a:p>
          <a:p>
            <a:r>
              <a:rPr lang="en-US" sz="2800" dirty="0"/>
              <a:t>•	Ensure human rights are respected. </a:t>
            </a:r>
          </a:p>
          <a:p>
            <a:r>
              <a:rPr lang="en-US" sz="2800" dirty="0"/>
              <a:t>•	Make democracy to work. </a:t>
            </a:r>
          </a:p>
          <a:p>
            <a:r>
              <a:rPr lang="en-US" sz="2800" dirty="0"/>
              <a:t>•	Promote development of projects. </a:t>
            </a:r>
          </a:p>
        </p:txBody>
      </p:sp>
    </p:spTree>
    <p:extLst>
      <p:ext uri="{BB962C8B-B14F-4D97-AF65-F5344CB8AC3E}">
        <p14:creationId xmlns:p14="http://schemas.microsoft.com/office/powerpoint/2010/main" val="2892543045"/>
      </p:ext>
    </p:extLst>
  </p:cSld>
  <p:clrMapOvr>
    <a:masterClrMapping/>
  </p:clrMapOvr>
  <p:transition spd="slow" advTm="60000">
    <p:cover/>
  </p:transition>
  <p:timing>
    <p:tnLst>
      <p:par>
        <p:cTn id="1" dur="indefinite" restart="never" nodeType="tmRoot"/>
      </p:par>
    </p:tnLst>
  </p:timing>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26742"/>
            <a:ext cx="9144000" cy="5016758"/>
          </a:xfrm>
          <a:prstGeom prst="rect">
            <a:avLst/>
          </a:prstGeom>
        </p:spPr>
        <p:txBody>
          <a:bodyPr wrap="square">
            <a:spAutoFit/>
          </a:bodyPr>
          <a:lstStyle/>
          <a:p>
            <a:pPr algn="ctr"/>
            <a:r>
              <a:rPr lang="en-US" sz="2000" b="1" dirty="0"/>
              <a:t>EXERCISE 24</a:t>
            </a:r>
          </a:p>
          <a:p>
            <a:r>
              <a:rPr lang="en-US" sz="2000" dirty="0"/>
              <a:t>1.Which </a:t>
            </a:r>
            <a:r>
              <a:rPr lang="en-US" sz="2000" dirty="0"/>
              <a:t>one of the following is NOT an example of representative democracy </a:t>
            </a:r>
          </a:p>
          <a:p>
            <a:r>
              <a:rPr lang="en-US" sz="2000" dirty="0"/>
              <a:t>	A</a:t>
            </a:r>
            <a:r>
              <a:rPr lang="en-US" sz="2000" dirty="0"/>
              <a:t>. Referendums        </a:t>
            </a:r>
          </a:p>
          <a:p>
            <a:r>
              <a:rPr lang="en-US" sz="2000" dirty="0"/>
              <a:t>   </a:t>
            </a:r>
            <a:r>
              <a:rPr lang="en-US" sz="2000" dirty="0"/>
              <a:t>	B</a:t>
            </a:r>
            <a:r>
              <a:rPr lang="en-US" sz="2000" dirty="0"/>
              <a:t>. A delegate’s conference </a:t>
            </a:r>
          </a:p>
          <a:p>
            <a:r>
              <a:rPr lang="en-US" sz="2000" dirty="0"/>
              <a:t> </a:t>
            </a:r>
            <a:r>
              <a:rPr lang="en-US" sz="2000" dirty="0"/>
              <a:t>	C</a:t>
            </a:r>
            <a:r>
              <a:rPr lang="en-US" sz="2000" dirty="0"/>
              <a:t>. Nominated </a:t>
            </a:r>
            <a:r>
              <a:rPr lang="en-US" sz="2000" dirty="0"/>
              <a:t>MPs  </a:t>
            </a:r>
            <a:endParaRPr lang="en-US" sz="2000" dirty="0"/>
          </a:p>
          <a:p>
            <a:r>
              <a:rPr lang="en-US" sz="2000" dirty="0"/>
              <a:t> </a:t>
            </a:r>
            <a:r>
              <a:rPr lang="en-US" sz="2000" dirty="0"/>
              <a:t>	D</a:t>
            </a:r>
            <a:r>
              <a:rPr lang="en-US" sz="2000" dirty="0"/>
              <a:t>.  A presidential system of government </a:t>
            </a:r>
          </a:p>
          <a:p>
            <a:endParaRPr lang="en-US" sz="2000" dirty="0"/>
          </a:p>
          <a:p>
            <a:r>
              <a:rPr lang="en-US" sz="2000" dirty="0"/>
              <a:t>2.The </a:t>
            </a:r>
            <a:r>
              <a:rPr lang="en-US" sz="2000" dirty="0"/>
              <a:t>type of democracy that was applied during the time of referendum is ------------ </a:t>
            </a:r>
          </a:p>
          <a:p>
            <a:r>
              <a:rPr lang="en-US" sz="2000" dirty="0"/>
              <a:t>A. Participatory.  	 </a:t>
            </a:r>
            <a:r>
              <a:rPr lang="en-US" sz="2000" dirty="0"/>
              <a:t>		B</a:t>
            </a:r>
            <a:r>
              <a:rPr lang="en-US" sz="2000" dirty="0"/>
              <a:t>.  Nomination.</a:t>
            </a:r>
          </a:p>
          <a:p>
            <a:r>
              <a:rPr lang="en-US" sz="2000" dirty="0"/>
              <a:t>C. Representative. 	 </a:t>
            </a:r>
            <a:r>
              <a:rPr lang="en-US" sz="2000" dirty="0"/>
              <a:t>	D</a:t>
            </a:r>
            <a:r>
              <a:rPr lang="en-US" sz="2000" dirty="0"/>
              <a:t>. Declaratives. </a:t>
            </a:r>
          </a:p>
          <a:p>
            <a:endParaRPr lang="en-US" sz="2000" dirty="0"/>
          </a:p>
          <a:p>
            <a:r>
              <a:rPr lang="en-US" sz="2000" dirty="0"/>
              <a:t>3.Which </a:t>
            </a:r>
            <a:r>
              <a:rPr lang="en-US" sz="2000" dirty="0"/>
              <a:t>one of the following is a benefit of democracy? </a:t>
            </a:r>
          </a:p>
          <a:p>
            <a:r>
              <a:rPr lang="en-US" sz="2000" dirty="0"/>
              <a:t>A.	The role of law is not respected. </a:t>
            </a:r>
          </a:p>
          <a:p>
            <a:r>
              <a:rPr lang="en-US" sz="2000" dirty="0"/>
              <a:t>B.	Worship freedom is not granted. </a:t>
            </a:r>
          </a:p>
          <a:p>
            <a:r>
              <a:rPr lang="en-US" sz="2000" dirty="0"/>
              <a:t>C.	People elect their leader free. </a:t>
            </a:r>
          </a:p>
          <a:p>
            <a:r>
              <a:rPr lang="en-US" sz="2000" dirty="0"/>
              <a:t>D.	People are told which leader to elect. </a:t>
            </a:r>
          </a:p>
        </p:txBody>
      </p:sp>
    </p:spTree>
    <p:extLst>
      <p:ext uri="{BB962C8B-B14F-4D97-AF65-F5344CB8AC3E}">
        <p14:creationId xmlns:p14="http://schemas.microsoft.com/office/powerpoint/2010/main" val="1938585559"/>
      </p:ext>
    </p:extLst>
  </p:cSld>
  <p:clrMapOvr>
    <a:masterClrMapping/>
  </p:clrMapOvr>
  <p:transition spd="slow" advTm="60000">
    <p:cover/>
  </p:transition>
  <p:timing>
    <p:tnLst>
      <p:par>
        <p:cTn id="1" dur="indefinite" restart="never" nodeType="tmRoot"/>
      </p:par>
    </p:tnLst>
  </p:timing>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254000"/>
            <a:ext cx="8839200" cy="5016758"/>
          </a:xfrm>
          <a:prstGeom prst="rect">
            <a:avLst/>
          </a:prstGeom>
        </p:spPr>
        <p:txBody>
          <a:bodyPr wrap="square">
            <a:spAutoFit/>
          </a:bodyPr>
          <a:lstStyle/>
          <a:p>
            <a:r>
              <a:rPr lang="en-US" sz="2000" dirty="0"/>
              <a:t>4.In </a:t>
            </a:r>
            <a:r>
              <a:rPr lang="en-US" sz="2000" dirty="0"/>
              <a:t>current constitution of Kenya human rights and freedom </a:t>
            </a:r>
            <a:r>
              <a:rPr lang="en-US" sz="2000" dirty="0"/>
              <a:t>	are </a:t>
            </a:r>
            <a:r>
              <a:rPr lang="en-US" sz="2000" dirty="0"/>
              <a:t>protected in a section known as---- </a:t>
            </a:r>
          </a:p>
          <a:p>
            <a:r>
              <a:rPr lang="en-US" sz="2000" dirty="0"/>
              <a:t> </a:t>
            </a:r>
            <a:r>
              <a:rPr lang="en-US" sz="2000" dirty="0"/>
              <a:t>	A</a:t>
            </a:r>
            <a:r>
              <a:rPr lang="en-US" sz="2000" dirty="0"/>
              <a:t>. Chapter.  	       </a:t>
            </a:r>
            <a:r>
              <a:rPr lang="en-US" sz="2000" dirty="0"/>
              <a:t>	B</a:t>
            </a:r>
            <a:r>
              <a:rPr lang="en-US" sz="2000" dirty="0"/>
              <a:t>.  Democracy.     </a:t>
            </a:r>
          </a:p>
          <a:p>
            <a:r>
              <a:rPr lang="en-US" sz="2000" dirty="0"/>
              <a:t> </a:t>
            </a:r>
            <a:r>
              <a:rPr lang="en-US" sz="2000" dirty="0"/>
              <a:t>	C</a:t>
            </a:r>
            <a:r>
              <a:rPr lang="en-US" sz="2000" dirty="0"/>
              <a:t>. Bill of rights.           </a:t>
            </a:r>
            <a:r>
              <a:rPr lang="en-US" sz="2000" dirty="0"/>
              <a:t>	D</a:t>
            </a:r>
            <a:r>
              <a:rPr lang="en-US" sz="2000" dirty="0"/>
              <a:t>. Citizenship. </a:t>
            </a:r>
          </a:p>
          <a:p>
            <a:endParaRPr lang="en-US" sz="2000" dirty="0"/>
          </a:p>
          <a:p>
            <a:r>
              <a:rPr lang="en-US" sz="2000" dirty="0"/>
              <a:t>5.Which </a:t>
            </a:r>
            <a:r>
              <a:rPr lang="en-US" sz="2000" dirty="0"/>
              <a:t>one of the following is NOT an advantage of </a:t>
            </a:r>
            <a:r>
              <a:rPr lang="en-US" sz="2000" dirty="0"/>
              <a:t>	democracy</a:t>
            </a:r>
            <a:r>
              <a:rPr lang="en-US" sz="2000" dirty="0"/>
              <a:t>?</a:t>
            </a:r>
          </a:p>
          <a:p>
            <a:r>
              <a:rPr lang="en-US" sz="2000" dirty="0"/>
              <a:t>A.	Free and fair election. </a:t>
            </a:r>
          </a:p>
          <a:p>
            <a:r>
              <a:rPr lang="en-US" sz="2000" dirty="0"/>
              <a:t>B.	Proper use of public funds. </a:t>
            </a:r>
          </a:p>
          <a:p>
            <a:r>
              <a:rPr lang="en-US" sz="2000" dirty="0"/>
              <a:t>C.	Undermine human right. </a:t>
            </a:r>
          </a:p>
          <a:p>
            <a:r>
              <a:rPr lang="en-US" sz="2000" dirty="0"/>
              <a:t>D.	Peaceful transfer of power.</a:t>
            </a:r>
          </a:p>
          <a:p>
            <a:r>
              <a:rPr lang="en-US" sz="2000" dirty="0"/>
              <a:t> </a:t>
            </a:r>
          </a:p>
          <a:p>
            <a:r>
              <a:rPr lang="en-US" sz="2000" dirty="0"/>
              <a:t>6.Which  </a:t>
            </a:r>
            <a:r>
              <a:rPr lang="en-US" sz="2000" dirty="0"/>
              <a:t>one of the following is NOT a type of democracy------ </a:t>
            </a:r>
          </a:p>
          <a:p>
            <a:r>
              <a:rPr lang="en-US" sz="2000" dirty="0"/>
              <a:t>A.	Participatory democracy. </a:t>
            </a:r>
          </a:p>
          <a:p>
            <a:r>
              <a:rPr lang="en-US" sz="2000" dirty="0"/>
              <a:t>B.	Representative democracy. </a:t>
            </a:r>
          </a:p>
          <a:p>
            <a:r>
              <a:rPr lang="en-US" sz="2000" dirty="0"/>
              <a:t>C.	Consensual democracy. </a:t>
            </a:r>
          </a:p>
          <a:p>
            <a:r>
              <a:rPr lang="en-US" sz="2000" dirty="0"/>
              <a:t>D.	Authoritative democracy. </a:t>
            </a:r>
          </a:p>
        </p:txBody>
      </p:sp>
    </p:spTree>
    <p:extLst>
      <p:ext uri="{BB962C8B-B14F-4D97-AF65-F5344CB8AC3E}">
        <p14:creationId xmlns:p14="http://schemas.microsoft.com/office/powerpoint/2010/main" val="2014802455"/>
      </p:ext>
    </p:extLst>
  </p:cSld>
  <p:clrMapOvr>
    <a:masterClrMapping/>
  </p:clrMapOvr>
  <p:transition spd="slow" advTm="60000">
    <p:cove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0"/>
            <a:ext cx="8229600" cy="495300"/>
          </a:xfrm>
        </p:spPr>
        <p:txBody>
          <a:bodyPr>
            <a:normAutofit fontScale="90000"/>
          </a:bodyPr>
          <a:lstStyle/>
          <a:p>
            <a:r>
              <a:rPr lang="en-US" b="1" u="sng" dirty="0">
                <a:solidFill>
                  <a:srgbClr val="FF0000"/>
                </a:solidFill>
                <a:latin typeface="Arial Rounded MT Bold" pitchFamily="34" charset="0"/>
              </a:rPr>
              <a:t>Revolution of the </a:t>
            </a:r>
            <a:r>
              <a:rPr lang="en-US" b="1" u="sng" dirty="0" smtClean="0">
                <a:solidFill>
                  <a:srgbClr val="FF0000"/>
                </a:solidFill>
                <a:latin typeface="Arial Rounded MT Bold" pitchFamily="34" charset="0"/>
              </a:rPr>
              <a:t>earth</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698500"/>
            <a:ext cx="8991600" cy="4406900"/>
          </a:xfrm>
          <a:prstGeom prst="rect">
            <a:avLst/>
          </a:prstGeom>
        </p:spPr>
        <p:txBody>
          <a:bodyPr>
            <a:noAutofit/>
          </a:bodyPr>
          <a:lstStyle/>
          <a:p>
            <a:pPr marL="514350" indent="-514350">
              <a:buFont typeface="+mj-lt"/>
              <a:buAutoNum type="arabicPeriod"/>
            </a:pPr>
            <a:r>
              <a:rPr lang="en-US" sz="2000" dirty="0">
                <a:latin typeface="Arial Rounded MT Bold" pitchFamily="34" charset="0"/>
              </a:rPr>
              <a:t>The earth moves around its own Orbit.</a:t>
            </a:r>
            <a:endParaRPr lang="en-US" sz="2000" dirty="0">
              <a:latin typeface="Arial Rounded MT Bold" pitchFamily="34" charset="0"/>
            </a:endParaRPr>
          </a:p>
          <a:p>
            <a:pPr marL="514350" indent="-514350">
              <a:buFont typeface="+mj-lt"/>
              <a:buAutoNum type="arabicPeriod"/>
            </a:pPr>
            <a:r>
              <a:rPr lang="en-US" sz="2000" dirty="0">
                <a:latin typeface="Arial Rounded MT Bold" pitchFamily="34" charset="0"/>
              </a:rPr>
              <a:t>One complete movement is known as </a:t>
            </a:r>
            <a:r>
              <a:rPr lang="en-US" sz="2000" b="1" dirty="0">
                <a:latin typeface="Arial Rounded MT Bold" pitchFamily="34" charset="0"/>
              </a:rPr>
              <a:t>revolution</a:t>
            </a:r>
            <a:r>
              <a:rPr lang="en-US" sz="2000" dirty="0">
                <a:latin typeface="Arial Rounded MT Bold" pitchFamily="34" charset="0"/>
              </a:rPr>
              <a:t> and it takes </a:t>
            </a:r>
            <a:r>
              <a:rPr lang="en-US" sz="2000" b="1" dirty="0">
                <a:latin typeface="Arial Rounded MT Bold" pitchFamily="34" charset="0"/>
              </a:rPr>
              <a:t>one year</a:t>
            </a:r>
            <a:r>
              <a:rPr lang="en-US" sz="2000" dirty="0">
                <a:latin typeface="Arial Rounded MT Bold" pitchFamily="34" charset="0"/>
              </a:rPr>
              <a:t> (365</a:t>
            </a:r>
            <a:r>
              <a:rPr lang="en-US" sz="2000" baseline="30000" dirty="0">
                <a:latin typeface="Arial Rounded MT Bold" pitchFamily="34" charset="0"/>
              </a:rPr>
              <a:t>1</a:t>
            </a:r>
            <a:r>
              <a:rPr lang="en-US" sz="2000" dirty="0">
                <a:latin typeface="Arial Rounded MT Bold" pitchFamily="34" charset="0"/>
              </a:rPr>
              <a:t>/</a:t>
            </a:r>
            <a:r>
              <a:rPr lang="en-US" sz="2000" baseline="-25000" dirty="0">
                <a:latin typeface="Arial Rounded MT Bold" pitchFamily="34" charset="0"/>
              </a:rPr>
              <a:t>4</a:t>
            </a:r>
            <a:r>
              <a:rPr lang="en-US" sz="2000" dirty="0">
                <a:latin typeface="Arial Rounded MT Bold" pitchFamily="34" charset="0"/>
              </a:rPr>
              <a:t> days).</a:t>
            </a:r>
          </a:p>
          <a:p>
            <a:pPr marL="514350" indent="-514350">
              <a:buFont typeface="+mj-lt"/>
              <a:buAutoNum type="arabicPeriod"/>
            </a:pPr>
            <a:r>
              <a:rPr lang="en-US" sz="2000" dirty="0">
                <a:latin typeface="Arial Rounded MT Bold" pitchFamily="34" charset="0"/>
              </a:rPr>
              <a:t>Revolution of </a:t>
            </a:r>
            <a:r>
              <a:rPr lang="en-US" sz="2000" dirty="0">
                <a:latin typeface="Arial Rounded MT Bold" pitchFamily="34" charset="0"/>
              </a:rPr>
              <a:t>earth </a:t>
            </a:r>
            <a:r>
              <a:rPr lang="en-US" sz="2000" dirty="0">
                <a:latin typeface="Arial Rounded MT Bold" pitchFamily="34" charset="0"/>
              </a:rPr>
              <a:t>causes </a:t>
            </a:r>
            <a:r>
              <a:rPr lang="en-US" sz="2000" dirty="0">
                <a:latin typeface="Arial Rounded MT Bold" pitchFamily="34" charset="0"/>
              </a:rPr>
              <a:t>seasons. </a:t>
            </a:r>
          </a:p>
          <a:p>
            <a:pPr marL="514350" indent="-514350">
              <a:buFont typeface="+mj-lt"/>
              <a:buAutoNum type="arabicPeriod"/>
            </a:pPr>
            <a:r>
              <a:rPr lang="en-US" sz="2000" dirty="0">
                <a:latin typeface="Arial Rounded MT Bold" pitchFamily="34" charset="0"/>
              </a:rPr>
              <a:t>Different </a:t>
            </a:r>
            <a:r>
              <a:rPr lang="en-US" sz="2000" dirty="0">
                <a:latin typeface="Arial Rounded MT Bold" pitchFamily="34" charset="0"/>
              </a:rPr>
              <a:t>length of days and </a:t>
            </a:r>
            <a:r>
              <a:rPr lang="en-US" sz="2000" dirty="0">
                <a:latin typeface="Arial Rounded MT Bold" pitchFamily="34" charset="0"/>
              </a:rPr>
              <a:t>nights is also caused by the revolution. </a:t>
            </a:r>
            <a:endParaRPr lang="en-US" sz="2000" dirty="0">
              <a:latin typeface="Arial Rounded MT Bold" pitchFamily="34" charset="0"/>
            </a:endParaRPr>
          </a:p>
          <a:p>
            <a:pPr marL="514350" indent="-514350">
              <a:buFont typeface="+mj-lt"/>
              <a:buAutoNum type="arabicPeriod"/>
            </a:pPr>
            <a:r>
              <a:rPr lang="en-US" sz="2000" dirty="0">
                <a:latin typeface="Arial Rounded MT Bold" pitchFamily="34" charset="0"/>
              </a:rPr>
              <a:t>T</a:t>
            </a:r>
            <a:r>
              <a:rPr lang="en-US" sz="2000" dirty="0">
                <a:latin typeface="Arial Rounded MT Bold" pitchFamily="34" charset="0"/>
              </a:rPr>
              <a:t>he </a:t>
            </a:r>
            <a:r>
              <a:rPr lang="en-US" sz="2000" dirty="0">
                <a:latin typeface="Arial Rounded MT Bold" pitchFamily="34" charset="0"/>
              </a:rPr>
              <a:t>sun is overhead on the </a:t>
            </a:r>
            <a:r>
              <a:rPr lang="en-US" sz="2000" b="1" dirty="0">
                <a:latin typeface="Arial Rounded MT Bold" pitchFamily="34" charset="0"/>
              </a:rPr>
              <a:t>Equator </a:t>
            </a:r>
            <a:r>
              <a:rPr lang="en-US" sz="2000" dirty="0">
                <a:latin typeface="Arial Rounded MT Bold" pitchFamily="34" charset="0"/>
              </a:rPr>
              <a:t>On </a:t>
            </a:r>
            <a:r>
              <a:rPr lang="en-US" sz="2000" b="1" dirty="0">
                <a:latin typeface="Arial Rounded MT Bold" pitchFamily="34" charset="0"/>
              </a:rPr>
              <a:t>March </a:t>
            </a:r>
            <a:r>
              <a:rPr lang="en-US" sz="2000" dirty="0">
                <a:latin typeface="Arial Rounded MT Bold" pitchFamily="34" charset="0"/>
              </a:rPr>
              <a:t> </a:t>
            </a:r>
            <a:r>
              <a:rPr lang="en-US" sz="2000" dirty="0">
                <a:latin typeface="Arial Rounded MT Bold" pitchFamily="34" charset="0"/>
              </a:rPr>
              <a:t>and </a:t>
            </a:r>
            <a:r>
              <a:rPr lang="en-US" sz="2000" b="1" dirty="0">
                <a:latin typeface="Arial Rounded MT Bold" pitchFamily="34" charset="0"/>
              </a:rPr>
              <a:t> </a:t>
            </a:r>
            <a:r>
              <a:rPr lang="en-US" sz="2000" b="1" dirty="0">
                <a:latin typeface="Arial Rounded MT Bold" pitchFamily="34" charset="0"/>
              </a:rPr>
              <a:t>September .</a:t>
            </a:r>
            <a:endParaRPr lang="en-US" sz="2000" dirty="0">
              <a:latin typeface="Arial Rounded MT Bold" pitchFamily="34" charset="0"/>
            </a:endParaRPr>
          </a:p>
          <a:p>
            <a:pPr marL="514350" indent="-514350">
              <a:buFont typeface="+mj-lt"/>
              <a:buAutoNum type="arabicPeriod"/>
            </a:pPr>
            <a:r>
              <a:rPr lang="en-US" sz="2000" dirty="0">
                <a:latin typeface="Arial Rounded MT Bold" pitchFamily="34" charset="0"/>
              </a:rPr>
              <a:t>During this time the days and the nights are equal.</a:t>
            </a:r>
          </a:p>
          <a:p>
            <a:pPr marL="514350" indent="-514350">
              <a:buFont typeface="+mj-lt"/>
              <a:buAutoNum type="arabicPeriod"/>
            </a:pPr>
            <a:r>
              <a:rPr lang="en-US" sz="2000" dirty="0">
                <a:latin typeface="Arial Rounded MT Bold" pitchFamily="34" charset="0"/>
              </a:rPr>
              <a:t>In  </a:t>
            </a:r>
            <a:r>
              <a:rPr lang="en-US" sz="2000" b="1" dirty="0">
                <a:latin typeface="Arial Rounded MT Bold" pitchFamily="34" charset="0"/>
              </a:rPr>
              <a:t>June</a:t>
            </a:r>
            <a:r>
              <a:rPr lang="en-US" sz="2000" dirty="0">
                <a:latin typeface="Arial Rounded MT Bold" pitchFamily="34" charset="0"/>
              </a:rPr>
              <a:t> </a:t>
            </a:r>
            <a:r>
              <a:rPr lang="en-US" sz="2000" dirty="0">
                <a:latin typeface="Arial Rounded MT Bold" pitchFamily="34" charset="0"/>
              </a:rPr>
              <a:t>the sun is overhead </a:t>
            </a:r>
            <a:r>
              <a:rPr lang="en-US" sz="2000" dirty="0">
                <a:latin typeface="Arial Rounded MT Bold" pitchFamily="34" charset="0"/>
              </a:rPr>
              <a:t>at </a:t>
            </a:r>
            <a:r>
              <a:rPr lang="en-US" sz="2000" b="1" dirty="0">
                <a:latin typeface="Arial Rounded MT Bold" pitchFamily="34" charset="0"/>
              </a:rPr>
              <a:t>Tropic </a:t>
            </a:r>
            <a:r>
              <a:rPr lang="en-US" sz="2000" b="1" dirty="0">
                <a:latin typeface="Arial Rounded MT Bold" pitchFamily="34" charset="0"/>
              </a:rPr>
              <a:t>of</a:t>
            </a:r>
            <a:r>
              <a:rPr lang="en-US" sz="2000" dirty="0">
                <a:latin typeface="Arial Rounded MT Bold" pitchFamily="34" charset="0"/>
              </a:rPr>
              <a:t> </a:t>
            </a:r>
            <a:r>
              <a:rPr lang="en-US" sz="2000" b="1" dirty="0">
                <a:latin typeface="Arial Rounded MT Bold" pitchFamily="34" charset="0"/>
              </a:rPr>
              <a:t>cancer</a:t>
            </a:r>
            <a:r>
              <a:rPr lang="en-US" sz="2000" dirty="0">
                <a:latin typeface="Arial Rounded MT Bold" pitchFamily="34" charset="0"/>
              </a:rPr>
              <a:t> which is in the Northern part.</a:t>
            </a:r>
          </a:p>
          <a:p>
            <a:pPr marL="514350" indent="-514350">
              <a:buFont typeface="+mj-lt"/>
              <a:buAutoNum type="arabicPeriod"/>
            </a:pPr>
            <a:r>
              <a:rPr lang="en-US" sz="2000" dirty="0">
                <a:latin typeface="Arial Rounded MT Bold" pitchFamily="34" charset="0"/>
              </a:rPr>
              <a:t>In </a:t>
            </a:r>
            <a:r>
              <a:rPr lang="en-US" sz="2000" b="1" dirty="0">
                <a:latin typeface="Arial Rounded MT Bold" pitchFamily="34" charset="0"/>
              </a:rPr>
              <a:t>December</a:t>
            </a:r>
            <a:r>
              <a:rPr lang="en-US" sz="2000" dirty="0">
                <a:latin typeface="Arial Rounded MT Bold" pitchFamily="34" charset="0"/>
              </a:rPr>
              <a:t> </a:t>
            </a:r>
            <a:r>
              <a:rPr lang="en-US" sz="2000" dirty="0">
                <a:latin typeface="Arial Rounded MT Bold" pitchFamily="34" charset="0"/>
              </a:rPr>
              <a:t>the sun is </a:t>
            </a:r>
            <a:r>
              <a:rPr lang="en-US" sz="2000" dirty="0">
                <a:latin typeface="Arial Rounded MT Bold" pitchFamily="34" charset="0"/>
              </a:rPr>
              <a:t>overhead at </a:t>
            </a:r>
            <a:r>
              <a:rPr lang="en-US" sz="2000" b="1" dirty="0">
                <a:latin typeface="Arial Rounded MT Bold" pitchFamily="34" charset="0"/>
              </a:rPr>
              <a:t>Tropic of</a:t>
            </a:r>
            <a:r>
              <a:rPr lang="en-US" sz="2000" dirty="0">
                <a:latin typeface="Arial Rounded MT Bold" pitchFamily="34" charset="0"/>
              </a:rPr>
              <a:t> </a:t>
            </a:r>
            <a:r>
              <a:rPr lang="en-US" sz="2000" b="1" dirty="0">
                <a:latin typeface="Arial Rounded MT Bold" pitchFamily="34" charset="0"/>
              </a:rPr>
              <a:t>Capricorn</a:t>
            </a:r>
            <a:r>
              <a:rPr lang="en-US" sz="2000" dirty="0">
                <a:latin typeface="Arial Rounded MT Bold" pitchFamily="34" charset="0"/>
              </a:rPr>
              <a:t> which is in the southern part.</a:t>
            </a:r>
          </a:p>
          <a:p>
            <a:pPr marL="514350" indent="-514350">
              <a:buFont typeface="+mj-lt"/>
              <a:buAutoNum type="arabicPeriod"/>
            </a:pPr>
            <a:endParaRPr lang="en-US" sz="2000" dirty="0">
              <a:latin typeface="Arial Rounded MT Bold" pitchFamily="34" charset="0"/>
            </a:endParaRPr>
          </a:p>
        </p:txBody>
      </p:sp>
    </p:spTree>
    <p:extLst>
      <p:ext uri="{BB962C8B-B14F-4D97-AF65-F5344CB8AC3E}">
        <p14:creationId xmlns:p14="http://schemas.microsoft.com/office/powerpoint/2010/main" val="2634417339"/>
      </p:ext>
    </p:extLst>
  </p:cSld>
  <p:clrMapOvr>
    <a:masterClrMapping/>
  </p:clrMapOvr>
  <p:transition spd="slow" advTm="60000">
    <p:cover/>
  </p:transition>
  <p:timing>
    <p:tnLst>
      <p:par>
        <p:cTn id="1" dur="indefinite" restart="never" nodeType="tmRoot"/>
      </p:par>
    </p:tnLst>
  </p:timing>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5709" y="127001"/>
            <a:ext cx="9116291" cy="4893647"/>
          </a:xfrm>
          <a:prstGeom prst="rect">
            <a:avLst/>
          </a:prstGeom>
        </p:spPr>
        <p:txBody>
          <a:bodyPr wrap="square">
            <a:spAutoFit/>
          </a:bodyPr>
          <a:lstStyle/>
          <a:p>
            <a:r>
              <a:rPr lang="en-US" sz="2400" dirty="0"/>
              <a:t>7.Which </a:t>
            </a:r>
            <a:r>
              <a:rPr lang="en-US" sz="2400" dirty="0"/>
              <a:t>of the following qualities is NOT a </a:t>
            </a:r>
            <a:r>
              <a:rPr lang="en-US" sz="2400" dirty="0"/>
              <a:t>responsibility </a:t>
            </a:r>
            <a:r>
              <a:rPr lang="en-US" sz="2400" dirty="0"/>
              <a:t>of an individual in a democracy </a:t>
            </a:r>
          </a:p>
          <a:p>
            <a:pPr marL="457200" indent="-457200">
              <a:buAutoNum type="alphaUcPeriod"/>
            </a:pPr>
            <a:r>
              <a:rPr lang="en-US" sz="2400" dirty="0"/>
              <a:t>Selfishness                    </a:t>
            </a:r>
          </a:p>
          <a:p>
            <a:r>
              <a:rPr lang="en-US" sz="2400" dirty="0"/>
              <a:t>B</a:t>
            </a:r>
            <a:r>
              <a:rPr lang="en-US" sz="2400" dirty="0"/>
              <a:t>. </a:t>
            </a:r>
            <a:r>
              <a:rPr lang="en-US" sz="2400" dirty="0"/>
              <a:t>   responsibility </a:t>
            </a:r>
            <a:endParaRPr lang="en-US" sz="2400" dirty="0"/>
          </a:p>
          <a:p>
            <a:r>
              <a:rPr lang="en-US" sz="2400" dirty="0"/>
              <a:t>C</a:t>
            </a:r>
            <a:r>
              <a:rPr lang="en-US" sz="2400" dirty="0"/>
              <a:t>.    Transparency                </a:t>
            </a:r>
          </a:p>
          <a:p>
            <a:r>
              <a:rPr lang="en-US" sz="2400" dirty="0"/>
              <a:t>D</a:t>
            </a:r>
            <a:r>
              <a:rPr lang="en-US" sz="2400" dirty="0"/>
              <a:t>. </a:t>
            </a:r>
            <a:r>
              <a:rPr lang="en-US" sz="2400" dirty="0"/>
              <a:t>   Accountability</a:t>
            </a:r>
            <a:endParaRPr lang="en-US" sz="2400" dirty="0"/>
          </a:p>
          <a:p>
            <a:r>
              <a:rPr lang="en-US" sz="2400" dirty="0"/>
              <a:t> </a:t>
            </a:r>
          </a:p>
          <a:p>
            <a:r>
              <a:rPr lang="en-US" sz="2400" dirty="0"/>
              <a:t>8.Which </a:t>
            </a:r>
            <a:r>
              <a:rPr lang="en-US" sz="2400" dirty="0"/>
              <a:t>one of the following types of election </a:t>
            </a:r>
            <a:r>
              <a:rPr lang="en-US" sz="2400" dirty="0"/>
              <a:t>representative </a:t>
            </a:r>
            <a:r>
              <a:rPr lang="en-US" sz="2400" dirty="0"/>
              <a:t>democracy in Kenya </a:t>
            </a:r>
          </a:p>
          <a:p>
            <a:r>
              <a:rPr lang="en-US" sz="2400" dirty="0"/>
              <a:t>A.	Election of school committee. </a:t>
            </a:r>
          </a:p>
          <a:p>
            <a:r>
              <a:rPr lang="en-US" sz="2400" dirty="0"/>
              <a:t>B.	Election of assistant chief. </a:t>
            </a:r>
          </a:p>
          <a:p>
            <a:r>
              <a:rPr lang="en-US" sz="2400" dirty="0"/>
              <a:t>C.	Election of councilors. </a:t>
            </a:r>
          </a:p>
          <a:p>
            <a:r>
              <a:rPr lang="en-US" sz="2400" dirty="0"/>
              <a:t>D.	Election of traditional leaders.</a:t>
            </a:r>
          </a:p>
        </p:txBody>
      </p:sp>
    </p:spTree>
    <p:extLst>
      <p:ext uri="{BB962C8B-B14F-4D97-AF65-F5344CB8AC3E}">
        <p14:creationId xmlns:p14="http://schemas.microsoft.com/office/powerpoint/2010/main" val="556288765"/>
      </p:ext>
    </p:extLst>
  </p:cSld>
  <p:clrMapOvr>
    <a:masterClrMapping/>
  </p:clrMapOvr>
  <p:transition spd="slow" advTm="60000">
    <p:cover/>
  </p:transition>
  <p:timing>
    <p:tnLst>
      <p:par>
        <p:cTn id="1" dur="indefinite" restart="never" nodeType="tmRoot"/>
      </p:par>
    </p:tnLst>
  </p:timing>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8000" y="623649"/>
            <a:ext cx="9144000" cy="4462760"/>
          </a:xfrm>
          <a:prstGeom prst="rect">
            <a:avLst/>
          </a:prstGeom>
          <a:noFill/>
        </p:spPr>
        <p:txBody>
          <a:bodyPr wrap="square" rtlCol="0">
            <a:spAutoFit/>
          </a:bodyPr>
          <a:lstStyle/>
          <a:p>
            <a:pPr algn="ctr"/>
            <a:r>
              <a:rPr lang="en-US" sz="6600" b="1" dirty="0">
                <a:solidFill>
                  <a:schemeClr val="accent1"/>
                </a:solidFill>
                <a:latin typeface="Segoe UI Light" panose="020B0502040204020203" pitchFamily="34" charset="0"/>
                <a:cs typeface="Segoe UI Light" panose="020B0502040204020203" pitchFamily="34" charset="0"/>
              </a:rPr>
              <a:t>PAST KCPE QUESTIONS ON THE TOPIC DEMOCRACY AND </a:t>
            </a:r>
            <a:endParaRPr lang="en-US" sz="6600" b="1" dirty="0">
              <a:solidFill>
                <a:schemeClr val="accent1"/>
              </a:solidFill>
              <a:latin typeface="Segoe UI Light" panose="020B0502040204020203" pitchFamily="34" charset="0"/>
              <a:cs typeface="Segoe UI Light" panose="020B0502040204020203" pitchFamily="34" charset="0"/>
            </a:endParaRPr>
          </a:p>
          <a:p>
            <a:pPr algn="ctr"/>
            <a:r>
              <a:rPr lang="en-US" sz="6600" b="1" dirty="0">
                <a:solidFill>
                  <a:schemeClr val="accent1"/>
                </a:solidFill>
                <a:latin typeface="Segoe UI Light" panose="020B0502040204020203" pitchFamily="34" charset="0"/>
                <a:cs typeface="Segoe UI Light" panose="020B0502040204020203" pitchFamily="34" charset="0"/>
              </a:rPr>
              <a:t>HUMAN RIGHTS</a:t>
            </a:r>
          </a:p>
          <a:p>
            <a:endParaRPr lang="en-US" sz="2000" dirty="0">
              <a:solidFill>
                <a:schemeClr val="accent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53438382"/>
      </p:ext>
    </p:extLst>
  </p:cSld>
  <p:clrMapOvr>
    <a:masterClrMapping/>
  </p:clrMapOvr>
  <p:transition spd="slow">
    <p:cover/>
  </p:transition>
  <p:timing>
    <p:tnLst>
      <p:par>
        <p:cTn id="1" dur="indefinite" restart="never" nodeType="tmRoot"/>
      </p:par>
    </p:tnLst>
  </p:timing>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1"/>
            <a:ext cx="9144000" cy="5816977"/>
          </a:xfrm>
          <a:prstGeom prst="rect">
            <a:avLst/>
          </a:prstGeom>
        </p:spPr>
        <p:txBody>
          <a:bodyPr wrap="square">
            <a:spAutoFit/>
          </a:bodyPr>
          <a:lstStyle/>
          <a:p>
            <a:r>
              <a:rPr lang="en-US" b="1" u="sng" dirty="0">
                <a:latin typeface="Arial Rounded MT Bold" pitchFamily="34" charset="0"/>
              </a:rPr>
              <a:t>K.C.P.E. 2006</a:t>
            </a:r>
            <a:r>
              <a:rPr lang="en-US" b="1" u="sng" dirty="0">
                <a:latin typeface="Arial Rounded MT Bold" pitchFamily="34" charset="0"/>
              </a:rPr>
              <a:t>:</a:t>
            </a:r>
            <a:endParaRPr lang="en-US" b="1" u="sng" dirty="0">
              <a:latin typeface="Arial Rounded MT Bold" pitchFamily="34" charset="0"/>
            </a:endParaRPr>
          </a:p>
          <a:p>
            <a:r>
              <a:rPr lang="en-US" b="1" dirty="0">
                <a:latin typeface="Arial Rounded MT Bold" pitchFamily="34" charset="0"/>
              </a:rPr>
              <a:t>Which one of the following human right is enjoyed by Kenyan citizen after attaining the age of 18 years?</a:t>
            </a:r>
          </a:p>
          <a:p>
            <a:r>
              <a:rPr lang="en-US" b="1" dirty="0">
                <a:latin typeface="Arial Rounded MT Bold" pitchFamily="34" charset="0"/>
              </a:rPr>
              <a:t>A.	The right to vote. </a:t>
            </a:r>
          </a:p>
          <a:p>
            <a:r>
              <a:rPr lang="en-US" b="1" dirty="0">
                <a:latin typeface="Arial Rounded MT Bold" pitchFamily="34" charset="0"/>
              </a:rPr>
              <a:t>B.	The right to worship. </a:t>
            </a:r>
          </a:p>
          <a:p>
            <a:r>
              <a:rPr lang="en-US" b="1" dirty="0">
                <a:latin typeface="Arial Rounded MT Bold" pitchFamily="34" charset="0"/>
              </a:rPr>
              <a:t>C.	The right to life. </a:t>
            </a:r>
          </a:p>
          <a:p>
            <a:r>
              <a:rPr lang="en-US" b="1" dirty="0">
                <a:latin typeface="Arial Rounded MT Bold" pitchFamily="34" charset="0"/>
              </a:rPr>
              <a:t>D.	The right to security. </a:t>
            </a:r>
          </a:p>
          <a:p>
            <a:endParaRPr lang="en-US" sz="500" b="1" dirty="0">
              <a:latin typeface="Arial Rounded MT Bold" pitchFamily="34" charset="0"/>
            </a:endParaRPr>
          </a:p>
          <a:p>
            <a:r>
              <a:rPr lang="en-US" b="1" dirty="0">
                <a:latin typeface="Arial Rounded MT Bold" pitchFamily="34" charset="0"/>
              </a:rPr>
              <a:t>REASONING </a:t>
            </a:r>
          </a:p>
          <a:p>
            <a:r>
              <a:rPr lang="en-US" b="1" dirty="0">
                <a:latin typeface="Arial Rounded MT Bold" pitchFamily="34" charset="0"/>
              </a:rPr>
              <a:t>As one attains 18 years she /he register as a voter and enjoy the right to vote during general election </a:t>
            </a:r>
          </a:p>
          <a:p>
            <a:endParaRPr lang="en-US" sz="1000" b="1" dirty="0">
              <a:latin typeface="Arial Rounded MT Bold" pitchFamily="34" charset="0"/>
            </a:endParaRPr>
          </a:p>
          <a:p>
            <a:r>
              <a:rPr lang="en-US" b="1" u="sng" dirty="0">
                <a:latin typeface="Arial Rounded MT Bold" pitchFamily="34" charset="0"/>
              </a:rPr>
              <a:t>K.C.P.E 2006: </a:t>
            </a:r>
          </a:p>
          <a:p>
            <a:r>
              <a:rPr lang="en-US" b="1" dirty="0">
                <a:latin typeface="Arial Rounded MT Bold" pitchFamily="34" charset="0"/>
              </a:rPr>
              <a:t>Three of the following are benefits of democracy. Which one is NOT? </a:t>
            </a:r>
          </a:p>
          <a:p>
            <a:r>
              <a:rPr lang="en-US" b="1" dirty="0">
                <a:latin typeface="Arial Rounded MT Bold" pitchFamily="34" charset="0"/>
              </a:rPr>
              <a:t>A.	It allows equal distribution of land </a:t>
            </a:r>
          </a:p>
          <a:p>
            <a:r>
              <a:rPr lang="en-US" b="1" dirty="0">
                <a:latin typeface="Arial Rounded MT Bold" pitchFamily="34" charset="0"/>
              </a:rPr>
              <a:t>B.	It allows formation of many political parties </a:t>
            </a:r>
          </a:p>
          <a:p>
            <a:r>
              <a:rPr lang="en-US" b="1" dirty="0">
                <a:latin typeface="Arial Rounded MT Bold" pitchFamily="34" charset="0"/>
              </a:rPr>
              <a:t>C.	It allows citizens to choose their leaders </a:t>
            </a:r>
          </a:p>
          <a:p>
            <a:r>
              <a:rPr lang="en-US" b="1" dirty="0">
                <a:latin typeface="Arial Rounded MT Bold" pitchFamily="34" charset="0"/>
              </a:rPr>
              <a:t>D.	It allows freedom of speech.</a:t>
            </a:r>
          </a:p>
          <a:p>
            <a:endParaRPr lang="en-US" sz="900" b="1" dirty="0">
              <a:latin typeface="Arial Rounded MT Bold" pitchFamily="34" charset="0"/>
            </a:endParaRPr>
          </a:p>
          <a:p>
            <a:r>
              <a:rPr lang="en-US" b="1" dirty="0">
                <a:latin typeface="Arial Rounded MT Bold" pitchFamily="34" charset="0"/>
              </a:rPr>
              <a:t>REASONING </a:t>
            </a:r>
          </a:p>
          <a:p>
            <a:r>
              <a:rPr lang="en-US" b="1" dirty="0">
                <a:latin typeface="Arial Rounded MT Bold" pitchFamily="34" charset="0"/>
              </a:rPr>
              <a:t>Democracy does not allow equal distribution of land because one can acquire any size of land either through buying or inheriting.</a:t>
            </a:r>
          </a:p>
        </p:txBody>
      </p:sp>
    </p:spTree>
    <p:extLst>
      <p:ext uri="{BB962C8B-B14F-4D97-AF65-F5344CB8AC3E}">
        <p14:creationId xmlns:p14="http://schemas.microsoft.com/office/powerpoint/2010/main" val="1346758600"/>
      </p:ext>
    </p:extLst>
  </p:cSld>
  <p:clrMapOvr>
    <a:masterClrMapping/>
  </p:clrMapOvr>
  <p:transition spd="slow" advTm="60000">
    <p:cover/>
  </p:transition>
  <p:timing>
    <p:tnLst>
      <p:par>
        <p:cTn id="1" dur="indefinite" restart="never" nodeType="tmRoot"/>
      </p:par>
    </p:tnLst>
  </p:timing>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84634"/>
            <a:ext cx="9067800" cy="6186309"/>
          </a:xfrm>
          <a:prstGeom prst="rect">
            <a:avLst/>
          </a:prstGeom>
        </p:spPr>
        <p:txBody>
          <a:bodyPr wrap="square">
            <a:spAutoFit/>
          </a:bodyPr>
          <a:lstStyle/>
          <a:p>
            <a:r>
              <a:rPr lang="en-US" b="1" u="sng" dirty="0">
                <a:latin typeface="Arial Rounded MT Bold" pitchFamily="34" charset="0"/>
              </a:rPr>
              <a:t>K.C.P.E 2007 </a:t>
            </a:r>
          </a:p>
          <a:p>
            <a:r>
              <a:rPr lang="en-US" b="1" dirty="0">
                <a:latin typeface="Arial Rounded MT Bold" pitchFamily="34" charset="0"/>
              </a:rPr>
              <a:t>Which one of the following is a benefit of a representative democracy? </a:t>
            </a:r>
          </a:p>
          <a:p>
            <a:r>
              <a:rPr lang="en-US" b="1" dirty="0">
                <a:latin typeface="Arial Rounded MT Bold" pitchFamily="34" charset="0"/>
              </a:rPr>
              <a:t>A.	People freely elect their leaders. </a:t>
            </a:r>
          </a:p>
          <a:p>
            <a:r>
              <a:rPr lang="en-US" b="1" dirty="0">
                <a:latin typeface="Arial Rounded MT Bold" pitchFamily="34" charset="0"/>
              </a:rPr>
              <a:t>B.	All citizens take part in decision making </a:t>
            </a:r>
          </a:p>
          <a:p>
            <a:r>
              <a:rPr lang="en-US" b="1" dirty="0">
                <a:latin typeface="Arial Rounded MT Bold" pitchFamily="34" charset="0"/>
              </a:rPr>
              <a:t>C.	All people obey the law. </a:t>
            </a:r>
          </a:p>
          <a:p>
            <a:r>
              <a:rPr lang="en-US" b="1" dirty="0">
                <a:latin typeface="Arial Rounded MT Bold" pitchFamily="34" charset="0"/>
              </a:rPr>
              <a:t>D.	Citizens are excused from paying taxes. </a:t>
            </a:r>
          </a:p>
          <a:p>
            <a:endParaRPr lang="en-US" sz="800" b="1" dirty="0">
              <a:latin typeface="Arial Rounded MT Bold" pitchFamily="34" charset="0"/>
            </a:endParaRPr>
          </a:p>
          <a:p>
            <a:r>
              <a:rPr lang="en-US" b="1" dirty="0">
                <a:latin typeface="Arial Rounded MT Bold" pitchFamily="34" charset="0"/>
              </a:rPr>
              <a:t>REASONING </a:t>
            </a:r>
          </a:p>
          <a:p>
            <a:r>
              <a:rPr lang="en-US" b="1" dirty="0">
                <a:latin typeface="Arial Rounded MT Bold" pitchFamily="34" charset="0"/>
              </a:rPr>
              <a:t>In Indirect democracy people’s role is to elect their representatives. </a:t>
            </a:r>
          </a:p>
          <a:p>
            <a:r>
              <a:rPr lang="en-US" b="1" dirty="0">
                <a:latin typeface="Arial Rounded MT Bold" pitchFamily="34" charset="0"/>
              </a:rPr>
              <a:t>Indirect democracy is also known as representative democracy.</a:t>
            </a:r>
          </a:p>
          <a:p>
            <a:endParaRPr lang="en-US" sz="1400" b="1" u="sng" dirty="0">
              <a:latin typeface="Arial Rounded MT Bold" pitchFamily="34" charset="0"/>
            </a:endParaRPr>
          </a:p>
          <a:p>
            <a:r>
              <a:rPr lang="en-US" b="1" u="sng" dirty="0">
                <a:latin typeface="Arial Rounded MT Bold" pitchFamily="34" charset="0"/>
              </a:rPr>
              <a:t>K.C.P.E 2007 </a:t>
            </a:r>
          </a:p>
          <a:p>
            <a:r>
              <a:rPr lang="en-US" b="1" dirty="0">
                <a:latin typeface="Arial Rounded MT Bold" pitchFamily="34" charset="0"/>
              </a:rPr>
              <a:t>The main role of opposition parties in a democratic system of government is to </a:t>
            </a:r>
          </a:p>
          <a:p>
            <a:r>
              <a:rPr lang="en-US" b="1" dirty="0">
                <a:latin typeface="Arial Rounded MT Bold" pitchFamily="34" charset="0"/>
              </a:rPr>
              <a:t>A.	Educate citizens on their right. </a:t>
            </a:r>
          </a:p>
          <a:p>
            <a:r>
              <a:rPr lang="en-US" b="1" dirty="0">
                <a:latin typeface="Arial Rounded MT Bold" pitchFamily="34" charset="0"/>
              </a:rPr>
              <a:t>B.	Nominate members to parliament. </a:t>
            </a:r>
          </a:p>
          <a:p>
            <a:r>
              <a:rPr lang="en-US" b="1" dirty="0">
                <a:latin typeface="Arial Rounded MT Bold" pitchFamily="34" charset="0"/>
              </a:rPr>
              <a:t>C.	Promotes development projects. </a:t>
            </a:r>
          </a:p>
          <a:p>
            <a:r>
              <a:rPr lang="en-US" b="1" dirty="0">
                <a:latin typeface="Arial Rounded MT Bold" pitchFamily="34" charset="0"/>
              </a:rPr>
              <a:t>D.	Ensure that the country is administered fairly. </a:t>
            </a:r>
          </a:p>
          <a:p>
            <a:r>
              <a:rPr lang="en-US" b="1" dirty="0">
                <a:latin typeface="Arial Rounded MT Bold" pitchFamily="34" charset="0"/>
              </a:rPr>
              <a:t>REASONING</a:t>
            </a:r>
          </a:p>
          <a:p>
            <a:r>
              <a:rPr lang="en-US" b="1" dirty="0">
                <a:latin typeface="Arial Rounded MT Bold" pitchFamily="34" charset="0"/>
              </a:rPr>
              <a:t> Role of opposition parties in a democratic country is to promote freedom of association and monitor government activities which will ensure fair administration in the country.</a:t>
            </a:r>
          </a:p>
          <a:p>
            <a:endParaRPr lang="en-US" b="1" dirty="0">
              <a:latin typeface="Arial Rounded MT Bold" pitchFamily="34" charset="0"/>
            </a:endParaRPr>
          </a:p>
        </p:txBody>
      </p:sp>
    </p:spTree>
    <p:extLst>
      <p:ext uri="{BB962C8B-B14F-4D97-AF65-F5344CB8AC3E}">
        <p14:creationId xmlns:p14="http://schemas.microsoft.com/office/powerpoint/2010/main" val="2132436644"/>
      </p:ext>
    </p:extLst>
  </p:cSld>
  <p:clrMapOvr>
    <a:masterClrMapping/>
  </p:clrMapOvr>
  <p:transition spd="slow" advTm="60000">
    <p:cover/>
  </p:transition>
  <p:timing>
    <p:tnLst>
      <p:par>
        <p:cTn id="1" dur="indefinite" restart="never" nodeType="tmRoot"/>
      </p:par>
    </p:tnLst>
  </p:timing>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2922"/>
            <a:ext cx="9144000" cy="5632311"/>
          </a:xfrm>
          <a:prstGeom prst="rect">
            <a:avLst/>
          </a:prstGeom>
        </p:spPr>
        <p:txBody>
          <a:bodyPr wrap="square">
            <a:spAutoFit/>
          </a:bodyPr>
          <a:lstStyle/>
          <a:p>
            <a:r>
              <a:rPr lang="en-US" sz="2400" b="1" dirty="0"/>
              <a:t>(Yr. 2014)</a:t>
            </a:r>
          </a:p>
          <a:p>
            <a:r>
              <a:rPr lang="en-US" sz="2400" b="1" dirty="0"/>
              <a:t>4.	The following are some of the human rights.</a:t>
            </a:r>
          </a:p>
          <a:p>
            <a:r>
              <a:rPr lang="en-US" sz="2400" b="1" dirty="0"/>
              <a:t>(i)	Freedom from discrimination</a:t>
            </a:r>
          </a:p>
          <a:p>
            <a:r>
              <a:rPr lang="en-US" sz="2400" b="1" dirty="0"/>
              <a:t>(ii)	Right to education.</a:t>
            </a:r>
          </a:p>
          <a:p>
            <a:r>
              <a:rPr lang="en-US" sz="2400" b="1" dirty="0"/>
              <a:t>(iii)	Right to health care</a:t>
            </a:r>
          </a:p>
          <a:p>
            <a:r>
              <a:rPr lang="en-US" sz="2400" b="1" dirty="0"/>
              <a:t>(iv)	Right to privacy.</a:t>
            </a:r>
          </a:p>
          <a:p>
            <a:r>
              <a:rPr lang="en-US" sz="2400" b="1" dirty="0"/>
              <a:t>The human rights described above are</a:t>
            </a:r>
          </a:p>
          <a:p>
            <a:r>
              <a:rPr lang="en-US" sz="2400" b="1" dirty="0"/>
              <a:t>A.  Social	</a:t>
            </a:r>
            <a:r>
              <a:rPr lang="en-US" sz="2400" b="1" dirty="0"/>
              <a:t>	B</a:t>
            </a:r>
            <a:r>
              <a:rPr lang="en-US" sz="2400" b="1" dirty="0"/>
              <a:t>. Economic</a:t>
            </a:r>
          </a:p>
          <a:p>
            <a:r>
              <a:rPr lang="en-US" sz="2400" b="1" dirty="0"/>
              <a:t>C.   Political	</a:t>
            </a:r>
            <a:r>
              <a:rPr lang="en-US" sz="2400" b="1" dirty="0"/>
              <a:t>	D</a:t>
            </a:r>
            <a:r>
              <a:rPr lang="en-US" sz="2400" b="1" dirty="0"/>
              <a:t>. Environmental</a:t>
            </a:r>
          </a:p>
          <a:p>
            <a:endParaRPr lang="en-US" sz="1400" b="1" dirty="0"/>
          </a:p>
          <a:p>
            <a:r>
              <a:rPr lang="en-US" sz="2400" b="1" dirty="0"/>
              <a:t>5.Which </a:t>
            </a:r>
            <a:r>
              <a:rPr lang="en-US" sz="2400" b="1" dirty="0"/>
              <a:t>one of the following is role of </a:t>
            </a:r>
            <a:r>
              <a:rPr lang="en-US" sz="2400" b="1" dirty="0"/>
              <a:t>political parties </a:t>
            </a:r>
            <a:r>
              <a:rPr lang="en-US" sz="2400" b="1" dirty="0"/>
              <a:t>in Kenya?</a:t>
            </a:r>
          </a:p>
          <a:p>
            <a:r>
              <a:rPr lang="en-US" sz="2400" b="1" dirty="0"/>
              <a:t>A.	Register voters.</a:t>
            </a:r>
          </a:p>
          <a:p>
            <a:r>
              <a:rPr lang="en-US" sz="2400" b="1" dirty="0"/>
              <a:t>B.	Approve national budget.</a:t>
            </a:r>
          </a:p>
          <a:p>
            <a:r>
              <a:rPr lang="en-US" sz="2400" b="1" dirty="0"/>
              <a:t>C.	Appoint members of cabinet.</a:t>
            </a:r>
          </a:p>
          <a:p>
            <a:r>
              <a:rPr lang="en-US" sz="2400" b="1" dirty="0"/>
              <a:t>D.	Educate people on their rights.</a:t>
            </a:r>
          </a:p>
        </p:txBody>
      </p:sp>
    </p:spTree>
    <p:extLst>
      <p:ext uri="{BB962C8B-B14F-4D97-AF65-F5344CB8AC3E}">
        <p14:creationId xmlns:p14="http://schemas.microsoft.com/office/powerpoint/2010/main" val="1038592368"/>
      </p:ext>
    </p:extLst>
  </p:cSld>
  <p:clrMapOvr>
    <a:masterClrMapping/>
  </p:clrMapOvr>
  <p:transition spd="slow">
    <p:cover/>
  </p:transition>
  <p:timing>
    <p:tnLst>
      <p:par>
        <p:cTn id="1" dur="indefinite" restart="never" nodeType="tmRoot"/>
      </p:par>
    </p:tn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85786"/>
            <a:ext cx="9144000" cy="4524315"/>
          </a:xfrm>
          <a:prstGeom prst="rect">
            <a:avLst/>
          </a:prstGeom>
        </p:spPr>
        <p:txBody>
          <a:bodyPr wrap="square">
            <a:spAutoFit/>
          </a:bodyPr>
          <a:lstStyle/>
          <a:p>
            <a:r>
              <a:rPr lang="en-US" sz="2400" b="1" dirty="0"/>
              <a:t>(Yr. 2013)</a:t>
            </a:r>
          </a:p>
          <a:p>
            <a:r>
              <a:rPr lang="en-US" sz="2400" b="1" dirty="0"/>
              <a:t>6.Democracy </a:t>
            </a:r>
            <a:r>
              <a:rPr lang="en-US" sz="2400" b="1" dirty="0"/>
              <a:t>in school may be </a:t>
            </a:r>
            <a:r>
              <a:rPr lang="en-US" sz="2400" b="1" dirty="0" err="1"/>
              <a:t>practised</a:t>
            </a:r>
            <a:r>
              <a:rPr lang="en-US" sz="2400" b="1" dirty="0"/>
              <a:t> by</a:t>
            </a:r>
          </a:p>
          <a:p>
            <a:r>
              <a:rPr lang="en-US" sz="2400" b="1" dirty="0"/>
              <a:t>A.	rewarding pupils who perform well</a:t>
            </a:r>
          </a:p>
          <a:p>
            <a:r>
              <a:rPr lang="en-US" sz="2400" b="1" dirty="0"/>
              <a:t>B.	appointing class prefects</a:t>
            </a:r>
          </a:p>
          <a:p>
            <a:r>
              <a:rPr lang="en-US" sz="2400" b="1" dirty="0"/>
              <a:t>C.	encouraging pupils to join school dubs</a:t>
            </a:r>
          </a:p>
          <a:p>
            <a:r>
              <a:rPr lang="en-US" sz="2400" b="1" dirty="0"/>
              <a:t>D.	involving pupils in making school rules.</a:t>
            </a:r>
          </a:p>
          <a:p>
            <a:endParaRPr lang="en-US" sz="2400" b="1" dirty="0"/>
          </a:p>
          <a:p>
            <a:r>
              <a:rPr lang="en-US" sz="2400" b="1" dirty="0"/>
              <a:t>7.The </a:t>
            </a:r>
            <a:r>
              <a:rPr lang="en-US" sz="2400" b="1" dirty="0"/>
              <a:t>best way of protecting children from abuse is by</a:t>
            </a:r>
          </a:p>
          <a:p>
            <a:r>
              <a:rPr lang="en-US" sz="2400" b="1" dirty="0"/>
              <a:t>A.	leaving them under the care of relatives</a:t>
            </a:r>
          </a:p>
          <a:p>
            <a:r>
              <a:rPr lang="en-US" sz="2400" b="1" dirty="0"/>
              <a:t>B.	making them do their homework</a:t>
            </a:r>
          </a:p>
          <a:p>
            <a:r>
              <a:rPr lang="en-US" sz="2400" b="1" dirty="0"/>
              <a:t>C.	employing people to take care of them</a:t>
            </a:r>
          </a:p>
          <a:p>
            <a:r>
              <a:rPr lang="en-US" sz="2400" b="1" dirty="0"/>
              <a:t>D.	making them aware of common abuses.</a:t>
            </a:r>
          </a:p>
        </p:txBody>
      </p:sp>
    </p:spTree>
    <p:extLst>
      <p:ext uri="{BB962C8B-B14F-4D97-AF65-F5344CB8AC3E}">
        <p14:creationId xmlns:p14="http://schemas.microsoft.com/office/powerpoint/2010/main" val="3003612721"/>
      </p:ext>
    </p:extLst>
  </p:cSld>
  <p:clrMapOvr>
    <a:masterClrMapping/>
  </p:clrMapOvr>
  <p:transition spd="slow">
    <p:cover/>
  </p:transition>
  <p:timing>
    <p:tnLst>
      <p:par>
        <p:cTn id="1" dur="indefinite" restart="never" nodeType="tmRoot"/>
      </p:par>
    </p:tnLst>
  </p:timing>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14386"/>
            <a:ext cx="9144000" cy="4524315"/>
          </a:xfrm>
          <a:prstGeom prst="rect">
            <a:avLst/>
          </a:prstGeom>
        </p:spPr>
        <p:txBody>
          <a:bodyPr wrap="square">
            <a:spAutoFit/>
          </a:bodyPr>
          <a:lstStyle/>
          <a:p>
            <a:r>
              <a:rPr lang="en-US" sz="2400" b="1" dirty="0"/>
              <a:t>8</a:t>
            </a:r>
            <a:r>
              <a:rPr lang="en-US" sz="2400" b="1" dirty="0"/>
              <a:t>.The </a:t>
            </a:r>
            <a:r>
              <a:rPr lang="en-US" sz="2400" b="1" dirty="0"/>
              <a:t>Bill of Rights contains the</a:t>
            </a:r>
          </a:p>
          <a:p>
            <a:r>
              <a:rPr lang="en-US" sz="2400" b="1" dirty="0"/>
              <a:t>A.	powers of the Chief Justice</a:t>
            </a:r>
          </a:p>
          <a:p>
            <a:r>
              <a:rPr lang="en-US" sz="2400" b="1" dirty="0"/>
              <a:t>B.	freedoms of citizens in a state</a:t>
            </a:r>
          </a:p>
          <a:p>
            <a:r>
              <a:rPr lang="en-US" sz="2400" b="1" dirty="0"/>
              <a:t>C.	records of parliamentary debates</a:t>
            </a:r>
          </a:p>
          <a:p>
            <a:r>
              <a:rPr lang="en-US" sz="2400" b="1" dirty="0"/>
              <a:t>D.	court proceedings(Yr. 2012)</a:t>
            </a:r>
          </a:p>
          <a:p>
            <a:endParaRPr lang="en-US" sz="2400" b="1" dirty="0"/>
          </a:p>
          <a:p>
            <a:r>
              <a:rPr lang="en-US" sz="2400" b="1" dirty="0"/>
              <a:t>9</a:t>
            </a:r>
            <a:r>
              <a:rPr lang="en-US" sz="2400" b="1" dirty="0"/>
              <a:t>.Which </a:t>
            </a:r>
            <a:r>
              <a:rPr lang="en-US" sz="2400" b="1" dirty="0"/>
              <a:t>one of the following statements </a:t>
            </a:r>
            <a:r>
              <a:rPr lang="en-US" sz="2400" b="1" dirty="0"/>
              <a:t>describes direct </a:t>
            </a:r>
            <a:r>
              <a:rPr lang="en-US" sz="2400" b="1" dirty="0"/>
              <a:t>democracy?</a:t>
            </a:r>
          </a:p>
          <a:p>
            <a:r>
              <a:rPr lang="en-US" sz="2400" b="1" dirty="0"/>
              <a:t>A.	All citizens are involved in making decisions.</a:t>
            </a:r>
          </a:p>
          <a:p>
            <a:r>
              <a:rPr lang="en-US" sz="2400" b="1" dirty="0"/>
              <a:t>B.	Citizens must agree with what </a:t>
            </a:r>
            <a:r>
              <a:rPr lang="en-US" sz="2400" b="1" dirty="0"/>
              <a:t>the government </a:t>
            </a:r>
            <a:r>
              <a:rPr lang="en-US" sz="2400" b="1" dirty="0"/>
              <a:t>decides.</a:t>
            </a:r>
          </a:p>
          <a:p>
            <a:r>
              <a:rPr lang="en-US" sz="2400" b="1" dirty="0"/>
              <a:t>C.	All decisions are made by the head of state.</a:t>
            </a:r>
          </a:p>
          <a:p>
            <a:r>
              <a:rPr lang="en-US" sz="2400" b="1" dirty="0"/>
              <a:t>D.	Citizens elect representatives to </a:t>
            </a:r>
            <a:r>
              <a:rPr lang="en-US" sz="2400" b="1" dirty="0"/>
              <a:t>make decisions </a:t>
            </a:r>
            <a:r>
              <a:rPr lang="en-US" sz="2400" b="1" dirty="0"/>
              <a:t>for them.</a:t>
            </a:r>
          </a:p>
          <a:p>
            <a:endParaRPr lang="en-US" sz="2400" b="1" dirty="0"/>
          </a:p>
        </p:txBody>
      </p:sp>
    </p:spTree>
    <p:extLst>
      <p:ext uri="{BB962C8B-B14F-4D97-AF65-F5344CB8AC3E}">
        <p14:creationId xmlns:p14="http://schemas.microsoft.com/office/powerpoint/2010/main" val="3366051044"/>
      </p:ext>
    </p:extLst>
  </p:cSld>
  <p:clrMapOvr>
    <a:masterClrMapping/>
  </p:clrMapOvr>
  <p:transition spd="slow">
    <p:cover/>
  </p:transition>
  <p:timing>
    <p:tnLst>
      <p:par>
        <p:cTn id="1" dur="indefinite" restart="never" nodeType="tmRoot"/>
      </p:par>
    </p:tnLst>
  </p:timing>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114300"/>
            <a:ext cx="9144000" cy="6001643"/>
          </a:xfrm>
          <a:prstGeom prst="rect">
            <a:avLst/>
          </a:prstGeom>
        </p:spPr>
        <p:txBody>
          <a:bodyPr wrap="square">
            <a:spAutoFit/>
          </a:bodyPr>
          <a:lstStyle/>
          <a:p>
            <a:r>
              <a:rPr lang="en-US" sz="2400" b="1" dirty="0"/>
              <a:t>(Yr. 2012)</a:t>
            </a:r>
          </a:p>
          <a:p>
            <a:r>
              <a:rPr lang="en-US" sz="2400" b="1" dirty="0"/>
              <a:t>9.Jane</a:t>
            </a:r>
            <a:r>
              <a:rPr lang="en-US" sz="2400" b="1" dirty="0"/>
              <a:t>, a Standard Eight pupil, was punished </a:t>
            </a:r>
            <a:r>
              <a:rPr lang="en-US" sz="2400" b="1" dirty="0"/>
              <a:t>by her </a:t>
            </a:r>
            <a:r>
              <a:rPr lang="en-US" sz="2400" b="1" dirty="0"/>
              <a:t>class teacher for arguing against some </a:t>
            </a:r>
            <a:r>
              <a:rPr lang="en-US" sz="2400" b="1" dirty="0"/>
              <a:t>school rules</a:t>
            </a:r>
            <a:r>
              <a:rPr lang="en-US" sz="2400" b="1" dirty="0"/>
              <a:t>. Which of the </a:t>
            </a:r>
            <a:r>
              <a:rPr lang="en-US" sz="2400" b="1" dirty="0"/>
              <a:t>following fundamental freedoms </a:t>
            </a:r>
            <a:r>
              <a:rPr lang="en-US" sz="2400" b="1" dirty="0"/>
              <a:t>was Jane denied?</a:t>
            </a:r>
          </a:p>
          <a:p>
            <a:r>
              <a:rPr lang="en-US" sz="2400" b="1" dirty="0"/>
              <a:t>A.	Freedom of worship.</a:t>
            </a:r>
          </a:p>
          <a:p>
            <a:r>
              <a:rPr lang="en-US" sz="2400" b="1" dirty="0"/>
              <a:t>B.	Freedom of expression.</a:t>
            </a:r>
          </a:p>
          <a:p>
            <a:r>
              <a:rPr lang="en-US" sz="2400" b="1" dirty="0"/>
              <a:t>C.	Freedom of association.</a:t>
            </a:r>
          </a:p>
          <a:p>
            <a:r>
              <a:rPr lang="en-US" sz="2400" b="1" dirty="0"/>
              <a:t>D.	Freedom of assembly.</a:t>
            </a:r>
          </a:p>
          <a:p>
            <a:r>
              <a:rPr lang="en-US" sz="2400" b="1" dirty="0"/>
              <a:t>(Yr. 2011)</a:t>
            </a:r>
          </a:p>
          <a:p>
            <a:r>
              <a:rPr lang="en-US" sz="2400" b="1" dirty="0"/>
              <a:t>10.Which </a:t>
            </a:r>
            <a:r>
              <a:rPr lang="en-US" sz="2400" b="1" dirty="0"/>
              <a:t>one of the following ways indicates </a:t>
            </a:r>
            <a:r>
              <a:rPr lang="en-US" sz="2400" b="1" dirty="0"/>
              <a:t>how pupils </a:t>
            </a:r>
            <a:r>
              <a:rPr lang="en-US" sz="2400" b="1" dirty="0"/>
              <a:t>may be abused while at school?</a:t>
            </a:r>
          </a:p>
          <a:p>
            <a:r>
              <a:rPr lang="en-US" sz="2400" b="1" dirty="0"/>
              <a:t>A.	Asking them to clean the chalkboard</a:t>
            </a:r>
          </a:p>
          <a:p>
            <a:r>
              <a:rPr lang="en-US" sz="2400" b="1" dirty="0"/>
              <a:t>B.	Retaining them in class during break time</a:t>
            </a:r>
          </a:p>
          <a:p>
            <a:r>
              <a:rPr lang="en-US" sz="2400" b="1" dirty="0"/>
              <a:t>C.	Asking them to complete their home work</a:t>
            </a:r>
          </a:p>
          <a:p>
            <a:r>
              <a:rPr lang="en-US" sz="2400" b="1" dirty="0"/>
              <a:t>D.	Retaining them for extra teaching</a:t>
            </a:r>
          </a:p>
          <a:p>
            <a:endParaRPr lang="en-US" sz="2400" b="1" dirty="0"/>
          </a:p>
        </p:txBody>
      </p:sp>
    </p:spTree>
    <p:extLst>
      <p:ext uri="{BB962C8B-B14F-4D97-AF65-F5344CB8AC3E}">
        <p14:creationId xmlns:p14="http://schemas.microsoft.com/office/powerpoint/2010/main" val="372941138"/>
      </p:ext>
    </p:extLst>
  </p:cSld>
  <p:clrMapOvr>
    <a:masterClrMapping/>
  </p:clrMapOvr>
  <p:transition spd="slow">
    <p:cover/>
  </p:transition>
  <p:timing>
    <p:tnLst>
      <p:par>
        <p:cTn id="1" dur="indefinite" restart="never" nodeType="tmRoot"/>
      </p:par>
    </p:tnLst>
  </p:timing>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519648"/>
            <a:ext cx="9144000" cy="4154984"/>
          </a:xfrm>
          <a:prstGeom prst="rect">
            <a:avLst/>
          </a:prstGeom>
        </p:spPr>
        <p:txBody>
          <a:bodyPr wrap="square">
            <a:spAutoFit/>
          </a:bodyPr>
          <a:lstStyle/>
          <a:p>
            <a:r>
              <a:rPr lang="en-US" sz="2400" b="1" dirty="0"/>
              <a:t>11.The </a:t>
            </a:r>
            <a:r>
              <a:rPr lang="en-US" sz="2400" b="1" dirty="0"/>
              <a:t>following are statements about a type </a:t>
            </a:r>
            <a:r>
              <a:rPr lang="en-US" sz="2400" b="1" dirty="0"/>
              <a:t>of democracy</a:t>
            </a:r>
            <a:r>
              <a:rPr lang="en-US" sz="2400" b="1" dirty="0"/>
              <a:t>.</a:t>
            </a:r>
          </a:p>
          <a:p>
            <a:r>
              <a:rPr lang="en-US" sz="2400" b="1" dirty="0"/>
              <a:t>i.	Power is in the hands of citizen</a:t>
            </a:r>
          </a:p>
          <a:p>
            <a:r>
              <a:rPr lang="en-US" sz="2400" b="1" dirty="0"/>
              <a:t>ii.	Citizens meet to make laws</a:t>
            </a:r>
          </a:p>
          <a:p>
            <a:r>
              <a:rPr lang="en-US" sz="2400" b="1" dirty="0"/>
              <a:t>iii.	Citizens appoint officials to implement policies</a:t>
            </a:r>
          </a:p>
          <a:p>
            <a:endParaRPr lang="en-US" sz="2400" b="1" dirty="0"/>
          </a:p>
          <a:p>
            <a:r>
              <a:rPr lang="en-US" sz="2400" b="1" dirty="0"/>
              <a:t>The </a:t>
            </a:r>
            <a:r>
              <a:rPr lang="en-US" sz="2400" b="1" dirty="0"/>
              <a:t>type of democracy referred to </a:t>
            </a:r>
            <a:r>
              <a:rPr lang="en-US" sz="2400" b="1" dirty="0"/>
              <a:t>is</a:t>
            </a:r>
          </a:p>
          <a:p>
            <a:r>
              <a:rPr lang="en-US" sz="2400" b="1" dirty="0"/>
              <a:t>A</a:t>
            </a:r>
            <a:r>
              <a:rPr lang="en-US" sz="2400" b="1" dirty="0"/>
              <a:t>.	Direct democracy</a:t>
            </a:r>
          </a:p>
          <a:p>
            <a:r>
              <a:rPr lang="en-US" sz="2400" b="1" dirty="0"/>
              <a:t>B.	Indirect democracy</a:t>
            </a:r>
          </a:p>
          <a:p>
            <a:r>
              <a:rPr lang="en-US" sz="2400" b="1" dirty="0"/>
              <a:t>c.	Parliamentary </a:t>
            </a:r>
            <a:r>
              <a:rPr lang="en-US" sz="2400" b="1" dirty="0"/>
              <a:t>democracy </a:t>
            </a:r>
            <a:endParaRPr lang="en-US" sz="2400" b="1" dirty="0"/>
          </a:p>
          <a:p>
            <a:r>
              <a:rPr lang="en-US" sz="2400" b="1" dirty="0"/>
              <a:t>D</a:t>
            </a:r>
            <a:r>
              <a:rPr lang="en-US" sz="2400" b="1" dirty="0"/>
              <a:t>.  </a:t>
            </a:r>
            <a:r>
              <a:rPr lang="en-US" sz="2400" b="1" dirty="0"/>
              <a:t>	Civic </a:t>
            </a:r>
            <a:endParaRPr lang="en-US" sz="2400" b="1" dirty="0"/>
          </a:p>
          <a:p>
            <a:endParaRPr lang="en-US" sz="2400" b="1" dirty="0"/>
          </a:p>
        </p:txBody>
      </p:sp>
    </p:spTree>
    <p:extLst>
      <p:ext uri="{BB962C8B-B14F-4D97-AF65-F5344CB8AC3E}">
        <p14:creationId xmlns:p14="http://schemas.microsoft.com/office/powerpoint/2010/main" val="4264422321"/>
      </p:ext>
    </p:extLst>
  </p:cSld>
  <p:clrMapOvr>
    <a:masterClrMapping/>
  </p:clrMapOvr>
  <p:transition spd="slow">
    <p:cover/>
  </p:transition>
  <p:timing>
    <p:tnLst>
      <p:par>
        <p:cTn id="1" dur="indefinite" restart="never" nodeType="tmRoot"/>
      </p:par>
    </p:tnLst>
  </p:timing>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47566"/>
            <a:ext cx="9144000" cy="5324535"/>
          </a:xfrm>
          <a:prstGeom prst="rect">
            <a:avLst/>
          </a:prstGeom>
        </p:spPr>
        <p:txBody>
          <a:bodyPr wrap="square">
            <a:spAutoFit/>
          </a:bodyPr>
          <a:lstStyle/>
          <a:p>
            <a:r>
              <a:rPr lang="en-US" sz="2000" b="1" dirty="0"/>
              <a:t>2.Maria </a:t>
            </a:r>
            <a:r>
              <a:rPr lang="en-US" sz="2000" b="1" dirty="0"/>
              <a:t>was stopped from joining a women's </a:t>
            </a:r>
            <a:r>
              <a:rPr lang="en-US" sz="2000" b="1" dirty="0"/>
              <a:t>group by </a:t>
            </a:r>
            <a:r>
              <a:rPr lang="en-US" sz="2000" b="1" dirty="0"/>
              <a:t>her husband. Which one of the </a:t>
            </a:r>
            <a:r>
              <a:rPr lang="en-US" sz="2000" b="1" dirty="0"/>
              <a:t>following freedoms </a:t>
            </a:r>
            <a:r>
              <a:rPr lang="en-US" sz="2000" b="1" dirty="0"/>
              <a:t>was she denied? Freedom of</a:t>
            </a:r>
          </a:p>
          <a:p>
            <a:r>
              <a:rPr lang="en-US" sz="2000" b="1" dirty="0"/>
              <a:t>A.  </a:t>
            </a:r>
            <a:r>
              <a:rPr lang="en-US" sz="2000" b="1" dirty="0"/>
              <a:t>	expression</a:t>
            </a:r>
            <a:r>
              <a:rPr lang="en-US" sz="2000" b="1" dirty="0"/>
              <a:t>	B.  association</a:t>
            </a:r>
          </a:p>
          <a:p>
            <a:r>
              <a:rPr lang="en-US" sz="2000" b="1" dirty="0"/>
              <a:t>C.	movement	D.  worship</a:t>
            </a:r>
          </a:p>
          <a:p>
            <a:endParaRPr lang="en-US" sz="2000" b="1" dirty="0"/>
          </a:p>
          <a:p>
            <a:r>
              <a:rPr lang="en-US" sz="2000" b="1" dirty="0"/>
              <a:t>3.Which </a:t>
            </a:r>
            <a:r>
              <a:rPr lang="en-US" sz="2000" b="1" dirty="0"/>
              <a:t>one of the following is an economic right?</a:t>
            </a:r>
          </a:p>
          <a:p>
            <a:r>
              <a:rPr lang="en-US" sz="2000" b="1" dirty="0"/>
              <a:t>A.  Right to life	</a:t>
            </a:r>
            <a:r>
              <a:rPr lang="en-US" sz="2000" b="1" dirty="0"/>
              <a:t>	B</a:t>
            </a:r>
            <a:r>
              <a:rPr lang="en-US" sz="2000" b="1" dirty="0"/>
              <a:t>. Right to education</a:t>
            </a:r>
          </a:p>
          <a:p>
            <a:r>
              <a:rPr lang="en-US" sz="2000" b="1" dirty="0"/>
              <a:t>C.   Right to work	</a:t>
            </a:r>
            <a:r>
              <a:rPr lang="en-US" sz="2000" b="1" dirty="0"/>
              <a:t>	D</a:t>
            </a:r>
            <a:r>
              <a:rPr lang="en-US" sz="2000" b="1" dirty="0"/>
              <a:t>.  Right to privacy</a:t>
            </a:r>
          </a:p>
          <a:p>
            <a:endParaRPr lang="en-US" sz="2000" b="1" dirty="0"/>
          </a:p>
          <a:p>
            <a:r>
              <a:rPr lang="en-US" sz="2000" b="1" dirty="0"/>
              <a:t>Yr</a:t>
            </a:r>
            <a:r>
              <a:rPr lang="en-US" sz="2000" b="1" dirty="0"/>
              <a:t>. 2009)</a:t>
            </a:r>
          </a:p>
          <a:p>
            <a:r>
              <a:rPr lang="en-US" sz="2000" b="1" dirty="0"/>
              <a:t>4.Three </a:t>
            </a:r>
            <a:r>
              <a:rPr lang="en-US" sz="2000" b="1" dirty="0"/>
              <a:t>of the following are roles of </a:t>
            </a:r>
            <a:r>
              <a:rPr lang="en-US" sz="2000" b="1" dirty="0"/>
              <a:t>political parties </a:t>
            </a:r>
            <a:r>
              <a:rPr lang="en-US" sz="2000" b="1" dirty="0"/>
              <a:t>in a democracy. Which one is not?</a:t>
            </a:r>
          </a:p>
          <a:p>
            <a:r>
              <a:rPr lang="en-US" sz="2000" b="1" dirty="0"/>
              <a:t>A. 	They </a:t>
            </a:r>
            <a:r>
              <a:rPr lang="en-US" sz="2000" b="1" dirty="0"/>
              <a:t>encourage citizens to take part </a:t>
            </a:r>
            <a:r>
              <a:rPr lang="en-US" sz="2000" b="1" dirty="0"/>
              <a:t>in elections</a:t>
            </a:r>
            <a:r>
              <a:rPr lang="en-US" sz="2000" b="1" dirty="0"/>
              <a:t>.</a:t>
            </a:r>
          </a:p>
          <a:p>
            <a:r>
              <a:rPr lang="en-US" sz="2000" b="1" dirty="0"/>
              <a:t>B.	They monitor activities of the government</a:t>
            </a:r>
          </a:p>
          <a:p>
            <a:r>
              <a:rPr lang="en-US" sz="2000" b="1" dirty="0"/>
              <a:t>C.	They campaign for equal rights for citizens</a:t>
            </a:r>
          </a:p>
          <a:p>
            <a:r>
              <a:rPr lang="en-US" sz="2000" b="1" dirty="0"/>
              <a:t>D.	They approve bills to be debated </a:t>
            </a:r>
            <a:r>
              <a:rPr lang="en-US" sz="2000" b="1" dirty="0"/>
              <a:t>in parliament</a:t>
            </a:r>
            <a:r>
              <a:rPr lang="en-US" sz="2000" b="1" dirty="0"/>
              <a:t>.</a:t>
            </a:r>
          </a:p>
          <a:p>
            <a:endParaRPr lang="en-US" sz="2000" b="1" dirty="0"/>
          </a:p>
        </p:txBody>
      </p:sp>
    </p:spTree>
    <p:extLst>
      <p:ext uri="{BB962C8B-B14F-4D97-AF65-F5344CB8AC3E}">
        <p14:creationId xmlns:p14="http://schemas.microsoft.com/office/powerpoint/2010/main" val="3582356251"/>
      </p:ext>
    </p:extLst>
  </p:cSld>
  <p:clrMapOvr>
    <a:masterClrMapping/>
  </p:clrMapOvr>
  <p:transition spd="slow">
    <p:cove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sz="3600" dirty="0">
                <a:solidFill>
                  <a:srgbClr val="FF0000"/>
                </a:solidFill>
                <a:latin typeface="Arial Rounded MT Bold" pitchFamily="34" charset="0"/>
              </a:rPr>
              <a:t> </a:t>
            </a:r>
            <a:r>
              <a:rPr lang="en-US" sz="3600" u="sng" dirty="0">
                <a:solidFill>
                  <a:srgbClr val="FF0000"/>
                </a:solidFill>
                <a:latin typeface="Arial Rounded MT Bold" pitchFamily="34" charset="0"/>
              </a:rPr>
              <a:t>TIME</a:t>
            </a:r>
            <a:r>
              <a:rPr lang="en-US" sz="3600" dirty="0">
                <a:solidFill>
                  <a:srgbClr val="FF0000"/>
                </a:solidFill>
                <a:latin typeface="Arial Rounded MT Bold" pitchFamily="34" charset="0"/>
              </a:rPr>
              <a:t/>
            </a:r>
            <a:br>
              <a:rPr lang="en-US" sz="3600" dirty="0">
                <a:solidFill>
                  <a:srgbClr val="FF0000"/>
                </a:solidFill>
                <a:latin typeface="Arial Rounded MT Bold" pitchFamily="34" charset="0"/>
              </a:rPr>
            </a:br>
            <a:endParaRPr lang="en-US" sz="36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723900"/>
            <a:ext cx="8991600" cy="4216400"/>
          </a:xfrm>
          <a:prstGeom prst="rect">
            <a:avLst/>
          </a:prstGeom>
        </p:spPr>
        <p:txBody>
          <a:bodyPr>
            <a:normAutofit/>
          </a:bodyPr>
          <a:lstStyle/>
          <a:p>
            <a:pPr>
              <a:buFont typeface="Wingdings" panose="05000000000000000000" pitchFamily="2" charset="2"/>
              <a:buChar char="§"/>
            </a:pPr>
            <a:r>
              <a:rPr lang="en-US" dirty="0" smtClean="0">
                <a:latin typeface="Arial Rounded MT Bold" pitchFamily="34" charset="0"/>
              </a:rPr>
              <a:t>Time </a:t>
            </a:r>
            <a:r>
              <a:rPr lang="en-US" dirty="0">
                <a:latin typeface="Arial Rounded MT Bold" pitchFamily="34" charset="0"/>
              </a:rPr>
              <a:t>in a place which is to the East of prime meridian is always ahead because they see the sunlight first.</a:t>
            </a:r>
          </a:p>
          <a:p>
            <a:pPr lvl="0">
              <a:buFont typeface="Wingdings" panose="05000000000000000000" pitchFamily="2" charset="2"/>
              <a:buChar char="§"/>
            </a:pPr>
            <a:r>
              <a:rPr lang="en-US" dirty="0">
                <a:latin typeface="Arial Rounded MT Bold" pitchFamily="34" charset="0"/>
              </a:rPr>
              <a:t>In one hour, the earth rotates 15</a:t>
            </a:r>
            <a:r>
              <a:rPr lang="en-US" baseline="30000" dirty="0">
                <a:latin typeface="Arial Rounded MT Bold" pitchFamily="34" charset="0"/>
              </a:rPr>
              <a:t>o</a:t>
            </a:r>
            <a:r>
              <a:rPr lang="en-US" dirty="0">
                <a:latin typeface="Arial Rounded MT Bold" pitchFamily="34" charset="0"/>
              </a:rPr>
              <a:t>, therefore 1</a:t>
            </a:r>
            <a:r>
              <a:rPr lang="en-US" baseline="30000" dirty="0">
                <a:latin typeface="Arial Rounded MT Bold" pitchFamily="34" charset="0"/>
              </a:rPr>
              <a:t>o</a:t>
            </a:r>
            <a:r>
              <a:rPr lang="en-US" dirty="0">
                <a:latin typeface="Arial Rounded MT Bold" pitchFamily="34" charset="0"/>
              </a:rPr>
              <a:t> represents (60 ÷ 15) = 4 minutes.</a:t>
            </a:r>
          </a:p>
          <a:p>
            <a:pPr lvl="0">
              <a:buFont typeface="Wingdings" panose="05000000000000000000" pitchFamily="2" charset="2"/>
              <a:buChar char="§"/>
            </a:pPr>
            <a:r>
              <a:rPr lang="en-US" dirty="0">
                <a:latin typeface="Arial Rounded MT Bold" pitchFamily="34" charset="0"/>
              </a:rPr>
              <a:t>So the earth takes only 4 minutes to rotate one degree of longitude.</a:t>
            </a:r>
          </a:p>
          <a:p>
            <a:pPr lvl="0">
              <a:buFont typeface="Wingdings" panose="05000000000000000000" pitchFamily="2" charset="2"/>
              <a:buChar char="§"/>
            </a:pPr>
            <a:r>
              <a:rPr lang="en-US" b="1" dirty="0">
                <a:latin typeface="Arial Rounded MT Bold" pitchFamily="34" charset="0"/>
              </a:rPr>
              <a:t>Add</a:t>
            </a:r>
            <a:r>
              <a:rPr lang="en-US" dirty="0">
                <a:latin typeface="Arial Rounded MT Bold" pitchFamily="34" charset="0"/>
              </a:rPr>
              <a:t> the time if the place is to the Eastern part of Prime Meridian.</a:t>
            </a:r>
          </a:p>
          <a:p>
            <a:pPr lvl="0">
              <a:buFont typeface="Wingdings" panose="05000000000000000000" pitchFamily="2" charset="2"/>
              <a:buChar char="§"/>
            </a:pPr>
            <a:r>
              <a:rPr lang="en-US" b="1" dirty="0">
                <a:latin typeface="Arial Rounded MT Bold" pitchFamily="34" charset="0"/>
              </a:rPr>
              <a:t>Subtract</a:t>
            </a:r>
            <a:r>
              <a:rPr lang="en-US" dirty="0">
                <a:latin typeface="Arial Rounded MT Bold" pitchFamily="34" charset="0"/>
              </a:rPr>
              <a:t> time if the place is to the western part of Prime Meridian</a:t>
            </a:r>
          </a:p>
        </p:txBody>
      </p:sp>
    </p:spTree>
    <p:extLst>
      <p:ext uri="{BB962C8B-B14F-4D97-AF65-F5344CB8AC3E}">
        <p14:creationId xmlns:p14="http://schemas.microsoft.com/office/powerpoint/2010/main" val="859226298"/>
      </p:ext>
    </p:extLst>
  </p:cSld>
  <p:clrMapOvr>
    <a:masterClrMapping/>
  </p:clrMapOvr>
  <p:transition spd="slow" advTm="60000">
    <p:cover/>
  </p:transition>
  <p:timing>
    <p:tnLst>
      <p:par>
        <p:cTn id="1" dur="indefinite" restart="never" nodeType="tmRoot"/>
      </p:par>
    </p:tnLst>
  </p:timing>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114301"/>
            <a:ext cx="8839200" cy="4893647"/>
          </a:xfrm>
          <a:prstGeom prst="rect">
            <a:avLst/>
          </a:prstGeom>
        </p:spPr>
        <p:txBody>
          <a:bodyPr wrap="square">
            <a:spAutoFit/>
          </a:bodyPr>
          <a:lstStyle/>
          <a:p>
            <a:r>
              <a:rPr lang="en-US" sz="2400" b="1" dirty="0"/>
              <a:t>15.A </a:t>
            </a:r>
            <a:r>
              <a:rPr lang="en-US" sz="2400" b="1" dirty="0"/>
              <a:t>pupil has been told by the parents to help </a:t>
            </a:r>
            <a:r>
              <a:rPr lang="en-US" sz="2400" b="1" dirty="0"/>
              <a:t>in fetching </a:t>
            </a:r>
            <a:r>
              <a:rPr lang="en-US" sz="2400" b="1" dirty="0"/>
              <a:t>water for sale instead of </a:t>
            </a:r>
            <a:r>
              <a:rPr lang="en-US" sz="2400" b="1" dirty="0"/>
              <a:t>attending school</a:t>
            </a:r>
            <a:r>
              <a:rPr lang="en-US" sz="2400" b="1" dirty="0"/>
              <a:t>.</a:t>
            </a:r>
          </a:p>
          <a:p>
            <a:r>
              <a:rPr lang="en-US" sz="2400" b="1" dirty="0"/>
              <a:t>The best action for the pupil to take is to</a:t>
            </a:r>
          </a:p>
          <a:p>
            <a:r>
              <a:rPr lang="en-US" sz="2400" b="1" dirty="0"/>
              <a:t>A.	ignore the parents</a:t>
            </a:r>
          </a:p>
          <a:p>
            <a:r>
              <a:rPr lang="en-US" sz="2400" b="1" dirty="0"/>
              <a:t>B.	accept to do the work</a:t>
            </a:r>
          </a:p>
          <a:p>
            <a:r>
              <a:rPr lang="en-US" sz="2400" b="1" dirty="0"/>
              <a:t>C.	run away from home</a:t>
            </a:r>
          </a:p>
          <a:p>
            <a:r>
              <a:rPr lang="en-US" sz="2400" b="1" dirty="0"/>
              <a:t>D.	report the matter to the head teacher</a:t>
            </a:r>
          </a:p>
          <a:p>
            <a:endParaRPr lang="en-US" sz="2400" b="1" dirty="0"/>
          </a:p>
          <a:p>
            <a:r>
              <a:rPr lang="en-US" sz="2400" b="1" dirty="0"/>
              <a:t>16.A </a:t>
            </a:r>
            <a:r>
              <a:rPr lang="en-US" sz="2400" b="1" dirty="0"/>
              <a:t>foreigner living in Kenya may enjoy </a:t>
            </a:r>
            <a:r>
              <a:rPr lang="en-US" sz="2400" b="1" dirty="0"/>
              <a:t>the following </a:t>
            </a:r>
            <a:r>
              <a:rPr lang="en-US" sz="2400" b="1" dirty="0"/>
              <a:t>rights except.</a:t>
            </a:r>
          </a:p>
          <a:p>
            <a:r>
              <a:rPr lang="en-US" sz="2400" b="1" dirty="0"/>
              <a:t>A.	Right to life</a:t>
            </a:r>
          </a:p>
          <a:p>
            <a:r>
              <a:rPr lang="en-US" sz="2400" b="1" dirty="0"/>
              <a:t>B.	Right to own property</a:t>
            </a:r>
          </a:p>
          <a:p>
            <a:r>
              <a:rPr lang="en-US" sz="2400" b="1" dirty="0"/>
              <a:t>C.	Right to fair trial</a:t>
            </a:r>
          </a:p>
          <a:p>
            <a:r>
              <a:rPr lang="en-US" sz="2400" b="1" dirty="0"/>
              <a:t>D.	Right to vote during general elections</a:t>
            </a:r>
          </a:p>
        </p:txBody>
      </p:sp>
    </p:spTree>
    <p:extLst>
      <p:ext uri="{BB962C8B-B14F-4D97-AF65-F5344CB8AC3E}">
        <p14:creationId xmlns:p14="http://schemas.microsoft.com/office/powerpoint/2010/main" val="2062805525"/>
      </p:ext>
    </p:extLst>
  </p:cSld>
  <p:clrMapOvr>
    <a:masterClrMapping/>
  </p:clrMapOvr>
  <p:transition spd="slow">
    <p:cover/>
  </p:transition>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114301"/>
            <a:ext cx="8839200" cy="5632311"/>
          </a:xfrm>
          <a:prstGeom prst="rect">
            <a:avLst/>
          </a:prstGeom>
        </p:spPr>
        <p:txBody>
          <a:bodyPr wrap="square">
            <a:spAutoFit/>
          </a:bodyPr>
          <a:lstStyle/>
          <a:p>
            <a:r>
              <a:rPr lang="en-US" sz="2400" b="1" dirty="0"/>
              <a:t>7. Three of the following are benefits of democracy. Which one is not?</a:t>
            </a:r>
          </a:p>
          <a:p>
            <a:r>
              <a:rPr lang="en-US" sz="2400" b="1" dirty="0"/>
              <a:t>A.	Laws are applied fairly to all people.</a:t>
            </a:r>
          </a:p>
          <a:p>
            <a:r>
              <a:rPr lang="en-US" sz="2400" b="1" dirty="0"/>
              <a:t>B.	People are made to join the ruling party.</a:t>
            </a:r>
          </a:p>
          <a:p>
            <a:r>
              <a:rPr lang="en-US" sz="2400" b="1" dirty="0"/>
              <a:t>C.	People are free to elect their leaders.</a:t>
            </a:r>
          </a:p>
          <a:p>
            <a:r>
              <a:rPr lang="en-US" sz="2400" b="1" dirty="0"/>
              <a:t>D.	People respect human rights.</a:t>
            </a:r>
          </a:p>
          <a:p>
            <a:endParaRPr lang="en-US" sz="2400" b="1" dirty="0"/>
          </a:p>
          <a:p>
            <a:r>
              <a:rPr lang="en-US" sz="2400" b="1" dirty="0"/>
              <a:t>19.Lewa</a:t>
            </a:r>
            <a:r>
              <a:rPr lang="en-US" sz="2400" b="1" dirty="0"/>
              <a:t>, a pupil at Chui Primary School has </a:t>
            </a:r>
            <a:r>
              <a:rPr lang="en-US" sz="2400" b="1" dirty="0"/>
              <a:t>been refused </a:t>
            </a:r>
            <a:r>
              <a:rPr lang="en-US" sz="2400" b="1" dirty="0"/>
              <a:t>by his teacher to go for break for </a:t>
            </a:r>
            <a:r>
              <a:rPr lang="en-US" sz="2400" b="1" dirty="0"/>
              <a:t>failing to </a:t>
            </a:r>
            <a:r>
              <a:rPr lang="en-US" sz="2400" b="1" dirty="0"/>
              <a:t>answer questions in class.</a:t>
            </a:r>
          </a:p>
          <a:p>
            <a:r>
              <a:rPr lang="en-US" sz="2400" b="1" dirty="0"/>
              <a:t>Which one of the following child rights has </a:t>
            </a:r>
            <a:r>
              <a:rPr lang="en-US" sz="2400" b="1" dirty="0" err="1"/>
              <a:t>Lewa</a:t>
            </a:r>
            <a:r>
              <a:rPr lang="en-US" sz="2400" b="1" dirty="0"/>
              <a:t> been denied?</a:t>
            </a:r>
          </a:p>
          <a:p>
            <a:r>
              <a:rPr lang="en-US" sz="2400" b="1" dirty="0"/>
              <a:t>A.	The right to privacy.</a:t>
            </a:r>
          </a:p>
          <a:p>
            <a:r>
              <a:rPr lang="en-US" sz="2400" b="1" dirty="0"/>
              <a:t>B.	The right to leisure</a:t>
            </a:r>
          </a:p>
          <a:p>
            <a:r>
              <a:rPr lang="en-US" sz="2400" b="1" dirty="0"/>
              <a:t>C.	The right to education</a:t>
            </a:r>
          </a:p>
          <a:p>
            <a:r>
              <a:rPr lang="en-US" sz="2400" b="1" dirty="0"/>
              <a:t>D.	The right to security.</a:t>
            </a:r>
          </a:p>
          <a:p>
            <a:endParaRPr lang="en-US" sz="2400" b="1" dirty="0"/>
          </a:p>
        </p:txBody>
      </p:sp>
    </p:spTree>
    <p:extLst>
      <p:ext uri="{BB962C8B-B14F-4D97-AF65-F5344CB8AC3E}">
        <p14:creationId xmlns:p14="http://schemas.microsoft.com/office/powerpoint/2010/main" val="2668866549"/>
      </p:ext>
    </p:extLst>
  </p:cSld>
  <p:clrMapOvr>
    <a:masterClrMapping/>
  </p:clrMapOvr>
  <p:transition spd="slow">
    <p:cover/>
  </p:transition>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114301"/>
            <a:ext cx="8839200" cy="5632311"/>
          </a:xfrm>
          <a:prstGeom prst="rect">
            <a:avLst/>
          </a:prstGeom>
        </p:spPr>
        <p:txBody>
          <a:bodyPr wrap="square">
            <a:spAutoFit/>
          </a:bodyPr>
          <a:lstStyle/>
          <a:p>
            <a:r>
              <a:rPr lang="en-US" sz="2000" b="1" dirty="0"/>
              <a:t>(Yr. 2006)</a:t>
            </a:r>
          </a:p>
          <a:p>
            <a:r>
              <a:rPr lang="en-US" sz="2000" b="1" dirty="0"/>
              <a:t>20.A </a:t>
            </a:r>
            <a:r>
              <a:rPr lang="en-US" sz="2000" b="1" dirty="0"/>
              <a:t>pupil has been sexually abused by a </a:t>
            </a:r>
            <a:r>
              <a:rPr lang="en-US" sz="2000" b="1" dirty="0"/>
              <a:t>stranger on </a:t>
            </a:r>
            <a:r>
              <a:rPr lang="en-US" sz="2000" b="1" dirty="0"/>
              <a:t>her way home from school. The </a:t>
            </a:r>
            <a:r>
              <a:rPr lang="en-US" sz="2000" b="1" dirty="0"/>
              <a:t>immediate action </a:t>
            </a:r>
            <a:r>
              <a:rPr lang="en-US" sz="2000" b="1" dirty="0"/>
              <a:t>for the parents to take is to</a:t>
            </a:r>
          </a:p>
          <a:p>
            <a:r>
              <a:rPr lang="en-US" sz="2000" b="1" dirty="0"/>
              <a:t>A.  </a:t>
            </a:r>
            <a:r>
              <a:rPr lang="en-US" sz="2000" b="1" dirty="0"/>
              <a:t>	Inform </a:t>
            </a:r>
            <a:r>
              <a:rPr lang="en-US" sz="2000" b="1" dirty="0"/>
              <a:t>the school about the matter.</a:t>
            </a:r>
          </a:p>
          <a:p>
            <a:r>
              <a:rPr lang="en-US" sz="2000" b="1" dirty="0"/>
              <a:t>B.	Advice </a:t>
            </a:r>
            <a:r>
              <a:rPr lang="en-US" sz="2000" b="1" dirty="0"/>
              <a:t>the people to stop talking </a:t>
            </a:r>
            <a:r>
              <a:rPr lang="en-US" sz="2000" b="1" dirty="0"/>
              <a:t>to strangers</a:t>
            </a:r>
            <a:r>
              <a:rPr lang="en-US" sz="2000" b="1" dirty="0"/>
              <a:t>.</a:t>
            </a:r>
          </a:p>
          <a:p>
            <a:r>
              <a:rPr lang="en-US" sz="2000" b="1" dirty="0"/>
              <a:t>C.	Ensure that the stranger is arrested.</a:t>
            </a:r>
          </a:p>
          <a:p>
            <a:r>
              <a:rPr lang="en-US" sz="2000" b="1" dirty="0"/>
              <a:t>D.	Take the pupil to hospital.</a:t>
            </a:r>
          </a:p>
          <a:p>
            <a:endParaRPr lang="en-US" sz="2000" b="1" dirty="0"/>
          </a:p>
          <a:p>
            <a:r>
              <a:rPr lang="en-US" sz="2000" b="1" dirty="0"/>
              <a:t>21. </a:t>
            </a:r>
            <a:r>
              <a:rPr lang="en-US" sz="2000" b="1" dirty="0"/>
              <a:t>Below are statements about a political party </a:t>
            </a:r>
            <a:r>
              <a:rPr lang="en-US" sz="2000" b="1" dirty="0"/>
              <a:t>in Kenya</a:t>
            </a:r>
            <a:endParaRPr lang="en-US" sz="2000" b="1" dirty="0"/>
          </a:p>
          <a:p>
            <a:r>
              <a:rPr lang="en-US" sz="2000" b="1" dirty="0"/>
              <a:t>(</a:t>
            </a:r>
            <a:r>
              <a:rPr lang="en-US" sz="2000" b="1" dirty="0"/>
              <a:t>i)The </a:t>
            </a:r>
            <a:r>
              <a:rPr lang="en-US" sz="2000" b="1" dirty="0"/>
              <a:t>chairman later became the </a:t>
            </a:r>
            <a:r>
              <a:rPr lang="en-US" sz="2000" b="1" dirty="0"/>
              <a:t>country's president</a:t>
            </a:r>
            <a:r>
              <a:rPr lang="en-US" sz="2000" b="1" dirty="0"/>
              <a:t>.</a:t>
            </a:r>
          </a:p>
          <a:p>
            <a:r>
              <a:rPr lang="en-US" sz="2000" b="1" dirty="0"/>
              <a:t>(</a:t>
            </a:r>
            <a:r>
              <a:rPr lang="en-US" sz="2000" b="1" dirty="0"/>
              <a:t>ii)It </a:t>
            </a:r>
            <a:r>
              <a:rPr lang="en-US" sz="2000" b="1" dirty="0"/>
              <a:t>was once the official opposition party.</a:t>
            </a:r>
          </a:p>
          <a:p>
            <a:r>
              <a:rPr lang="en-US" sz="2000" b="1" dirty="0"/>
              <a:t>(</a:t>
            </a:r>
            <a:r>
              <a:rPr lang="en-US" sz="2000" b="1" dirty="0"/>
              <a:t>iii)It </a:t>
            </a:r>
            <a:r>
              <a:rPr lang="en-US" sz="2000" b="1" dirty="0"/>
              <a:t>joined with the other parties in the </a:t>
            </a:r>
            <a:r>
              <a:rPr lang="en-US" sz="2000" b="1" dirty="0"/>
              <a:t>year 2002 </a:t>
            </a:r>
            <a:r>
              <a:rPr lang="en-US" sz="2000" b="1" dirty="0"/>
              <a:t>to form NARC.</a:t>
            </a:r>
          </a:p>
          <a:p>
            <a:r>
              <a:rPr lang="en-US" sz="2000" b="1" dirty="0"/>
              <a:t>The political </a:t>
            </a:r>
            <a:r>
              <a:rPr lang="en-US" sz="2000" b="1" dirty="0"/>
              <a:t>party </a:t>
            </a:r>
            <a:r>
              <a:rPr lang="en-US" sz="2000" b="1" dirty="0"/>
              <a:t>described above is</a:t>
            </a:r>
          </a:p>
          <a:p>
            <a:r>
              <a:rPr lang="en-US" sz="2000" b="1" dirty="0"/>
              <a:t>A.	Democratic Party of Kenya.</a:t>
            </a:r>
          </a:p>
          <a:p>
            <a:r>
              <a:rPr lang="en-US" sz="2000" b="1" dirty="0"/>
              <a:t>B.	Ford Kenya.</a:t>
            </a:r>
          </a:p>
          <a:p>
            <a:r>
              <a:rPr lang="en-US" sz="2000" b="1" dirty="0"/>
              <a:t>C.	Kenya Social Congress.</a:t>
            </a:r>
          </a:p>
          <a:p>
            <a:r>
              <a:rPr lang="en-US" sz="2000" b="1" dirty="0"/>
              <a:t>D.	Liberal Democratic Party.</a:t>
            </a:r>
          </a:p>
          <a:p>
            <a:endParaRPr lang="en-US" sz="2000" b="1" dirty="0"/>
          </a:p>
        </p:txBody>
      </p:sp>
    </p:spTree>
    <p:extLst>
      <p:ext uri="{BB962C8B-B14F-4D97-AF65-F5344CB8AC3E}">
        <p14:creationId xmlns:p14="http://schemas.microsoft.com/office/powerpoint/2010/main" val="1793039345"/>
      </p:ext>
    </p:extLst>
  </p:cSld>
  <p:clrMapOvr>
    <a:masterClrMapping/>
  </p:clrMapOvr>
  <p:transition spd="slow">
    <p:cover/>
  </p:transition>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8000" y="190500"/>
            <a:ext cx="9144000" cy="4154984"/>
          </a:xfrm>
          <a:prstGeom prst="rect">
            <a:avLst/>
          </a:prstGeom>
        </p:spPr>
        <p:txBody>
          <a:bodyPr wrap="square">
            <a:spAutoFit/>
          </a:bodyPr>
          <a:lstStyle/>
          <a:p>
            <a:pPr algn="ctr"/>
            <a:r>
              <a:rPr lang="en-US" sz="7200" b="1" dirty="0">
                <a:solidFill>
                  <a:schemeClr val="accent1"/>
                </a:solidFill>
                <a:latin typeface="Segoe UI Light" panose="020B0502040204020203" pitchFamily="34" charset="0"/>
                <a:cs typeface="Segoe UI Light" panose="020B0502040204020203" pitchFamily="34" charset="0"/>
              </a:rPr>
              <a:t>UNIT 8</a:t>
            </a:r>
            <a:r>
              <a:rPr lang="en-US" sz="7200" b="1" dirty="0">
                <a:solidFill>
                  <a:schemeClr val="accent1"/>
                </a:solidFill>
                <a:latin typeface="Segoe UI Light" panose="020B0502040204020203" pitchFamily="34" charset="0"/>
                <a:cs typeface="Segoe UI Light" panose="020B0502040204020203" pitchFamily="34" charset="0"/>
              </a:rPr>
              <a:t>.</a:t>
            </a:r>
          </a:p>
          <a:p>
            <a:pPr algn="ctr"/>
            <a:endParaRPr lang="en-US" sz="4800" b="1" dirty="0">
              <a:solidFill>
                <a:schemeClr val="accent1"/>
              </a:solidFill>
              <a:latin typeface="Segoe UI Light" panose="020B0502040204020203" pitchFamily="34" charset="0"/>
              <a:cs typeface="Segoe UI Light" panose="020B0502040204020203" pitchFamily="34" charset="0"/>
            </a:endParaRPr>
          </a:p>
          <a:p>
            <a:pPr algn="ctr"/>
            <a:r>
              <a:rPr lang="en-US" sz="7200" b="1" dirty="0">
                <a:solidFill>
                  <a:schemeClr val="accent1"/>
                </a:solidFill>
                <a:latin typeface="Segoe UI Light" panose="020B0502040204020203" pitchFamily="34" charset="0"/>
                <a:cs typeface="Segoe UI Light" panose="020B0502040204020203" pitchFamily="34" charset="0"/>
              </a:rPr>
              <a:t>LAW, PEACE </a:t>
            </a:r>
            <a:endParaRPr lang="en-US" sz="7200" b="1" dirty="0">
              <a:solidFill>
                <a:schemeClr val="accent1"/>
              </a:solidFill>
              <a:latin typeface="Segoe UI Light" panose="020B0502040204020203" pitchFamily="34" charset="0"/>
              <a:cs typeface="Segoe UI Light" panose="020B0502040204020203" pitchFamily="34" charset="0"/>
            </a:endParaRPr>
          </a:p>
          <a:p>
            <a:pPr algn="ctr"/>
            <a:r>
              <a:rPr lang="en-US" sz="7200" b="1" dirty="0">
                <a:solidFill>
                  <a:schemeClr val="accent1"/>
                </a:solidFill>
                <a:latin typeface="Segoe UI Light" panose="020B0502040204020203" pitchFamily="34" charset="0"/>
                <a:cs typeface="Segoe UI Light" panose="020B0502040204020203" pitchFamily="34" charset="0"/>
              </a:rPr>
              <a:t>AND RECONCILIATION</a:t>
            </a:r>
            <a:endParaRPr lang="en-US" sz="7200" b="1" dirty="0">
              <a:solidFill>
                <a:schemeClr val="accent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58918898"/>
      </p:ext>
    </p:extLst>
  </p:cSld>
  <p:clrMapOvr>
    <a:masterClrMapping/>
  </p:clrMapOvr>
  <p:transition spd="slow">
    <p:cover/>
  </p:transition>
  <p:timing>
    <p:tnLst>
      <p:par>
        <p:cTn id="1" dur="indefinite" restart="never" nodeType="tmRoot"/>
      </p:par>
    </p:tnLst>
  </p:timing>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0"/>
            <a:ext cx="9144000" cy="5693866"/>
          </a:xfrm>
          <a:prstGeom prst="rect">
            <a:avLst/>
          </a:prstGeom>
        </p:spPr>
        <p:txBody>
          <a:bodyPr wrap="square">
            <a:spAutoFit/>
          </a:bodyPr>
          <a:lstStyle/>
          <a:p>
            <a:r>
              <a:rPr lang="en-US" sz="2800" b="1" u="sng" dirty="0">
                <a:solidFill>
                  <a:srgbClr val="FF0000"/>
                </a:solidFill>
              </a:rPr>
              <a:t>Importance </a:t>
            </a:r>
            <a:r>
              <a:rPr lang="en-US" sz="2800" b="1" u="sng" dirty="0">
                <a:solidFill>
                  <a:srgbClr val="FF0000"/>
                </a:solidFill>
              </a:rPr>
              <a:t>of Law and Order </a:t>
            </a:r>
          </a:p>
          <a:p>
            <a:r>
              <a:rPr lang="en-US" sz="2800" dirty="0" err="1"/>
              <a:t>i</a:t>
            </a:r>
            <a:r>
              <a:rPr lang="en-US" sz="2800" dirty="0"/>
              <a:t>)	Enable people to have peace and harmony. </a:t>
            </a:r>
          </a:p>
          <a:p>
            <a:r>
              <a:rPr lang="en-US" sz="2800" dirty="0"/>
              <a:t>ii)	People can be able to carry their daily activities without </a:t>
            </a:r>
            <a:r>
              <a:rPr lang="en-US" sz="2800" dirty="0"/>
              <a:t>	interference</a:t>
            </a:r>
            <a:r>
              <a:rPr lang="en-US" sz="2800" dirty="0"/>
              <a:t>. </a:t>
            </a:r>
          </a:p>
          <a:p>
            <a:r>
              <a:rPr lang="en-US" sz="2800" dirty="0"/>
              <a:t>iii)	Encourages tourists in the country. </a:t>
            </a:r>
          </a:p>
          <a:p>
            <a:r>
              <a:rPr lang="en-US" sz="2800" dirty="0"/>
              <a:t>iv)	Encourages good relationship between its people. </a:t>
            </a:r>
          </a:p>
          <a:p>
            <a:r>
              <a:rPr lang="en-US" sz="2800" dirty="0"/>
              <a:t>v)	Encourages democracy in the country. </a:t>
            </a:r>
          </a:p>
          <a:p>
            <a:r>
              <a:rPr lang="en-US" sz="2800" dirty="0"/>
              <a:t>vi)	Human right is well observed and maintained.</a:t>
            </a:r>
          </a:p>
          <a:p>
            <a:r>
              <a:rPr lang="en-US" sz="2800" dirty="0"/>
              <a:t>vii)	Good services such as roads, schools and hospitals are </a:t>
            </a:r>
            <a:r>
              <a:rPr lang="en-US" sz="2800" dirty="0"/>
              <a:t>	provided</a:t>
            </a:r>
            <a:r>
              <a:rPr lang="en-US" sz="2800" dirty="0"/>
              <a:t>. </a:t>
            </a:r>
          </a:p>
          <a:p>
            <a:r>
              <a:rPr lang="en-US" sz="2800" dirty="0"/>
              <a:t>viii)	Farmers can get income after the sales of their </a:t>
            </a:r>
            <a:r>
              <a:rPr lang="en-US" sz="2800" dirty="0"/>
              <a:t>	produce</a:t>
            </a:r>
            <a:r>
              <a:rPr lang="en-US" sz="2800" dirty="0"/>
              <a:t>.</a:t>
            </a:r>
          </a:p>
          <a:p>
            <a:r>
              <a:rPr lang="en-US" sz="2800" dirty="0"/>
              <a:t>ix)	One can move anywhere without being attacked. </a:t>
            </a:r>
          </a:p>
        </p:txBody>
      </p:sp>
    </p:spTree>
    <p:extLst>
      <p:ext uri="{BB962C8B-B14F-4D97-AF65-F5344CB8AC3E}">
        <p14:creationId xmlns:p14="http://schemas.microsoft.com/office/powerpoint/2010/main" val="4023943316"/>
      </p:ext>
    </p:extLst>
  </p:cSld>
  <p:clrMapOvr>
    <a:masterClrMapping/>
  </p:clrMapOvr>
  <p:transition spd="slow" advTm="60000">
    <p:cover/>
  </p:transition>
  <p:timing>
    <p:tnLst>
      <p:par>
        <p:cTn id="1" dur="indefinite" restart="never" nodeType="tmRoot"/>
      </p:par>
    </p:tnLst>
  </p:timing>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2691" y="63501"/>
            <a:ext cx="8915400" cy="2554545"/>
          </a:xfrm>
          <a:prstGeom prst="rect">
            <a:avLst/>
          </a:prstGeom>
        </p:spPr>
        <p:txBody>
          <a:bodyPr wrap="square">
            <a:spAutoFit/>
          </a:bodyPr>
          <a:lstStyle/>
          <a:p>
            <a:r>
              <a:rPr lang="en-US" sz="2000" b="1" u="sng" dirty="0">
                <a:solidFill>
                  <a:srgbClr val="FF0000"/>
                </a:solidFill>
              </a:rPr>
              <a:t>FACTORS UNDERMINING LAW AND ORDER IN THE </a:t>
            </a:r>
            <a:r>
              <a:rPr lang="en-US" sz="2000" b="1" u="sng" dirty="0">
                <a:solidFill>
                  <a:srgbClr val="FF0000"/>
                </a:solidFill>
              </a:rPr>
              <a:t>COUNTRY  </a:t>
            </a:r>
          </a:p>
          <a:p>
            <a:endParaRPr lang="en-US" sz="2000" b="1" u="sng" dirty="0"/>
          </a:p>
          <a:p>
            <a:r>
              <a:rPr lang="en-US" sz="2000" dirty="0" err="1"/>
              <a:t>i</a:t>
            </a:r>
            <a:r>
              <a:rPr lang="en-US" sz="2000" dirty="0"/>
              <a:t>)	Taking law in our hands and punishing lawbreakers. </a:t>
            </a:r>
          </a:p>
          <a:p>
            <a:r>
              <a:rPr lang="en-US" sz="2000" dirty="0"/>
              <a:t>ii)	Demonstration and strikes.</a:t>
            </a:r>
          </a:p>
          <a:p>
            <a:r>
              <a:rPr lang="en-US" sz="2000" dirty="0"/>
              <a:t>iii)	Police beating people. </a:t>
            </a:r>
          </a:p>
          <a:p>
            <a:r>
              <a:rPr lang="en-US" sz="2000" dirty="0"/>
              <a:t>iv)	Discrimination.</a:t>
            </a:r>
          </a:p>
          <a:p>
            <a:r>
              <a:rPr lang="en-US" sz="2000" dirty="0"/>
              <a:t>v)	Corruption.</a:t>
            </a:r>
          </a:p>
          <a:p>
            <a:r>
              <a:rPr lang="en-US" sz="2000" dirty="0"/>
              <a:t>vi)	Tribalism and nepotism.</a:t>
            </a:r>
          </a:p>
        </p:txBody>
      </p:sp>
      <p:sp>
        <p:nvSpPr>
          <p:cNvPr id="3" name="Rectangle 2"/>
          <p:cNvSpPr/>
          <p:nvPr/>
        </p:nvSpPr>
        <p:spPr>
          <a:xfrm>
            <a:off x="736602" y="2814578"/>
            <a:ext cx="8915399" cy="2862322"/>
          </a:xfrm>
          <a:prstGeom prst="rect">
            <a:avLst/>
          </a:prstGeom>
        </p:spPr>
        <p:txBody>
          <a:bodyPr wrap="square">
            <a:spAutoFit/>
          </a:bodyPr>
          <a:lstStyle/>
          <a:p>
            <a:pPr algn="ctr"/>
            <a:r>
              <a:rPr lang="en-US" sz="2000" b="1" u="sng" dirty="0"/>
              <a:t>STD 6 WORK ON LAW PEACE AND RECONCILIATION </a:t>
            </a:r>
          </a:p>
          <a:p>
            <a:endParaRPr lang="en-US" sz="2000" dirty="0"/>
          </a:p>
          <a:p>
            <a:r>
              <a:rPr lang="en-US" sz="2000" b="1" u="sng" dirty="0">
                <a:solidFill>
                  <a:srgbClr val="FF0000"/>
                </a:solidFill>
              </a:rPr>
              <a:t>FACTORS THAT MAY PROMOTE PEACE IN SOCIETY</a:t>
            </a:r>
            <a:r>
              <a:rPr lang="en-US" sz="2000" b="1" u="sng" dirty="0"/>
              <a:t> </a:t>
            </a:r>
          </a:p>
          <a:p>
            <a:r>
              <a:rPr lang="en-US" sz="2000" dirty="0"/>
              <a:t>•	Respecting rights of the people. </a:t>
            </a:r>
          </a:p>
          <a:p>
            <a:r>
              <a:rPr lang="en-US" sz="2000" dirty="0"/>
              <a:t>•	Taking time to listen to other people suggestions. </a:t>
            </a:r>
          </a:p>
          <a:p>
            <a:r>
              <a:rPr lang="en-US" sz="2000" dirty="0"/>
              <a:t>•	Lack of discrimination. </a:t>
            </a:r>
          </a:p>
          <a:p>
            <a:r>
              <a:rPr lang="en-US" sz="2000" dirty="0"/>
              <a:t>•	Equal sharing of Natural resources. </a:t>
            </a:r>
          </a:p>
          <a:p>
            <a:r>
              <a:rPr lang="en-US" sz="2000" dirty="0"/>
              <a:t>•	Solving difference through discussion. </a:t>
            </a:r>
          </a:p>
          <a:p>
            <a:r>
              <a:rPr lang="en-US" sz="2000" dirty="0"/>
              <a:t>•	Maintaining law and order. </a:t>
            </a:r>
          </a:p>
        </p:txBody>
      </p:sp>
    </p:spTree>
    <p:extLst>
      <p:ext uri="{BB962C8B-B14F-4D97-AF65-F5344CB8AC3E}">
        <p14:creationId xmlns:p14="http://schemas.microsoft.com/office/powerpoint/2010/main" val="1206496811"/>
      </p:ext>
    </p:extLst>
  </p:cSld>
  <p:clrMapOvr>
    <a:masterClrMapping/>
  </p:clrMapOvr>
  <p:transition spd="slow" advTm="60000">
    <p:cover/>
  </p:transition>
  <p:timing>
    <p:tnLst>
      <p:par>
        <p:cTn id="1" dur="indefinite" restart="never" nodeType="tmRoot"/>
      </p:par>
    </p:tnLst>
  </p:timing>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1"/>
            <a:ext cx="9144000" cy="5632311"/>
          </a:xfrm>
          <a:prstGeom prst="rect">
            <a:avLst/>
          </a:prstGeom>
        </p:spPr>
        <p:txBody>
          <a:bodyPr wrap="square">
            <a:spAutoFit/>
          </a:bodyPr>
          <a:lstStyle/>
          <a:p>
            <a:r>
              <a:rPr lang="en-US" sz="2400" b="1" u="sng" dirty="0">
                <a:solidFill>
                  <a:srgbClr val="FF0000"/>
                </a:solidFill>
              </a:rPr>
              <a:t>IMPORTANCE OF PEACE IN SOCIETY  </a:t>
            </a:r>
          </a:p>
          <a:p>
            <a:r>
              <a:rPr lang="en-US" sz="2400" dirty="0"/>
              <a:t>1)	It creates good relationship among people </a:t>
            </a:r>
          </a:p>
          <a:p>
            <a:r>
              <a:rPr lang="en-US" sz="2400" dirty="0"/>
              <a:t>2)	Citizens can be able to export or import goods. </a:t>
            </a:r>
          </a:p>
          <a:p>
            <a:r>
              <a:rPr lang="en-US" sz="2400" dirty="0"/>
              <a:t>3)	Everybody can be able to enjoy freedom of </a:t>
            </a:r>
            <a:r>
              <a:rPr lang="en-US" sz="2400" dirty="0"/>
              <a:t>movement</a:t>
            </a:r>
            <a:r>
              <a:rPr lang="en-US" sz="2400" dirty="0"/>
              <a:t>. </a:t>
            </a:r>
          </a:p>
          <a:p>
            <a:r>
              <a:rPr lang="en-US" sz="2400" dirty="0"/>
              <a:t>4)	Enable traders to move at any place. </a:t>
            </a:r>
          </a:p>
          <a:p>
            <a:r>
              <a:rPr lang="en-US" sz="2400" dirty="0"/>
              <a:t>5)	Encourage tourists in the country </a:t>
            </a:r>
          </a:p>
          <a:p>
            <a:r>
              <a:rPr lang="en-US" sz="2400" dirty="0"/>
              <a:t>6)	Encourage investors from other country to invest  </a:t>
            </a:r>
            <a:r>
              <a:rPr lang="en-US" sz="2400" dirty="0"/>
              <a:t>in </a:t>
            </a:r>
            <a:r>
              <a:rPr lang="en-US" sz="2400" dirty="0"/>
              <a:t>the country. </a:t>
            </a:r>
          </a:p>
          <a:p>
            <a:r>
              <a:rPr lang="en-US" sz="2400" dirty="0"/>
              <a:t>7)	Create justice in the society. </a:t>
            </a:r>
          </a:p>
          <a:p>
            <a:r>
              <a:rPr lang="en-US" sz="2400" dirty="0"/>
              <a:t>8)	Promote co- operation among people. </a:t>
            </a:r>
          </a:p>
          <a:p>
            <a:r>
              <a:rPr lang="en-US" sz="2400" b="1" u="sng" dirty="0">
                <a:solidFill>
                  <a:srgbClr val="FF0000"/>
                </a:solidFill>
              </a:rPr>
              <a:t>FACTORS THAT MAY UNDERMINE PEACE </a:t>
            </a:r>
          </a:p>
          <a:p>
            <a:r>
              <a:rPr lang="en-US" sz="2400" dirty="0"/>
              <a:t>1)	Cattle rustling. </a:t>
            </a:r>
          </a:p>
          <a:p>
            <a:r>
              <a:rPr lang="en-US" sz="2400" dirty="0"/>
              <a:t>2)	When human rights are denied. </a:t>
            </a:r>
          </a:p>
          <a:p>
            <a:r>
              <a:rPr lang="en-US" sz="2400" dirty="0"/>
              <a:t>3)	Strikes and demonstrations. </a:t>
            </a:r>
          </a:p>
          <a:p>
            <a:r>
              <a:rPr lang="en-US" sz="2400" dirty="0"/>
              <a:t>4)	Tribalism. </a:t>
            </a:r>
          </a:p>
          <a:p>
            <a:r>
              <a:rPr lang="en-US" sz="2400" dirty="0"/>
              <a:t>5)	Nepotism.</a:t>
            </a:r>
          </a:p>
        </p:txBody>
      </p:sp>
    </p:spTree>
    <p:extLst>
      <p:ext uri="{BB962C8B-B14F-4D97-AF65-F5344CB8AC3E}">
        <p14:creationId xmlns:p14="http://schemas.microsoft.com/office/powerpoint/2010/main" val="1622821413"/>
      </p:ext>
    </p:extLst>
  </p:cSld>
  <p:clrMapOvr>
    <a:masterClrMapping/>
  </p:clrMapOvr>
  <p:transition spd="slow" advTm="60000">
    <p:cover/>
  </p:transition>
  <p:timing>
    <p:tnLst>
      <p:par>
        <p:cTn id="1" dur="indefinite" restart="never" nodeType="tmRoot"/>
      </p:par>
    </p:tnLst>
  </p:timing>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6654" y="114300"/>
            <a:ext cx="8610600" cy="5693866"/>
          </a:xfrm>
          <a:prstGeom prst="rect">
            <a:avLst/>
          </a:prstGeom>
        </p:spPr>
        <p:txBody>
          <a:bodyPr wrap="square">
            <a:spAutoFit/>
          </a:bodyPr>
          <a:lstStyle/>
          <a:p>
            <a:pPr algn="ctr"/>
            <a:r>
              <a:rPr lang="en-US" sz="2800" u="sng" dirty="0"/>
              <a:t>STD 7 WORK </a:t>
            </a:r>
          </a:p>
          <a:p>
            <a:r>
              <a:rPr lang="en-US" sz="2800" b="1" u="sng" dirty="0">
                <a:solidFill>
                  <a:srgbClr val="FF0000"/>
                </a:solidFill>
              </a:rPr>
              <a:t>Causes of conflict in society </a:t>
            </a:r>
          </a:p>
          <a:p>
            <a:r>
              <a:rPr lang="en-US" sz="2800" dirty="0"/>
              <a:t>•	Poverty. </a:t>
            </a:r>
          </a:p>
          <a:p>
            <a:r>
              <a:rPr lang="en-US" sz="2800" dirty="0"/>
              <a:t>•	Unfair resources distribution. </a:t>
            </a:r>
          </a:p>
          <a:p>
            <a:r>
              <a:rPr lang="en-US" sz="2800" dirty="0"/>
              <a:t>•	Discrimination. </a:t>
            </a:r>
          </a:p>
          <a:p>
            <a:r>
              <a:rPr lang="en-US" sz="2800" dirty="0"/>
              <a:t>•	Gender inequality. </a:t>
            </a:r>
          </a:p>
          <a:p>
            <a:r>
              <a:rPr lang="en-US" sz="2800" dirty="0"/>
              <a:t>•	Religion difference. </a:t>
            </a:r>
          </a:p>
          <a:p>
            <a:endParaRPr lang="en-US" sz="2800" dirty="0"/>
          </a:p>
          <a:p>
            <a:r>
              <a:rPr lang="en-US" sz="2800" b="1" u="sng" dirty="0">
                <a:solidFill>
                  <a:srgbClr val="FF0000"/>
                </a:solidFill>
              </a:rPr>
              <a:t>Ways of resolving disputes </a:t>
            </a:r>
          </a:p>
          <a:p>
            <a:r>
              <a:rPr lang="en-US" sz="2800" dirty="0"/>
              <a:t>•	Use of arbitrator (Mediator).</a:t>
            </a:r>
          </a:p>
          <a:p>
            <a:r>
              <a:rPr lang="en-US" sz="2800" dirty="0"/>
              <a:t>•	Use of security forces. </a:t>
            </a:r>
          </a:p>
          <a:p>
            <a:r>
              <a:rPr lang="en-US" sz="2800" dirty="0"/>
              <a:t>•	Going to court of law. </a:t>
            </a:r>
          </a:p>
          <a:p>
            <a:r>
              <a:rPr lang="en-US" sz="2800" dirty="0"/>
              <a:t>•	Use of village elders.</a:t>
            </a:r>
          </a:p>
        </p:txBody>
      </p:sp>
    </p:spTree>
    <p:extLst>
      <p:ext uri="{BB962C8B-B14F-4D97-AF65-F5344CB8AC3E}">
        <p14:creationId xmlns:p14="http://schemas.microsoft.com/office/powerpoint/2010/main" val="1550322034"/>
      </p:ext>
    </p:extLst>
  </p:cSld>
  <p:clrMapOvr>
    <a:masterClrMapping/>
  </p:clrMapOvr>
  <p:transition spd="slow" advTm="60000">
    <p:cover/>
  </p:transition>
  <p:timing>
    <p:tnLst>
      <p:par>
        <p:cTn id="1" dur="indefinite" restart="never" nodeType="tmRoot"/>
      </p:par>
    </p:tnLst>
  </p:timing>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63500"/>
            <a:ext cx="9067800" cy="4278094"/>
          </a:xfrm>
          <a:prstGeom prst="rect">
            <a:avLst/>
          </a:prstGeom>
        </p:spPr>
        <p:txBody>
          <a:bodyPr wrap="square">
            <a:spAutoFit/>
          </a:bodyPr>
          <a:lstStyle/>
          <a:p>
            <a:pPr algn="ctr"/>
            <a:r>
              <a:rPr lang="en-US" sz="3200" u="sng" dirty="0"/>
              <a:t>STD 8 WORK LAW PEACE AND RECONCILIATION</a:t>
            </a:r>
          </a:p>
          <a:p>
            <a:endParaRPr lang="en-US" sz="2400" b="1" u="sng" dirty="0"/>
          </a:p>
          <a:p>
            <a:r>
              <a:rPr lang="en-US" sz="2400" b="1" u="sng" dirty="0">
                <a:solidFill>
                  <a:srgbClr val="FF0000"/>
                </a:solidFill>
              </a:rPr>
              <a:t>FACTORS PROMOTING NATIONAL UNITY </a:t>
            </a:r>
          </a:p>
          <a:p>
            <a:r>
              <a:rPr lang="en-US" sz="2400" dirty="0"/>
              <a:t>•	Use of Kiswahili as the National language. </a:t>
            </a:r>
          </a:p>
          <a:p>
            <a:r>
              <a:rPr lang="en-US" sz="2400" dirty="0"/>
              <a:t>•	Pupils of Kenya can learn in any school anywhere in Kenya. </a:t>
            </a:r>
          </a:p>
          <a:p>
            <a:r>
              <a:rPr lang="en-US" sz="2400" dirty="0"/>
              <a:t>•	Use of the same National curriculum in public schools. </a:t>
            </a:r>
          </a:p>
          <a:p>
            <a:r>
              <a:rPr lang="en-US" sz="2400" dirty="0"/>
              <a:t>•	Holding sports and games which enable different people from </a:t>
            </a:r>
            <a:r>
              <a:rPr lang="en-US" sz="2400" dirty="0"/>
              <a:t>	different </a:t>
            </a:r>
            <a:r>
              <a:rPr lang="en-US" sz="2400" dirty="0"/>
              <a:t>region to meet and interact. </a:t>
            </a:r>
          </a:p>
          <a:p>
            <a:r>
              <a:rPr lang="en-US" sz="2400" dirty="0"/>
              <a:t>•	Having written constitution in the country. </a:t>
            </a:r>
          </a:p>
          <a:p>
            <a:r>
              <a:rPr lang="en-US" sz="2400" dirty="0"/>
              <a:t>•	Policy of permission to own properties any place in Kenya. </a:t>
            </a:r>
          </a:p>
          <a:p>
            <a:r>
              <a:rPr lang="en-US" sz="2400" dirty="0"/>
              <a:t>•	Intermarriage between different tribes. </a:t>
            </a:r>
          </a:p>
        </p:txBody>
      </p:sp>
      <p:sp>
        <p:nvSpPr>
          <p:cNvPr id="3" name="Rectangle 2"/>
          <p:cNvSpPr/>
          <p:nvPr/>
        </p:nvSpPr>
        <p:spPr>
          <a:xfrm>
            <a:off x="535709" y="4324172"/>
            <a:ext cx="8991600" cy="1200329"/>
          </a:xfrm>
          <a:prstGeom prst="rect">
            <a:avLst/>
          </a:prstGeom>
        </p:spPr>
        <p:txBody>
          <a:bodyPr wrap="square">
            <a:spAutoFit/>
          </a:bodyPr>
          <a:lstStyle/>
          <a:p>
            <a:r>
              <a:rPr lang="en-US" sz="2400" b="1" u="sng" dirty="0">
                <a:solidFill>
                  <a:srgbClr val="FF0000"/>
                </a:solidFill>
              </a:rPr>
              <a:t>FACTORS UNDERMINING NATIONAL UNITY </a:t>
            </a:r>
          </a:p>
          <a:p>
            <a:r>
              <a:rPr lang="en-US" sz="2400" dirty="0"/>
              <a:t> -Political difference.   -Religious difference. </a:t>
            </a:r>
          </a:p>
          <a:p>
            <a:r>
              <a:rPr lang="en-US" sz="2400" dirty="0"/>
              <a:t> -Corruption. - Tribalism.  -Nepotism.  -Racism.</a:t>
            </a:r>
          </a:p>
        </p:txBody>
      </p:sp>
    </p:spTree>
    <p:extLst>
      <p:ext uri="{BB962C8B-B14F-4D97-AF65-F5344CB8AC3E}">
        <p14:creationId xmlns:p14="http://schemas.microsoft.com/office/powerpoint/2010/main" val="3261850229"/>
      </p:ext>
    </p:extLst>
  </p:cSld>
  <p:clrMapOvr>
    <a:masterClrMapping/>
  </p:clrMapOvr>
  <p:transition spd="slow" advTm="60000">
    <p:cover/>
  </p:transition>
  <p:timing>
    <p:tnLst>
      <p:par>
        <p:cTn id="1" dur="indefinite" restart="never" nodeType="tmRoot"/>
      </p:par>
    </p:tnLst>
  </p:timing>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1" y="38101"/>
            <a:ext cx="9116291" cy="5632311"/>
          </a:xfrm>
          <a:prstGeom prst="rect">
            <a:avLst/>
          </a:prstGeom>
        </p:spPr>
        <p:txBody>
          <a:bodyPr wrap="square">
            <a:spAutoFit/>
          </a:bodyPr>
          <a:lstStyle/>
          <a:p>
            <a:r>
              <a:rPr lang="en-US" sz="2400" dirty="0"/>
              <a:t>EXERCISE 25</a:t>
            </a:r>
          </a:p>
          <a:p>
            <a:r>
              <a:rPr lang="en-US" sz="2400" dirty="0"/>
              <a:t>1</a:t>
            </a:r>
            <a:r>
              <a:rPr lang="en-US" sz="2400" dirty="0"/>
              <a:t>. </a:t>
            </a:r>
            <a:r>
              <a:rPr lang="en-US" sz="2400" dirty="0"/>
              <a:t>The word reconciliation means--------------</a:t>
            </a:r>
          </a:p>
          <a:p>
            <a:r>
              <a:rPr lang="en-US" sz="2400" dirty="0"/>
              <a:t>A.	To leave our enemies alone. </a:t>
            </a:r>
          </a:p>
          <a:p>
            <a:r>
              <a:rPr lang="en-US" sz="2400" dirty="0"/>
              <a:t>B.	To establish good relations. </a:t>
            </a:r>
          </a:p>
          <a:p>
            <a:r>
              <a:rPr lang="en-US" sz="2400" dirty="0"/>
              <a:t>C.	To obey the law. </a:t>
            </a:r>
          </a:p>
          <a:p>
            <a:r>
              <a:rPr lang="en-US" sz="2400" dirty="0"/>
              <a:t>D.	To take enemies to court. </a:t>
            </a:r>
          </a:p>
          <a:p>
            <a:endParaRPr lang="en-US" sz="2400" dirty="0"/>
          </a:p>
          <a:p>
            <a:r>
              <a:rPr lang="en-US" sz="2400" dirty="0"/>
              <a:t>2.The </a:t>
            </a:r>
            <a:r>
              <a:rPr lang="en-US" sz="2400" dirty="0"/>
              <a:t>process of bringing two conflicting people to </a:t>
            </a:r>
          </a:p>
          <a:p>
            <a:r>
              <a:rPr lang="en-US" sz="2400" dirty="0"/>
              <a:t>             an agreement is known as----------------- </a:t>
            </a:r>
          </a:p>
          <a:p>
            <a:r>
              <a:rPr lang="en-US" sz="2400" dirty="0"/>
              <a:t>             A.  Mediation            </a:t>
            </a:r>
            <a:r>
              <a:rPr lang="en-US" sz="2400" dirty="0"/>
              <a:t>	B</a:t>
            </a:r>
            <a:r>
              <a:rPr lang="en-US" sz="2400" dirty="0"/>
              <a:t>.  Arbitration    </a:t>
            </a:r>
          </a:p>
          <a:p>
            <a:r>
              <a:rPr lang="en-US" sz="2400" dirty="0"/>
              <a:t>             C. Consultation         </a:t>
            </a:r>
            <a:r>
              <a:rPr lang="en-US" sz="2400" dirty="0"/>
              <a:t>	D</a:t>
            </a:r>
            <a:r>
              <a:rPr lang="en-US" sz="2400" dirty="0"/>
              <a:t>. Reconciliation</a:t>
            </a:r>
          </a:p>
          <a:p>
            <a:r>
              <a:rPr lang="en-US" sz="2400" dirty="0"/>
              <a:t> </a:t>
            </a:r>
          </a:p>
          <a:p>
            <a:r>
              <a:rPr lang="en-US" sz="2400" dirty="0"/>
              <a:t>3. </a:t>
            </a:r>
            <a:r>
              <a:rPr lang="en-US" sz="2400" dirty="0"/>
              <a:t>Which </a:t>
            </a:r>
            <a:r>
              <a:rPr lang="en-US" sz="2400" dirty="0"/>
              <a:t>one of the following undermines </a:t>
            </a:r>
            <a:r>
              <a:rPr lang="en-US" sz="2400" dirty="0"/>
              <a:t>National </a:t>
            </a:r>
            <a:r>
              <a:rPr lang="en-US" sz="2400" dirty="0"/>
              <a:t>unity? </a:t>
            </a:r>
          </a:p>
          <a:p>
            <a:r>
              <a:rPr lang="en-US" sz="2400" dirty="0"/>
              <a:t>      </a:t>
            </a:r>
            <a:r>
              <a:rPr lang="en-US" sz="2400" dirty="0"/>
              <a:t>	A</a:t>
            </a:r>
            <a:r>
              <a:rPr lang="en-US" sz="2400" dirty="0"/>
              <a:t>. Education.         </a:t>
            </a:r>
            <a:r>
              <a:rPr lang="en-US" sz="2400" dirty="0"/>
              <a:t>	B</a:t>
            </a:r>
            <a:r>
              <a:rPr lang="en-US" sz="2400" dirty="0"/>
              <a:t>. </a:t>
            </a:r>
            <a:r>
              <a:rPr lang="en-US" sz="2400" dirty="0"/>
              <a:t>Constitution.	</a:t>
            </a:r>
          </a:p>
          <a:p>
            <a:r>
              <a:rPr lang="en-US" sz="2400" dirty="0"/>
              <a:t>	</a:t>
            </a:r>
            <a:r>
              <a:rPr lang="en-US" sz="2400" dirty="0"/>
              <a:t>C</a:t>
            </a:r>
            <a:r>
              <a:rPr lang="en-US" sz="2400" dirty="0"/>
              <a:t>.  Interaction.       </a:t>
            </a:r>
            <a:r>
              <a:rPr lang="en-US" sz="2400" dirty="0"/>
              <a:t>	D</a:t>
            </a:r>
            <a:r>
              <a:rPr lang="en-US" sz="2400" dirty="0"/>
              <a:t>. Nepotism.</a:t>
            </a:r>
          </a:p>
        </p:txBody>
      </p:sp>
    </p:spTree>
    <p:extLst>
      <p:ext uri="{BB962C8B-B14F-4D97-AF65-F5344CB8AC3E}">
        <p14:creationId xmlns:p14="http://schemas.microsoft.com/office/powerpoint/2010/main" val="4102205093"/>
      </p:ext>
    </p:extLst>
  </p:cSld>
  <p:clrMapOvr>
    <a:masterClrMapping/>
  </p:clrMapOvr>
  <p:transition spd="slow" advTm="60000">
    <p:cove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991600" cy="952500"/>
          </a:xfrm>
        </p:spPr>
        <p:txBody>
          <a:bodyPr>
            <a:normAutofit/>
          </a:bodyPr>
          <a:lstStyle/>
          <a:p>
            <a:r>
              <a:rPr lang="en-US" b="1" u="sng" dirty="0">
                <a:solidFill>
                  <a:srgbClr val="FF0000"/>
                </a:solidFill>
                <a:latin typeface="Arial Rounded MT Bold" pitchFamily="34" charset="0"/>
              </a:rPr>
              <a:t>Steps when calculating </a:t>
            </a:r>
            <a:r>
              <a:rPr lang="en-US" b="1" u="sng" dirty="0" smtClean="0">
                <a:solidFill>
                  <a:srgbClr val="FF0000"/>
                </a:solidFill>
                <a:latin typeface="Arial Rounded MT Bold" pitchFamily="34" charset="0"/>
              </a:rPr>
              <a:t>time</a:t>
            </a:r>
            <a:endParaRPr lang="en-US" dirty="0">
              <a:solidFill>
                <a:srgbClr val="FF0000"/>
              </a:solidFill>
              <a:latin typeface="Arial Rounded MT Bold" pitchFamily="34" charset="0"/>
            </a:endParaRPr>
          </a:p>
        </p:txBody>
      </p:sp>
      <p:sp>
        <p:nvSpPr>
          <p:cNvPr id="3" name="Content Placeholder 2"/>
          <p:cNvSpPr>
            <a:spLocks noGrp="1"/>
          </p:cNvSpPr>
          <p:nvPr>
            <p:ph idx="4294967295"/>
          </p:nvPr>
        </p:nvSpPr>
        <p:spPr>
          <a:xfrm>
            <a:off x="660400" y="723900"/>
            <a:ext cx="8991600" cy="3771900"/>
          </a:xfrm>
          <a:prstGeom prst="rect">
            <a:avLst/>
          </a:prstGeom>
        </p:spPr>
        <p:txBody>
          <a:bodyPr>
            <a:noAutofit/>
          </a:bodyPr>
          <a:lstStyle/>
          <a:p>
            <a:pPr marL="0" indent="0">
              <a:lnSpc>
                <a:spcPct val="150000"/>
              </a:lnSpc>
              <a:buNone/>
            </a:pPr>
            <a:r>
              <a:rPr lang="en-US" sz="2400" dirty="0">
                <a:latin typeface="Arial Rounded MT Bold" pitchFamily="34" charset="0"/>
              </a:rPr>
              <a:t>Calculate </a:t>
            </a:r>
            <a:r>
              <a:rPr lang="en-US" sz="2400" dirty="0">
                <a:latin typeface="Arial Rounded MT Bold" pitchFamily="34" charset="0"/>
              </a:rPr>
              <a:t>the difference in degrees between </a:t>
            </a:r>
            <a:r>
              <a:rPr lang="en-US" sz="2400" dirty="0">
                <a:latin typeface="Arial Rounded MT Bold" pitchFamily="34" charset="0"/>
              </a:rPr>
              <a:t>the </a:t>
            </a:r>
            <a:r>
              <a:rPr lang="en-US" sz="2400" dirty="0">
                <a:latin typeface="Arial Rounded MT Bold" pitchFamily="34" charset="0"/>
              </a:rPr>
              <a:t>two places.</a:t>
            </a:r>
          </a:p>
          <a:p>
            <a:pPr lvl="1">
              <a:lnSpc>
                <a:spcPct val="150000"/>
              </a:lnSpc>
            </a:pPr>
            <a:r>
              <a:rPr lang="en-US" sz="2400" dirty="0">
                <a:latin typeface="Arial Rounded MT Bold" pitchFamily="34" charset="0"/>
              </a:rPr>
              <a:t>Convert </a:t>
            </a:r>
            <a:r>
              <a:rPr lang="en-US" sz="2400" dirty="0">
                <a:latin typeface="Arial Rounded MT Bold" pitchFamily="34" charset="0"/>
              </a:rPr>
              <a:t>the degrees calculated in step 1 into </a:t>
            </a:r>
            <a:r>
              <a:rPr lang="en-US" sz="2400" dirty="0">
                <a:latin typeface="Arial Rounded MT Bold" pitchFamily="34" charset="0"/>
              </a:rPr>
              <a:t>Minutes </a:t>
            </a:r>
            <a:r>
              <a:rPr lang="en-US" sz="2400" dirty="0">
                <a:latin typeface="Arial Rounded MT Bold" pitchFamily="34" charset="0"/>
              </a:rPr>
              <a:t>by multiplying them by 4.</a:t>
            </a:r>
          </a:p>
          <a:p>
            <a:pPr lvl="1">
              <a:lnSpc>
                <a:spcPct val="150000"/>
              </a:lnSpc>
            </a:pPr>
            <a:r>
              <a:rPr lang="en-US" sz="2400" dirty="0">
                <a:latin typeface="Arial Rounded MT Bold" pitchFamily="34" charset="0"/>
              </a:rPr>
              <a:t>Convert </a:t>
            </a:r>
            <a:r>
              <a:rPr lang="en-US" sz="2400" dirty="0">
                <a:latin typeface="Arial Rounded MT Bold" pitchFamily="34" charset="0"/>
              </a:rPr>
              <a:t>the minutes got into hours or into hours  </a:t>
            </a:r>
            <a:r>
              <a:rPr lang="en-US" sz="2400" dirty="0">
                <a:latin typeface="Arial Rounded MT Bold" pitchFamily="34" charset="0"/>
              </a:rPr>
              <a:t>and </a:t>
            </a:r>
            <a:r>
              <a:rPr lang="en-US" sz="2400" dirty="0">
                <a:latin typeface="Arial Rounded MT Bold" pitchFamily="34" charset="0"/>
              </a:rPr>
              <a:t>minutes.</a:t>
            </a:r>
          </a:p>
          <a:p>
            <a:pPr lvl="1">
              <a:lnSpc>
                <a:spcPct val="150000"/>
              </a:lnSpc>
            </a:pPr>
            <a:r>
              <a:rPr lang="en-US" sz="2400" dirty="0">
                <a:latin typeface="Arial Rounded MT Bold" pitchFamily="34" charset="0"/>
              </a:rPr>
              <a:t>Either add or subtract depending on where the place is in west or east of the Prime Meridian.</a:t>
            </a:r>
          </a:p>
          <a:p>
            <a:pPr>
              <a:lnSpc>
                <a:spcPct val="150000"/>
              </a:lnSpc>
            </a:pPr>
            <a:endParaRPr lang="en-US" sz="2400" dirty="0">
              <a:latin typeface="Arial Rounded MT Bold" pitchFamily="34" charset="0"/>
            </a:endParaRPr>
          </a:p>
        </p:txBody>
      </p:sp>
    </p:spTree>
    <p:extLst>
      <p:ext uri="{BB962C8B-B14F-4D97-AF65-F5344CB8AC3E}">
        <p14:creationId xmlns:p14="http://schemas.microsoft.com/office/powerpoint/2010/main" val="1882524494"/>
      </p:ext>
    </p:extLst>
  </p:cSld>
  <p:clrMapOvr>
    <a:masterClrMapping/>
  </p:clrMapOvr>
  <p:transition spd="slow" advTm="60000">
    <p:cover/>
  </p:transition>
  <p:timing>
    <p:tnLst>
      <p:par>
        <p:cTn id="1" dur="indefinite" restart="never" nodeType="tmRoot"/>
      </p:par>
    </p:tnLst>
  </p:timing>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342900"/>
            <a:ext cx="8763000" cy="2677656"/>
          </a:xfrm>
          <a:prstGeom prst="rect">
            <a:avLst/>
          </a:prstGeom>
        </p:spPr>
        <p:txBody>
          <a:bodyPr wrap="square">
            <a:spAutoFit/>
          </a:bodyPr>
          <a:lstStyle/>
          <a:p>
            <a:r>
              <a:rPr lang="en-US" sz="2400" dirty="0"/>
              <a:t>4.   The Kenya National Anthem promotes unity     </a:t>
            </a:r>
          </a:p>
          <a:p>
            <a:r>
              <a:rPr lang="en-US" sz="2400" dirty="0"/>
              <a:t>      Because---------------------- </a:t>
            </a:r>
            <a:endParaRPr lang="en-US" sz="2400" dirty="0"/>
          </a:p>
          <a:p>
            <a:endParaRPr lang="en-US" sz="2400" dirty="0"/>
          </a:p>
          <a:p>
            <a:r>
              <a:rPr lang="en-US" sz="2400" dirty="0"/>
              <a:t>A.	It encourages Kenyans to work hard. </a:t>
            </a:r>
          </a:p>
          <a:p>
            <a:r>
              <a:rPr lang="en-US" sz="2400" dirty="0"/>
              <a:t>B.	It was first sung on Independence day.</a:t>
            </a:r>
          </a:p>
          <a:p>
            <a:r>
              <a:rPr lang="en-US" sz="2400" dirty="0"/>
              <a:t>C.	It is sung in two languages while standing attention. </a:t>
            </a:r>
          </a:p>
          <a:p>
            <a:r>
              <a:rPr lang="en-US" sz="2400" dirty="0"/>
              <a:t>D.	It talks about the hopes and wishes of Kenyans. </a:t>
            </a:r>
          </a:p>
        </p:txBody>
      </p:sp>
    </p:spTree>
    <p:extLst>
      <p:ext uri="{BB962C8B-B14F-4D97-AF65-F5344CB8AC3E}">
        <p14:creationId xmlns:p14="http://schemas.microsoft.com/office/powerpoint/2010/main" val="1229697826"/>
      </p:ext>
    </p:extLst>
  </p:cSld>
  <p:clrMapOvr>
    <a:masterClrMapping/>
  </p:clrMapOvr>
  <p:transition spd="slow" advTm="60000">
    <p:cover/>
  </p:transition>
  <p:timing>
    <p:tnLst>
      <p:par>
        <p:cTn id="1" dur="indefinite" restart="never" nodeType="tmRoot"/>
      </p:par>
    </p:tnLst>
  </p:timing>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8000" y="623649"/>
            <a:ext cx="9144000" cy="4462760"/>
          </a:xfrm>
          <a:prstGeom prst="rect">
            <a:avLst/>
          </a:prstGeom>
          <a:noFill/>
        </p:spPr>
        <p:txBody>
          <a:bodyPr wrap="square" rtlCol="0">
            <a:spAutoFit/>
          </a:bodyPr>
          <a:lstStyle/>
          <a:p>
            <a:pPr algn="ctr"/>
            <a:r>
              <a:rPr lang="en-US" sz="6600" b="1" dirty="0">
                <a:solidFill>
                  <a:schemeClr val="accent1"/>
                </a:solidFill>
                <a:latin typeface="Segoe UI Light" panose="020B0502040204020203" pitchFamily="34" charset="0"/>
                <a:cs typeface="Segoe UI Light" panose="020B0502040204020203" pitchFamily="34" charset="0"/>
              </a:rPr>
              <a:t>PAST KCPE QUESTIONS ON THE TOPIC </a:t>
            </a:r>
            <a:r>
              <a:rPr lang="en-US" sz="6600" b="1" dirty="0">
                <a:solidFill>
                  <a:schemeClr val="accent1"/>
                </a:solidFill>
                <a:latin typeface="Segoe UI Light" panose="020B0502040204020203" pitchFamily="34" charset="0"/>
                <a:cs typeface="Segoe UI Light" panose="020B0502040204020203" pitchFamily="34" charset="0"/>
              </a:rPr>
              <a:t>LAW, PEACE </a:t>
            </a:r>
          </a:p>
          <a:p>
            <a:pPr algn="ctr"/>
            <a:r>
              <a:rPr lang="en-US" sz="6600" b="1" dirty="0">
                <a:solidFill>
                  <a:schemeClr val="accent1"/>
                </a:solidFill>
                <a:latin typeface="Segoe UI Light" panose="020B0502040204020203" pitchFamily="34" charset="0"/>
                <a:cs typeface="Segoe UI Light" panose="020B0502040204020203" pitchFamily="34" charset="0"/>
              </a:rPr>
              <a:t>AND RECONCILIATION</a:t>
            </a:r>
          </a:p>
          <a:p>
            <a:endParaRPr lang="en-US" sz="2000" dirty="0">
              <a:solidFill>
                <a:schemeClr val="accent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00316799"/>
      </p:ext>
    </p:extLst>
  </p:cSld>
  <p:clrMapOvr>
    <a:masterClrMapping/>
  </p:clrMapOvr>
  <p:transition spd="slow">
    <p:cover/>
  </p:transition>
  <p:timing>
    <p:tnLst>
      <p:par>
        <p:cTn id="1" dur="indefinite" restart="never" nodeType="tmRoot"/>
      </p:par>
    </p:tnLst>
  </p:timing>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1"/>
            <a:ext cx="9144000" cy="4893647"/>
          </a:xfrm>
          <a:prstGeom prst="rect">
            <a:avLst/>
          </a:prstGeom>
        </p:spPr>
        <p:txBody>
          <a:bodyPr wrap="square">
            <a:spAutoFit/>
          </a:bodyPr>
          <a:lstStyle/>
          <a:p>
            <a:r>
              <a:rPr lang="en-US" sz="2400" b="1" dirty="0"/>
              <a:t>(Yr. 2015)</a:t>
            </a:r>
          </a:p>
          <a:p>
            <a:r>
              <a:rPr lang="en-US" sz="2400" b="1" dirty="0"/>
              <a:t>1.Jamal's </a:t>
            </a:r>
            <a:r>
              <a:rPr lang="en-US" sz="2400" b="1" dirty="0"/>
              <a:t>cattle have destroyed his </a:t>
            </a:r>
            <a:r>
              <a:rPr lang="en-US" sz="2400" b="1" dirty="0" err="1"/>
              <a:t>neighbour's</a:t>
            </a:r>
            <a:r>
              <a:rPr lang="en-US" sz="2400" b="1" dirty="0"/>
              <a:t> crops</a:t>
            </a:r>
            <a:r>
              <a:rPr lang="en-US" sz="2400" b="1" dirty="0"/>
              <a:t>. This has caused a dispute between them.</a:t>
            </a:r>
          </a:p>
          <a:p>
            <a:r>
              <a:rPr lang="en-US" sz="2400" b="1" dirty="0"/>
              <a:t>The most appropriate way of settling this </a:t>
            </a:r>
            <a:r>
              <a:rPr lang="en-US" sz="2400" b="1" dirty="0"/>
              <a:t>dispute is </a:t>
            </a:r>
            <a:r>
              <a:rPr lang="en-US" sz="2400" b="1" dirty="0"/>
              <a:t>by</a:t>
            </a:r>
          </a:p>
          <a:p>
            <a:r>
              <a:rPr lang="en-US" sz="2400" b="1" dirty="0"/>
              <a:t>A.	Reporting Jamal to the police</a:t>
            </a:r>
          </a:p>
          <a:p>
            <a:r>
              <a:rPr lang="en-US" sz="2400" b="1" dirty="0"/>
              <a:t>B.	Jamal negotiating the issue with the neighbor</a:t>
            </a:r>
          </a:p>
          <a:p>
            <a:r>
              <a:rPr lang="en-US" sz="2400" b="1" dirty="0"/>
              <a:t>C.	The </a:t>
            </a:r>
            <a:r>
              <a:rPr lang="en-US" sz="2400" b="1" dirty="0" err="1"/>
              <a:t>neighbour</a:t>
            </a:r>
            <a:r>
              <a:rPr lang="en-US" sz="2400" b="1" dirty="0"/>
              <a:t> giving Jamal a warning</a:t>
            </a:r>
          </a:p>
          <a:p>
            <a:r>
              <a:rPr lang="en-US" sz="2400" b="1" dirty="0"/>
              <a:t>D.	Reporting Jamal to a religious leader.</a:t>
            </a:r>
          </a:p>
          <a:p>
            <a:endParaRPr lang="en-US" sz="2400" b="1" dirty="0"/>
          </a:p>
          <a:p>
            <a:r>
              <a:rPr lang="en-US" sz="2400" b="1" dirty="0"/>
              <a:t>2.A </a:t>
            </a:r>
            <a:r>
              <a:rPr lang="en-US" sz="2400" b="1" dirty="0"/>
              <a:t>road contractor employed members of </a:t>
            </a:r>
            <a:r>
              <a:rPr lang="en-US" sz="2400" b="1" dirty="0"/>
              <a:t>his extended </a:t>
            </a:r>
            <a:r>
              <a:rPr lang="en-US" sz="2400" b="1" dirty="0"/>
              <a:t>family which caused conflict in </a:t>
            </a:r>
            <a:r>
              <a:rPr lang="en-US" sz="2400" b="1" dirty="0"/>
              <a:t>the community</a:t>
            </a:r>
            <a:r>
              <a:rPr lang="en-US" sz="2400" b="1" dirty="0"/>
              <a:t>. The contractor practiced</a:t>
            </a:r>
          </a:p>
          <a:p>
            <a:r>
              <a:rPr lang="en-US" sz="2400" b="1" dirty="0"/>
              <a:t>A.   Tribalism	</a:t>
            </a:r>
            <a:r>
              <a:rPr lang="en-US" sz="2400" b="1" dirty="0"/>
              <a:t>	B</a:t>
            </a:r>
            <a:r>
              <a:rPr lang="en-US" sz="2400" b="1" dirty="0"/>
              <a:t>. Racism</a:t>
            </a:r>
          </a:p>
          <a:p>
            <a:r>
              <a:rPr lang="en-US" sz="2400" b="1" dirty="0"/>
              <a:t>C.  </a:t>
            </a:r>
            <a:r>
              <a:rPr lang="en-US" sz="2400" b="1" dirty="0"/>
              <a:t>  </a:t>
            </a:r>
            <a:r>
              <a:rPr lang="en-US" sz="2400" b="1" dirty="0" err="1"/>
              <a:t>Favouritism</a:t>
            </a:r>
            <a:r>
              <a:rPr lang="en-US" sz="2400" b="1" dirty="0"/>
              <a:t>	D. Nepotism</a:t>
            </a:r>
          </a:p>
        </p:txBody>
      </p:sp>
    </p:spTree>
    <p:extLst>
      <p:ext uri="{BB962C8B-B14F-4D97-AF65-F5344CB8AC3E}">
        <p14:creationId xmlns:p14="http://schemas.microsoft.com/office/powerpoint/2010/main" val="1451990049"/>
      </p:ext>
    </p:extLst>
  </p:cSld>
  <p:clrMapOvr>
    <a:masterClrMapping/>
  </p:clrMapOvr>
  <p:transition spd="slow">
    <p:cover/>
  </p:transition>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249854"/>
            <a:ext cx="9144000" cy="4893647"/>
          </a:xfrm>
          <a:prstGeom prst="rect">
            <a:avLst/>
          </a:prstGeom>
        </p:spPr>
        <p:txBody>
          <a:bodyPr wrap="square">
            <a:spAutoFit/>
          </a:bodyPr>
          <a:lstStyle/>
          <a:p>
            <a:r>
              <a:rPr lang="en-US" sz="2400" b="1" dirty="0"/>
              <a:t>3.Which </a:t>
            </a:r>
            <a:r>
              <a:rPr lang="en-US" sz="2400" b="1" dirty="0"/>
              <a:t>of the statements below best </a:t>
            </a:r>
            <a:r>
              <a:rPr lang="en-US" sz="2400" b="1" dirty="0"/>
              <a:t>explains why </a:t>
            </a:r>
            <a:r>
              <a:rPr lang="en-US" sz="2400" b="1" dirty="0"/>
              <a:t>Kenyans sing the National Anthem?</a:t>
            </a:r>
          </a:p>
          <a:p>
            <a:r>
              <a:rPr lang="en-US" sz="2400" b="1" dirty="0"/>
              <a:t>A.	To express their respect for the country</a:t>
            </a:r>
          </a:p>
          <a:p>
            <a:r>
              <a:rPr lang="en-US" sz="2400" b="1" dirty="0"/>
              <a:t>B.	To please their leaders</a:t>
            </a:r>
          </a:p>
          <a:p>
            <a:r>
              <a:rPr lang="en-US" sz="2400" b="1" dirty="0"/>
              <a:t>C.	To obey the laws of the country</a:t>
            </a:r>
          </a:p>
          <a:p>
            <a:r>
              <a:rPr lang="en-US" sz="2400" b="1" dirty="0"/>
              <a:t>D.	To preserve their cultural heritage</a:t>
            </a:r>
          </a:p>
          <a:p>
            <a:endParaRPr lang="en-US" sz="2400" b="1" dirty="0"/>
          </a:p>
          <a:p>
            <a:r>
              <a:rPr lang="en-US" sz="2400" b="1" dirty="0"/>
              <a:t>4.Which </a:t>
            </a:r>
            <a:r>
              <a:rPr lang="en-US" sz="2400" b="1" dirty="0"/>
              <a:t>one of the following actions by </a:t>
            </a:r>
            <a:r>
              <a:rPr lang="en-US" sz="2400" b="1" dirty="0"/>
              <a:t>the government </a:t>
            </a:r>
            <a:r>
              <a:rPr lang="en-US" sz="2400" b="1" dirty="0"/>
              <a:t>would best promote national unity?</a:t>
            </a:r>
          </a:p>
          <a:p>
            <a:r>
              <a:rPr lang="en-US" sz="2400" b="1" dirty="0"/>
              <a:t>A.	Encouraging </a:t>
            </a:r>
            <a:r>
              <a:rPr lang="en-US" sz="2400" b="1" dirty="0"/>
              <a:t>people to participate </a:t>
            </a:r>
            <a:r>
              <a:rPr lang="en-US" sz="2400" b="1" dirty="0"/>
              <a:t>in economic </a:t>
            </a:r>
            <a:r>
              <a:rPr lang="en-US" sz="2400" b="1" dirty="0"/>
              <a:t>activities</a:t>
            </a:r>
          </a:p>
          <a:p>
            <a:r>
              <a:rPr lang="en-US" sz="2400" b="1" dirty="0"/>
              <a:t>B.	Punishing the wrongdoers</a:t>
            </a:r>
          </a:p>
          <a:p>
            <a:r>
              <a:rPr lang="en-US" sz="2400" b="1" dirty="0"/>
              <a:t>C.	Encouraging domestic tourism</a:t>
            </a:r>
          </a:p>
          <a:p>
            <a:r>
              <a:rPr lang="en-US" sz="2400" b="1" dirty="0"/>
              <a:t>D.	Building more educational facilities</a:t>
            </a:r>
          </a:p>
        </p:txBody>
      </p:sp>
    </p:spTree>
    <p:extLst>
      <p:ext uri="{BB962C8B-B14F-4D97-AF65-F5344CB8AC3E}">
        <p14:creationId xmlns:p14="http://schemas.microsoft.com/office/powerpoint/2010/main" val="281374509"/>
      </p:ext>
    </p:extLst>
  </p:cSld>
  <p:clrMapOvr>
    <a:masterClrMapping/>
  </p:clrMapOvr>
  <p:transition spd="slow">
    <p:cover/>
  </p:transition>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114301"/>
            <a:ext cx="9144000" cy="5262979"/>
          </a:xfrm>
          <a:prstGeom prst="rect">
            <a:avLst/>
          </a:prstGeom>
        </p:spPr>
        <p:txBody>
          <a:bodyPr wrap="square">
            <a:spAutoFit/>
          </a:bodyPr>
          <a:lstStyle/>
          <a:p>
            <a:r>
              <a:rPr lang="en-US" sz="2400" b="1" dirty="0"/>
              <a:t>(Yr. 2014)</a:t>
            </a:r>
          </a:p>
          <a:p>
            <a:r>
              <a:rPr lang="en-US" sz="2400" b="1" dirty="0"/>
              <a:t>5.Three </a:t>
            </a:r>
            <a:r>
              <a:rPr lang="en-US" sz="2400" b="1" dirty="0"/>
              <a:t>of the following are factors that </a:t>
            </a:r>
            <a:r>
              <a:rPr lang="en-US" sz="2400" b="1" dirty="0"/>
              <a:t>promote peace </a:t>
            </a:r>
            <a:r>
              <a:rPr lang="en-US" sz="2400" b="1" dirty="0"/>
              <a:t>in a society except</a:t>
            </a:r>
          </a:p>
          <a:p>
            <a:r>
              <a:rPr lang="en-US" sz="2400" b="1" dirty="0"/>
              <a:t>A.	Nepotism</a:t>
            </a:r>
          </a:p>
          <a:p>
            <a:r>
              <a:rPr lang="en-US" sz="2400" b="1" dirty="0"/>
              <a:t>B.	Transparency</a:t>
            </a:r>
          </a:p>
          <a:p>
            <a:r>
              <a:rPr lang="en-US" sz="2400" b="1" dirty="0"/>
              <a:t>C.	Obeying the law</a:t>
            </a:r>
          </a:p>
          <a:p>
            <a:r>
              <a:rPr lang="en-US" sz="2400" b="1" dirty="0"/>
              <a:t>D.	Respect of one another</a:t>
            </a:r>
          </a:p>
          <a:p>
            <a:endParaRPr lang="en-US" sz="2400" b="1" dirty="0"/>
          </a:p>
          <a:p>
            <a:r>
              <a:rPr lang="en-US" sz="2400" b="1" dirty="0"/>
              <a:t>6.Which </a:t>
            </a:r>
            <a:r>
              <a:rPr lang="en-US" sz="2400" b="1" dirty="0"/>
              <a:t>one of the following is most likely </a:t>
            </a:r>
            <a:r>
              <a:rPr lang="en-US" sz="2400" b="1" dirty="0"/>
              <a:t>to cause </a:t>
            </a:r>
            <a:r>
              <a:rPr lang="en-US" sz="2400" b="1" dirty="0"/>
              <a:t>conflicts in a society?</a:t>
            </a:r>
          </a:p>
          <a:p>
            <a:r>
              <a:rPr lang="en-US" sz="2400" b="1" dirty="0"/>
              <a:t>A.	Ignorance.</a:t>
            </a:r>
          </a:p>
          <a:p>
            <a:r>
              <a:rPr lang="en-US" sz="2400" b="1" dirty="0"/>
              <a:t>B.	Cultural differences.</a:t>
            </a:r>
          </a:p>
          <a:p>
            <a:r>
              <a:rPr lang="en-US" sz="2400" b="1" dirty="0"/>
              <a:t>C.	Differences in opinion.</a:t>
            </a:r>
          </a:p>
          <a:p>
            <a:r>
              <a:rPr lang="en-US" sz="2400" b="1" dirty="0"/>
              <a:t>D.	Bad leadership.</a:t>
            </a:r>
          </a:p>
        </p:txBody>
      </p:sp>
    </p:spTree>
    <p:extLst>
      <p:ext uri="{BB962C8B-B14F-4D97-AF65-F5344CB8AC3E}">
        <p14:creationId xmlns:p14="http://schemas.microsoft.com/office/powerpoint/2010/main" val="3716860928"/>
      </p:ext>
    </p:extLst>
  </p:cSld>
  <p:clrMapOvr>
    <a:masterClrMapping/>
  </p:clrMapOvr>
  <p:transition spd="slow">
    <p:cover/>
  </p:transition>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114301"/>
            <a:ext cx="9144000" cy="5262979"/>
          </a:xfrm>
          <a:prstGeom prst="rect">
            <a:avLst/>
          </a:prstGeom>
        </p:spPr>
        <p:txBody>
          <a:bodyPr wrap="square">
            <a:spAutoFit/>
          </a:bodyPr>
          <a:lstStyle/>
          <a:p>
            <a:r>
              <a:rPr lang="en-US" sz="2400" b="1" dirty="0"/>
              <a:t>7.Which </a:t>
            </a:r>
            <a:r>
              <a:rPr lang="en-US" sz="2400" b="1" dirty="0"/>
              <a:t>one of the following statements </a:t>
            </a:r>
            <a:r>
              <a:rPr lang="en-US" sz="2400" b="1" dirty="0"/>
              <a:t>explain the </a:t>
            </a:r>
            <a:r>
              <a:rPr lang="en-US" sz="2400" b="1" dirty="0"/>
              <a:t>importance of National unity?</a:t>
            </a:r>
          </a:p>
          <a:p>
            <a:pPr marL="457200" indent="-457200">
              <a:buAutoNum type="alphaUcPeriod"/>
            </a:pPr>
            <a:r>
              <a:rPr lang="en-US" sz="2400" b="1" dirty="0"/>
              <a:t>It </a:t>
            </a:r>
            <a:r>
              <a:rPr lang="en-US" sz="2400" b="1" dirty="0"/>
              <a:t>allows freedom of movement. </a:t>
            </a:r>
            <a:endParaRPr lang="en-US" sz="2400" b="1" dirty="0"/>
          </a:p>
          <a:p>
            <a:pPr marL="457200" indent="-457200">
              <a:buAutoNum type="alphaUcPeriod"/>
            </a:pPr>
            <a:r>
              <a:rPr lang="en-US" sz="2400" b="1" dirty="0"/>
              <a:t>it </a:t>
            </a:r>
            <a:r>
              <a:rPr lang="en-US" sz="2400" b="1" dirty="0"/>
              <a:t>leads to equal distribution of wealth. </a:t>
            </a:r>
            <a:endParaRPr lang="en-US" sz="2400" b="1" dirty="0"/>
          </a:p>
          <a:p>
            <a:pPr marL="457200" indent="-457200">
              <a:buAutoNum type="alphaUcPeriod"/>
            </a:pPr>
            <a:r>
              <a:rPr lang="en-US" sz="2400" b="1" dirty="0"/>
              <a:t>It </a:t>
            </a:r>
            <a:r>
              <a:rPr lang="en-US" sz="2400" b="1" dirty="0"/>
              <a:t>makes people obey the law. </a:t>
            </a:r>
            <a:endParaRPr lang="en-US" sz="2400" b="1" dirty="0"/>
          </a:p>
          <a:p>
            <a:pPr marL="457200" indent="-457200">
              <a:buAutoNum type="alphaUcPeriod"/>
            </a:pPr>
            <a:r>
              <a:rPr lang="en-US" sz="2400" b="1" dirty="0"/>
              <a:t>It </a:t>
            </a:r>
            <a:r>
              <a:rPr lang="en-US" sz="2400" b="1" dirty="0"/>
              <a:t>creates job opportunities. </a:t>
            </a:r>
            <a:endParaRPr lang="en-US" sz="2400" b="1" dirty="0"/>
          </a:p>
          <a:p>
            <a:endParaRPr lang="en-US" sz="2400" b="1" dirty="0"/>
          </a:p>
          <a:p>
            <a:r>
              <a:rPr lang="en-US" sz="2400" b="1" dirty="0"/>
              <a:t>YR 2013</a:t>
            </a:r>
            <a:r>
              <a:rPr lang="en-US" sz="2400" b="1" dirty="0"/>
              <a:t>)</a:t>
            </a:r>
          </a:p>
          <a:p>
            <a:r>
              <a:rPr lang="en-US" sz="2400" b="1" dirty="0"/>
              <a:t>8. </a:t>
            </a:r>
            <a:r>
              <a:rPr lang="en-US" sz="2400" b="1" dirty="0"/>
              <a:t>The main cause of disagreements in schools between teachers and pupils is</a:t>
            </a:r>
          </a:p>
          <a:p>
            <a:r>
              <a:rPr lang="en-US" sz="2400" b="1" dirty="0"/>
              <a:t>A.	lateness to school</a:t>
            </a:r>
          </a:p>
          <a:p>
            <a:r>
              <a:rPr lang="en-US" sz="2400" b="1" dirty="0"/>
              <a:t>B.	fights between pupils</a:t>
            </a:r>
          </a:p>
          <a:p>
            <a:r>
              <a:rPr lang="en-US" sz="2400" b="1" dirty="0"/>
              <a:t>C.	noise making in classes</a:t>
            </a:r>
          </a:p>
          <a:p>
            <a:r>
              <a:rPr lang="en-US" sz="2400" b="1" dirty="0"/>
              <a:t>D.	poor academic performance.</a:t>
            </a:r>
          </a:p>
        </p:txBody>
      </p:sp>
    </p:spTree>
    <p:extLst>
      <p:ext uri="{BB962C8B-B14F-4D97-AF65-F5344CB8AC3E}">
        <p14:creationId xmlns:p14="http://schemas.microsoft.com/office/powerpoint/2010/main" val="2821047318"/>
      </p:ext>
    </p:extLst>
  </p:cSld>
  <p:clrMapOvr>
    <a:masterClrMapping/>
  </p:clrMapOvr>
  <p:transition spd="slow">
    <p:cover/>
  </p:transition>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14386"/>
            <a:ext cx="9144000" cy="4524315"/>
          </a:xfrm>
          <a:prstGeom prst="rect">
            <a:avLst/>
          </a:prstGeom>
        </p:spPr>
        <p:txBody>
          <a:bodyPr wrap="square">
            <a:spAutoFit/>
          </a:bodyPr>
          <a:lstStyle/>
          <a:p>
            <a:r>
              <a:rPr lang="en-US" sz="2400" b="1" dirty="0"/>
              <a:t>YR 2013</a:t>
            </a:r>
            <a:r>
              <a:rPr lang="en-US" sz="2400" b="1" dirty="0"/>
              <a:t>)</a:t>
            </a:r>
          </a:p>
          <a:p>
            <a:r>
              <a:rPr lang="en-US" sz="2400" b="1" dirty="0"/>
              <a:t>9.Which </a:t>
            </a:r>
            <a:r>
              <a:rPr lang="en-US" sz="2400" b="1" dirty="0"/>
              <a:t>one of the following may cause lawlessness in a society?</a:t>
            </a:r>
          </a:p>
          <a:p>
            <a:r>
              <a:rPr lang="en-US" sz="2400" b="1" dirty="0"/>
              <a:t>A.  Morality.	</a:t>
            </a:r>
            <a:r>
              <a:rPr lang="en-US" sz="2400" b="1" dirty="0"/>
              <a:t>	B</a:t>
            </a:r>
            <a:r>
              <a:rPr lang="en-US" sz="2400" b="1" dirty="0"/>
              <a:t>.   Literacy.</a:t>
            </a:r>
          </a:p>
          <a:p>
            <a:r>
              <a:rPr lang="en-US" sz="2400" b="1" dirty="0"/>
              <a:t>C.   Laziness.	</a:t>
            </a:r>
            <a:r>
              <a:rPr lang="en-US" sz="2400" b="1" dirty="0"/>
              <a:t>	D</a:t>
            </a:r>
            <a:r>
              <a:rPr lang="en-US" sz="2400" b="1" dirty="0"/>
              <a:t>.   Poverty.</a:t>
            </a:r>
          </a:p>
          <a:p>
            <a:endParaRPr lang="en-US" sz="2400" b="1" dirty="0"/>
          </a:p>
          <a:p>
            <a:r>
              <a:rPr lang="en-US" sz="2400" b="1" dirty="0"/>
              <a:t>Yr</a:t>
            </a:r>
            <a:r>
              <a:rPr lang="en-US" sz="2400" b="1" dirty="0"/>
              <a:t>. 2013)</a:t>
            </a:r>
          </a:p>
          <a:p>
            <a:r>
              <a:rPr lang="en-US" sz="2400" b="1" dirty="0"/>
              <a:t>10</a:t>
            </a:r>
            <a:r>
              <a:rPr lang="en-US" sz="2400" b="1" dirty="0"/>
              <a:t>. Which one of the following combinations consists of only National Symbols in Kenya?</a:t>
            </a:r>
          </a:p>
          <a:p>
            <a:r>
              <a:rPr lang="en-US" sz="2400" b="1" dirty="0"/>
              <a:t>A. The </a:t>
            </a:r>
            <a:r>
              <a:rPr lang="en-US" sz="2400" b="1" dirty="0"/>
              <a:t>Public </a:t>
            </a:r>
            <a:r>
              <a:rPr lang="en-US" sz="2400" b="1" dirty="0"/>
              <a:t>Seal, </a:t>
            </a:r>
            <a:r>
              <a:rPr lang="en-US" sz="2400" b="1" dirty="0"/>
              <a:t>The National </a:t>
            </a:r>
            <a:r>
              <a:rPr lang="en-US" sz="2400" b="1" dirty="0"/>
              <a:t>Currency, </a:t>
            </a:r>
            <a:r>
              <a:rPr lang="en-US" sz="2400" b="1" dirty="0"/>
              <a:t>The Constitution</a:t>
            </a:r>
          </a:p>
          <a:p>
            <a:r>
              <a:rPr lang="en-US" sz="2400" b="1" dirty="0"/>
              <a:t>B. The </a:t>
            </a:r>
            <a:r>
              <a:rPr lang="en-US" sz="2400" b="1" dirty="0"/>
              <a:t>National </a:t>
            </a:r>
            <a:r>
              <a:rPr lang="en-US" sz="2400" b="1" dirty="0"/>
              <a:t>Flag, </a:t>
            </a:r>
            <a:r>
              <a:rPr lang="en-US" sz="2400" b="1" dirty="0"/>
              <a:t>The Coat of </a:t>
            </a:r>
            <a:r>
              <a:rPr lang="en-US" sz="2400" b="1" dirty="0"/>
              <a:t>Arms, National </a:t>
            </a:r>
            <a:r>
              <a:rPr lang="en-US" sz="2400" b="1" dirty="0"/>
              <a:t>Schools</a:t>
            </a:r>
          </a:p>
          <a:p>
            <a:r>
              <a:rPr lang="en-US" sz="2400" b="1" dirty="0"/>
              <a:t>C. National Anthem, </a:t>
            </a:r>
            <a:r>
              <a:rPr lang="en-US" sz="2400" b="1" dirty="0"/>
              <a:t>The Coat of </a:t>
            </a:r>
            <a:r>
              <a:rPr lang="en-US" sz="2400" b="1" dirty="0"/>
              <a:t>Arms, The </a:t>
            </a:r>
            <a:r>
              <a:rPr lang="en-US" sz="2400" b="1" dirty="0"/>
              <a:t>Public </a:t>
            </a:r>
            <a:r>
              <a:rPr lang="en-US" sz="2400" b="1" dirty="0"/>
              <a:t>Seal</a:t>
            </a:r>
            <a:endParaRPr lang="en-US" sz="2400" b="1" dirty="0"/>
          </a:p>
          <a:p>
            <a:r>
              <a:rPr lang="en-US" sz="2400" b="1" dirty="0"/>
              <a:t>D. The Constitution, </a:t>
            </a:r>
            <a:r>
              <a:rPr lang="en-US" sz="2400" b="1" dirty="0"/>
              <a:t>The National </a:t>
            </a:r>
            <a:r>
              <a:rPr lang="en-US" sz="2400" b="1" dirty="0"/>
              <a:t>Schools, </a:t>
            </a:r>
            <a:r>
              <a:rPr lang="en-US" sz="2400" b="1" dirty="0"/>
              <a:t>The National Anthem</a:t>
            </a:r>
          </a:p>
        </p:txBody>
      </p:sp>
    </p:spTree>
    <p:extLst>
      <p:ext uri="{BB962C8B-B14F-4D97-AF65-F5344CB8AC3E}">
        <p14:creationId xmlns:p14="http://schemas.microsoft.com/office/powerpoint/2010/main" val="456133663"/>
      </p:ext>
    </p:extLst>
  </p:cSld>
  <p:clrMapOvr>
    <a:masterClrMapping/>
  </p:clrMapOvr>
  <p:transition spd="slow">
    <p:cover/>
  </p:transition>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14386"/>
            <a:ext cx="9144000" cy="4524315"/>
          </a:xfrm>
          <a:prstGeom prst="rect">
            <a:avLst/>
          </a:prstGeom>
        </p:spPr>
        <p:txBody>
          <a:bodyPr wrap="square">
            <a:spAutoFit/>
          </a:bodyPr>
          <a:lstStyle/>
          <a:p>
            <a:r>
              <a:rPr lang="en-US" sz="2400" b="1" dirty="0"/>
              <a:t>11.The </a:t>
            </a:r>
            <a:r>
              <a:rPr lang="en-US" sz="2400" b="1" dirty="0"/>
              <a:t>importance of law and order in a society is mainly to</a:t>
            </a:r>
          </a:p>
          <a:p>
            <a:r>
              <a:rPr lang="en-US" sz="2400" b="1" dirty="0"/>
              <a:t>A.	enable people to live in harmony</a:t>
            </a:r>
          </a:p>
          <a:p>
            <a:r>
              <a:rPr lang="en-US" sz="2400" b="1" dirty="0"/>
              <a:t>B.	allow people to work without fear</a:t>
            </a:r>
          </a:p>
          <a:p>
            <a:r>
              <a:rPr lang="en-US" sz="2400" b="1" dirty="0"/>
              <a:t>C.	protect property</a:t>
            </a:r>
          </a:p>
          <a:p>
            <a:r>
              <a:rPr lang="en-US" sz="2400" b="1" dirty="0"/>
              <a:t>D.	promote good relationship among </a:t>
            </a:r>
            <a:r>
              <a:rPr lang="en-US" sz="2400" b="1" dirty="0" err="1"/>
              <a:t>neighbours</a:t>
            </a:r>
            <a:r>
              <a:rPr lang="en-US" sz="2400" b="1" dirty="0"/>
              <a:t>.</a:t>
            </a:r>
          </a:p>
          <a:p>
            <a:endParaRPr lang="en-US" sz="2400" b="1" dirty="0"/>
          </a:p>
          <a:p>
            <a:r>
              <a:rPr lang="en-US" sz="2400" b="1" dirty="0"/>
              <a:t>(</a:t>
            </a:r>
            <a:r>
              <a:rPr lang="en-US" sz="2400" b="1" dirty="0"/>
              <a:t>Yr. 2013)</a:t>
            </a:r>
          </a:p>
          <a:p>
            <a:r>
              <a:rPr lang="en-US" sz="2400" b="1" dirty="0"/>
              <a:t>12</a:t>
            </a:r>
            <a:r>
              <a:rPr lang="en-US" sz="2400" b="1" dirty="0"/>
              <a:t>. John and Peter had an argument over a lost book. David, their friend, helped them to agree. Which one of the following ways did David use to resolve the conflict?</a:t>
            </a:r>
          </a:p>
          <a:p>
            <a:r>
              <a:rPr lang="en-US" sz="2400" b="1" dirty="0"/>
              <a:t>A.  Litigation.	B.   Peacemaking.</a:t>
            </a:r>
          </a:p>
          <a:p>
            <a:r>
              <a:rPr lang="en-US" sz="2400" b="1" dirty="0"/>
              <a:t>C.  Mediation.	D.  Negotiation.</a:t>
            </a:r>
          </a:p>
        </p:txBody>
      </p:sp>
    </p:spTree>
    <p:extLst>
      <p:ext uri="{BB962C8B-B14F-4D97-AF65-F5344CB8AC3E}">
        <p14:creationId xmlns:p14="http://schemas.microsoft.com/office/powerpoint/2010/main" val="435951500"/>
      </p:ext>
    </p:extLst>
  </p:cSld>
  <p:clrMapOvr>
    <a:masterClrMapping/>
  </p:clrMapOvr>
  <p:transition spd="slow">
    <p:cover/>
  </p:transition>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14386"/>
            <a:ext cx="9144000" cy="4893647"/>
          </a:xfrm>
          <a:prstGeom prst="rect">
            <a:avLst/>
          </a:prstGeom>
        </p:spPr>
        <p:txBody>
          <a:bodyPr wrap="square">
            <a:spAutoFit/>
          </a:bodyPr>
          <a:lstStyle/>
          <a:p>
            <a:r>
              <a:rPr lang="en-US" sz="2400" b="1" dirty="0"/>
              <a:t>Yr. 2012)</a:t>
            </a:r>
          </a:p>
          <a:p>
            <a:r>
              <a:rPr lang="en-US" sz="2400" b="1" dirty="0"/>
              <a:t>13.Which </a:t>
            </a:r>
            <a:r>
              <a:rPr lang="en-US" sz="2400" b="1" dirty="0"/>
              <a:t>one of the following activities is likely </a:t>
            </a:r>
            <a:r>
              <a:rPr lang="en-US" sz="2400" b="1" dirty="0"/>
              <a:t>to weaken </a:t>
            </a:r>
            <a:r>
              <a:rPr lang="en-US" sz="2400" b="1" dirty="0"/>
              <a:t>national unity in Kenya?</a:t>
            </a:r>
          </a:p>
          <a:p>
            <a:r>
              <a:rPr lang="en-US" sz="2400" b="1" dirty="0"/>
              <a:t>A.	Employing relatives.</a:t>
            </a:r>
          </a:p>
          <a:p>
            <a:r>
              <a:rPr lang="en-US" sz="2400" b="1" dirty="0"/>
              <a:t>B.	Amending the constitution.</a:t>
            </a:r>
          </a:p>
          <a:p>
            <a:r>
              <a:rPr lang="en-US" sz="2400" b="1" dirty="0"/>
              <a:t>C.	Using a national language.</a:t>
            </a:r>
          </a:p>
          <a:p>
            <a:r>
              <a:rPr lang="en-US" sz="2400" b="1" dirty="0"/>
              <a:t>D.	Pardoning reformed criminals.</a:t>
            </a:r>
          </a:p>
          <a:p>
            <a:endParaRPr lang="en-US" sz="2400" b="1" dirty="0"/>
          </a:p>
          <a:p>
            <a:r>
              <a:rPr lang="en-US" sz="2400" b="1" dirty="0"/>
              <a:t>14.The </a:t>
            </a:r>
            <a:r>
              <a:rPr lang="en-US" sz="2400" b="1" dirty="0"/>
              <a:t>green </a:t>
            </a:r>
            <a:r>
              <a:rPr lang="en-US" sz="2400" b="1" dirty="0" err="1"/>
              <a:t>colour</a:t>
            </a:r>
            <a:r>
              <a:rPr lang="en-US" sz="2400" b="1" dirty="0"/>
              <a:t> of the National Flag of </a:t>
            </a:r>
            <a:r>
              <a:rPr lang="en-US" sz="2400" b="1" dirty="0"/>
              <a:t>Kenya represents </a:t>
            </a:r>
            <a:r>
              <a:rPr lang="en-US" sz="2400" b="1" dirty="0"/>
              <a:t>the</a:t>
            </a:r>
          </a:p>
          <a:p>
            <a:r>
              <a:rPr lang="en-US" sz="2400" b="1" dirty="0"/>
              <a:t>A.	love for the country</a:t>
            </a:r>
          </a:p>
          <a:p>
            <a:r>
              <a:rPr lang="en-US" sz="2400" b="1" dirty="0"/>
              <a:t>B.	rich agricultural land</a:t>
            </a:r>
          </a:p>
          <a:p>
            <a:r>
              <a:rPr lang="en-US" sz="2400" b="1" dirty="0"/>
              <a:t>C.	beauty of the forest</a:t>
            </a:r>
          </a:p>
          <a:p>
            <a:r>
              <a:rPr lang="en-US" sz="2400" b="1" dirty="0"/>
              <a:t>D.	peace enjoyed by the citizens.</a:t>
            </a:r>
          </a:p>
        </p:txBody>
      </p:sp>
    </p:spTree>
    <p:extLst>
      <p:ext uri="{BB962C8B-B14F-4D97-AF65-F5344CB8AC3E}">
        <p14:creationId xmlns:p14="http://schemas.microsoft.com/office/powerpoint/2010/main" val="1909748367"/>
      </p:ext>
    </p:extLst>
  </p:cSld>
  <p:clrMapOvr>
    <a:masterClrMapping/>
  </p:clrMapOvr>
  <p:transition spd="slow">
    <p:cover/>
  </p:transition>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14386"/>
            <a:ext cx="9144000" cy="4893647"/>
          </a:xfrm>
          <a:prstGeom prst="rect">
            <a:avLst/>
          </a:prstGeom>
        </p:spPr>
        <p:txBody>
          <a:bodyPr wrap="square">
            <a:spAutoFit/>
          </a:bodyPr>
          <a:lstStyle/>
          <a:p>
            <a:r>
              <a:rPr lang="en-US" sz="2400" b="1" dirty="0"/>
              <a:t>15.The </a:t>
            </a:r>
            <a:r>
              <a:rPr lang="en-US" sz="2400" b="1" dirty="0"/>
              <a:t>symbol of spears on the National Coat </a:t>
            </a:r>
            <a:r>
              <a:rPr lang="en-US" sz="2400" b="1" dirty="0"/>
              <a:t>of Arms </a:t>
            </a:r>
            <a:r>
              <a:rPr lang="en-US" sz="2400" b="1" dirty="0"/>
              <a:t>in Kenya represents the</a:t>
            </a:r>
          </a:p>
          <a:p>
            <a:r>
              <a:rPr lang="en-US" sz="2400" b="1" dirty="0"/>
              <a:t>A.	Ability of people to work hard</a:t>
            </a:r>
          </a:p>
          <a:p>
            <a:r>
              <a:rPr lang="en-US" sz="2400" b="1" dirty="0"/>
              <a:t>B.	Readiness to defend our country</a:t>
            </a:r>
          </a:p>
          <a:p>
            <a:r>
              <a:rPr lang="en-US" sz="2400" b="1" dirty="0"/>
              <a:t>C.	Protection of wildlife from poachers</a:t>
            </a:r>
          </a:p>
          <a:p>
            <a:r>
              <a:rPr lang="en-US" sz="2400" b="1" dirty="0"/>
              <a:t>D.	Strength of the people.</a:t>
            </a:r>
          </a:p>
          <a:p>
            <a:endParaRPr lang="en-US" sz="2400" b="1" dirty="0"/>
          </a:p>
          <a:p>
            <a:r>
              <a:rPr lang="en-US" sz="2400" b="1" dirty="0"/>
              <a:t>16. Three </a:t>
            </a:r>
            <a:r>
              <a:rPr lang="en-US" sz="2400" b="1" dirty="0"/>
              <a:t>of the following are benefits of a society that is free from corruption. Which one is not?</a:t>
            </a:r>
          </a:p>
          <a:p>
            <a:r>
              <a:rPr lang="en-US" sz="2400" b="1" dirty="0"/>
              <a:t>A.	It allows equal treatment for all citizens.</a:t>
            </a:r>
          </a:p>
          <a:p>
            <a:r>
              <a:rPr lang="en-US" sz="2400" b="1" dirty="0"/>
              <a:t>B.	It leads to fair distribution of resources.</a:t>
            </a:r>
          </a:p>
          <a:p>
            <a:r>
              <a:rPr lang="en-US" sz="2400" b="1" dirty="0"/>
              <a:t>C</a:t>
            </a:r>
            <a:r>
              <a:rPr lang="en-US" sz="2400" b="1" dirty="0"/>
              <a:t>.	It enables the government to provide </a:t>
            </a:r>
            <a:r>
              <a:rPr lang="en-US" sz="2400" b="1" dirty="0"/>
              <a:t>good services</a:t>
            </a:r>
            <a:r>
              <a:rPr lang="en-US" sz="2400" b="1" dirty="0"/>
              <a:t>.</a:t>
            </a:r>
          </a:p>
          <a:p>
            <a:r>
              <a:rPr lang="en-US" sz="2400" b="1" dirty="0"/>
              <a:t>D.	It enables some people to become rich in </a:t>
            </a:r>
            <a:r>
              <a:rPr lang="en-US" sz="2400" b="1" dirty="0"/>
              <a:t>a short </a:t>
            </a:r>
            <a:r>
              <a:rPr lang="en-US" sz="2400" b="1" dirty="0"/>
              <a:t>time.</a:t>
            </a:r>
          </a:p>
        </p:txBody>
      </p:sp>
    </p:spTree>
    <p:extLst>
      <p:ext uri="{BB962C8B-B14F-4D97-AF65-F5344CB8AC3E}">
        <p14:creationId xmlns:p14="http://schemas.microsoft.com/office/powerpoint/2010/main" val="3462937986"/>
      </p:ext>
    </p:extLst>
  </p:cSld>
  <p:clrMapOvr>
    <a:masterClrMapping/>
  </p:clrMapOvr>
  <p:transition spd="slow">
    <p:cove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14300"/>
            <a:ext cx="8991600" cy="3771900"/>
          </a:xfrm>
          <a:prstGeom prst="rect">
            <a:avLst/>
          </a:prstGeom>
        </p:spPr>
        <p:txBody>
          <a:bodyPr>
            <a:normAutofit/>
          </a:bodyPr>
          <a:lstStyle/>
          <a:p>
            <a:pPr marL="0" indent="0">
              <a:buNone/>
            </a:pPr>
            <a:r>
              <a:rPr lang="en-US" sz="2400" b="1" u="sng" dirty="0">
                <a:latin typeface="Arial Rounded MT Bold" pitchFamily="34" charset="0"/>
              </a:rPr>
              <a:t>EXAMPLE 1</a:t>
            </a:r>
            <a:r>
              <a:rPr lang="en-US" sz="2400" u="sng" dirty="0">
                <a:latin typeface="Arial Rounded MT Bold" pitchFamily="34" charset="0"/>
              </a:rPr>
              <a:t>:</a:t>
            </a:r>
            <a:r>
              <a:rPr lang="en-US" sz="2400" dirty="0">
                <a:latin typeface="Arial Rounded MT Bold" pitchFamily="34" charset="0"/>
              </a:rPr>
              <a:t> </a:t>
            </a:r>
          </a:p>
          <a:p>
            <a:pPr marL="0" indent="0">
              <a:buNone/>
            </a:pPr>
            <a:r>
              <a:rPr lang="en-US" sz="2400" dirty="0">
                <a:latin typeface="Arial Rounded MT Bold" pitchFamily="34" charset="0"/>
              </a:rPr>
              <a:t>What is the time in Accra Ghana on longitude 0</a:t>
            </a:r>
            <a:r>
              <a:rPr lang="en-US" sz="2400" baseline="30000" dirty="0">
                <a:latin typeface="Arial Rounded MT Bold" pitchFamily="34" charset="0"/>
              </a:rPr>
              <a:t>0</a:t>
            </a:r>
            <a:r>
              <a:rPr lang="en-US" sz="2400" dirty="0">
                <a:latin typeface="Arial Rounded MT Bold" pitchFamily="34" charset="0"/>
              </a:rPr>
              <a:t> if the time in </a:t>
            </a:r>
            <a:r>
              <a:rPr lang="en-US" sz="2400" dirty="0" err="1">
                <a:latin typeface="Arial Rounded MT Bold" pitchFamily="34" charset="0"/>
              </a:rPr>
              <a:t>Kisii</a:t>
            </a:r>
            <a:r>
              <a:rPr lang="en-US" sz="2400" dirty="0">
                <a:latin typeface="Arial Rounded MT Bold" pitchFamily="34" charset="0"/>
              </a:rPr>
              <a:t> Kenya on longitude 35</a:t>
            </a:r>
            <a:r>
              <a:rPr lang="en-US" sz="2400" baseline="30000" dirty="0">
                <a:latin typeface="Arial Rounded MT Bold" pitchFamily="34" charset="0"/>
              </a:rPr>
              <a:t>0</a:t>
            </a:r>
            <a:r>
              <a:rPr lang="en-US" sz="2400" dirty="0">
                <a:latin typeface="Arial Rounded MT Bold" pitchFamily="34" charset="0"/>
              </a:rPr>
              <a:t>E is 2.00pm?.</a:t>
            </a:r>
          </a:p>
          <a:p>
            <a:pPr marL="0" indent="0">
              <a:buNone/>
            </a:pPr>
            <a:r>
              <a:rPr lang="en-US" sz="2400" b="1" dirty="0">
                <a:latin typeface="Arial Rounded MT Bold" pitchFamily="34" charset="0"/>
              </a:rPr>
              <a:t>Step </a:t>
            </a:r>
            <a:r>
              <a:rPr lang="en-US" sz="2400" b="1" dirty="0">
                <a:latin typeface="Arial Rounded MT Bold" pitchFamily="34" charset="0"/>
              </a:rPr>
              <a:t>1-</a:t>
            </a:r>
            <a:r>
              <a:rPr lang="en-US" sz="2400" dirty="0">
                <a:latin typeface="Arial Rounded MT Bold" pitchFamily="34" charset="0"/>
              </a:rPr>
              <a:t> calculate the difference in degrees between the two places (35</a:t>
            </a:r>
            <a:r>
              <a:rPr lang="en-US" sz="2400" baseline="30000" dirty="0">
                <a:latin typeface="Arial Rounded MT Bold" pitchFamily="34" charset="0"/>
              </a:rPr>
              <a:t>0</a:t>
            </a:r>
            <a:r>
              <a:rPr lang="en-US" sz="2400" dirty="0">
                <a:latin typeface="Arial Rounded MT Bold" pitchFamily="34" charset="0"/>
              </a:rPr>
              <a:t> – 0</a:t>
            </a:r>
            <a:r>
              <a:rPr lang="en-US" sz="2400" baseline="30000" dirty="0">
                <a:latin typeface="Arial Rounded MT Bold" pitchFamily="34" charset="0"/>
              </a:rPr>
              <a:t>0</a:t>
            </a:r>
            <a:r>
              <a:rPr lang="en-US" sz="2400" dirty="0">
                <a:latin typeface="Arial Rounded MT Bold" pitchFamily="34" charset="0"/>
              </a:rPr>
              <a:t> = 35</a:t>
            </a:r>
            <a:r>
              <a:rPr lang="en-US" sz="2400" baseline="30000" dirty="0">
                <a:latin typeface="Arial Rounded MT Bold" pitchFamily="34" charset="0"/>
              </a:rPr>
              <a:t>0</a:t>
            </a:r>
            <a:r>
              <a:rPr lang="en-US" sz="2400" dirty="0">
                <a:latin typeface="Arial Rounded MT Bold" pitchFamily="34" charset="0"/>
              </a:rPr>
              <a:t>)</a:t>
            </a:r>
          </a:p>
          <a:p>
            <a:endParaRPr lang="en-US" sz="2400" dirty="0">
              <a:latin typeface="Arial Rounded MT Bold" pitchFamily="34"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346" y="2247900"/>
            <a:ext cx="550225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4829751"/>
      </p:ext>
    </p:extLst>
  </p:cSld>
  <p:clrMapOvr>
    <a:masterClrMapping/>
  </p:clrMapOvr>
  <p:transition spd="slow" advTm="60000">
    <p:cover/>
  </p:transition>
  <p:timing>
    <p:tnLst>
      <p:par>
        <p:cTn id="1" dur="indefinite" restart="never" nodeType="tmRoot"/>
      </p:par>
    </p:tnLst>
  </p:timing>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0"/>
            <a:ext cx="9144000" cy="5632311"/>
          </a:xfrm>
          <a:prstGeom prst="rect">
            <a:avLst/>
          </a:prstGeom>
        </p:spPr>
        <p:txBody>
          <a:bodyPr wrap="square">
            <a:spAutoFit/>
          </a:bodyPr>
          <a:lstStyle/>
          <a:p>
            <a:r>
              <a:rPr lang="en-US" sz="2400" b="1" dirty="0"/>
              <a:t>(Yr. 2011)</a:t>
            </a:r>
          </a:p>
          <a:p>
            <a:r>
              <a:rPr lang="en-US" sz="2400" b="1" dirty="0"/>
              <a:t>17.Which </a:t>
            </a:r>
            <a:r>
              <a:rPr lang="en-US" sz="2400" b="1" dirty="0"/>
              <a:t>one of the following statements </a:t>
            </a:r>
            <a:r>
              <a:rPr lang="en-US" sz="2400" b="1" dirty="0"/>
              <a:t>describes litigation </a:t>
            </a:r>
            <a:r>
              <a:rPr lang="en-US" sz="2400" b="1" dirty="0"/>
              <a:t>as a way of resolving conflict in </a:t>
            </a:r>
            <a:r>
              <a:rPr lang="en-US" sz="2400" b="1" dirty="0"/>
              <a:t>the society</a:t>
            </a:r>
            <a:r>
              <a:rPr lang="en-US" sz="2400" b="1" dirty="0"/>
              <a:t>?</a:t>
            </a:r>
          </a:p>
          <a:p>
            <a:r>
              <a:rPr lang="en-US" sz="2400" b="1" dirty="0"/>
              <a:t>A.	Taking the matter to court</a:t>
            </a:r>
          </a:p>
          <a:p>
            <a:r>
              <a:rPr lang="en-US" sz="2400" b="1" dirty="0"/>
              <a:t>B.	Asking for forgiveness</a:t>
            </a:r>
          </a:p>
          <a:p>
            <a:r>
              <a:rPr lang="en-US" sz="2400" b="1" dirty="0"/>
              <a:t>C.	Discussing with one another</a:t>
            </a:r>
          </a:p>
          <a:p>
            <a:r>
              <a:rPr lang="en-US" sz="2400" b="1" dirty="0"/>
              <a:t>D.	Involving a third party.</a:t>
            </a:r>
          </a:p>
          <a:p>
            <a:endParaRPr lang="en-US" sz="1200" b="1" dirty="0"/>
          </a:p>
          <a:p>
            <a:r>
              <a:rPr lang="en-US" sz="2400" b="1" dirty="0"/>
              <a:t>18.Two </a:t>
            </a:r>
            <a:r>
              <a:rPr lang="en-US" sz="2400" b="1" dirty="0"/>
              <a:t>communities have disagreed over </a:t>
            </a:r>
            <a:r>
              <a:rPr lang="en-US" sz="2400" b="1" dirty="0"/>
              <a:t>the ownership </a:t>
            </a:r>
            <a:r>
              <a:rPr lang="en-US" sz="2400" b="1" dirty="0"/>
              <a:t>of a piece of grazing </a:t>
            </a:r>
            <a:r>
              <a:rPr lang="en-US" sz="2400" b="1" dirty="0"/>
              <a:t>land. The </a:t>
            </a:r>
            <a:r>
              <a:rPr lang="en-US" sz="2400" b="1" dirty="0"/>
              <a:t>best way through which peace could be maintained is by</a:t>
            </a:r>
          </a:p>
          <a:p>
            <a:r>
              <a:rPr lang="en-US" sz="2400" b="1" dirty="0"/>
              <a:t>A.	Moving one of the communities to a new area</a:t>
            </a:r>
          </a:p>
          <a:p>
            <a:r>
              <a:rPr lang="en-US" sz="2400" b="1" dirty="0"/>
              <a:t>B.	Teaching the communities how to </a:t>
            </a:r>
            <a:r>
              <a:rPr lang="en-US" sz="2400" b="1" dirty="0"/>
              <a:t>live together</a:t>
            </a:r>
            <a:endParaRPr lang="en-US" sz="2400" b="1" dirty="0"/>
          </a:p>
          <a:p>
            <a:r>
              <a:rPr lang="en-US" sz="2400" b="1" dirty="0"/>
              <a:t>C.	Negotiating over the matter</a:t>
            </a:r>
          </a:p>
          <a:p>
            <a:r>
              <a:rPr lang="en-US" sz="2400" b="1" dirty="0"/>
              <a:t>D.	Taking the matter to court.</a:t>
            </a:r>
          </a:p>
        </p:txBody>
      </p:sp>
    </p:spTree>
    <p:extLst>
      <p:ext uri="{BB962C8B-B14F-4D97-AF65-F5344CB8AC3E}">
        <p14:creationId xmlns:p14="http://schemas.microsoft.com/office/powerpoint/2010/main" val="636203953"/>
      </p:ext>
    </p:extLst>
  </p:cSld>
  <p:clrMapOvr>
    <a:masterClrMapping/>
  </p:clrMapOvr>
  <p:transition spd="slow">
    <p:cover/>
  </p:transition>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0"/>
            <a:ext cx="9144000" cy="5632311"/>
          </a:xfrm>
          <a:prstGeom prst="rect">
            <a:avLst/>
          </a:prstGeom>
        </p:spPr>
        <p:txBody>
          <a:bodyPr wrap="square">
            <a:spAutoFit/>
          </a:bodyPr>
          <a:lstStyle/>
          <a:p>
            <a:r>
              <a:rPr lang="en-US" sz="2400" b="1" dirty="0"/>
              <a:t>(Yr. 2010)</a:t>
            </a:r>
          </a:p>
          <a:p>
            <a:r>
              <a:rPr lang="en-US" sz="2400" b="1" dirty="0"/>
              <a:t>19.Three </a:t>
            </a:r>
            <a:r>
              <a:rPr lang="en-US" sz="2400" b="1" dirty="0"/>
              <a:t>of the following statements are true </a:t>
            </a:r>
            <a:r>
              <a:rPr lang="en-US" sz="2400" b="1" dirty="0"/>
              <a:t>about Kenya's </a:t>
            </a:r>
            <a:r>
              <a:rPr lang="en-US" sz="2400" b="1" dirty="0"/>
              <a:t>National Anthem. Which one is not?</a:t>
            </a:r>
          </a:p>
          <a:p>
            <a:r>
              <a:rPr lang="en-US" sz="2400" b="1" dirty="0"/>
              <a:t>A.	It is a form of entertainment</a:t>
            </a:r>
          </a:p>
          <a:p>
            <a:r>
              <a:rPr lang="en-US" sz="2400" b="1" dirty="0"/>
              <a:t>B.	It unites the citizens</a:t>
            </a:r>
          </a:p>
          <a:p>
            <a:r>
              <a:rPr lang="en-US" sz="2400" b="1" dirty="0"/>
              <a:t>C.	It promotes patriotism</a:t>
            </a:r>
          </a:p>
          <a:p>
            <a:r>
              <a:rPr lang="en-US" sz="2400" b="1" dirty="0"/>
              <a:t>D.	It is a prayer</a:t>
            </a:r>
          </a:p>
          <a:p>
            <a:endParaRPr lang="en-US" sz="1400" b="1" dirty="0"/>
          </a:p>
          <a:p>
            <a:r>
              <a:rPr lang="en-US" sz="2400" b="1" dirty="0"/>
              <a:t>(</a:t>
            </a:r>
            <a:r>
              <a:rPr lang="en-US" sz="2400" b="1" dirty="0"/>
              <a:t>Yr. 2009)</a:t>
            </a:r>
          </a:p>
          <a:p>
            <a:r>
              <a:rPr lang="en-US" sz="2400" b="1" dirty="0"/>
              <a:t>20.Three </a:t>
            </a:r>
            <a:r>
              <a:rPr lang="en-US" sz="2400" b="1" dirty="0"/>
              <a:t>of the following are ways through </a:t>
            </a:r>
            <a:r>
              <a:rPr lang="en-US" sz="2400" b="1" dirty="0"/>
              <a:t>which national </a:t>
            </a:r>
            <a:r>
              <a:rPr lang="en-US" sz="2400" b="1" dirty="0"/>
              <a:t>unity can be promoted in Kenya. </a:t>
            </a:r>
            <a:r>
              <a:rPr lang="en-US" sz="2400" b="1" dirty="0"/>
              <a:t>Which one </a:t>
            </a:r>
            <a:r>
              <a:rPr lang="en-US" sz="2400" b="1" dirty="0"/>
              <a:t>is not?</a:t>
            </a:r>
          </a:p>
          <a:p>
            <a:r>
              <a:rPr lang="en-US" sz="2400" b="1" dirty="0"/>
              <a:t>A. Encouraging </a:t>
            </a:r>
            <a:r>
              <a:rPr lang="en-US" sz="2400" b="1" dirty="0"/>
              <a:t>people to listen to </a:t>
            </a:r>
            <a:r>
              <a:rPr lang="en-US" sz="2400" b="1" dirty="0"/>
              <a:t>vernacular radio </a:t>
            </a:r>
            <a:r>
              <a:rPr lang="en-US" sz="2400" b="1" dirty="0"/>
              <a:t>stations</a:t>
            </a:r>
          </a:p>
          <a:p>
            <a:r>
              <a:rPr lang="en-US" sz="2400" b="1" dirty="0"/>
              <a:t>B. Encouraging </a:t>
            </a:r>
            <a:r>
              <a:rPr lang="en-US" sz="2400" b="1" dirty="0"/>
              <a:t>people to participate in </a:t>
            </a:r>
            <a:r>
              <a:rPr lang="en-US" sz="2400" b="1" dirty="0"/>
              <a:t>national games</a:t>
            </a:r>
            <a:r>
              <a:rPr lang="en-US" sz="2400" b="1" dirty="0"/>
              <a:t>.</a:t>
            </a:r>
          </a:p>
          <a:p>
            <a:r>
              <a:rPr lang="en-US" sz="2400" b="1" dirty="0"/>
              <a:t>C. Ensuring </a:t>
            </a:r>
            <a:r>
              <a:rPr lang="en-US" sz="2400" b="1" dirty="0"/>
              <a:t>that people are free to settle in </a:t>
            </a:r>
            <a:r>
              <a:rPr lang="en-US" sz="2400" b="1" dirty="0"/>
              <a:t>any part </a:t>
            </a:r>
            <a:r>
              <a:rPr lang="en-US" sz="2400" b="1" dirty="0"/>
              <a:t>of the country.</a:t>
            </a:r>
          </a:p>
          <a:p>
            <a:r>
              <a:rPr lang="en-US" sz="2400" b="1" dirty="0"/>
              <a:t>D. Ensuring </a:t>
            </a:r>
            <a:r>
              <a:rPr lang="en-US" sz="2400" b="1" dirty="0"/>
              <a:t>that people know how to sing </a:t>
            </a:r>
            <a:r>
              <a:rPr lang="en-US" sz="2400" b="1" dirty="0"/>
              <a:t>the National </a:t>
            </a:r>
            <a:r>
              <a:rPr lang="en-US" sz="2400" b="1" dirty="0"/>
              <a:t>Anthem.</a:t>
            </a:r>
          </a:p>
        </p:txBody>
      </p:sp>
    </p:spTree>
    <p:extLst>
      <p:ext uri="{BB962C8B-B14F-4D97-AF65-F5344CB8AC3E}">
        <p14:creationId xmlns:p14="http://schemas.microsoft.com/office/powerpoint/2010/main" val="1953435165"/>
      </p:ext>
    </p:extLst>
  </p:cSld>
  <p:clrMapOvr>
    <a:masterClrMapping/>
  </p:clrMapOvr>
  <p:transition spd="slow">
    <p:cover/>
  </p:transition>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0"/>
            <a:ext cx="9144000" cy="5262979"/>
          </a:xfrm>
          <a:prstGeom prst="rect">
            <a:avLst/>
          </a:prstGeom>
        </p:spPr>
        <p:txBody>
          <a:bodyPr wrap="square">
            <a:spAutoFit/>
          </a:bodyPr>
          <a:lstStyle/>
          <a:p>
            <a:r>
              <a:rPr lang="en-US" sz="2400" b="1" dirty="0"/>
              <a:t>(Yr. 2008)</a:t>
            </a:r>
          </a:p>
          <a:p>
            <a:r>
              <a:rPr lang="en-US" sz="2400" b="1" dirty="0"/>
              <a:t>21.Mzee </a:t>
            </a:r>
            <a:r>
              <a:rPr lang="en-US" sz="2400" b="1" dirty="0" err="1"/>
              <a:t>Jasho</a:t>
            </a:r>
            <a:r>
              <a:rPr lang="en-US" sz="2400" b="1" dirty="0"/>
              <a:t> has shared his piece of land </a:t>
            </a:r>
            <a:r>
              <a:rPr lang="en-US" sz="2400" b="1" dirty="0"/>
              <a:t>among his </a:t>
            </a:r>
            <a:r>
              <a:rPr lang="en-US" sz="2400" b="1" dirty="0"/>
              <a:t>children. A dispute arises over the </a:t>
            </a:r>
            <a:r>
              <a:rPr lang="en-US" sz="2400" b="1" dirty="0"/>
              <a:t>different sizes </a:t>
            </a:r>
            <a:r>
              <a:rPr lang="en-US" sz="2400" b="1" dirty="0"/>
              <a:t>of land that they have been given. The </a:t>
            </a:r>
            <a:r>
              <a:rPr lang="en-US" sz="2400" b="1" dirty="0"/>
              <a:t>best for </a:t>
            </a:r>
            <a:r>
              <a:rPr lang="en-US" sz="2400" b="1" dirty="0" err="1"/>
              <a:t>Mzee</a:t>
            </a:r>
            <a:r>
              <a:rPr lang="en-US" sz="2400" b="1" dirty="0"/>
              <a:t> </a:t>
            </a:r>
            <a:r>
              <a:rPr lang="en-US" sz="2400" b="1" dirty="0" err="1"/>
              <a:t>Jasho</a:t>
            </a:r>
            <a:r>
              <a:rPr lang="en-US" sz="2400" b="1" dirty="0"/>
              <a:t> to settle the dispute is by</a:t>
            </a:r>
          </a:p>
          <a:p>
            <a:r>
              <a:rPr lang="en-US" sz="2400" b="1" dirty="0"/>
              <a:t>A.	Taking back the land.</a:t>
            </a:r>
          </a:p>
          <a:p>
            <a:r>
              <a:rPr lang="en-US" sz="2400" b="1" dirty="0"/>
              <a:t>B.	Ignoring the complaints.</a:t>
            </a:r>
          </a:p>
          <a:p>
            <a:r>
              <a:rPr lang="en-US" sz="2400" b="1" dirty="0"/>
              <a:t>C.	Selling the land to get money.</a:t>
            </a:r>
          </a:p>
          <a:p>
            <a:r>
              <a:rPr lang="en-US" sz="2400" b="1" dirty="0"/>
              <a:t>D.	Discussing the issue with family members.</a:t>
            </a:r>
          </a:p>
          <a:p>
            <a:endParaRPr lang="en-US" sz="2400" b="1" dirty="0"/>
          </a:p>
          <a:p>
            <a:r>
              <a:rPr lang="en-US" sz="2400" b="1" dirty="0"/>
              <a:t>22.The </a:t>
            </a:r>
            <a:r>
              <a:rPr lang="en-US" sz="2400" b="1" dirty="0"/>
              <a:t>reason why the Kenya National Anthem </a:t>
            </a:r>
            <a:r>
              <a:rPr lang="en-US" sz="2400" b="1" dirty="0"/>
              <a:t>is important </a:t>
            </a:r>
            <a:r>
              <a:rPr lang="en-US" sz="2400" b="1" dirty="0"/>
              <a:t>is that</a:t>
            </a:r>
          </a:p>
          <a:p>
            <a:r>
              <a:rPr lang="en-US" sz="2400" b="1" dirty="0"/>
              <a:t>A.	It was written when Kenya </a:t>
            </a:r>
            <a:r>
              <a:rPr lang="en-US" sz="2400" b="1" dirty="0"/>
              <a:t>became independent</a:t>
            </a:r>
            <a:r>
              <a:rPr lang="en-US" sz="2400" b="1" dirty="0"/>
              <a:t>.</a:t>
            </a:r>
          </a:p>
          <a:p>
            <a:r>
              <a:rPr lang="en-US" sz="2400" b="1" dirty="0"/>
              <a:t>B.	It increases unity among Kenya citizens.</a:t>
            </a:r>
          </a:p>
          <a:p>
            <a:r>
              <a:rPr lang="en-US" sz="2400" b="1" dirty="0"/>
              <a:t>C.	It is sung in all schools in Kenya.</a:t>
            </a:r>
          </a:p>
          <a:p>
            <a:r>
              <a:rPr lang="en-US" sz="2400" b="1" dirty="0"/>
              <a:t>D.	It is played during national celebrations.</a:t>
            </a:r>
          </a:p>
        </p:txBody>
      </p:sp>
    </p:spTree>
    <p:extLst>
      <p:ext uri="{BB962C8B-B14F-4D97-AF65-F5344CB8AC3E}">
        <p14:creationId xmlns:p14="http://schemas.microsoft.com/office/powerpoint/2010/main" val="2671287466"/>
      </p:ext>
    </p:extLst>
  </p:cSld>
  <p:clrMapOvr>
    <a:masterClrMapping/>
  </p:clrMapOvr>
  <p:transition spd="slow">
    <p:cover/>
  </p:transition>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0"/>
            <a:ext cx="9144000" cy="4893647"/>
          </a:xfrm>
          <a:prstGeom prst="rect">
            <a:avLst/>
          </a:prstGeom>
        </p:spPr>
        <p:txBody>
          <a:bodyPr wrap="square">
            <a:spAutoFit/>
          </a:bodyPr>
          <a:lstStyle/>
          <a:p>
            <a:r>
              <a:rPr lang="en-US" sz="2400" b="1" dirty="0"/>
              <a:t>(Yr. 2007)</a:t>
            </a:r>
          </a:p>
          <a:p>
            <a:r>
              <a:rPr lang="en-US" sz="2400" b="1" dirty="0"/>
              <a:t>23.A </a:t>
            </a:r>
            <a:r>
              <a:rPr lang="en-US" sz="2400" b="1" dirty="0"/>
              <a:t>standard VIM prefect finds her </a:t>
            </a:r>
            <a:r>
              <a:rPr lang="en-US" sz="2400" b="1" dirty="0"/>
              <a:t>two classmates </a:t>
            </a:r>
            <a:r>
              <a:rPr lang="en-US" sz="2400" b="1" dirty="0"/>
              <a:t>quarrelling in class. The right </a:t>
            </a:r>
            <a:r>
              <a:rPr lang="en-US" sz="2400" b="1" dirty="0"/>
              <a:t>action for </a:t>
            </a:r>
            <a:r>
              <a:rPr lang="en-US" sz="2400" b="1" dirty="0"/>
              <a:t>the prefect to take is to.</a:t>
            </a:r>
          </a:p>
          <a:p>
            <a:r>
              <a:rPr lang="en-US" sz="2400" b="1" dirty="0"/>
              <a:t>A.	Ignore the pupils.</a:t>
            </a:r>
          </a:p>
          <a:p>
            <a:r>
              <a:rPr lang="en-US" sz="2400" b="1" dirty="0"/>
              <a:t>B.	Punish the pupils.</a:t>
            </a:r>
          </a:p>
          <a:p>
            <a:r>
              <a:rPr lang="en-US" sz="2400" b="1" dirty="0"/>
              <a:t>C.	Send the people out of class.</a:t>
            </a:r>
          </a:p>
          <a:p>
            <a:r>
              <a:rPr lang="en-US" sz="2400" b="1" dirty="0"/>
              <a:t>D.	Discuss the issue with the pupils.</a:t>
            </a:r>
          </a:p>
          <a:p>
            <a:endParaRPr lang="en-US" sz="2400" b="1" dirty="0"/>
          </a:p>
          <a:p>
            <a:r>
              <a:rPr lang="en-US" sz="2400" b="1" dirty="0"/>
              <a:t>24.In </a:t>
            </a:r>
            <a:r>
              <a:rPr lang="en-US" sz="2400" b="1" dirty="0"/>
              <a:t>Kenya the national flag is raised in order to. </a:t>
            </a:r>
            <a:endParaRPr lang="en-US" sz="2400" b="1" dirty="0"/>
          </a:p>
          <a:p>
            <a:r>
              <a:rPr lang="en-US" sz="2400" b="1" dirty="0"/>
              <a:t>A</a:t>
            </a:r>
            <a:r>
              <a:rPr lang="en-US" sz="2400" b="1" dirty="0"/>
              <a:t>.	Display its beauty.</a:t>
            </a:r>
          </a:p>
          <a:p>
            <a:r>
              <a:rPr lang="en-US" sz="2400" b="1" dirty="0"/>
              <a:t>B.	Promote the </a:t>
            </a:r>
            <a:r>
              <a:rPr lang="en-US" sz="2400" b="1" dirty="0" err="1"/>
              <a:t>harambee</a:t>
            </a:r>
            <a:r>
              <a:rPr lang="en-US" sz="2400" b="1" dirty="0"/>
              <a:t> spirit.</a:t>
            </a:r>
          </a:p>
          <a:p>
            <a:r>
              <a:rPr lang="en-US" sz="2400" b="1" dirty="0"/>
              <a:t>C.	Promote loyalty among citizens.</a:t>
            </a:r>
          </a:p>
          <a:p>
            <a:r>
              <a:rPr lang="en-US" sz="2400" b="1" dirty="0"/>
              <a:t>D.	Show the direction of the wind.</a:t>
            </a:r>
          </a:p>
        </p:txBody>
      </p:sp>
    </p:spTree>
    <p:extLst>
      <p:ext uri="{BB962C8B-B14F-4D97-AF65-F5344CB8AC3E}">
        <p14:creationId xmlns:p14="http://schemas.microsoft.com/office/powerpoint/2010/main" val="166171083"/>
      </p:ext>
    </p:extLst>
  </p:cSld>
  <p:clrMapOvr>
    <a:masterClrMapping/>
  </p:clrMapOvr>
  <p:transition spd="slow">
    <p:cover/>
  </p:transition>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0"/>
            <a:ext cx="9144000" cy="5262979"/>
          </a:xfrm>
          <a:prstGeom prst="rect">
            <a:avLst/>
          </a:prstGeom>
        </p:spPr>
        <p:txBody>
          <a:bodyPr wrap="square">
            <a:spAutoFit/>
          </a:bodyPr>
          <a:lstStyle/>
          <a:p>
            <a:r>
              <a:rPr lang="en-US" sz="2400" b="1" dirty="0"/>
              <a:t>(Yr. 2006)</a:t>
            </a:r>
          </a:p>
          <a:p>
            <a:r>
              <a:rPr lang="en-US" sz="2400" b="1" dirty="0"/>
              <a:t>25.Two </a:t>
            </a:r>
            <a:r>
              <a:rPr lang="en-US" sz="2400" b="1" dirty="0"/>
              <a:t>pupils are arguing about the ownership of </a:t>
            </a:r>
            <a:r>
              <a:rPr lang="en-US" sz="2400" b="1" dirty="0"/>
              <a:t>a book</a:t>
            </a:r>
            <a:r>
              <a:rPr lang="en-US" sz="2400" b="1" dirty="0"/>
              <a:t>. The best way for </a:t>
            </a:r>
            <a:r>
              <a:rPr lang="en-US" sz="2400" b="1" dirty="0"/>
              <a:t>the Teacher </a:t>
            </a:r>
            <a:r>
              <a:rPr lang="en-US" sz="2400" b="1" dirty="0"/>
              <a:t>to resolve the conflict is by</a:t>
            </a:r>
          </a:p>
          <a:p>
            <a:r>
              <a:rPr lang="en-US" sz="2400" b="1" dirty="0"/>
              <a:t>A.	encouraging the pupils to argue until </a:t>
            </a:r>
            <a:r>
              <a:rPr lang="en-US" sz="2400" b="1" dirty="0"/>
              <a:t>one wins</a:t>
            </a:r>
            <a:endParaRPr lang="en-US" sz="2400" b="1" dirty="0"/>
          </a:p>
          <a:p>
            <a:r>
              <a:rPr lang="en-US" sz="2400" b="1" dirty="0"/>
              <a:t>B.	withdrawing the book from the pupils</a:t>
            </a:r>
          </a:p>
          <a:p>
            <a:r>
              <a:rPr lang="en-US" sz="2400" b="1" dirty="0"/>
              <a:t>C.	listening to the argument and advising </a:t>
            </a:r>
            <a:r>
              <a:rPr lang="en-US" sz="2400" b="1" dirty="0"/>
              <a:t>the pupil</a:t>
            </a:r>
            <a:endParaRPr lang="en-US" sz="2400" b="1" dirty="0"/>
          </a:p>
          <a:p>
            <a:r>
              <a:rPr lang="en-US" sz="2400" b="1" dirty="0"/>
              <a:t>D.	advising the pupils against arguing over </a:t>
            </a:r>
            <a:r>
              <a:rPr lang="en-US" sz="2400" b="1" dirty="0"/>
              <a:t>the book</a:t>
            </a:r>
            <a:endParaRPr lang="en-US" sz="2400" b="1" dirty="0"/>
          </a:p>
          <a:p>
            <a:endParaRPr lang="en-US" sz="2400" b="1" dirty="0"/>
          </a:p>
          <a:p>
            <a:r>
              <a:rPr lang="en-US" sz="2400" b="1" dirty="0"/>
              <a:t>26.Which </a:t>
            </a:r>
            <a:r>
              <a:rPr lang="en-US" sz="2400" b="1" dirty="0"/>
              <a:t>one of the following </a:t>
            </a:r>
            <a:r>
              <a:rPr lang="en-US" sz="2400" b="1" dirty="0" err="1"/>
              <a:t>colours</a:t>
            </a:r>
            <a:r>
              <a:rPr lang="en-US" sz="2400" b="1" dirty="0"/>
              <a:t> of </a:t>
            </a:r>
            <a:r>
              <a:rPr lang="en-US" sz="2400" b="1" dirty="0"/>
              <a:t>Kenya National </a:t>
            </a:r>
            <a:r>
              <a:rPr lang="en-US" sz="2400" b="1" dirty="0"/>
              <a:t>flag represents land of plenty?</a:t>
            </a:r>
          </a:p>
          <a:p>
            <a:pPr marL="457200" indent="-457200">
              <a:buAutoNum type="alphaUcPeriod"/>
            </a:pPr>
            <a:r>
              <a:rPr lang="en-US" sz="2400" b="1" dirty="0"/>
              <a:t>Red       </a:t>
            </a:r>
          </a:p>
          <a:p>
            <a:pPr marL="457200" indent="-457200">
              <a:buAutoNum type="alphaUcPeriod"/>
            </a:pPr>
            <a:r>
              <a:rPr lang="en-US" sz="2400" b="1" dirty="0"/>
              <a:t>Green   </a:t>
            </a:r>
          </a:p>
          <a:p>
            <a:pPr marL="457200" indent="-457200">
              <a:buAutoNum type="alphaUcPeriod"/>
            </a:pPr>
            <a:r>
              <a:rPr lang="en-US" sz="2400" b="1" dirty="0"/>
              <a:t>White     </a:t>
            </a:r>
          </a:p>
          <a:p>
            <a:pPr marL="457200" indent="-457200">
              <a:buAutoNum type="alphaUcPeriod"/>
            </a:pPr>
            <a:r>
              <a:rPr lang="en-US" sz="2400" b="1" dirty="0"/>
              <a:t>Black</a:t>
            </a:r>
            <a:endParaRPr lang="en-US" sz="2400" b="1" dirty="0"/>
          </a:p>
        </p:txBody>
      </p:sp>
    </p:spTree>
    <p:extLst>
      <p:ext uri="{BB962C8B-B14F-4D97-AF65-F5344CB8AC3E}">
        <p14:creationId xmlns:p14="http://schemas.microsoft.com/office/powerpoint/2010/main" val="4274128468"/>
      </p:ext>
    </p:extLst>
  </p:cSld>
  <p:clrMapOvr>
    <a:masterClrMapping/>
  </p:clrMapOvr>
  <p:transition spd="slow">
    <p:cover/>
  </p:transition>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0"/>
            <a:ext cx="9144000" cy="4893647"/>
          </a:xfrm>
          <a:prstGeom prst="rect">
            <a:avLst/>
          </a:prstGeom>
        </p:spPr>
        <p:txBody>
          <a:bodyPr wrap="square">
            <a:spAutoFit/>
          </a:bodyPr>
          <a:lstStyle/>
          <a:p>
            <a:r>
              <a:rPr lang="en-US" sz="2400" b="1" dirty="0"/>
              <a:t>27.Cigarette </a:t>
            </a:r>
            <a:r>
              <a:rPr lang="en-US" sz="2400" b="1" dirty="0"/>
              <a:t>smoking is being discouraged in </a:t>
            </a:r>
            <a:r>
              <a:rPr lang="en-US" sz="2400" b="1" dirty="0"/>
              <a:t>Kenya because</a:t>
            </a:r>
            <a:r>
              <a:rPr lang="en-US" sz="2400" b="1" dirty="0"/>
              <a:t>?</a:t>
            </a:r>
          </a:p>
          <a:p>
            <a:r>
              <a:rPr lang="en-US" sz="2400" b="1" dirty="0"/>
              <a:t>A.	It makes people misuse.</a:t>
            </a:r>
          </a:p>
          <a:p>
            <a:r>
              <a:rPr lang="en-US" sz="2400" b="1" dirty="0"/>
              <a:t>B.	It leads to unlawful trade.</a:t>
            </a:r>
          </a:p>
          <a:p>
            <a:r>
              <a:rPr lang="en-US" sz="2400" b="1" dirty="0"/>
              <a:t>C.	It encourages corruption.</a:t>
            </a:r>
          </a:p>
          <a:p>
            <a:r>
              <a:rPr lang="en-US" sz="2400" b="1" dirty="0"/>
              <a:t>D.	It affects people's health.</a:t>
            </a:r>
          </a:p>
          <a:p>
            <a:endParaRPr lang="en-US" sz="2400" b="1" dirty="0"/>
          </a:p>
          <a:p>
            <a:r>
              <a:rPr lang="en-US" sz="2400" b="1" dirty="0"/>
              <a:t>(</a:t>
            </a:r>
            <a:r>
              <a:rPr lang="en-US" sz="2400" b="1" dirty="0"/>
              <a:t>Yr. 2005)</a:t>
            </a:r>
          </a:p>
          <a:p>
            <a:r>
              <a:rPr lang="en-US" sz="2400" b="1" dirty="0"/>
              <a:t>28.Three </a:t>
            </a:r>
            <a:r>
              <a:rPr lang="en-US" sz="2400" b="1" dirty="0"/>
              <a:t>of the following are national </a:t>
            </a:r>
            <a:r>
              <a:rPr lang="en-US" sz="2400" b="1" dirty="0"/>
              <a:t>philosophies in </a:t>
            </a:r>
            <a:r>
              <a:rPr lang="en-US" sz="2400" b="1" dirty="0"/>
              <a:t>Kenya. Which one is not?</a:t>
            </a:r>
          </a:p>
          <a:p>
            <a:pPr marL="457200" indent="-457200">
              <a:buAutoNum type="alphaUcPeriod"/>
            </a:pPr>
            <a:r>
              <a:rPr lang="en-US" sz="2400" b="1" dirty="0"/>
              <a:t>African Socialism</a:t>
            </a:r>
          </a:p>
          <a:p>
            <a:pPr marL="457200" indent="-457200">
              <a:buAutoNum type="alphaUcPeriod"/>
            </a:pPr>
            <a:r>
              <a:rPr lang="en-US" sz="2400" b="1" dirty="0" err="1"/>
              <a:t>Harambee</a:t>
            </a:r>
            <a:r>
              <a:rPr lang="en-US" sz="2400" b="1" dirty="0"/>
              <a:t>.</a:t>
            </a:r>
          </a:p>
          <a:p>
            <a:r>
              <a:rPr lang="en-US" sz="2400" b="1" dirty="0"/>
              <a:t>C. </a:t>
            </a:r>
            <a:r>
              <a:rPr lang="en-US" sz="2400" b="1" dirty="0"/>
              <a:t>  Pan </a:t>
            </a:r>
            <a:r>
              <a:rPr lang="en-US" sz="2400" b="1" dirty="0"/>
              <a:t>Africanism	</a:t>
            </a:r>
            <a:endParaRPr lang="en-US" sz="2400" b="1" dirty="0"/>
          </a:p>
          <a:p>
            <a:r>
              <a:rPr lang="en-US" sz="2400" b="1" dirty="0"/>
              <a:t>D</a:t>
            </a:r>
            <a:r>
              <a:rPr lang="en-US" sz="2400" b="1" dirty="0"/>
              <a:t>. </a:t>
            </a:r>
            <a:r>
              <a:rPr lang="en-US" sz="2400" b="1" dirty="0"/>
              <a:t>  </a:t>
            </a:r>
            <a:r>
              <a:rPr lang="en-US" sz="2400" b="1" dirty="0" err="1"/>
              <a:t>Nyayoism</a:t>
            </a:r>
            <a:r>
              <a:rPr lang="en-US" sz="2400" b="1" dirty="0"/>
              <a:t>.</a:t>
            </a:r>
          </a:p>
        </p:txBody>
      </p:sp>
    </p:spTree>
    <p:extLst>
      <p:ext uri="{BB962C8B-B14F-4D97-AF65-F5344CB8AC3E}">
        <p14:creationId xmlns:p14="http://schemas.microsoft.com/office/powerpoint/2010/main" val="2062272592"/>
      </p:ext>
    </p:extLst>
  </p:cSld>
  <p:clrMapOvr>
    <a:masterClrMapping/>
  </p:clrMapOvr>
  <p:transition spd="slow">
    <p:cover/>
  </p:transition>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0"/>
            <a:ext cx="9144000" cy="5632311"/>
          </a:xfrm>
          <a:prstGeom prst="rect">
            <a:avLst/>
          </a:prstGeom>
        </p:spPr>
        <p:txBody>
          <a:bodyPr wrap="square">
            <a:spAutoFit/>
          </a:bodyPr>
          <a:lstStyle/>
          <a:p>
            <a:r>
              <a:rPr lang="en-US" sz="2400" b="1" dirty="0"/>
              <a:t>(Yr. 2003)</a:t>
            </a:r>
          </a:p>
          <a:p>
            <a:r>
              <a:rPr lang="en-US" sz="2400" b="1" dirty="0"/>
              <a:t>29.Which </a:t>
            </a:r>
            <a:r>
              <a:rPr lang="en-US" sz="2400" b="1" dirty="0"/>
              <a:t>one of the following statements is </a:t>
            </a:r>
            <a:r>
              <a:rPr lang="en-US" sz="2400" b="1" dirty="0"/>
              <a:t>true about </a:t>
            </a:r>
            <a:r>
              <a:rPr lang="en-US" sz="2400" b="1" dirty="0"/>
              <a:t>the National Flag of Kenya</a:t>
            </a:r>
          </a:p>
          <a:p>
            <a:r>
              <a:rPr lang="en-US" sz="2400" b="1" dirty="0"/>
              <a:t>A.	it is symbol of national unity</a:t>
            </a:r>
          </a:p>
          <a:p>
            <a:r>
              <a:rPr lang="en-US" sz="2400" b="1" dirty="0"/>
              <a:t>B.	It was given to Kenyans by the British</a:t>
            </a:r>
          </a:p>
          <a:p>
            <a:r>
              <a:rPr lang="en-US" sz="2400" b="1" dirty="0"/>
              <a:t>C.	Its </a:t>
            </a:r>
            <a:r>
              <a:rPr lang="en-US" sz="2400" b="1" dirty="0" err="1"/>
              <a:t>colours</a:t>
            </a:r>
            <a:r>
              <a:rPr lang="en-US" sz="2400" b="1" dirty="0"/>
              <a:t> represents the arms </a:t>
            </a:r>
            <a:r>
              <a:rPr lang="en-US" sz="2400" b="1" dirty="0"/>
              <a:t>of Government</a:t>
            </a:r>
            <a:endParaRPr lang="en-US" sz="2400" b="1" dirty="0"/>
          </a:p>
          <a:p>
            <a:r>
              <a:rPr lang="en-US" sz="2400" b="1" dirty="0"/>
              <a:t>D.	It was inherited from freedom fighters</a:t>
            </a:r>
          </a:p>
          <a:p>
            <a:endParaRPr lang="en-US" sz="1400" b="1" dirty="0"/>
          </a:p>
          <a:p>
            <a:r>
              <a:rPr lang="en-US" sz="2400" b="1" dirty="0"/>
              <a:t>(</a:t>
            </a:r>
            <a:r>
              <a:rPr lang="en-US" sz="2400" b="1" dirty="0"/>
              <a:t>Yr. 2004)</a:t>
            </a:r>
          </a:p>
          <a:p>
            <a:r>
              <a:rPr lang="en-US" sz="2400" b="1" dirty="0"/>
              <a:t>30.Which </a:t>
            </a:r>
            <a:r>
              <a:rPr lang="en-US" sz="2400" b="1" dirty="0"/>
              <a:t>one of the following reasons least </a:t>
            </a:r>
            <a:r>
              <a:rPr lang="en-US" sz="2400" b="1" dirty="0"/>
              <a:t>explains why </a:t>
            </a:r>
            <a:r>
              <a:rPr lang="en-US" sz="2400" b="1" dirty="0"/>
              <a:t>corruption should be wiped out in Kenya?</a:t>
            </a:r>
          </a:p>
          <a:p>
            <a:r>
              <a:rPr lang="en-US" sz="2400" b="1" dirty="0"/>
              <a:t>A.	To promote peace</a:t>
            </a:r>
          </a:p>
          <a:p>
            <a:r>
              <a:rPr lang="en-US" sz="2400" b="1" dirty="0"/>
              <a:t>B.	To promote national unity</a:t>
            </a:r>
          </a:p>
          <a:p>
            <a:r>
              <a:rPr lang="en-US" sz="2400" b="1" dirty="0"/>
              <a:t>C.	To promote economic development</a:t>
            </a:r>
          </a:p>
          <a:p>
            <a:r>
              <a:rPr lang="en-US" sz="2400" b="1" dirty="0"/>
              <a:t>D.	To promote individual talents</a:t>
            </a:r>
          </a:p>
        </p:txBody>
      </p:sp>
    </p:spTree>
    <p:extLst>
      <p:ext uri="{BB962C8B-B14F-4D97-AF65-F5344CB8AC3E}">
        <p14:creationId xmlns:p14="http://schemas.microsoft.com/office/powerpoint/2010/main" val="2327346907"/>
      </p:ext>
    </p:extLst>
  </p:cSld>
  <p:clrMapOvr>
    <a:masterClrMapping/>
  </p:clrMapOvr>
  <p:transition spd="slow">
    <p:cover/>
  </p:transition>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8000" y="-38100"/>
            <a:ext cx="9144000" cy="2677656"/>
          </a:xfrm>
          <a:prstGeom prst="rect">
            <a:avLst/>
          </a:prstGeom>
        </p:spPr>
        <p:txBody>
          <a:bodyPr wrap="square">
            <a:spAutoFit/>
          </a:bodyPr>
          <a:lstStyle/>
          <a:p>
            <a:r>
              <a:rPr lang="en-US" sz="2800" b="1" dirty="0" err="1"/>
              <a:t>Yr</a:t>
            </a:r>
            <a:r>
              <a:rPr lang="en-US" sz="2800" b="1" dirty="0"/>
              <a:t> 2002</a:t>
            </a:r>
          </a:p>
          <a:p>
            <a:r>
              <a:rPr lang="en-US" sz="2800" b="1" dirty="0"/>
              <a:t>31.The </a:t>
            </a:r>
            <a:r>
              <a:rPr lang="en-US" sz="2800" b="1" dirty="0"/>
              <a:t>national anthem of Kenya is </a:t>
            </a:r>
            <a:r>
              <a:rPr lang="en-US" sz="2800" b="1" dirty="0"/>
              <a:t>important because</a:t>
            </a:r>
            <a:endParaRPr lang="en-US" sz="2800" b="1" dirty="0"/>
          </a:p>
          <a:p>
            <a:r>
              <a:rPr lang="en-US" sz="2800" b="1" dirty="0"/>
              <a:t>A.	It is sung when people are alert</a:t>
            </a:r>
          </a:p>
          <a:p>
            <a:r>
              <a:rPr lang="en-US" sz="2800" b="1" dirty="0"/>
              <a:t>B.	It was composed by leading musicians</a:t>
            </a:r>
          </a:p>
          <a:p>
            <a:r>
              <a:rPr lang="en-US" sz="2800" b="1" dirty="0"/>
              <a:t>C.	It sung during national holiday</a:t>
            </a:r>
          </a:p>
          <a:p>
            <a:r>
              <a:rPr lang="en-US" sz="2800" b="1" dirty="0"/>
              <a:t>D.	It encourages people to be united</a:t>
            </a:r>
          </a:p>
        </p:txBody>
      </p:sp>
    </p:spTree>
    <p:extLst>
      <p:ext uri="{BB962C8B-B14F-4D97-AF65-F5344CB8AC3E}">
        <p14:creationId xmlns:p14="http://schemas.microsoft.com/office/powerpoint/2010/main" val="3037462272"/>
      </p:ext>
    </p:extLst>
  </p:cSld>
  <p:clrMapOvr>
    <a:masterClrMapping/>
  </p:clrMapOvr>
  <p:transition spd="slow">
    <p:cover/>
  </p:transition>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1" y="723901"/>
            <a:ext cx="9144000" cy="4062651"/>
          </a:xfrm>
          <a:prstGeom prst="rect">
            <a:avLst/>
          </a:prstGeom>
        </p:spPr>
        <p:txBody>
          <a:bodyPr wrap="square">
            <a:spAutoFit/>
          </a:bodyPr>
          <a:lstStyle/>
          <a:p>
            <a:pPr algn="ctr"/>
            <a:r>
              <a:rPr lang="en-US" sz="6600" b="1" dirty="0">
                <a:solidFill>
                  <a:schemeClr val="accent1"/>
                </a:solidFill>
                <a:latin typeface="Segoe UI Light" panose="020B0502040204020203" pitchFamily="34" charset="0"/>
                <a:cs typeface="Segoe UI Light" panose="020B0502040204020203" pitchFamily="34" charset="0"/>
              </a:rPr>
              <a:t>UNIT 9.</a:t>
            </a:r>
          </a:p>
          <a:p>
            <a:pPr algn="ctr"/>
            <a:endParaRPr lang="en-US" sz="6000" b="1" dirty="0">
              <a:solidFill>
                <a:schemeClr val="accent1"/>
              </a:solidFill>
              <a:latin typeface="Segoe UI Light" panose="020B0502040204020203" pitchFamily="34" charset="0"/>
              <a:cs typeface="Segoe UI Light" panose="020B0502040204020203" pitchFamily="34" charset="0"/>
            </a:endParaRPr>
          </a:p>
          <a:p>
            <a:pPr algn="ctr"/>
            <a:r>
              <a:rPr lang="en-US" sz="6600" b="1" dirty="0">
                <a:solidFill>
                  <a:schemeClr val="accent1"/>
                </a:solidFill>
                <a:latin typeface="Segoe UI Light" panose="020B0502040204020203" pitchFamily="34" charset="0"/>
                <a:cs typeface="Segoe UI Light" panose="020B0502040204020203" pitchFamily="34" charset="0"/>
              </a:rPr>
              <a:t>GOVERNMENT </a:t>
            </a:r>
            <a:r>
              <a:rPr lang="en-US" sz="6600" b="1" dirty="0">
                <a:solidFill>
                  <a:schemeClr val="accent1"/>
                </a:solidFill>
                <a:latin typeface="Segoe UI Light" panose="020B0502040204020203" pitchFamily="34" charset="0"/>
                <a:cs typeface="Segoe UI Light" panose="020B0502040204020203" pitchFamily="34" charset="0"/>
              </a:rPr>
              <a:t>OF KENYA</a:t>
            </a:r>
          </a:p>
        </p:txBody>
      </p:sp>
    </p:spTree>
    <p:extLst>
      <p:ext uri="{BB962C8B-B14F-4D97-AF65-F5344CB8AC3E}">
        <p14:creationId xmlns:p14="http://schemas.microsoft.com/office/powerpoint/2010/main" val="1002465254"/>
      </p:ext>
    </p:extLst>
  </p:cSld>
  <p:clrMapOvr>
    <a:masterClrMapping/>
  </p:clrMapOvr>
  <p:transition spd="slow">
    <p:cover/>
  </p:transition>
  <p:timing>
    <p:tnLst>
      <p:par>
        <p:cTn id="1" dur="indefinite" restart="never" nodeType="tmRoot"/>
      </p:par>
    </p:tnLst>
  </p:timing>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8100"/>
            <a:ext cx="9067800" cy="4501232"/>
          </a:xfrm>
          <a:prstGeom prst="rect">
            <a:avLst/>
          </a:prstGeom>
          <a:noFill/>
        </p:spPr>
        <p:txBody>
          <a:bodyPr wrap="square" rtlCol="0">
            <a:spAutoFit/>
          </a:bodyPr>
          <a:lstStyle/>
          <a:p>
            <a:pPr algn="ctr"/>
            <a:r>
              <a:rPr lang="en-US" sz="2800" b="1" u="sng" dirty="0">
                <a:solidFill>
                  <a:srgbClr val="FF0000"/>
                </a:solidFill>
              </a:rPr>
              <a:t>THERE ARE TWO LEVELS OF GOVERNMENT</a:t>
            </a:r>
          </a:p>
          <a:p>
            <a:pPr marL="571500" indent="-571500">
              <a:buFont typeface="+mj-lt"/>
              <a:buAutoNum type="romanUcPeriod"/>
            </a:pPr>
            <a:r>
              <a:rPr lang="en-US" sz="2400" b="1" dirty="0"/>
              <a:t>County governments</a:t>
            </a:r>
          </a:p>
          <a:p>
            <a:pPr marL="571500" indent="-571500">
              <a:buFont typeface="+mj-lt"/>
              <a:buAutoNum type="romanUcPeriod"/>
            </a:pPr>
            <a:r>
              <a:rPr lang="en-US" sz="2400" b="1" dirty="0"/>
              <a:t>National/Central Government</a:t>
            </a:r>
          </a:p>
          <a:p>
            <a:endParaRPr lang="en-US" sz="1050" b="1" dirty="0">
              <a:solidFill>
                <a:srgbClr val="FF0000"/>
              </a:solidFill>
            </a:endParaRPr>
          </a:p>
          <a:p>
            <a:r>
              <a:rPr lang="en-US" sz="2400" b="1" u="sng" dirty="0">
                <a:solidFill>
                  <a:srgbClr val="FF0000"/>
                </a:solidFill>
              </a:rPr>
              <a:t>The county Government is made up of</a:t>
            </a:r>
          </a:p>
          <a:p>
            <a:pPr marL="400050" indent="-400050">
              <a:buFont typeface="+mj-lt"/>
              <a:buAutoNum type="romanUcPeriod"/>
            </a:pPr>
            <a:r>
              <a:rPr lang="en-US" sz="2400" dirty="0"/>
              <a:t>County Executive Committee</a:t>
            </a:r>
          </a:p>
          <a:p>
            <a:pPr marL="400050" indent="-400050">
              <a:buFont typeface="+mj-lt"/>
              <a:buAutoNum type="romanUcPeriod"/>
            </a:pPr>
            <a:r>
              <a:rPr lang="en-US" sz="2400" dirty="0"/>
              <a:t>County Assembly</a:t>
            </a:r>
            <a:endParaRPr lang="en-US" sz="2400" b="1" dirty="0">
              <a:solidFill>
                <a:srgbClr val="FF0000"/>
              </a:solidFill>
            </a:endParaRPr>
          </a:p>
          <a:p>
            <a:endParaRPr lang="en-US" sz="800" b="1" u="sng" dirty="0">
              <a:solidFill>
                <a:srgbClr val="00B0F0"/>
              </a:solidFill>
            </a:endParaRPr>
          </a:p>
          <a:p>
            <a:r>
              <a:rPr lang="en-US" sz="2400" b="1" u="sng" dirty="0">
                <a:solidFill>
                  <a:srgbClr val="00B0F0"/>
                </a:solidFill>
              </a:rPr>
              <a:t>The county Executive committee </a:t>
            </a:r>
          </a:p>
          <a:p>
            <a:r>
              <a:rPr lang="en-US" sz="2400" b="1" u="sng" dirty="0">
                <a:solidFill>
                  <a:srgbClr val="00B0F0"/>
                </a:solidFill>
              </a:rPr>
              <a:t>is made up of</a:t>
            </a:r>
          </a:p>
          <a:p>
            <a:pPr marL="342900" indent="-342900">
              <a:buFont typeface="Wingdings" pitchFamily="2" charset="2"/>
              <a:buChar char="q"/>
            </a:pPr>
            <a:r>
              <a:rPr lang="en-US" sz="2400" dirty="0"/>
              <a:t>The Governor</a:t>
            </a:r>
          </a:p>
          <a:p>
            <a:pPr marL="342900" indent="-342900">
              <a:buFont typeface="Wingdings" pitchFamily="2" charset="2"/>
              <a:buChar char="q"/>
            </a:pPr>
            <a:r>
              <a:rPr lang="en-US" sz="2400" dirty="0"/>
              <a:t>The Deputy Governor</a:t>
            </a:r>
          </a:p>
          <a:p>
            <a:pPr marL="342900" indent="-342900">
              <a:buFont typeface="Wingdings" pitchFamily="2" charset="2"/>
              <a:buChar char="q"/>
            </a:pPr>
            <a:r>
              <a:rPr lang="en-US" sz="2400" dirty="0"/>
              <a:t>The Executive County Members</a:t>
            </a:r>
            <a:endParaRPr lang="en-US" sz="2400" dirty="0"/>
          </a:p>
        </p:txBody>
      </p:sp>
      <p:sp>
        <p:nvSpPr>
          <p:cNvPr id="3" name="Rectangle 2"/>
          <p:cNvSpPr/>
          <p:nvPr/>
        </p:nvSpPr>
        <p:spPr>
          <a:xfrm>
            <a:off x="5156200" y="2628901"/>
            <a:ext cx="4419600" cy="2985433"/>
          </a:xfrm>
          <a:prstGeom prst="rect">
            <a:avLst/>
          </a:prstGeom>
        </p:spPr>
        <p:txBody>
          <a:bodyPr wrap="square">
            <a:spAutoFit/>
          </a:bodyPr>
          <a:lstStyle/>
          <a:p>
            <a:r>
              <a:rPr lang="en-US" sz="2400" b="1" u="sng" dirty="0">
                <a:solidFill>
                  <a:srgbClr val="00B0F0"/>
                </a:solidFill>
              </a:rPr>
              <a:t>The county Assembly is made up of</a:t>
            </a:r>
          </a:p>
          <a:p>
            <a:pPr marL="285750" indent="-285750">
              <a:buFont typeface="Wingdings" pitchFamily="2" charset="2"/>
              <a:buChar char="q"/>
            </a:pPr>
            <a:r>
              <a:rPr lang="en-US" sz="2000" dirty="0">
                <a:latin typeface="Arial Rounded MT Bold" pitchFamily="34" charset="0"/>
              </a:rPr>
              <a:t>Members of county Assembly</a:t>
            </a:r>
          </a:p>
          <a:p>
            <a:pPr marL="285750" indent="-285750">
              <a:buFont typeface="Wingdings" pitchFamily="2" charset="2"/>
              <a:buChar char="q"/>
            </a:pPr>
            <a:r>
              <a:rPr lang="en-US" sz="2000" dirty="0">
                <a:latin typeface="Arial Rounded MT Bold" pitchFamily="34" charset="0"/>
              </a:rPr>
              <a:t>Special seats for men and women</a:t>
            </a:r>
          </a:p>
          <a:p>
            <a:pPr marL="285750" indent="-285750">
              <a:buFont typeface="Wingdings" pitchFamily="2" charset="2"/>
              <a:buChar char="q"/>
            </a:pPr>
            <a:r>
              <a:rPr lang="en-US" sz="2000" dirty="0">
                <a:latin typeface="Arial Rounded MT Bold" pitchFamily="34" charset="0"/>
              </a:rPr>
              <a:t>Special seats for youths and the disabled who are nominated</a:t>
            </a:r>
          </a:p>
          <a:p>
            <a:pPr marL="285750" indent="-285750">
              <a:buFont typeface="Wingdings" pitchFamily="2" charset="2"/>
              <a:buChar char="q"/>
            </a:pPr>
            <a:r>
              <a:rPr lang="en-US" sz="2000" dirty="0">
                <a:latin typeface="Arial Rounded MT Bold" pitchFamily="34" charset="0"/>
              </a:rPr>
              <a:t>Nominated members</a:t>
            </a:r>
          </a:p>
          <a:p>
            <a:pPr marL="285750" indent="-285750">
              <a:buFont typeface="Wingdings" pitchFamily="2" charset="2"/>
              <a:buChar char="q"/>
            </a:pPr>
            <a:r>
              <a:rPr lang="en-US" sz="2000" dirty="0">
                <a:latin typeface="Arial Rounded MT Bold" pitchFamily="34" charset="0"/>
              </a:rPr>
              <a:t>A speaker</a:t>
            </a:r>
          </a:p>
        </p:txBody>
      </p:sp>
      <p:cxnSp>
        <p:nvCxnSpPr>
          <p:cNvPr id="5" name="Straight Connector 4"/>
          <p:cNvCxnSpPr/>
          <p:nvPr/>
        </p:nvCxnSpPr>
        <p:spPr>
          <a:xfrm>
            <a:off x="5041900" y="2552700"/>
            <a:ext cx="0" cy="31623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301641"/>
      </p:ext>
    </p:extLst>
  </p:cSld>
  <p:clrMapOvr>
    <a:masterClrMapping/>
  </p:clrMapOvr>
  <p:transition spd="slow">
    <p:cove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117600" y="571500"/>
            <a:ext cx="8534400" cy="4724400"/>
          </a:xfrm>
          <a:prstGeom prst="rect">
            <a:avLst/>
          </a:prstGeom>
        </p:spPr>
        <p:txBody>
          <a:bodyPr>
            <a:normAutofit/>
          </a:bodyPr>
          <a:lstStyle/>
          <a:p>
            <a:pPr marL="0" indent="0">
              <a:buNone/>
            </a:pPr>
            <a:r>
              <a:rPr lang="en-US" b="1" dirty="0">
                <a:latin typeface="Arial Rounded MT Bold" pitchFamily="34" charset="0"/>
              </a:rPr>
              <a:t>Step 2</a:t>
            </a:r>
            <a:r>
              <a:rPr lang="en-US" dirty="0">
                <a:latin typeface="Arial Rounded MT Bold" pitchFamily="34" charset="0"/>
              </a:rPr>
              <a:t> = 4 × 35= 140 </a:t>
            </a:r>
            <a:r>
              <a:rPr lang="en-US" dirty="0" smtClean="0">
                <a:latin typeface="Arial Rounded MT Bold" pitchFamily="34" charset="0"/>
              </a:rPr>
              <a:t>minutes</a:t>
            </a:r>
          </a:p>
          <a:p>
            <a:pPr marL="0" indent="0">
              <a:buNone/>
            </a:pPr>
            <a:endParaRPr lang="en-US" dirty="0">
              <a:latin typeface="Arial Rounded MT Bold" pitchFamily="34" charset="0"/>
            </a:endParaRPr>
          </a:p>
          <a:p>
            <a:pPr marL="0" indent="0">
              <a:buNone/>
            </a:pPr>
            <a:r>
              <a:rPr lang="en-US" b="1" dirty="0">
                <a:latin typeface="Arial Rounded MT Bold" pitchFamily="34" charset="0"/>
              </a:rPr>
              <a:t>Step 3</a:t>
            </a:r>
            <a:r>
              <a:rPr lang="en-US" dirty="0">
                <a:latin typeface="Arial Rounded MT Bold" pitchFamily="34" charset="0"/>
              </a:rPr>
              <a:t> = convert 140 minutes into hours and </a:t>
            </a:r>
            <a:r>
              <a:rPr lang="en-US" dirty="0" smtClean="0">
                <a:latin typeface="Arial Rounded MT Bold" pitchFamily="34" charset="0"/>
              </a:rPr>
              <a:t>minutes = </a:t>
            </a:r>
            <a:r>
              <a:rPr lang="en-US" dirty="0">
                <a:latin typeface="Arial Rounded MT Bold" pitchFamily="34" charset="0"/>
              </a:rPr>
              <a:t>2h 20min</a:t>
            </a:r>
            <a:r>
              <a:rPr lang="en-US" dirty="0" smtClean="0">
                <a:latin typeface="Arial Rounded MT Bold" pitchFamily="34" charset="0"/>
              </a:rPr>
              <a:t>.</a:t>
            </a:r>
          </a:p>
          <a:p>
            <a:pPr marL="0" indent="0">
              <a:buNone/>
            </a:pPr>
            <a:endParaRPr lang="en-US" dirty="0">
              <a:latin typeface="Arial Rounded MT Bold" pitchFamily="34" charset="0"/>
            </a:endParaRPr>
          </a:p>
          <a:p>
            <a:pPr marL="0" indent="0">
              <a:buNone/>
            </a:pPr>
            <a:r>
              <a:rPr lang="en-US" dirty="0" err="1">
                <a:latin typeface="Arial Rounded MT Bold" pitchFamily="34" charset="0"/>
              </a:rPr>
              <a:t>Kisii</a:t>
            </a:r>
            <a:r>
              <a:rPr lang="en-US" dirty="0">
                <a:latin typeface="Arial Rounded MT Bold" pitchFamily="34" charset="0"/>
              </a:rPr>
              <a:t> is ahead in time because it got the sun before Accra</a:t>
            </a:r>
            <a:r>
              <a:rPr lang="en-US" dirty="0" smtClean="0">
                <a:latin typeface="Arial Rounded MT Bold" pitchFamily="34" charset="0"/>
              </a:rPr>
              <a:t>.</a:t>
            </a:r>
          </a:p>
          <a:p>
            <a:pPr marL="0" indent="0">
              <a:buNone/>
            </a:pPr>
            <a:endParaRPr lang="en-US" dirty="0">
              <a:latin typeface="Arial Rounded MT Bold" pitchFamily="34" charset="0"/>
            </a:endParaRPr>
          </a:p>
          <a:p>
            <a:pPr marL="0" indent="0">
              <a:buNone/>
            </a:pPr>
            <a:r>
              <a:rPr lang="en-US" dirty="0">
                <a:latin typeface="Arial Rounded MT Bold" pitchFamily="34" charset="0"/>
              </a:rPr>
              <a:t>Required to get time of Accra which is on west side of prime meridian so subtract:  </a:t>
            </a:r>
          </a:p>
          <a:p>
            <a:endParaRPr lang="en-US" dirty="0">
              <a:latin typeface="Arial Rounded MT Bold" pitchFamily="34" charset="0"/>
            </a:endParaRPr>
          </a:p>
        </p:txBody>
      </p:sp>
    </p:spTree>
    <p:extLst>
      <p:ext uri="{BB962C8B-B14F-4D97-AF65-F5344CB8AC3E}">
        <p14:creationId xmlns:p14="http://schemas.microsoft.com/office/powerpoint/2010/main" val="881907511"/>
      </p:ext>
    </p:extLst>
  </p:cSld>
  <p:clrMapOvr>
    <a:masterClrMapping/>
  </p:clrMapOvr>
  <p:transition spd="slow" advTm="60000">
    <p:cover/>
  </p:transition>
  <p:timing>
    <p:tnLst>
      <p:par>
        <p:cTn id="1" dur="indefinite" restart="never" nodeType="tmRoot"/>
      </p:par>
    </p:tnLst>
  </p:timing>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8000" y="38100"/>
            <a:ext cx="9144000" cy="2308324"/>
          </a:xfrm>
          <a:prstGeom prst="rect">
            <a:avLst/>
          </a:prstGeom>
        </p:spPr>
        <p:txBody>
          <a:bodyPr wrap="square">
            <a:spAutoFit/>
          </a:bodyPr>
          <a:lstStyle/>
          <a:p>
            <a:pPr lvl="0" algn="ctr"/>
            <a:r>
              <a:rPr lang="en-US" sz="2400" b="1" u="sng" dirty="0">
                <a:solidFill>
                  <a:srgbClr val="FF0000"/>
                </a:solidFill>
                <a:latin typeface="Arial Rounded MT Bold" pitchFamily="34" charset="0"/>
              </a:rPr>
              <a:t>FACTS TO NOTE</a:t>
            </a:r>
            <a:endParaRPr lang="en-US" sz="2400" b="1" u="sng" dirty="0">
              <a:solidFill>
                <a:srgbClr val="FF0000"/>
              </a:solidFill>
              <a:latin typeface="Arial Rounded MT Bold" pitchFamily="34" charset="0"/>
            </a:endParaRPr>
          </a:p>
          <a:p>
            <a:pPr marL="342900" indent="-342900">
              <a:buFont typeface="Arial" pitchFamily="34" charset="0"/>
              <a:buChar char="•"/>
            </a:pPr>
            <a:r>
              <a:rPr lang="en-US" sz="2400" dirty="0">
                <a:solidFill>
                  <a:prstClr val="black"/>
                </a:solidFill>
                <a:latin typeface="Arial Rounded MT Bold" pitchFamily="34" charset="0"/>
              </a:rPr>
              <a:t>A speaker is an ex- officio member of the county assembly</a:t>
            </a:r>
          </a:p>
          <a:p>
            <a:pPr marL="342900" indent="-342900">
              <a:buFont typeface="Arial" pitchFamily="34" charset="0"/>
              <a:buChar char="•"/>
            </a:pPr>
            <a:r>
              <a:rPr lang="en-US" sz="2400" dirty="0">
                <a:solidFill>
                  <a:prstClr val="black"/>
                </a:solidFill>
                <a:latin typeface="Arial Rounded MT Bold" pitchFamily="34" charset="0"/>
              </a:rPr>
              <a:t>The county Governor is the head of the county assisted by the Deputy Governor</a:t>
            </a:r>
          </a:p>
          <a:p>
            <a:pPr marL="342900" indent="-342900">
              <a:buFont typeface="Arial" pitchFamily="34" charset="0"/>
              <a:buChar char="•"/>
            </a:pPr>
            <a:r>
              <a:rPr lang="en-US" sz="2400" dirty="0">
                <a:solidFill>
                  <a:prstClr val="black"/>
                </a:solidFill>
                <a:latin typeface="Arial Rounded MT Bold" pitchFamily="34" charset="0"/>
              </a:rPr>
              <a:t>The Governor and the Deputy Governor are sworn into the office upon election by a High Court judge. </a:t>
            </a:r>
            <a:endParaRPr lang="en-US" sz="2400" dirty="0">
              <a:solidFill>
                <a:prstClr val="black"/>
              </a:solidFill>
              <a:latin typeface="Arial Rounded MT Bold" pitchFamily="34" charset="0"/>
            </a:endParaRPr>
          </a:p>
        </p:txBody>
      </p:sp>
      <p:sp>
        <p:nvSpPr>
          <p:cNvPr id="2" name="Rectangle 1"/>
          <p:cNvSpPr/>
          <p:nvPr/>
        </p:nvSpPr>
        <p:spPr>
          <a:xfrm>
            <a:off x="660400" y="2552701"/>
            <a:ext cx="8915400" cy="3108543"/>
          </a:xfrm>
          <a:prstGeom prst="rect">
            <a:avLst/>
          </a:prstGeom>
        </p:spPr>
        <p:txBody>
          <a:bodyPr wrap="square">
            <a:spAutoFit/>
          </a:bodyPr>
          <a:lstStyle/>
          <a:p>
            <a:r>
              <a:rPr lang="en-US" sz="2800" b="1" u="sng" dirty="0">
                <a:solidFill>
                  <a:srgbClr val="FF0000"/>
                </a:solidFill>
              </a:rPr>
              <a:t>Duties of the County Governor</a:t>
            </a:r>
          </a:p>
          <a:p>
            <a:pPr marL="342900" indent="-342900">
              <a:buFont typeface="+mj-lt"/>
              <a:buAutoNum type="arabicPeriod"/>
            </a:pPr>
            <a:r>
              <a:rPr lang="en-US" sz="2400" dirty="0"/>
              <a:t>Heads the County Executive Committee</a:t>
            </a:r>
          </a:p>
          <a:p>
            <a:pPr marL="342900" indent="-342900">
              <a:buFont typeface="+mj-lt"/>
              <a:buAutoNum type="arabicPeriod"/>
            </a:pPr>
            <a:r>
              <a:rPr lang="en-US" sz="2400" dirty="0"/>
              <a:t>To initiate developments in the county</a:t>
            </a:r>
          </a:p>
          <a:p>
            <a:pPr marL="342900" indent="-342900">
              <a:buFont typeface="+mj-lt"/>
              <a:buAutoNum type="arabicPeriod"/>
            </a:pPr>
            <a:r>
              <a:rPr lang="en-US" sz="2400" dirty="0"/>
              <a:t>Co-ordinates the county administration</a:t>
            </a:r>
          </a:p>
          <a:p>
            <a:pPr marL="342900" indent="-342900">
              <a:buFont typeface="+mj-lt"/>
              <a:buAutoNum type="arabicPeriod"/>
            </a:pPr>
            <a:r>
              <a:rPr lang="en-US" sz="2400" dirty="0"/>
              <a:t>Provides County Assembly with reports on various county matters</a:t>
            </a:r>
          </a:p>
          <a:p>
            <a:pPr marL="342900" indent="-342900">
              <a:buFont typeface="+mj-lt"/>
              <a:buAutoNum type="arabicPeriod"/>
            </a:pPr>
            <a:r>
              <a:rPr lang="en-US" sz="2400" dirty="0"/>
              <a:t>Receive important visitors in the county</a:t>
            </a:r>
          </a:p>
          <a:p>
            <a:pPr marL="342900" indent="-342900">
              <a:buFont typeface="+mj-lt"/>
              <a:buAutoNum type="arabicPeriod"/>
            </a:pPr>
            <a:r>
              <a:rPr lang="en-US" sz="2400" dirty="0"/>
              <a:t>Maintain law and order in the county with the help of the National Police Service</a:t>
            </a:r>
          </a:p>
        </p:txBody>
      </p:sp>
    </p:spTree>
    <p:extLst>
      <p:ext uri="{BB962C8B-B14F-4D97-AF65-F5344CB8AC3E}">
        <p14:creationId xmlns:p14="http://schemas.microsoft.com/office/powerpoint/2010/main" val="535830685"/>
      </p:ext>
    </p:extLst>
  </p:cSld>
  <p:clrMapOvr>
    <a:masterClrMapping/>
  </p:clrMapOvr>
  <p:transition spd="slow">
    <p:cover/>
  </p:transition>
  <p:timing>
    <p:tnLst>
      <p:par>
        <p:cTn id="1" dur="indefinite" restart="never" nodeType="tmRoot"/>
      </p:par>
    </p:tnLst>
  </p:timing>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6600" y="419100"/>
            <a:ext cx="8686800" cy="4308872"/>
          </a:xfrm>
          <a:prstGeom prst="rect">
            <a:avLst/>
          </a:prstGeom>
          <a:noFill/>
        </p:spPr>
        <p:txBody>
          <a:bodyPr wrap="square" rtlCol="0">
            <a:spAutoFit/>
          </a:bodyPr>
          <a:lstStyle/>
          <a:p>
            <a:pPr algn="ctr"/>
            <a:r>
              <a:rPr lang="en-US" sz="3600" b="1" u="sng" dirty="0">
                <a:solidFill>
                  <a:srgbClr val="FF0000"/>
                </a:solidFill>
              </a:rPr>
              <a:t>Duties Of County Assembly</a:t>
            </a:r>
          </a:p>
          <a:p>
            <a:endParaRPr lang="en-US" sz="2800" b="1" dirty="0">
              <a:solidFill>
                <a:srgbClr val="FF0000"/>
              </a:solidFill>
            </a:endParaRPr>
          </a:p>
          <a:p>
            <a:pPr marL="285750" indent="-285750">
              <a:lnSpc>
                <a:spcPct val="150000"/>
              </a:lnSpc>
              <a:buFont typeface="Wingdings" pitchFamily="2" charset="2"/>
              <a:buChar char="v"/>
            </a:pPr>
            <a:r>
              <a:rPr lang="en-US" sz="2800" dirty="0"/>
              <a:t>Make law in the county</a:t>
            </a:r>
          </a:p>
          <a:p>
            <a:pPr marL="285750" indent="-285750">
              <a:lnSpc>
                <a:spcPct val="150000"/>
              </a:lnSpc>
              <a:buFont typeface="Wingdings" pitchFamily="2" charset="2"/>
              <a:buChar char="v"/>
            </a:pPr>
            <a:r>
              <a:rPr lang="en-US" sz="2800" dirty="0"/>
              <a:t>Approves the county budget</a:t>
            </a:r>
          </a:p>
          <a:p>
            <a:pPr marL="285750" indent="-285750">
              <a:lnSpc>
                <a:spcPct val="150000"/>
              </a:lnSpc>
              <a:buFont typeface="Wingdings" pitchFamily="2" charset="2"/>
              <a:buChar char="v"/>
            </a:pPr>
            <a:r>
              <a:rPr lang="en-US" sz="2800" dirty="0"/>
              <a:t>Monitors the County Executive County</a:t>
            </a:r>
          </a:p>
          <a:p>
            <a:pPr marL="285750" indent="-285750">
              <a:lnSpc>
                <a:spcPct val="150000"/>
              </a:lnSpc>
              <a:buFont typeface="Wingdings" pitchFamily="2" charset="2"/>
              <a:buChar char="v"/>
            </a:pPr>
            <a:r>
              <a:rPr lang="en-US" sz="2800" dirty="0"/>
              <a:t>Approve the policies and plans of developing the county</a:t>
            </a:r>
          </a:p>
          <a:p>
            <a:pPr marL="285750" indent="-285750">
              <a:lnSpc>
                <a:spcPct val="150000"/>
              </a:lnSpc>
              <a:buFont typeface="Wingdings" pitchFamily="2" charset="2"/>
              <a:buChar char="v"/>
            </a:pPr>
            <a:r>
              <a:rPr lang="en-US" sz="2800" dirty="0"/>
              <a:t>Approve the use of money and resources of the county</a:t>
            </a:r>
            <a:endParaRPr lang="en-US" sz="2800" dirty="0"/>
          </a:p>
        </p:txBody>
      </p:sp>
    </p:spTree>
    <p:extLst>
      <p:ext uri="{BB962C8B-B14F-4D97-AF65-F5344CB8AC3E}">
        <p14:creationId xmlns:p14="http://schemas.microsoft.com/office/powerpoint/2010/main" val="3182285290"/>
      </p:ext>
    </p:extLst>
  </p:cSld>
  <p:clrMapOvr>
    <a:masterClrMapping/>
  </p:clrMapOvr>
  <p:transition spd="slow">
    <p:cover/>
  </p:transition>
  <p:timing>
    <p:tnLst>
      <p:par>
        <p:cTn id="1" dur="indefinite" restart="never" nodeType="tmRoot"/>
      </p:par>
    </p:tnLst>
  </p:timing>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6600" y="114300"/>
            <a:ext cx="8839200" cy="5570756"/>
          </a:xfrm>
          <a:prstGeom prst="rect">
            <a:avLst/>
          </a:prstGeom>
          <a:noFill/>
        </p:spPr>
        <p:txBody>
          <a:bodyPr wrap="square" rtlCol="0">
            <a:spAutoFit/>
          </a:bodyPr>
          <a:lstStyle/>
          <a:p>
            <a:r>
              <a:rPr lang="en-US" sz="3200" b="1" u="sng" dirty="0">
                <a:solidFill>
                  <a:srgbClr val="FF0000"/>
                </a:solidFill>
              </a:rPr>
              <a:t>SOURCES OF COUNTY GOVERNMENT REVENUE</a:t>
            </a:r>
          </a:p>
          <a:p>
            <a:pPr marL="400050" indent="-400050">
              <a:lnSpc>
                <a:spcPct val="150000"/>
              </a:lnSpc>
              <a:buFont typeface="+mj-lt"/>
              <a:buAutoNum type="romanLcPeriod"/>
            </a:pPr>
            <a:r>
              <a:rPr lang="en-US" sz="2400" dirty="0"/>
              <a:t>Grants from the national government(main)</a:t>
            </a:r>
          </a:p>
          <a:p>
            <a:pPr marL="400050" indent="-400050">
              <a:lnSpc>
                <a:spcPct val="150000"/>
              </a:lnSpc>
              <a:buFont typeface="+mj-lt"/>
              <a:buAutoNum type="romanLcPeriod"/>
            </a:pPr>
            <a:r>
              <a:rPr lang="en-US" sz="2400" dirty="0"/>
              <a:t>The Equalization Fund established by the national government</a:t>
            </a:r>
          </a:p>
          <a:p>
            <a:pPr marL="400050" indent="-400050">
              <a:lnSpc>
                <a:spcPct val="150000"/>
              </a:lnSpc>
              <a:buFont typeface="+mj-lt"/>
              <a:buAutoNum type="romanLcPeriod"/>
            </a:pPr>
            <a:r>
              <a:rPr lang="en-US" sz="2400" dirty="0"/>
              <a:t>Property rates(payment levied on property owners)</a:t>
            </a:r>
          </a:p>
          <a:p>
            <a:pPr marL="400050" indent="-400050">
              <a:lnSpc>
                <a:spcPct val="150000"/>
              </a:lnSpc>
              <a:buFont typeface="+mj-lt"/>
              <a:buAutoNum type="romanLcPeriod"/>
            </a:pPr>
            <a:r>
              <a:rPr lang="en-US" sz="2400" dirty="0"/>
              <a:t>Entertainment taxes collected from parks, hotels, clubs, and other entertainment spots</a:t>
            </a:r>
          </a:p>
          <a:p>
            <a:pPr marL="400050" indent="-400050">
              <a:lnSpc>
                <a:spcPct val="150000"/>
              </a:lnSpc>
              <a:buFont typeface="+mj-lt"/>
              <a:buAutoNum type="romanLcPeriod"/>
            </a:pPr>
            <a:r>
              <a:rPr lang="en-US" sz="2400" dirty="0"/>
              <a:t>Service charge e.g. parking space, cleaning and security services</a:t>
            </a:r>
          </a:p>
          <a:p>
            <a:pPr marL="400050" indent="-400050">
              <a:lnSpc>
                <a:spcPct val="150000"/>
              </a:lnSpc>
              <a:buFont typeface="+mj-lt"/>
              <a:buAutoNum type="romanLcPeriod"/>
            </a:pPr>
            <a:r>
              <a:rPr lang="en-US" sz="2400" dirty="0"/>
              <a:t>Sale of the business licenses</a:t>
            </a:r>
          </a:p>
          <a:p>
            <a:pPr marL="400050" indent="-400050">
              <a:lnSpc>
                <a:spcPct val="150000"/>
              </a:lnSpc>
              <a:buFont typeface="+mj-lt"/>
              <a:buAutoNum type="romanLcPeriod"/>
            </a:pPr>
            <a:r>
              <a:rPr lang="en-US" sz="2400" dirty="0"/>
              <a:t>Rent from housing established by the county government</a:t>
            </a:r>
          </a:p>
          <a:p>
            <a:pPr marL="400050" indent="-400050">
              <a:lnSpc>
                <a:spcPct val="150000"/>
              </a:lnSpc>
              <a:buFont typeface="+mj-lt"/>
              <a:buAutoNum type="romanLcPeriod"/>
            </a:pPr>
            <a:r>
              <a:rPr lang="en-US" sz="2400" dirty="0"/>
              <a:t>Loans from the national government</a:t>
            </a:r>
          </a:p>
        </p:txBody>
      </p:sp>
    </p:spTree>
    <p:extLst>
      <p:ext uri="{BB962C8B-B14F-4D97-AF65-F5344CB8AC3E}">
        <p14:creationId xmlns:p14="http://schemas.microsoft.com/office/powerpoint/2010/main" val="1644077765"/>
      </p:ext>
    </p:extLst>
  </p:cSld>
  <p:clrMapOvr>
    <a:masterClrMapping/>
  </p:clrMapOvr>
  <p:transition spd="slow">
    <p:cover/>
  </p:transition>
  <p:timing>
    <p:tnLst>
      <p:par>
        <p:cTn id="1" dur="indefinite" restart="never" nodeType="tmRoot"/>
      </p:par>
    </p:tnLst>
  </p:timing>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800" y="190501"/>
            <a:ext cx="8610600" cy="5324535"/>
          </a:xfrm>
          <a:prstGeom prst="rect">
            <a:avLst/>
          </a:prstGeom>
        </p:spPr>
        <p:txBody>
          <a:bodyPr wrap="square">
            <a:spAutoFit/>
          </a:bodyPr>
          <a:lstStyle/>
          <a:p>
            <a:pPr algn="ctr"/>
            <a:r>
              <a:rPr lang="en-US" sz="2800" b="1" u="sng" dirty="0">
                <a:solidFill>
                  <a:srgbClr val="FF0000"/>
                </a:solidFill>
              </a:rPr>
              <a:t>THE KENYAN </a:t>
            </a:r>
            <a:r>
              <a:rPr lang="en-US" sz="2800" b="1" u="sng" dirty="0">
                <a:solidFill>
                  <a:srgbClr val="FF0000"/>
                </a:solidFill>
              </a:rPr>
              <a:t>CONSTITUTION </a:t>
            </a:r>
          </a:p>
          <a:p>
            <a:pPr marL="342900" indent="-342900">
              <a:buFont typeface="Arial" pitchFamily="34" charset="0"/>
              <a:buChar char="•"/>
            </a:pPr>
            <a:r>
              <a:rPr lang="en-US" sz="2400" dirty="0"/>
              <a:t>A </a:t>
            </a:r>
            <a:r>
              <a:rPr lang="en-US" sz="2400" dirty="0"/>
              <a:t>constitution is a document that contains a set of laws </a:t>
            </a:r>
            <a:r>
              <a:rPr lang="en-US" sz="2400" dirty="0"/>
              <a:t>and rules that govern a country</a:t>
            </a:r>
          </a:p>
          <a:p>
            <a:pPr marL="342900" indent="-342900">
              <a:buFont typeface="Arial" pitchFamily="34" charset="0"/>
              <a:buChar char="•"/>
            </a:pPr>
            <a:r>
              <a:rPr lang="en-US" sz="2400" dirty="0"/>
              <a:t>The new constitution was promulgated on the </a:t>
            </a:r>
            <a:r>
              <a:rPr lang="en-US" sz="2400" dirty="0">
                <a:solidFill>
                  <a:srgbClr val="FF0000"/>
                </a:solidFill>
              </a:rPr>
              <a:t>27- 8- 2010 </a:t>
            </a:r>
            <a:r>
              <a:rPr lang="en-US" sz="2400" dirty="0"/>
              <a:t>by president </a:t>
            </a:r>
            <a:r>
              <a:rPr lang="en-US" sz="2400" dirty="0" err="1"/>
              <a:t>Starnley</a:t>
            </a:r>
            <a:r>
              <a:rPr lang="en-US" sz="2400" dirty="0"/>
              <a:t> Emilio </a:t>
            </a:r>
            <a:r>
              <a:rPr lang="en-US" sz="2400" dirty="0" err="1"/>
              <a:t>Mwai</a:t>
            </a:r>
            <a:r>
              <a:rPr lang="en-US" sz="2400" dirty="0"/>
              <a:t> </a:t>
            </a:r>
            <a:r>
              <a:rPr lang="en-US" sz="2400" dirty="0" err="1"/>
              <a:t>Kibaki</a:t>
            </a:r>
            <a:endParaRPr lang="en-US" sz="2400" dirty="0"/>
          </a:p>
          <a:p>
            <a:pPr marL="342900" indent="-342900">
              <a:buFont typeface="Arial" pitchFamily="34" charset="0"/>
              <a:buChar char="•"/>
            </a:pPr>
            <a:r>
              <a:rPr lang="en-US" sz="2400" dirty="0"/>
              <a:t>The new constitution has 18 chapters or elements </a:t>
            </a:r>
          </a:p>
          <a:p>
            <a:r>
              <a:rPr lang="en-US" sz="2400" u="sng" dirty="0">
                <a:solidFill>
                  <a:srgbClr val="FF0000"/>
                </a:solidFill>
              </a:rPr>
              <a:t>They are</a:t>
            </a:r>
          </a:p>
          <a:p>
            <a:pPr marL="457200" indent="-457200">
              <a:buFont typeface="+mj-lt"/>
              <a:buAutoNum type="arabicPeriod"/>
            </a:pPr>
            <a:r>
              <a:rPr lang="en-US" sz="2400" dirty="0"/>
              <a:t>Sovereignty of the people and supremacy of the law</a:t>
            </a:r>
          </a:p>
          <a:p>
            <a:pPr marL="457200" indent="-457200">
              <a:buFont typeface="+mj-lt"/>
              <a:buAutoNum type="arabicPeriod"/>
            </a:pPr>
            <a:r>
              <a:rPr lang="en-US" sz="2400" dirty="0"/>
              <a:t>The Republic</a:t>
            </a:r>
          </a:p>
          <a:p>
            <a:pPr marL="457200" indent="-457200">
              <a:buFont typeface="+mj-lt"/>
              <a:buAutoNum type="arabicPeriod"/>
            </a:pPr>
            <a:r>
              <a:rPr lang="en-US" sz="2400" dirty="0"/>
              <a:t>Citizenship</a:t>
            </a:r>
          </a:p>
          <a:p>
            <a:pPr marL="457200" indent="-457200">
              <a:buFont typeface="+mj-lt"/>
              <a:buAutoNum type="arabicPeriod"/>
            </a:pPr>
            <a:r>
              <a:rPr lang="en-US" sz="2400" dirty="0"/>
              <a:t>Bill of rights</a:t>
            </a:r>
          </a:p>
          <a:p>
            <a:pPr marL="457200" indent="-457200">
              <a:buFont typeface="+mj-lt"/>
              <a:buAutoNum type="arabicPeriod"/>
            </a:pPr>
            <a:r>
              <a:rPr lang="en-US" sz="2400" dirty="0"/>
              <a:t>Land and environment</a:t>
            </a:r>
          </a:p>
          <a:p>
            <a:pPr marL="457200" indent="-457200">
              <a:buFont typeface="+mj-lt"/>
              <a:buAutoNum type="arabicPeriod"/>
            </a:pPr>
            <a:r>
              <a:rPr lang="en-US" sz="2400" dirty="0"/>
              <a:t>Leadership and integrity</a:t>
            </a:r>
          </a:p>
          <a:p>
            <a:pPr marL="457200" indent="-457200">
              <a:buFont typeface="+mj-lt"/>
              <a:buAutoNum type="arabicPeriod"/>
            </a:pPr>
            <a:r>
              <a:rPr lang="en-US" sz="2400" dirty="0"/>
              <a:t>Representation of the people</a:t>
            </a:r>
          </a:p>
        </p:txBody>
      </p:sp>
    </p:spTree>
    <p:extLst>
      <p:ext uri="{BB962C8B-B14F-4D97-AF65-F5344CB8AC3E}">
        <p14:creationId xmlns:p14="http://schemas.microsoft.com/office/powerpoint/2010/main" val="3132225672"/>
      </p:ext>
    </p:extLst>
  </p:cSld>
  <p:clrMapOvr>
    <a:masterClrMapping/>
  </p:clrMapOvr>
  <p:transition spd="slow" advTm="60000">
    <p:cover/>
  </p:transition>
  <p:timing>
    <p:tnLst>
      <p:par>
        <p:cTn id="1" dur="indefinite" restart="never" nodeType="tmRoot"/>
      </p:par>
    </p:tn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1400" y="114301"/>
            <a:ext cx="8001000" cy="5626027"/>
          </a:xfrm>
          <a:prstGeom prst="rect">
            <a:avLst/>
          </a:prstGeom>
          <a:noFill/>
        </p:spPr>
        <p:txBody>
          <a:bodyPr wrap="square" rtlCol="0">
            <a:spAutoFit/>
          </a:bodyPr>
          <a:lstStyle/>
          <a:p>
            <a:pPr>
              <a:lnSpc>
                <a:spcPct val="150000"/>
              </a:lnSpc>
            </a:pPr>
            <a:r>
              <a:rPr lang="en-US" sz="2200" dirty="0"/>
              <a:t>8. legislature/ parliament</a:t>
            </a:r>
          </a:p>
          <a:p>
            <a:pPr>
              <a:lnSpc>
                <a:spcPct val="150000"/>
              </a:lnSpc>
            </a:pPr>
            <a:r>
              <a:rPr lang="en-US" sz="2200" dirty="0"/>
              <a:t>9. Executive</a:t>
            </a:r>
          </a:p>
          <a:p>
            <a:pPr>
              <a:lnSpc>
                <a:spcPct val="150000"/>
              </a:lnSpc>
            </a:pPr>
            <a:r>
              <a:rPr lang="en-US" sz="2200" dirty="0"/>
              <a:t>10. Judiciary</a:t>
            </a:r>
          </a:p>
          <a:p>
            <a:pPr>
              <a:lnSpc>
                <a:spcPct val="150000"/>
              </a:lnSpc>
            </a:pPr>
            <a:r>
              <a:rPr lang="en-US" sz="2200" dirty="0"/>
              <a:t>11. Devolved governments</a:t>
            </a:r>
          </a:p>
          <a:p>
            <a:pPr>
              <a:lnSpc>
                <a:spcPct val="150000"/>
              </a:lnSpc>
            </a:pPr>
            <a:r>
              <a:rPr lang="en-US" sz="2200" dirty="0"/>
              <a:t>12. Public finance</a:t>
            </a:r>
          </a:p>
          <a:p>
            <a:pPr>
              <a:lnSpc>
                <a:spcPct val="150000"/>
              </a:lnSpc>
            </a:pPr>
            <a:r>
              <a:rPr lang="en-US" sz="2200" dirty="0"/>
              <a:t>13. Public service</a:t>
            </a:r>
          </a:p>
          <a:p>
            <a:pPr>
              <a:lnSpc>
                <a:spcPct val="150000"/>
              </a:lnSpc>
            </a:pPr>
            <a:r>
              <a:rPr lang="en-US" sz="2200" dirty="0"/>
              <a:t>14. National security</a:t>
            </a:r>
          </a:p>
          <a:p>
            <a:pPr>
              <a:lnSpc>
                <a:spcPct val="150000"/>
              </a:lnSpc>
            </a:pPr>
            <a:r>
              <a:rPr lang="en-US" sz="2200" dirty="0"/>
              <a:t>15. Commissions and independent offices</a:t>
            </a:r>
          </a:p>
          <a:p>
            <a:pPr>
              <a:lnSpc>
                <a:spcPct val="150000"/>
              </a:lnSpc>
            </a:pPr>
            <a:r>
              <a:rPr lang="en-US" sz="2200" dirty="0"/>
              <a:t>16. Amendment if the constitution</a:t>
            </a:r>
          </a:p>
          <a:p>
            <a:pPr>
              <a:lnSpc>
                <a:spcPct val="150000"/>
              </a:lnSpc>
            </a:pPr>
            <a:r>
              <a:rPr lang="en-US" sz="2200" dirty="0"/>
              <a:t>17. Transitional guidelines</a:t>
            </a:r>
          </a:p>
          <a:p>
            <a:pPr>
              <a:lnSpc>
                <a:spcPct val="150000"/>
              </a:lnSpc>
            </a:pPr>
            <a:r>
              <a:rPr lang="en-US" sz="2200" dirty="0"/>
              <a:t>18. Transitional and consequential provisions</a:t>
            </a:r>
          </a:p>
        </p:txBody>
      </p:sp>
    </p:spTree>
    <p:extLst>
      <p:ext uri="{BB962C8B-B14F-4D97-AF65-F5344CB8AC3E}">
        <p14:creationId xmlns:p14="http://schemas.microsoft.com/office/powerpoint/2010/main" val="2475911910"/>
      </p:ext>
    </p:extLst>
  </p:cSld>
  <p:clrMapOvr>
    <a:masterClrMapping/>
  </p:clrMapOvr>
  <p:transition spd="slow">
    <p:cover/>
  </p:transition>
  <p:timing>
    <p:tnLst>
      <p:par>
        <p:cTn id="1" dur="indefinite" restart="never" nodeType="tmRoot"/>
      </p:par>
    </p:tnLst>
  </p:timing>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2322"/>
            <a:ext cx="9144000" cy="5755422"/>
          </a:xfrm>
          <a:prstGeom prst="rect">
            <a:avLst/>
          </a:prstGeom>
        </p:spPr>
        <p:txBody>
          <a:bodyPr wrap="square">
            <a:spAutoFit/>
          </a:bodyPr>
          <a:lstStyle/>
          <a:p>
            <a:pPr algn="ctr"/>
            <a:r>
              <a:rPr lang="en-US" sz="2800" b="1" u="sng" dirty="0">
                <a:solidFill>
                  <a:srgbClr val="FF0000"/>
                </a:solidFill>
              </a:rPr>
              <a:t>INDEPENDENT ELECTORAL AND BOUNDARES COMMISION (IEBC)</a:t>
            </a:r>
            <a:endParaRPr lang="en-US" sz="2800" b="1" u="sng" dirty="0">
              <a:solidFill>
                <a:srgbClr val="FF0000"/>
              </a:solidFill>
            </a:endParaRPr>
          </a:p>
          <a:p>
            <a:r>
              <a:rPr lang="en-US" sz="2400" dirty="0"/>
              <a:t>•	It was established in </a:t>
            </a:r>
            <a:r>
              <a:rPr lang="en-US" sz="2400" dirty="0"/>
              <a:t>2011 </a:t>
            </a:r>
            <a:endParaRPr lang="en-US" sz="2400" dirty="0"/>
          </a:p>
          <a:p>
            <a:r>
              <a:rPr lang="en-US" sz="2400" dirty="0"/>
              <a:t>•	Chairman of </a:t>
            </a:r>
            <a:r>
              <a:rPr lang="en-US" sz="2400" dirty="0"/>
              <a:t>IEBC </a:t>
            </a:r>
            <a:r>
              <a:rPr lang="en-US" sz="2400" dirty="0"/>
              <a:t>is appointed by the president.</a:t>
            </a:r>
          </a:p>
          <a:p>
            <a:r>
              <a:rPr lang="en-US" sz="2400" dirty="0"/>
              <a:t>•	</a:t>
            </a:r>
            <a:r>
              <a:rPr lang="en-US" sz="2400" dirty="0"/>
              <a:t>IEBC </a:t>
            </a:r>
            <a:r>
              <a:rPr lang="en-US" sz="2400" dirty="0"/>
              <a:t>contains commissioners and </a:t>
            </a:r>
            <a:r>
              <a:rPr lang="en-US" sz="2400" dirty="0"/>
              <a:t>secretaries </a:t>
            </a:r>
            <a:endParaRPr lang="en-US" sz="2400" dirty="0"/>
          </a:p>
          <a:p>
            <a:r>
              <a:rPr lang="en-US" sz="2400" dirty="0"/>
              <a:t>•	Commissioners are appointed by the president. </a:t>
            </a:r>
          </a:p>
          <a:p>
            <a:r>
              <a:rPr lang="en-US" sz="2400" dirty="0"/>
              <a:t>•	The commission has </a:t>
            </a:r>
            <a:r>
              <a:rPr lang="en-US" sz="2400" dirty="0"/>
              <a:t>nine commissioners </a:t>
            </a:r>
            <a:endParaRPr lang="en-US" sz="2400" dirty="0"/>
          </a:p>
          <a:p>
            <a:r>
              <a:rPr lang="en-US" sz="2400" dirty="0"/>
              <a:t>•	It is headed by the chairman. </a:t>
            </a:r>
          </a:p>
          <a:p>
            <a:r>
              <a:rPr lang="en-US" sz="2400" b="1" u="sng" dirty="0">
                <a:solidFill>
                  <a:srgbClr val="FF0000"/>
                </a:solidFill>
              </a:rPr>
              <a:t>Other elected officials of </a:t>
            </a:r>
            <a:r>
              <a:rPr lang="en-US" sz="2400" b="1" u="sng" dirty="0">
                <a:solidFill>
                  <a:srgbClr val="FF0000"/>
                </a:solidFill>
              </a:rPr>
              <a:t>IEBC </a:t>
            </a:r>
            <a:r>
              <a:rPr lang="en-US" sz="2400" b="1" u="sng" dirty="0">
                <a:solidFill>
                  <a:srgbClr val="FF0000"/>
                </a:solidFill>
              </a:rPr>
              <a:t>are </a:t>
            </a:r>
          </a:p>
          <a:p>
            <a:r>
              <a:rPr lang="en-US" sz="2400" dirty="0"/>
              <a:t>I. Returning </a:t>
            </a:r>
            <a:r>
              <a:rPr lang="en-US" sz="2400" dirty="0"/>
              <a:t>and deputy returning officers They are appointed by </a:t>
            </a:r>
            <a:r>
              <a:rPr lang="en-US" sz="2400" dirty="0"/>
              <a:t>the </a:t>
            </a:r>
            <a:r>
              <a:rPr lang="en-US" sz="2400" dirty="0"/>
              <a:t>commission and they ensure free and fair elections are held </a:t>
            </a:r>
            <a:r>
              <a:rPr lang="en-US" sz="2400" dirty="0"/>
              <a:t>in </a:t>
            </a:r>
            <a:r>
              <a:rPr lang="en-US" sz="2400" dirty="0"/>
              <a:t>the constituencies. </a:t>
            </a:r>
          </a:p>
          <a:p>
            <a:r>
              <a:rPr lang="en-US" sz="2400" dirty="0"/>
              <a:t>II. Presiding </a:t>
            </a:r>
            <a:r>
              <a:rPr lang="en-US" sz="2400" dirty="0"/>
              <a:t>and deputy presiding </a:t>
            </a:r>
            <a:r>
              <a:rPr lang="en-US" sz="2400" dirty="0"/>
              <a:t>officers 	</a:t>
            </a:r>
          </a:p>
          <a:p>
            <a:r>
              <a:rPr lang="en-US" sz="2400" dirty="0"/>
              <a:t>They </a:t>
            </a:r>
            <a:r>
              <a:rPr lang="en-US" sz="2400" dirty="0"/>
              <a:t>ensure free and fair elections are held in the polling </a:t>
            </a:r>
            <a:r>
              <a:rPr lang="en-US" sz="2400" dirty="0"/>
              <a:t>	stations</a:t>
            </a:r>
            <a:r>
              <a:rPr lang="en-US" sz="2400" dirty="0"/>
              <a:t>. </a:t>
            </a:r>
          </a:p>
          <a:p>
            <a:r>
              <a:rPr lang="en-US" sz="2400" dirty="0"/>
              <a:t>III. Others </a:t>
            </a:r>
            <a:r>
              <a:rPr lang="en-US" sz="2400" dirty="0"/>
              <a:t>are Polling  Clerks, Accounting </a:t>
            </a:r>
            <a:r>
              <a:rPr lang="en-US" sz="2400" dirty="0" err="1"/>
              <a:t>etc</a:t>
            </a:r>
            <a:r>
              <a:rPr lang="en-US" sz="2400" dirty="0"/>
              <a:t> </a:t>
            </a:r>
          </a:p>
        </p:txBody>
      </p:sp>
    </p:spTree>
    <p:extLst>
      <p:ext uri="{BB962C8B-B14F-4D97-AF65-F5344CB8AC3E}">
        <p14:creationId xmlns:p14="http://schemas.microsoft.com/office/powerpoint/2010/main" val="694315246"/>
      </p:ext>
    </p:extLst>
  </p:cSld>
  <p:clrMapOvr>
    <a:masterClrMapping/>
  </p:clrMapOvr>
  <p:transition spd="slow" advTm="60000">
    <p:cover/>
  </p:transition>
  <p:timing>
    <p:tnLst>
      <p:par>
        <p:cTn id="1" dur="indefinite" restart="never" nodeType="tmRoot"/>
      </p:par>
    </p:tnLst>
  </p:timing>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38100"/>
            <a:ext cx="9144000" cy="5355312"/>
          </a:xfrm>
          <a:prstGeom prst="rect">
            <a:avLst/>
          </a:prstGeom>
        </p:spPr>
        <p:txBody>
          <a:bodyPr wrap="square">
            <a:spAutoFit/>
          </a:bodyPr>
          <a:lstStyle/>
          <a:p>
            <a:pPr algn="ctr">
              <a:lnSpc>
                <a:spcPct val="150000"/>
              </a:lnSpc>
            </a:pPr>
            <a:r>
              <a:rPr lang="en-US" sz="3600" b="1" u="sng" dirty="0">
                <a:solidFill>
                  <a:srgbClr val="FF0000"/>
                </a:solidFill>
              </a:rPr>
              <a:t>FUNCTIONS OF IEBC</a:t>
            </a:r>
          </a:p>
          <a:p>
            <a:pPr>
              <a:lnSpc>
                <a:spcPct val="150000"/>
              </a:lnSpc>
            </a:pPr>
            <a:r>
              <a:rPr lang="en-US" sz="2400" dirty="0"/>
              <a:t>•	Creating new constituencies and wards and determining the </a:t>
            </a:r>
            <a:r>
              <a:rPr lang="en-US" sz="2400" dirty="0"/>
              <a:t>	constituencies</a:t>
            </a:r>
            <a:r>
              <a:rPr lang="en-US" sz="2400" dirty="0"/>
              <a:t>’ boundaries. </a:t>
            </a:r>
          </a:p>
          <a:p>
            <a:r>
              <a:rPr lang="en-US" sz="2400" dirty="0"/>
              <a:t>•	To keep and maintain voters register as well as registering voters. </a:t>
            </a:r>
          </a:p>
          <a:p>
            <a:r>
              <a:rPr lang="en-US" sz="2400" dirty="0"/>
              <a:t>•	Ensure free and fair elections are held and supervise the </a:t>
            </a:r>
            <a:r>
              <a:rPr lang="en-US" sz="2400" dirty="0"/>
              <a:t>	elections</a:t>
            </a:r>
            <a:r>
              <a:rPr lang="en-US" sz="2400" dirty="0"/>
              <a:t>. </a:t>
            </a:r>
          </a:p>
          <a:p>
            <a:r>
              <a:rPr lang="en-US" sz="2400" dirty="0"/>
              <a:t>•	Educate voters. </a:t>
            </a:r>
          </a:p>
          <a:p>
            <a:r>
              <a:rPr lang="en-US" sz="2400" dirty="0"/>
              <a:t>•	Announcing elections result and settle election disputes if any. </a:t>
            </a:r>
          </a:p>
          <a:p>
            <a:r>
              <a:rPr lang="en-US" sz="2400" dirty="0"/>
              <a:t>•	Counting votes.</a:t>
            </a:r>
          </a:p>
          <a:p>
            <a:r>
              <a:rPr lang="en-US" sz="2400" dirty="0"/>
              <a:t>•	Provide elections materials. </a:t>
            </a:r>
          </a:p>
          <a:p>
            <a:r>
              <a:rPr lang="en-US" sz="2400" dirty="0"/>
              <a:t>•	To announce elections dates. </a:t>
            </a:r>
          </a:p>
          <a:p>
            <a:r>
              <a:rPr lang="en-US" sz="2400" dirty="0"/>
              <a:t>•	Establish places where voting takes place (polling station). </a:t>
            </a:r>
          </a:p>
        </p:txBody>
      </p:sp>
    </p:spTree>
    <p:extLst>
      <p:ext uri="{BB962C8B-B14F-4D97-AF65-F5344CB8AC3E}">
        <p14:creationId xmlns:p14="http://schemas.microsoft.com/office/powerpoint/2010/main" val="733490529"/>
      </p:ext>
    </p:extLst>
  </p:cSld>
  <p:clrMapOvr>
    <a:masterClrMapping/>
  </p:clrMapOvr>
  <p:transition spd="slow" advTm="60000">
    <p:cover/>
  </p:transition>
  <p:timing>
    <p:tnLst>
      <p:par>
        <p:cTn id="1" dur="indefinite" restart="never" nodeType="tmRoot"/>
      </p:par>
    </p:tnLst>
  </p:timing>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600" y="390465"/>
            <a:ext cx="8839200" cy="5324535"/>
          </a:xfrm>
          <a:prstGeom prst="rect">
            <a:avLst/>
          </a:prstGeom>
        </p:spPr>
        <p:txBody>
          <a:bodyPr wrap="square">
            <a:spAutoFit/>
          </a:bodyPr>
          <a:lstStyle/>
          <a:p>
            <a:pPr algn="ctr"/>
            <a:r>
              <a:rPr lang="en-US" sz="2800" b="1" u="sng" dirty="0">
                <a:solidFill>
                  <a:srgbClr val="FF0000"/>
                </a:solidFill>
              </a:rPr>
              <a:t>ARMS OF THE GOVERNMENT </a:t>
            </a:r>
            <a:r>
              <a:rPr lang="en-US" sz="2800" b="1" u="sng" dirty="0">
                <a:solidFill>
                  <a:srgbClr val="FF0000"/>
                </a:solidFill>
              </a:rPr>
              <a:t>/ BRANCHES </a:t>
            </a:r>
            <a:r>
              <a:rPr lang="en-US" sz="2800" b="1" u="sng" dirty="0">
                <a:solidFill>
                  <a:srgbClr val="FF0000"/>
                </a:solidFill>
              </a:rPr>
              <a:t>OF THE </a:t>
            </a:r>
            <a:r>
              <a:rPr lang="en-US" sz="2800" b="1" u="sng" dirty="0">
                <a:solidFill>
                  <a:srgbClr val="FF0000"/>
                </a:solidFill>
              </a:rPr>
              <a:t>GOVERNMENT</a:t>
            </a:r>
            <a:endParaRPr lang="en-US" sz="2800" b="1" u="sng" dirty="0">
              <a:solidFill>
                <a:srgbClr val="FF0000"/>
              </a:solidFill>
            </a:endParaRPr>
          </a:p>
          <a:p>
            <a:r>
              <a:rPr lang="en-US" sz="2400" dirty="0"/>
              <a:t>There are three arms of government </a:t>
            </a:r>
          </a:p>
          <a:p>
            <a:endParaRPr lang="en-US" sz="1100" dirty="0"/>
          </a:p>
          <a:p>
            <a:r>
              <a:rPr lang="en-US" sz="2400" b="1" u="sng" dirty="0">
                <a:solidFill>
                  <a:srgbClr val="FF0000"/>
                </a:solidFill>
              </a:rPr>
              <a:t>(1). </a:t>
            </a:r>
            <a:r>
              <a:rPr lang="en-US" sz="2400" b="1" u="sng" dirty="0">
                <a:solidFill>
                  <a:srgbClr val="FF0000"/>
                </a:solidFill>
              </a:rPr>
              <a:t>LEGISLATURE/ PARLIAMENT</a:t>
            </a:r>
          </a:p>
          <a:p>
            <a:r>
              <a:rPr lang="en-US" sz="2400" b="1" dirty="0"/>
              <a:t>The legislature consist of two houses namely</a:t>
            </a:r>
          </a:p>
          <a:p>
            <a:pPr marL="514350" indent="-514350">
              <a:buFont typeface="+mj-lt"/>
              <a:buAutoNum type="romanUcPeriod"/>
            </a:pPr>
            <a:r>
              <a:rPr lang="en-US" sz="2400" dirty="0"/>
              <a:t>The national assembly</a:t>
            </a:r>
          </a:p>
          <a:p>
            <a:pPr marL="514350" indent="-514350">
              <a:buFont typeface="+mj-lt"/>
              <a:buAutoNum type="romanUcPeriod"/>
            </a:pPr>
            <a:r>
              <a:rPr lang="en-US" sz="2400" dirty="0"/>
              <a:t>House of senate</a:t>
            </a:r>
          </a:p>
          <a:p>
            <a:r>
              <a:rPr lang="en-US" sz="2400" b="1" u="sng" dirty="0">
                <a:solidFill>
                  <a:srgbClr val="FF0000"/>
                </a:solidFill>
              </a:rPr>
              <a:t>Composition Of The National Assembly</a:t>
            </a:r>
          </a:p>
          <a:p>
            <a:r>
              <a:rPr lang="en-US" sz="2400" dirty="0"/>
              <a:t>•</a:t>
            </a:r>
            <a:r>
              <a:rPr lang="en-US" sz="2400" dirty="0"/>
              <a:t>	</a:t>
            </a:r>
            <a:r>
              <a:rPr lang="en-US" sz="2400" dirty="0"/>
              <a:t>290 </a:t>
            </a:r>
            <a:r>
              <a:rPr lang="en-US" sz="2400" dirty="0"/>
              <a:t>elected members </a:t>
            </a:r>
          </a:p>
          <a:p>
            <a:r>
              <a:rPr lang="en-US" sz="2400" dirty="0"/>
              <a:t>	12 nominated members </a:t>
            </a:r>
            <a:r>
              <a:rPr lang="en-US" sz="2400" dirty="0"/>
              <a:t>by political parties. </a:t>
            </a:r>
          </a:p>
          <a:p>
            <a:r>
              <a:rPr lang="en-US" sz="2400" dirty="0"/>
              <a:t>•	47 women representative elected from 47 counties </a:t>
            </a:r>
          </a:p>
          <a:p>
            <a:r>
              <a:rPr lang="en-US" sz="2400" dirty="0"/>
              <a:t>•</a:t>
            </a:r>
            <a:r>
              <a:rPr lang="en-US" sz="2400" dirty="0"/>
              <a:t>	The speaker </a:t>
            </a:r>
            <a:r>
              <a:rPr lang="en-US" sz="2400" dirty="0"/>
              <a:t>as an </a:t>
            </a:r>
            <a:r>
              <a:rPr lang="en-US" sz="2400" dirty="0"/>
              <a:t>Ex </a:t>
            </a:r>
            <a:r>
              <a:rPr lang="en-US" sz="2400" dirty="0"/>
              <a:t>officio member </a:t>
            </a:r>
            <a:endParaRPr lang="en-US" sz="2400" dirty="0"/>
          </a:p>
          <a:p>
            <a:r>
              <a:rPr lang="en-US" sz="2400" dirty="0"/>
              <a:t>There are 350 members in the National Assembly.</a:t>
            </a:r>
            <a:endParaRPr lang="en-US" sz="2400" dirty="0"/>
          </a:p>
        </p:txBody>
      </p:sp>
    </p:spTree>
    <p:extLst>
      <p:ext uri="{BB962C8B-B14F-4D97-AF65-F5344CB8AC3E}">
        <p14:creationId xmlns:p14="http://schemas.microsoft.com/office/powerpoint/2010/main" val="1993684462"/>
      </p:ext>
    </p:extLst>
  </p:cSld>
  <p:clrMapOvr>
    <a:masterClrMapping/>
  </p:clrMapOvr>
  <p:transition spd="slow" advTm="60000">
    <p:cover/>
  </p:transition>
  <p:timing>
    <p:tnLst>
      <p:par>
        <p:cTn id="1" dur="indefinite" restart="never" nodeType="tmRoot"/>
      </p:par>
    </p:tnLst>
  </p:timing>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6600" y="114300"/>
            <a:ext cx="8686800" cy="5170646"/>
          </a:xfrm>
          <a:prstGeom prst="rect">
            <a:avLst/>
          </a:prstGeom>
          <a:noFill/>
        </p:spPr>
        <p:txBody>
          <a:bodyPr wrap="square" rtlCol="0">
            <a:spAutoFit/>
          </a:bodyPr>
          <a:lstStyle/>
          <a:p>
            <a:pPr algn="ctr">
              <a:lnSpc>
                <a:spcPct val="150000"/>
              </a:lnSpc>
            </a:pPr>
            <a:r>
              <a:rPr lang="en-US" sz="2800" b="1" u="sng" dirty="0">
                <a:solidFill>
                  <a:srgbClr val="FF0000"/>
                </a:solidFill>
              </a:rPr>
              <a:t>FUNCTIONS OF THE NATONAL ASSEMBLY</a:t>
            </a:r>
          </a:p>
          <a:p>
            <a:pPr marL="400050" indent="-400050">
              <a:lnSpc>
                <a:spcPct val="150000"/>
              </a:lnSpc>
              <a:buFont typeface="+mj-lt"/>
              <a:buAutoNum type="romanUcPeriod"/>
            </a:pPr>
            <a:r>
              <a:rPr lang="en-US" sz="2400" dirty="0"/>
              <a:t>Make and amend laws</a:t>
            </a:r>
          </a:p>
          <a:p>
            <a:pPr marL="400050" indent="-400050">
              <a:lnSpc>
                <a:spcPct val="150000"/>
              </a:lnSpc>
              <a:buFont typeface="+mj-lt"/>
              <a:buAutoNum type="romanUcPeriod"/>
            </a:pPr>
            <a:r>
              <a:rPr lang="en-US" sz="2400" dirty="0"/>
              <a:t>Discuss important issues that affect the country</a:t>
            </a:r>
          </a:p>
          <a:p>
            <a:pPr marL="400050" indent="-400050">
              <a:lnSpc>
                <a:spcPct val="150000"/>
              </a:lnSpc>
              <a:buFont typeface="+mj-lt"/>
              <a:buAutoNum type="romanUcPeriod"/>
            </a:pPr>
            <a:r>
              <a:rPr lang="en-US" sz="2400" dirty="0"/>
              <a:t>Debate government policies with the aim of improving them</a:t>
            </a:r>
          </a:p>
          <a:p>
            <a:pPr marL="400050" indent="-400050">
              <a:lnSpc>
                <a:spcPct val="150000"/>
              </a:lnSpc>
              <a:buFont typeface="+mj-lt"/>
              <a:buAutoNum type="romanUcPeriod"/>
            </a:pPr>
            <a:r>
              <a:rPr lang="en-US" sz="2400" dirty="0"/>
              <a:t>Approving the national budget</a:t>
            </a:r>
          </a:p>
          <a:p>
            <a:pPr marL="400050" indent="-400050">
              <a:lnSpc>
                <a:spcPct val="150000"/>
              </a:lnSpc>
              <a:buFont typeface="+mj-lt"/>
              <a:buAutoNum type="romanUcPeriod"/>
            </a:pPr>
            <a:r>
              <a:rPr lang="en-US" sz="2400" dirty="0"/>
              <a:t>Approve declaration of war and state of emergency</a:t>
            </a:r>
          </a:p>
          <a:p>
            <a:pPr marL="400050" indent="-400050">
              <a:lnSpc>
                <a:spcPct val="150000"/>
              </a:lnSpc>
              <a:buFont typeface="+mj-lt"/>
              <a:buAutoNum type="romanUcPeriod"/>
            </a:pPr>
            <a:r>
              <a:rPr lang="en-US" sz="2400" dirty="0"/>
              <a:t>Approves appointment of senior government officials</a:t>
            </a:r>
          </a:p>
          <a:p>
            <a:pPr marL="400050" indent="-400050">
              <a:lnSpc>
                <a:spcPct val="150000"/>
              </a:lnSpc>
              <a:buFont typeface="+mj-lt"/>
              <a:buAutoNum type="romanUcPeriod"/>
            </a:pPr>
            <a:r>
              <a:rPr lang="en-US" sz="2400" dirty="0"/>
              <a:t>Establishes various bodies like universities and </a:t>
            </a:r>
            <a:r>
              <a:rPr lang="en-US" sz="2400" dirty="0" err="1"/>
              <a:t>parastatals</a:t>
            </a:r>
            <a:r>
              <a:rPr lang="en-US" sz="2400" dirty="0"/>
              <a:t> through acts of parliament</a:t>
            </a:r>
          </a:p>
        </p:txBody>
      </p:sp>
    </p:spTree>
    <p:extLst>
      <p:ext uri="{BB962C8B-B14F-4D97-AF65-F5344CB8AC3E}">
        <p14:creationId xmlns:p14="http://schemas.microsoft.com/office/powerpoint/2010/main" val="2778973172"/>
      </p:ext>
    </p:extLst>
  </p:cSld>
  <p:clrMapOvr>
    <a:masterClrMapping/>
  </p:clrMapOvr>
  <p:transition spd="slow">
    <p:cover/>
  </p:transition>
  <p:timing>
    <p:tnLst>
      <p:par>
        <p:cTn id="1" dur="indefinite" restart="never" nodeType="tmRoot"/>
      </p:par>
    </p:tnLst>
  </p:timing>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2800" y="114301"/>
            <a:ext cx="8686800" cy="5601533"/>
          </a:xfrm>
          <a:prstGeom prst="rect">
            <a:avLst/>
          </a:prstGeom>
          <a:noFill/>
        </p:spPr>
        <p:txBody>
          <a:bodyPr wrap="square" rtlCol="0">
            <a:spAutoFit/>
          </a:bodyPr>
          <a:lstStyle/>
          <a:p>
            <a:r>
              <a:rPr lang="en-US" sz="2800" b="1" u="sng" dirty="0">
                <a:solidFill>
                  <a:srgbClr val="FF0000"/>
                </a:solidFill>
              </a:rPr>
              <a:t>COMPOSITION OF THE HOUSE OF SENATE</a:t>
            </a:r>
          </a:p>
          <a:p>
            <a:pPr marL="285750" indent="-285750">
              <a:buFont typeface="Arial" pitchFamily="34" charset="0"/>
              <a:buChar char="•"/>
            </a:pPr>
            <a:r>
              <a:rPr lang="en-US" sz="2400" dirty="0"/>
              <a:t>47 elected members representing counties</a:t>
            </a:r>
          </a:p>
          <a:p>
            <a:pPr marL="285750" indent="-285750">
              <a:buFont typeface="Arial" pitchFamily="34" charset="0"/>
              <a:buChar char="•"/>
            </a:pPr>
            <a:r>
              <a:rPr lang="en-US" sz="2400" dirty="0"/>
              <a:t>16  women members nominated by political parties</a:t>
            </a:r>
          </a:p>
          <a:p>
            <a:pPr marL="285750" indent="-285750">
              <a:buFont typeface="Arial" pitchFamily="34" charset="0"/>
              <a:buChar char="•"/>
            </a:pPr>
            <a:r>
              <a:rPr lang="en-US" sz="2400" dirty="0"/>
              <a:t>2 nominated youth representatives</a:t>
            </a:r>
            <a:r>
              <a:rPr lang="en-US" sz="2400" dirty="0"/>
              <a:t> – male and female</a:t>
            </a:r>
            <a:endParaRPr lang="en-US" sz="2400" dirty="0"/>
          </a:p>
          <a:p>
            <a:pPr marL="285750" indent="-285750">
              <a:buFont typeface="Arial" pitchFamily="34" charset="0"/>
              <a:buChar char="•"/>
            </a:pPr>
            <a:r>
              <a:rPr lang="en-US" sz="2400" dirty="0"/>
              <a:t>2 nominated representatives of people with disabilities – male and female</a:t>
            </a:r>
          </a:p>
          <a:p>
            <a:pPr marL="285750" indent="-285750">
              <a:buFont typeface="Arial" pitchFamily="34" charset="0"/>
              <a:buChar char="•"/>
            </a:pPr>
            <a:r>
              <a:rPr lang="en-US" sz="2400" dirty="0"/>
              <a:t> the speaker as an ex- officio member</a:t>
            </a:r>
          </a:p>
          <a:p>
            <a:r>
              <a:rPr lang="en-US" sz="2400" dirty="0"/>
              <a:t> </a:t>
            </a:r>
            <a:r>
              <a:rPr lang="en-US" sz="2400" dirty="0"/>
              <a:t>There are 68 members in total </a:t>
            </a:r>
          </a:p>
          <a:p>
            <a:r>
              <a:rPr lang="en-US" sz="2400" b="1" u="sng" dirty="0">
                <a:solidFill>
                  <a:srgbClr val="FF0000"/>
                </a:solidFill>
              </a:rPr>
              <a:t>FUNCTIONS OF THE SENATE</a:t>
            </a:r>
          </a:p>
          <a:p>
            <a:pPr marL="400050" indent="-400050">
              <a:buFont typeface="+mj-lt"/>
              <a:buAutoNum type="romanUcPeriod"/>
            </a:pPr>
            <a:r>
              <a:rPr lang="en-US" sz="2400" dirty="0"/>
              <a:t>Debate and approve laws concerning counties</a:t>
            </a:r>
          </a:p>
          <a:p>
            <a:pPr marL="400050" indent="-400050">
              <a:buFont typeface="+mj-lt"/>
              <a:buAutoNum type="romanUcPeriod"/>
            </a:pPr>
            <a:r>
              <a:rPr lang="en-US" sz="2400" dirty="0"/>
              <a:t>Represent the interest of the counties</a:t>
            </a:r>
          </a:p>
          <a:p>
            <a:pPr marL="400050" indent="-400050">
              <a:buFont typeface="+mj-lt"/>
              <a:buAutoNum type="romanUcPeriod"/>
            </a:pPr>
            <a:r>
              <a:rPr lang="en-US" sz="2400" dirty="0"/>
              <a:t>Decides on the allocation of finances in the counties</a:t>
            </a:r>
          </a:p>
          <a:p>
            <a:pPr marL="400050" indent="-400050">
              <a:buFont typeface="+mj-lt"/>
              <a:buAutoNum type="romanUcPeriod"/>
            </a:pPr>
            <a:r>
              <a:rPr lang="en-US" sz="2400" dirty="0"/>
              <a:t>Participates in making decision to remove the president or deputy president from office</a:t>
            </a:r>
          </a:p>
          <a:p>
            <a:endParaRPr lang="en-US" dirty="0"/>
          </a:p>
        </p:txBody>
      </p:sp>
    </p:spTree>
    <p:extLst>
      <p:ext uri="{BB962C8B-B14F-4D97-AF65-F5344CB8AC3E}">
        <p14:creationId xmlns:p14="http://schemas.microsoft.com/office/powerpoint/2010/main" val="2776543500"/>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38100"/>
            <a:ext cx="8229600" cy="838200"/>
          </a:xfrm>
        </p:spPr>
        <p:txBody>
          <a:bodyPr>
            <a:normAutofit/>
          </a:bodyPr>
          <a:lstStyle/>
          <a:p>
            <a:r>
              <a:rPr lang="en-US" b="1" u="sng" dirty="0">
                <a:latin typeface="Segoe UI Light" panose="020B0502040204020203" pitchFamily="34" charset="0"/>
                <a:cs typeface="Segoe UI Light" panose="020B0502040204020203" pitchFamily="34" charset="0"/>
              </a:rPr>
              <a:t>COMPASS </a:t>
            </a:r>
            <a:r>
              <a:rPr lang="en-US" b="1" u="sng" dirty="0" smtClean="0">
                <a:latin typeface="Segoe UI Light" panose="020B0502040204020203" pitchFamily="34" charset="0"/>
                <a:cs typeface="Segoe UI Light" panose="020B0502040204020203" pitchFamily="34" charset="0"/>
              </a:rPr>
              <a:t>POINTS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4294967295"/>
          </p:nvPr>
        </p:nvSpPr>
        <p:spPr>
          <a:xfrm>
            <a:off x="479865" y="1028700"/>
            <a:ext cx="8991600" cy="3937000"/>
          </a:xfrm>
          <a:prstGeom prst="rect">
            <a:avLst/>
          </a:prstGeom>
        </p:spPr>
        <p:txBody>
          <a:bodyPr/>
          <a:lstStyle/>
          <a:p>
            <a:pPr marL="0" indent="0">
              <a:buNone/>
            </a:pPr>
            <a:r>
              <a:rPr lang="en-US" dirty="0">
                <a:latin typeface="Arial Rounded MT Bold" pitchFamily="34" charset="0"/>
              </a:rPr>
              <a:t>The four main compass </a:t>
            </a:r>
            <a:r>
              <a:rPr lang="en-US" dirty="0" smtClean="0">
                <a:latin typeface="Arial Rounded MT Bold" pitchFamily="34" charset="0"/>
              </a:rPr>
              <a:t>points </a:t>
            </a:r>
            <a:r>
              <a:rPr lang="en-US" dirty="0">
                <a:latin typeface="Arial Rounded MT Bold" pitchFamily="34" charset="0"/>
              </a:rPr>
              <a:t>are known as </a:t>
            </a:r>
            <a:r>
              <a:rPr lang="en-US" b="1" dirty="0">
                <a:latin typeface="Arial Rounded MT Bold" pitchFamily="34" charset="0"/>
              </a:rPr>
              <a:t>cardinal points.</a:t>
            </a:r>
            <a:endParaRPr lang="en-US" dirty="0">
              <a:latin typeface="Arial Rounded MT Bold" pitchFamily="34" charset="0"/>
            </a:endParaRPr>
          </a:p>
          <a:p>
            <a:pPr marL="0" indent="0">
              <a:buNone/>
            </a:pPr>
            <a:r>
              <a:rPr lang="en-US" dirty="0" smtClean="0">
                <a:latin typeface="Arial Rounded MT Bold" pitchFamily="34" charset="0"/>
              </a:rPr>
              <a:t>Cardinal points </a:t>
            </a:r>
            <a:r>
              <a:rPr lang="en-US" dirty="0">
                <a:latin typeface="Arial Rounded MT Bold" pitchFamily="34" charset="0"/>
              </a:rPr>
              <a:t>are </a:t>
            </a:r>
            <a:r>
              <a:rPr lang="en-US" b="1" dirty="0">
                <a:latin typeface="Arial Rounded MT Bold" pitchFamily="34" charset="0"/>
              </a:rPr>
              <a:t>North (N</a:t>
            </a:r>
            <a:r>
              <a:rPr lang="en-US" dirty="0">
                <a:latin typeface="Arial Rounded MT Bold" pitchFamily="34" charset="0"/>
              </a:rPr>
              <a:t>), </a:t>
            </a:r>
            <a:r>
              <a:rPr lang="en-US" b="1" dirty="0">
                <a:latin typeface="Arial Rounded MT Bold" pitchFamily="34" charset="0"/>
              </a:rPr>
              <a:t>South (S</a:t>
            </a:r>
            <a:r>
              <a:rPr lang="en-US" dirty="0">
                <a:latin typeface="Arial Rounded MT Bold" pitchFamily="34" charset="0"/>
              </a:rPr>
              <a:t>), </a:t>
            </a:r>
            <a:r>
              <a:rPr lang="en-US" b="1" dirty="0">
                <a:latin typeface="Arial Rounded MT Bold" pitchFamily="34" charset="0"/>
              </a:rPr>
              <a:t>East (E)</a:t>
            </a:r>
            <a:r>
              <a:rPr lang="en-US" dirty="0">
                <a:latin typeface="Arial Rounded MT Bold" pitchFamily="34" charset="0"/>
              </a:rPr>
              <a:t> and </a:t>
            </a:r>
            <a:r>
              <a:rPr lang="en-US" b="1" dirty="0">
                <a:latin typeface="Arial Rounded MT Bold" pitchFamily="34" charset="0"/>
              </a:rPr>
              <a:t>West (W).</a:t>
            </a:r>
            <a:endParaRPr lang="en-US" dirty="0">
              <a:latin typeface="Arial Rounded MT Bold" pitchFamily="34" charset="0"/>
            </a:endParaRPr>
          </a:p>
          <a:p>
            <a:endParaRPr lang="en-US" dirty="0">
              <a:latin typeface="Arial Rounded MT Bold" pitchFamily="34" charset="0"/>
            </a:endParaRPr>
          </a:p>
        </p:txBody>
      </p:sp>
      <p:grpSp>
        <p:nvGrpSpPr>
          <p:cNvPr id="7" name="Group 6"/>
          <p:cNvGrpSpPr/>
          <p:nvPr/>
        </p:nvGrpSpPr>
        <p:grpSpPr>
          <a:xfrm>
            <a:off x="4603750" y="2476501"/>
            <a:ext cx="2838450" cy="2994691"/>
            <a:chOff x="4095750" y="2699891"/>
            <a:chExt cx="2838450" cy="2994691"/>
          </a:xfrm>
        </p:grpSpPr>
        <p:grpSp>
          <p:nvGrpSpPr>
            <p:cNvPr id="18" name="Group 17"/>
            <p:cNvGrpSpPr/>
            <p:nvPr/>
          </p:nvGrpSpPr>
          <p:grpSpPr>
            <a:xfrm>
              <a:off x="4629150" y="3333750"/>
              <a:ext cx="1771650" cy="1809750"/>
              <a:chOff x="3505200" y="3147059"/>
              <a:chExt cx="2743200" cy="2743200"/>
            </a:xfrm>
          </p:grpSpPr>
          <p:grpSp>
            <p:nvGrpSpPr>
              <p:cNvPr id="14" name="Group 13"/>
              <p:cNvGrpSpPr/>
              <p:nvPr/>
            </p:nvGrpSpPr>
            <p:grpSpPr>
              <a:xfrm>
                <a:off x="3505200" y="4373881"/>
                <a:ext cx="2743200" cy="45719"/>
                <a:chOff x="3352800" y="4343400"/>
                <a:chExt cx="3657600" cy="0"/>
              </a:xfrm>
            </p:grpSpPr>
            <p:cxnSp>
              <p:nvCxnSpPr>
                <p:cNvPr id="8" name="Straight Arrow Connector 7"/>
                <p:cNvCxnSpPr/>
                <p:nvPr/>
              </p:nvCxnSpPr>
              <p:spPr>
                <a:xfrm flipH="1">
                  <a:off x="3352800" y="4343400"/>
                  <a:ext cx="23622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114800" y="4343400"/>
                  <a:ext cx="28956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rot="5400000">
                <a:off x="3505200" y="4495799"/>
                <a:ext cx="2743200" cy="45719"/>
                <a:chOff x="3352800" y="4343400"/>
                <a:chExt cx="3657600" cy="0"/>
              </a:xfrm>
            </p:grpSpPr>
            <p:cxnSp>
              <p:nvCxnSpPr>
                <p:cNvPr id="16" name="Straight Arrow Connector 15"/>
                <p:cNvCxnSpPr/>
                <p:nvPr/>
              </p:nvCxnSpPr>
              <p:spPr>
                <a:xfrm flipH="1">
                  <a:off x="3352800" y="4343400"/>
                  <a:ext cx="23622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4800" y="4343400"/>
                  <a:ext cx="2895600" cy="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20" name="TextBox 19"/>
            <p:cNvSpPr txBox="1"/>
            <p:nvPr/>
          </p:nvSpPr>
          <p:spPr>
            <a:xfrm>
              <a:off x="5257800" y="2699891"/>
              <a:ext cx="533400" cy="646331"/>
            </a:xfrm>
            <a:prstGeom prst="rect">
              <a:avLst/>
            </a:prstGeom>
            <a:noFill/>
          </p:spPr>
          <p:txBody>
            <a:bodyPr wrap="square" rtlCol="0">
              <a:spAutoFit/>
            </a:bodyPr>
            <a:lstStyle/>
            <a:p>
              <a:r>
                <a:rPr lang="en-US" sz="3600" b="1" dirty="0">
                  <a:solidFill>
                    <a:srgbClr val="FF0000"/>
                  </a:solidFill>
                </a:rPr>
                <a:t>N</a:t>
              </a:r>
              <a:endParaRPr lang="en-US" sz="3600" b="1" dirty="0">
                <a:solidFill>
                  <a:srgbClr val="FF0000"/>
                </a:solidFill>
              </a:endParaRPr>
            </a:p>
          </p:txBody>
        </p:sp>
        <p:sp>
          <p:nvSpPr>
            <p:cNvPr id="21" name="TextBox 20"/>
            <p:cNvSpPr txBox="1"/>
            <p:nvPr/>
          </p:nvSpPr>
          <p:spPr>
            <a:xfrm>
              <a:off x="5340927" y="5048251"/>
              <a:ext cx="533400" cy="646331"/>
            </a:xfrm>
            <a:prstGeom prst="rect">
              <a:avLst/>
            </a:prstGeom>
            <a:noFill/>
          </p:spPr>
          <p:txBody>
            <a:bodyPr wrap="square" rtlCol="0">
              <a:spAutoFit/>
            </a:bodyPr>
            <a:lstStyle/>
            <a:p>
              <a:r>
                <a:rPr lang="en-US" sz="3600" b="1" dirty="0">
                  <a:solidFill>
                    <a:srgbClr val="FF0000"/>
                  </a:solidFill>
                </a:rPr>
                <a:t>S</a:t>
              </a:r>
            </a:p>
          </p:txBody>
        </p:sp>
        <p:sp>
          <p:nvSpPr>
            <p:cNvPr id="22" name="TextBox 21"/>
            <p:cNvSpPr txBox="1"/>
            <p:nvPr/>
          </p:nvSpPr>
          <p:spPr>
            <a:xfrm>
              <a:off x="4095750" y="3746501"/>
              <a:ext cx="533400" cy="646331"/>
            </a:xfrm>
            <a:prstGeom prst="rect">
              <a:avLst/>
            </a:prstGeom>
            <a:noFill/>
          </p:spPr>
          <p:txBody>
            <a:bodyPr wrap="square" rtlCol="0">
              <a:spAutoFit/>
            </a:bodyPr>
            <a:lstStyle/>
            <a:p>
              <a:r>
                <a:rPr lang="en-US" sz="3600" b="1" dirty="0">
                  <a:solidFill>
                    <a:srgbClr val="FF0000"/>
                  </a:solidFill>
                </a:rPr>
                <a:t>W</a:t>
              </a:r>
            </a:p>
          </p:txBody>
        </p:sp>
        <p:sp>
          <p:nvSpPr>
            <p:cNvPr id="23" name="TextBox 22"/>
            <p:cNvSpPr txBox="1"/>
            <p:nvPr/>
          </p:nvSpPr>
          <p:spPr>
            <a:xfrm>
              <a:off x="6400800" y="3818386"/>
              <a:ext cx="533400" cy="646331"/>
            </a:xfrm>
            <a:prstGeom prst="rect">
              <a:avLst/>
            </a:prstGeom>
            <a:noFill/>
          </p:spPr>
          <p:txBody>
            <a:bodyPr wrap="square" rtlCol="0">
              <a:spAutoFit/>
            </a:bodyPr>
            <a:lstStyle/>
            <a:p>
              <a:r>
                <a:rPr lang="en-US" sz="3600" b="1" dirty="0">
                  <a:solidFill>
                    <a:srgbClr val="FF0000"/>
                  </a:solidFill>
                </a:rPr>
                <a:t>E</a:t>
              </a:r>
            </a:p>
          </p:txBody>
        </p:sp>
      </p:grpSp>
    </p:spTree>
    <p:extLst>
      <p:ext uri="{BB962C8B-B14F-4D97-AF65-F5344CB8AC3E}">
        <p14:creationId xmlns:p14="http://schemas.microsoft.com/office/powerpoint/2010/main" val="443377940"/>
      </p:ext>
    </p:extLst>
  </p:cSld>
  <p:clrMapOvr>
    <a:masterClrMapping/>
  </p:clrMapOvr>
  <p:transition spd="slow" advTm="60000">
    <p:cove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919448833"/>
              </p:ext>
            </p:extLst>
          </p:nvPr>
        </p:nvGraphicFramePr>
        <p:xfrm>
          <a:off x="508000" y="190500"/>
          <a:ext cx="8839200" cy="4318000"/>
        </p:xfrm>
        <a:graphic>
          <a:graphicData uri="http://schemas.openxmlformats.org/drawingml/2006/table">
            <a:tbl>
              <a:tblPr firstRow="1" firstCol="1" lastRow="1" lastCol="1" bandRow="1" bandCol="1">
                <a:tableStyleId>{5C22544A-7EE6-4342-B048-85BDC9FD1C3A}</a:tableStyleId>
              </a:tblPr>
              <a:tblGrid>
                <a:gridCol w="1743622">
                  <a:extLst>
                    <a:ext uri="{9D8B030D-6E8A-4147-A177-3AD203B41FA5}">
                      <a16:colId xmlns:a16="http://schemas.microsoft.com/office/drawing/2014/main" val="20000"/>
                    </a:ext>
                  </a:extLst>
                </a:gridCol>
                <a:gridCol w="1864710">
                  <a:extLst>
                    <a:ext uri="{9D8B030D-6E8A-4147-A177-3AD203B41FA5}">
                      <a16:colId xmlns:a16="http://schemas.microsoft.com/office/drawing/2014/main" val="20001"/>
                    </a:ext>
                  </a:extLst>
                </a:gridCol>
                <a:gridCol w="1743622">
                  <a:extLst>
                    <a:ext uri="{9D8B030D-6E8A-4147-A177-3AD203B41FA5}">
                      <a16:colId xmlns:a16="http://schemas.microsoft.com/office/drawing/2014/main" val="20002"/>
                    </a:ext>
                  </a:extLst>
                </a:gridCol>
                <a:gridCol w="1743622">
                  <a:extLst>
                    <a:ext uri="{9D8B030D-6E8A-4147-A177-3AD203B41FA5}">
                      <a16:colId xmlns:a16="http://schemas.microsoft.com/office/drawing/2014/main" val="20003"/>
                    </a:ext>
                  </a:extLst>
                </a:gridCol>
                <a:gridCol w="1743622">
                  <a:extLst>
                    <a:ext uri="{9D8B030D-6E8A-4147-A177-3AD203B41FA5}">
                      <a16:colId xmlns:a16="http://schemas.microsoft.com/office/drawing/2014/main" val="20004"/>
                    </a:ext>
                  </a:extLst>
                </a:gridCol>
              </a:tblGrid>
              <a:tr h="1079500">
                <a:tc>
                  <a:txBody>
                    <a:bodyPr/>
                    <a:lstStyle/>
                    <a:p>
                      <a:pPr marL="114300" marR="0" algn="r">
                        <a:spcBef>
                          <a:spcPts val="0"/>
                        </a:spcBef>
                        <a:spcAft>
                          <a:spcPts val="0"/>
                        </a:spcAft>
                        <a:tabLst>
                          <a:tab pos="114300" algn="l"/>
                        </a:tabLst>
                      </a:pPr>
                      <a:r>
                        <a:rPr lang="en-US" sz="2300" dirty="0" err="1">
                          <a:effectLst/>
                        </a:rPr>
                        <a:t>Hrs</a:t>
                      </a:r>
                      <a:r>
                        <a:rPr lang="en-US" sz="2300" dirty="0">
                          <a:effectLst/>
                        </a:rPr>
                        <a:t> </a:t>
                      </a:r>
                      <a:endParaRPr lang="en-US" sz="3700" dirty="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dirty="0">
                          <a:effectLst/>
                        </a:rPr>
                        <a:t>Mins </a:t>
                      </a:r>
                      <a:endParaRPr lang="en-US" sz="3700" dirty="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a:effectLst/>
                        </a:rPr>
                        <a:t> </a:t>
                      </a:r>
                      <a:endParaRPr lang="en-US" sz="370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a:effectLst/>
                        </a:rPr>
                        <a:t>Hrs </a:t>
                      </a:r>
                      <a:endParaRPr lang="en-US" sz="370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a:effectLst/>
                        </a:rPr>
                        <a:t>Mins</a:t>
                      </a:r>
                      <a:endParaRPr lang="en-US" sz="3700">
                        <a:effectLst/>
                        <a:latin typeface="Times New Roman"/>
                        <a:ea typeface="Times New Roman"/>
                      </a:endParaRPr>
                    </a:p>
                  </a:txBody>
                  <a:tcPr marL="68580" marR="68580" marT="0" marB="0"/>
                </a:tc>
                <a:extLst>
                  <a:ext uri="{0D108BD9-81ED-4DB2-BD59-A6C34878D82A}">
                    <a16:rowId xmlns:a16="http://schemas.microsoft.com/office/drawing/2014/main" val="10000"/>
                  </a:ext>
                </a:extLst>
              </a:tr>
              <a:tr h="1079500">
                <a:tc>
                  <a:txBody>
                    <a:bodyPr/>
                    <a:lstStyle/>
                    <a:p>
                      <a:pPr marL="114300" marR="0" algn="r">
                        <a:spcBef>
                          <a:spcPts val="0"/>
                        </a:spcBef>
                        <a:spcAft>
                          <a:spcPts val="0"/>
                        </a:spcAft>
                        <a:tabLst>
                          <a:tab pos="114300" algn="l"/>
                        </a:tabLst>
                      </a:pPr>
                      <a:r>
                        <a:rPr lang="en-US" sz="2300" dirty="0">
                          <a:effectLst/>
                        </a:rPr>
                        <a:t>2</a:t>
                      </a:r>
                      <a:endParaRPr lang="en-US" sz="3700" dirty="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a:effectLst/>
                        </a:rPr>
                        <a:t>00+12hrs</a:t>
                      </a:r>
                      <a:endParaRPr lang="en-US" sz="3700">
                        <a:effectLst/>
                        <a:latin typeface="Times New Roman"/>
                        <a:ea typeface="Times New Roman"/>
                      </a:endParaRPr>
                    </a:p>
                  </a:txBody>
                  <a:tcPr marL="68580" marR="68580" marT="0" marB="0"/>
                </a:tc>
                <a:tc rowSpan="2">
                  <a:txBody>
                    <a:bodyPr/>
                    <a:lstStyle/>
                    <a:p>
                      <a:pPr marL="114300" marR="0" algn="r">
                        <a:spcBef>
                          <a:spcPts val="0"/>
                        </a:spcBef>
                        <a:spcAft>
                          <a:spcPts val="0"/>
                        </a:spcAft>
                        <a:tabLst>
                          <a:tab pos="114300" algn="l"/>
                        </a:tabLst>
                      </a:pPr>
                      <a:r>
                        <a:rPr lang="en-US" sz="2300">
                          <a:effectLst/>
                        </a:rPr>
                        <a:t> </a:t>
                      </a:r>
                      <a:endParaRPr lang="en-US" sz="370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dirty="0">
                          <a:effectLst/>
                        </a:rPr>
                        <a:t>14</a:t>
                      </a:r>
                      <a:endParaRPr lang="en-US" sz="3700" dirty="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a:effectLst/>
                        </a:rPr>
                        <a:t>00</a:t>
                      </a:r>
                      <a:endParaRPr lang="en-US" sz="3700">
                        <a:effectLst/>
                        <a:latin typeface="Times New Roman"/>
                        <a:ea typeface="Times New Roman"/>
                      </a:endParaRPr>
                    </a:p>
                  </a:txBody>
                  <a:tcPr marL="68580" marR="68580" marT="0" marB="0"/>
                </a:tc>
                <a:extLst>
                  <a:ext uri="{0D108BD9-81ED-4DB2-BD59-A6C34878D82A}">
                    <a16:rowId xmlns:a16="http://schemas.microsoft.com/office/drawing/2014/main" val="10001"/>
                  </a:ext>
                </a:extLst>
              </a:tr>
              <a:tr h="1079500">
                <a:tc>
                  <a:txBody>
                    <a:bodyPr/>
                    <a:lstStyle/>
                    <a:p>
                      <a:pPr marL="114300" marR="0" algn="r">
                        <a:spcBef>
                          <a:spcPts val="0"/>
                        </a:spcBef>
                        <a:spcAft>
                          <a:spcPts val="0"/>
                        </a:spcAft>
                        <a:tabLst>
                          <a:tab pos="114300" algn="l"/>
                        </a:tabLst>
                      </a:pPr>
                      <a:r>
                        <a:rPr lang="en-US" sz="2300" dirty="0">
                          <a:effectLst/>
                        </a:rPr>
                        <a:t>-2</a:t>
                      </a:r>
                      <a:endParaRPr lang="en-US" sz="3700" dirty="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dirty="0">
                          <a:effectLst/>
                        </a:rPr>
                        <a:t>20</a:t>
                      </a:r>
                      <a:endParaRPr lang="en-US" sz="3700" dirty="0">
                        <a:effectLst/>
                        <a:latin typeface="Times New Roman"/>
                        <a:ea typeface="Times New Roman"/>
                      </a:endParaRPr>
                    </a:p>
                  </a:txBody>
                  <a:tcPr marL="68580" marR="68580" marT="0" marB="0"/>
                </a:tc>
                <a:tc vMerge="1">
                  <a:txBody>
                    <a:bodyPr/>
                    <a:lstStyle/>
                    <a:p>
                      <a:endParaRPr lang="en-US"/>
                    </a:p>
                  </a:txBody>
                  <a:tcPr/>
                </a:tc>
                <a:tc>
                  <a:txBody>
                    <a:bodyPr/>
                    <a:lstStyle/>
                    <a:p>
                      <a:pPr marL="0" marR="0" algn="r">
                        <a:spcBef>
                          <a:spcPts val="0"/>
                        </a:spcBef>
                        <a:spcAft>
                          <a:spcPts val="0"/>
                        </a:spcAft>
                        <a:tabLst>
                          <a:tab pos="114300" algn="l"/>
                        </a:tabLst>
                      </a:pPr>
                      <a:r>
                        <a:rPr lang="en-US" sz="2300">
                          <a:effectLst/>
                        </a:rPr>
                        <a:t>      -2</a:t>
                      </a:r>
                      <a:endParaRPr lang="en-US" sz="370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dirty="0">
                          <a:effectLst/>
                        </a:rPr>
                        <a:t>20</a:t>
                      </a:r>
                      <a:endParaRPr lang="en-US" sz="3700" dirty="0">
                        <a:effectLst/>
                        <a:latin typeface="Times New Roman"/>
                        <a:ea typeface="Times New Roman"/>
                      </a:endParaRPr>
                    </a:p>
                  </a:txBody>
                  <a:tcPr marL="68580" marR="68580" marT="0" marB="0"/>
                </a:tc>
                <a:extLst>
                  <a:ext uri="{0D108BD9-81ED-4DB2-BD59-A6C34878D82A}">
                    <a16:rowId xmlns:a16="http://schemas.microsoft.com/office/drawing/2014/main" val="10002"/>
                  </a:ext>
                </a:extLst>
              </a:tr>
              <a:tr h="1079500">
                <a:tc>
                  <a:txBody>
                    <a:bodyPr/>
                    <a:lstStyle/>
                    <a:p>
                      <a:pPr marL="114300" marR="0" algn="r">
                        <a:spcBef>
                          <a:spcPts val="0"/>
                        </a:spcBef>
                        <a:spcAft>
                          <a:spcPts val="0"/>
                        </a:spcAft>
                        <a:tabLst>
                          <a:tab pos="114300" algn="l"/>
                        </a:tabLst>
                      </a:pPr>
                      <a:r>
                        <a:rPr lang="en-US" sz="2300" dirty="0">
                          <a:effectLst/>
                        </a:rPr>
                        <a:t>11</a:t>
                      </a:r>
                      <a:endParaRPr lang="en-US" sz="3700" dirty="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a:effectLst/>
                        </a:rPr>
                        <a:t>40</a:t>
                      </a:r>
                      <a:endParaRPr lang="en-US" sz="370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a:effectLst/>
                        </a:rPr>
                        <a:t> </a:t>
                      </a:r>
                      <a:endParaRPr lang="en-US" sz="370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dirty="0">
                          <a:effectLst/>
                        </a:rPr>
                        <a:t>  11</a:t>
                      </a:r>
                      <a:endParaRPr lang="en-US" sz="3700" dirty="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2300" dirty="0">
                          <a:effectLst/>
                        </a:rPr>
                        <a:t>40</a:t>
                      </a:r>
                      <a:endParaRPr lang="en-US" sz="3700" dirty="0">
                        <a:effectLst/>
                        <a:latin typeface="Times New Roman"/>
                        <a:ea typeface="Times New Roman"/>
                      </a:endParaRPr>
                    </a:p>
                  </a:txBody>
                  <a:tcPr marL="68580" marR="68580" marT="0" marB="0"/>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5461002" y="4681836"/>
            <a:ext cx="35873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tabLst>
                <a:tab pos="114300" algn="l"/>
              </a:tabLst>
              <a:defRPr>
                <a:solidFill>
                  <a:schemeClr val="tx1"/>
                </a:solidFill>
                <a:latin typeface="Arial" pitchFamily="34" charset="0"/>
                <a:cs typeface="Arial" pitchFamily="34" charset="0"/>
              </a:defRPr>
            </a:lvl1pPr>
            <a:lvl2pPr fontAlgn="base">
              <a:spcBef>
                <a:spcPct val="0"/>
              </a:spcBef>
              <a:spcAft>
                <a:spcPct val="0"/>
              </a:spcAft>
              <a:tabLst>
                <a:tab pos="114300" algn="l"/>
              </a:tabLst>
              <a:defRPr>
                <a:solidFill>
                  <a:schemeClr val="tx1"/>
                </a:solidFill>
                <a:latin typeface="Arial" pitchFamily="34" charset="0"/>
                <a:cs typeface="Arial" pitchFamily="34" charset="0"/>
              </a:defRPr>
            </a:lvl2pPr>
            <a:lvl3pPr fontAlgn="base">
              <a:spcBef>
                <a:spcPct val="0"/>
              </a:spcBef>
              <a:spcAft>
                <a:spcPct val="0"/>
              </a:spcAft>
              <a:tabLst>
                <a:tab pos="114300" algn="l"/>
              </a:tabLst>
              <a:defRPr>
                <a:solidFill>
                  <a:schemeClr val="tx1"/>
                </a:solidFill>
                <a:latin typeface="Arial" pitchFamily="34" charset="0"/>
                <a:cs typeface="Arial" pitchFamily="34" charset="0"/>
              </a:defRPr>
            </a:lvl3pPr>
            <a:lvl4pPr fontAlgn="base">
              <a:spcBef>
                <a:spcPct val="0"/>
              </a:spcBef>
              <a:spcAft>
                <a:spcPct val="0"/>
              </a:spcAft>
              <a:tabLst>
                <a:tab pos="114300" algn="l"/>
              </a:tabLst>
              <a:defRPr>
                <a:solidFill>
                  <a:schemeClr val="tx1"/>
                </a:solidFill>
                <a:latin typeface="Arial" pitchFamily="34" charset="0"/>
                <a:cs typeface="Arial" pitchFamily="34" charset="0"/>
              </a:defRPr>
            </a:lvl4pPr>
            <a:lvl5pPr fontAlgn="base">
              <a:spcBef>
                <a:spcPct val="0"/>
              </a:spcBef>
              <a:spcAft>
                <a:spcPct val="0"/>
              </a:spcAft>
              <a:tabLst>
                <a:tab pos="114300" algn="l"/>
              </a:tabLst>
              <a:defRPr>
                <a:solidFill>
                  <a:schemeClr val="tx1"/>
                </a:solidFill>
                <a:latin typeface="Arial" pitchFamily="34" charset="0"/>
                <a:cs typeface="Arial" pitchFamily="34" charset="0"/>
              </a:defRPr>
            </a:lvl5pPr>
            <a:lvl6pPr fontAlgn="base">
              <a:spcBef>
                <a:spcPct val="0"/>
              </a:spcBef>
              <a:spcAft>
                <a:spcPct val="0"/>
              </a:spcAft>
              <a:tabLst>
                <a:tab pos="114300" algn="l"/>
              </a:tabLst>
              <a:defRPr>
                <a:solidFill>
                  <a:schemeClr val="tx1"/>
                </a:solidFill>
                <a:latin typeface="Arial" pitchFamily="34" charset="0"/>
                <a:cs typeface="Arial" pitchFamily="34" charset="0"/>
              </a:defRPr>
            </a:lvl6pPr>
            <a:lvl7pPr fontAlgn="base">
              <a:spcBef>
                <a:spcPct val="0"/>
              </a:spcBef>
              <a:spcAft>
                <a:spcPct val="0"/>
              </a:spcAft>
              <a:tabLst>
                <a:tab pos="114300" algn="l"/>
              </a:tabLst>
              <a:defRPr>
                <a:solidFill>
                  <a:schemeClr val="tx1"/>
                </a:solidFill>
                <a:latin typeface="Arial" pitchFamily="34" charset="0"/>
                <a:cs typeface="Arial" pitchFamily="34" charset="0"/>
              </a:defRPr>
            </a:lvl7pPr>
            <a:lvl8pPr fontAlgn="base">
              <a:spcBef>
                <a:spcPct val="0"/>
              </a:spcBef>
              <a:spcAft>
                <a:spcPct val="0"/>
              </a:spcAft>
              <a:tabLst>
                <a:tab pos="114300" algn="l"/>
              </a:tabLst>
              <a:defRPr>
                <a:solidFill>
                  <a:schemeClr val="tx1"/>
                </a:solidFill>
                <a:latin typeface="Arial" pitchFamily="34" charset="0"/>
                <a:cs typeface="Arial" pitchFamily="34" charset="0"/>
              </a:defRPr>
            </a:lvl8pPr>
            <a:lvl9pPr fontAlgn="base">
              <a:spcBef>
                <a:spcPct val="0"/>
              </a:spcBef>
              <a:spcAft>
                <a:spcPct val="0"/>
              </a:spcAft>
              <a:tabLst>
                <a:tab pos="114300" algn="l"/>
              </a:tabLst>
              <a:defRPr>
                <a:solidFill>
                  <a:schemeClr val="tx1"/>
                </a:solidFill>
                <a:latin typeface="Arial" pitchFamily="34" charset="0"/>
                <a:cs typeface="Arial" pitchFamily="34" charset="0"/>
              </a:defRPr>
            </a:lvl9pPr>
          </a:lstStyle>
          <a:p>
            <a:r>
              <a:rPr lang="en-US" altLang="en-US" sz="2400" u="sng" dirty="0">
                <a:ea typeface="Times New Roman" pitchFamily="18" charset="0"/>
              </a:rPr>
              <a:t>Time in Accra = </a:t>
            </a:r>
            <a:r>
              <a:rPr lang="en-US" altLang="en-US" sz="2400" b="1" u="sng" dirty="0">
                <a:ea typeface="Times New Roman" pitchFamily="18" charset="0"/>
              </a:rPr>
              <a:t>11.40am</a:t>
            </a:r>
            <a:endParaRPr lang="en-US" altLang="en-US" sz="3600" u="sng" dirty="0"/>
          </a:p>
        </p:txBody>
      </p:sp>
    </p:spTree>
    <p:extLst>
      <p:ext uri="{BB962C8B-B14F-4D97-AF65-F5344CB8AC3E}">
        <p14:creationId xmlns:p14="http://schemas.microsoft.com/office/powerpoint/2010/main" val="1837130037"/>
      </p:ext>
    </p:extLst>
  </p:cSld>
  <p:clrMapOvr>
    <a:masterClrMapping/>
  </p:clrMapOvr>
  <p:transition spd="slow" advTm="60000">
    <p:cover/>
  </p:transition>
  <p:timing>
    <p:tnLst>
      <p:par>
        <p:cTn id="1" dur="indefinite" restart="never" nodeType="tmRoot"/>
      </p:par>
    </p:tnLst>
  </p:timing>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8000" y="-38100"/>
            <a:ext cx="9144000" cy="5632311"/>
          </a:xfrm>
          <a:prstGeom prst="rect">
            <a:avLst/>
          </a:prstGeom>
        </p:spPr>
        <p:txBody>
          <a:bodyPr wrap="square">
            <a:spAutoFit/>
          </a:bodyPr>
          <a:lstStyle/>
          <a:p>
            <a:r>
              <a:rPr lang="en-US" sz="2400" b="1" u="sng" dirty="0">
                <a:solidFill>
                  <a:srgbClr val="FF0000"/>
                </a:solidFill>
              </a:rPr>
              <a:t>Presidential candidates</a:t>
            </a:r>
            <a:r>
              <a:rPr lang="en-US" sz="2400" b="1" u="sng" dirty="0"/>
              <a:t> </a:t>
            </a:r>
            <a:r>
              <a:rPr lang="en-US" sz="2400" dirty="0"/>
              <a:t>. </a:t>
            </a:r>
            <a:endParaRPr lang="en-US" sz="2400" dirty="0"/>
          </a:p>
          <a:p>
            <a:r>
              <a:rPr lang="en-US" sz="2400" dirty="0"/>
              <a:t>•One </a:t>
            </a:r>
            <a:r>
              <a:rPr lang="en-US" sz="2400" dirty="0"/>
              <a:t>must have identification card.</a:t>
            </a:r>
          </a:p>
          <a:p>
            <a:r>
              <a:rPr lang="en-US" sz="2400" dirty="0"/>
              <a:t>•One </a:t>
            </a:r>
            <a:r>
              <a:rPr lang="en-US" sz="2400" dirty="0"/>
              <a:t>must be a citizen of </a:t>
            </a:r>
            <a:r>
              <a:rPr lang="en-US" sz="2400" dirty="0"/>
              <a:t>Kenya by birth </a:t>
            </a:r>
            <a:endParaRPr lang="en-US" sz="2400" dirty="0"/>
          </a:p>
          <a:p>
            <a:r>
              <a:rPr lang="en-US" sz="2400" dirty="0"/>
              <a:t>•One </a:t>
            </a:r>
            <a:r>
              <a:rPr lang="en-US" sz="2400" dirty="0"/>
              <a:t>must be a registered voter. </a:t>
            </a:r>
          </a:p>
          <a:p>
            <a:r>
              <a:rPr lang="en-US" sz="2400" dirty="0"/>
              <a:t>•one must be a degree holder from a recognized university</a:t>
            </a:r>
          </a:p>
          <a:p>
            <a:pPr marL="342900" indent="-342900">
              <a:buFont typeface="Arial" pitchFamily="34" charset="0"/>
              <a:buChar char="•"/>
            </a:pPr>
            <a:r>
              <a:rPr lang="en-US" sz="2400" dirty="0"/>
              <a:t>So long as one qualifies to be elected a member of parliament</a:t>
            </a:r>
          </a:p>
          <a:p>
            <a:endParaRPr lang="en-US" sz="2400" b="1" u="sng" dirty="0">
              <a:solidFill>
                <a:srgbClr val="FF0000"/>
              </a:solidFill>
            </a:endParaRPr>
          </a:p>
          <a:p>
            <a:r>
              <a:rPr lang="en-US" sz="2400" b="1" u="sng" dirty="0">
                <a:solidFill>
                  <a:srgbClr val="FF0000"/>
                </a:solidFill>
              </a:rPr>
              <a:t>Parliamentary </a:t>
            </a:r>
            <a:r>
              <a:rPr lang="en-US" sz="2400" b="1" u="sng" dirty="0">
                <a:solidFill>
                  <a:srgbClr val="FF0000"/>
                </a:solidFill>
              </a:rPr>
              <a:t>candidates </a:t>
            </a:r>
            <a:endParaRPr lang="en-US" sz="2400" dirty="0">
              <a:solidFill>
                <a:srgbClr val="FF0000"/>
              </a:solidFill>
            </a:endParaRPr>
          </a:p>
          <a:p>
            <a:r>
              <a:rPr lang="en-US" sz="2400" dirty="0"/>
              <a:t>•One </a:t>
            </a:r>
            <a:r>
              <a:rPr lang="en-US" sz="2400" dirty="0"/>
              <a:t>must be a registered voter. </a:t>
            </a:r>
          </a:p>
          <a:p>
            <a:r>
              <a:rPr lang="en-US" sz="2400" dirty="0"/>
              <a:t>•One </a:t>
            </a:r>
            <a:r>
              <a:rPr lang="en-US" sz="2400" dirty="0"/>
              <a:t>must be a Kenyan citizen. </a:t>
            </a:r>
          </a:p>
          <a:p>
            <a:r>
              <a:rPr lang="en-US" sz="2400" dirty="0"/>
              <a:t>•One </a:t>
            </a:r>
            <a:r>
              <a:rPr lang="en-US" sz="2400" dirty="0"/>
              <a:t>must be of sound </a:t>
            </a:r>
            <a:r>
              <a:rPr lang="en-US" sz="2400" dirty="0"/>
              <a:t>mind</a:t>
            </a:r>
            <a:endParaRPr lang="en-US" sz="2400" dirty="0"/>
          </a:p>
          <a:p>
            <a:r>
              <a:rPr lang="en-US" sz="2400" dirty="0"/>
              <a:t>•One </a:t>
            </a:r>
            <a:r>
              <a:rPr lang="en-US" sz="2400" dirty="0"/>
              <a:t>must not be a bankrupt </a:t>
            </a:r>
          </a:p>
          <a:p>
            <a:r>
              <a:rPr lang="en-US" sz="2400" dirty="0"/>
              <a:t>•One </a:t>
            </a:r>
            <a:r>
              <a:rPr lang="en-US" sz="2400" dirty="0"/>
              <a:t>must be able to speak English and Kiswahili as well as reading and writing </a:t>
            </a:r>
            <a:r>
              <a:rPr lang="en-US" sz="2400" dirty="0"/>
              <a:t>both languages</a:t>
            </a:r>
            <a:r>
              <a:rPr lang="en-US" sz="2400" dirty="0"/>
              <a:t>. </a:t>
            </a:r>
            <a:endParaRPr lang="en-US" sz="2400" dirty="0"/>
          </a:p>
          <a:p>
            <a:endParaRPr lang="en-US" sz="2400" dirty="0"/>
          </a:p>
        </p:txBody>
      </p:sp>
    </p:spTree>
    <p:extLst>
      <p:ext uri="{BB962C8B-B14F-4D97-AF65-F5344CB8AC3E}">
        <p14:creationId xmlns:p14="http://schemas.microsoft.com/office/powerpoint/2010/main" val="2887152612"/>
      </p:ext>
    </p:extLst>
  </p:cSld>
  <p:clrMapOvr>
    <a:masterClrMapping/>
  </p:clrMapOvr>
  <p:transition spd="slow">
    <p:cover/>
  </p:transition>
  <p:timing>
    <p:tnLst>
      <p:par>
        <p:cTn id="1" dur="indefinite" restart="never" nodeType="tmRoot"/>
      </p:par>
    </p:tnLst>
  </p:timing>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200" y="-190500"/>
            <a:ext cx="9448800" cy="6001643"/>
          </a:xfrm>
          <a:prstGeom prst="rect">
            <a:avLst/>
          </a:prstGeom>
          <a:noFill/>
        </p:spPr>
        <p:txBody>
          <a:bodyPr wrap="square" rtlCol="0">
            <a:spAutoFit/>
          </a:bodyPr>
          <a:lstStyle/>
          <a:p>
            <a:pPr algn="ctr">
              <a:lnSpc>
                <a:spcPct val="150000"/>
              </a:lnSpc>
            </a:pPr>
            <a:r>
              <a:rPr lang="en-US" sz="3200" b="1" u="sng" dirty="0">
                <a:solidFill>
                  <a:srgbClr val="FF0000"/>
                </a:solidFill>
              </a:rPr>
              <a:t>GUBERNATORIAL CANDIDACY</a:t>
            </a:r>
          </a:p>
          <a:p>
            <a:pPr marL="457200" indent="-457200">
              <a:lnSpc>
                <a:spcPct val="150000"/>
              </a:lnSpc>
              <a:buFont typeface="Wingdings" pitchFamily="2" charset="2"/>
              <a:buChar char="q"/>
            </a:pPr>
            <a:r>
              <a:rPr lang="en-US" sz="3200" dirty="0"/>
              <a:t>One </a:t>
            </a:r>
            <a:r>
              <a:rPr lang="en-US" sz="3200" dirty="0"/>
              <a:t>must have identification card.</a:t>
            </a:r>
          </a:p>
          <a:p>
            <a:pPr marL="457200" indent="-457200">
              <a:lnSpc>
                <a:spcPct val="150000"/>
              </a:lnSpc>
              <a:buFont typeface="Wingdings" pitchFamily="2" charset="2"/>
              <a:buChar char="q"/>
            </a:pPr>
            <a:r>
              <a:rPr lang="en-US" sz="3200" dirty="0"/>
              <a:t>One </a:t>
            </a:r>
            <a:r>
              <a:rPr lang="en-US" sz="3200" dirty="0"/>
              <a:t>must be a citizen of Kenya by birth </a:t>
            </a:r>
          </a:p>
          <a:p>
            <a:pPr marL="457200" indent="-457200">
              <a:lnSpc>
                <a:spcPct val="150000"/>
              </a:lnSpc>
              <a:buFont typeface="Wingdings" pitchFamily="2" charset="2"/>
              <a:buChar char="q"/>
            </a:pPr>
            <a:r>
              <a:rPr lang="en-US" sz="3200" dirty="0"/>
              <a:t>One </a:t>
            </a:r>
            <a:r>
              <a:rPr lang="en-US" sz="3200" dirty="0"/>
              <a:t>must be a registered voter. </a:t>
            </a:r>
          </a:p>
          <a:p>
            <a:pPr marL="457200" indent="-457200">
              <a:lnSpc>
                <a:spcPct val="150000"/>
              </a:lnSpc>
              <a:buFont typeface="Wingdings" pitchFamily="2" charset="2"/>
              <a:buChar char="q"/>
            </a:pPr>
            <a:r>
              <a:rPr lang="en-US" sz="3200" dirty="0"/>
              <a:t>one </a:t>
            </a:r>
            <a:r>
              <a:rPr lang="en-US" sz="3200" dirty="0"/>
              <a:t>must be a degree holder from a recognized university</a:t>
            </a:r>
          </a:p>
          <a:p>
            <a:pPr marL="457200" indent="-457200">
              <a:lnSpc>
                <a:spcPct val="150000"/>
              </a:lnSpc>
              <a:buFont typeface="Wingdings" pitchFamily="2" charset="2"/>
              <a:buChar char="q"/>
            </a:pPr>
            <a:r>
              <a:rPr lang="en-US" sz="3200" dirty="0"/>
              <a:t>So long as one qualifies to be elected a member of parliament</a:t>
            </a:r>
          </a:p>
        </p:txBody>
      </p:sp>
    </p:spTree>
    <p:extLst>
      <p:ext uri="{BB962C8B-B14F-4D97-AF65-F5344CB8AC3E}">
        <p14:creationId xmlns:p14="http://schemas.microsoft.com/office/powerpoint/2010/main" val="3023133670"/>
      </p:ext>
    </p:extLst>
  </p:cSld>
  <p:clrMapOvr>
    <a:masterClrMapping/>
  </p:clrMapOvr>
  <p:transition spd="slow">
    <p:cover/>
  </p:transition>
  <p:timing>
    <p:tnLst>
      <p:par>
        <p:cTn id="1" dur="indefinite" restart="never" nodeType="tmRoot"/>
      </p:par>
    </p:tnLst>
  </p:timing>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2800" y="114301"/>
            <a:ext cx="8458200" cy="5632311"/>
          </a:xfrm>
          <a:prstGeom prst="rect">
            <a:avLst/>
          </a:prstGeom>
          <a:noFill/>
        </p:spPr>
        <p:txBody>
          <a:bodyPr wrap="square" rtlCol="0">
            <a:spAutoFit/>
          </a:bodyPr>
          <a:lstStyle/>
          <a:p>
            <a:pPr algn="ctr">
              <a:lnSpc>
                <a:spcPct val="150000"/>
              </a:lnSpc>
            </a:pPr>
            <a:r>
              <a:rPr lang="en-US" sz="3200" b="1" u="sng" dirty="0">
                <a:solidFill>
                  <a:srgbClr val="FF0000"/>
                </a:solidFill>
              </a:rPr>
              <a:t>SENATORIAL CANDIDACY</a:t>
            </a:r>
          </a:p>
          <a:p>
            <a:pPr marL="457200" indent="-457200">
              <a:lnSpc>
                <a:spcPct val="150000"/>
              </a:lnSpc>
              <a:buFont typeface="Wingdings" pitchFamily="2" charset="2"/>
              <a:buChar char="q"/>
            </a:pPr>
            <a:r>
              <a:rPr lang="en-US" sz="2800" dirty="0"/>
              <a:t>One </a:t>
            </a:r>
            <a:r>
              <a:rPr lang="en-US" sz="2800" dirty="0"/>
              <a:t>must have identification card.</a:t>
            </a:r>
          </a:p>
          <a:p>
            <a:pPr marL="457200" indent="-457200">
              <a:lnSpc>
                <a:spcPct val="150000"/>
              </a:lnSpc>
              <a:buFont typeface="Wingdings" pitchFamily="2" charset="2"/>
              <a:buChar char="q"/>
            </a:pPr>
            <a:r>
              <a:rPr lang="en-US" sz="2800" dirty="0"/>
              <a:t>One must be a citizen of Kenya by birth </a:t>
            </a:r>
          </a:p>
          <a:p>
            <a:pPr marL="457200" indent="-457200">
              <a:lnSpc>
                <a:spcPct val="150000"/>
              </a:lnSpc>
              <a:buFont typeface="Wingdings" pitchFamily="2" charset="2"/>
              <a:buChar char="q"/>
            </a:pPr>
            <a:r>
              <a:rPr lang="en-US" sz="2800" dirty="0"/>
              <a:t>One must be a registered voter. </a:t>
            </a:r>
          </a:p>
          <a:p>
            <a:pPr marL="457200" indent="-457200">
              <a:lnSpc>
                <a:spcPct val="150000"/>
              </a:lnSpc>
              <a:buFont typeface="Wingdings" pitchFamily="2" charset="2"/>
              <a:buChar char="q"/>
            </a:pPr>
            <a:r>
              <a:rPr lang="en-US" sz="2800" dirty="0"/>
              <a:t>one must be a degree holder from a recognized university</a:t>
            </a:r>
          </a:p>
          <a:p>
            <a:pPr marL="457200" indent="-457200">
              <a:lnSpc>
                <a:spcPct val="150000"/>
              </a:lnSpc>
              <a:buFont typeface="Wingdings" pitchFamily="2" charset="2"/>
              <a:buChar char="q"/>
            </a:pPr>
            <a:r>
              <a:rPr lang="en-US" sz="2800" dirty="0"/>
              <a:t>So long as one qualifies to be elected a member of </a:t>
            </a:r>
            <a:r>
              <a:rPr lang="en-US" sz="2800" dirty="0"/>
              <a:t>parliament</a:t>
            </a:r>
            <a:endParaRPr lang="en-US" dirty="0"/>
          </a:p>
          <a:p>
            <a:endParaRPr lang="en-US" dirty="0"/>
          </a:p>
        </p:txBody>
      </p:sp>
    </p:spTree>
    <p:extLst>
      <p:ext uri="{BB962C8B-B14F-4D97-AF65-F5344CB8AC3E}">
        <p14:creationId xmlns:p14="http://schemas.microsoft.com/office/powerpoint/2010/main" val="3166997050"/>
      </p:ext>
    </p:extLst>
  </p:cSld>
  <p:clrMapOvr>
    <a:masterClrMapping/>
  </p:clrMapOvr>
  <p:transition spd="slow">
    <p:cover/>
  </p:transition>
  <p:timing>
    <p:tnLst>
      <p:par>
        <p:cTn id="1" dur="indefinite" restart="never" nodeType="tmRoot"/>
      </p:par>
    </p:tnLst>
  </p:timing>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6600" y="190501"/>
            <a:ext cx="8763000" cy="4708981"/>
          </a:xfrm>
          <a:prstGeom prst="rect">
            <a:avLst/>
          </a:prstGeom>
          <a:noFill/>
        </p:spPr>
        <p:txBody>
          <a:bodyPr wrap="square" rtlCol="0">
            <a:spAutoFit/>
          </a:bodyPr>
          <a:lstStyle/>
          <a:p>
            <a:pPr algn="ctr">
              <a:lnSpc>
                <a:spcPct val="150000"/>
              </a:lnSpc>
            </a:pPr>
            <a:r>
              <a:rPr lang="en-US" sz="3200" b="1" u="sng" dirty="0">
                <a:solidFill>
                  <a:srgbClr val="FF0000"/>
                </a:solidFill>
              </a:rPr>
              <a:t>CIVIC CANDIDATES</a:t>
            </a:r>
            <a:endParaRPr lang="en-US" sz="3200" u="sng" dirty="0"/>
          </a:p>
          <a:p>
            <a:pPr marL="285750" indent="-285750">
              <a:lnSpc>
                <a:spcPct val="150000"/>
              </a:lnSpc>
              <a:buFont typeface="Wingdings" pitchFamily="2" charset="2"/>
              <a:buChar char="q"/>
            </a:pPr>
            <a:r>
              <a:rPr lang="en-US" sz="2800" dirty="0"/>
              <a:t>	One must be a registered voter. </a:t>
            </a:r>
          </a:p>
          <a:p>
            <a:pPr marL="285750" indent="-285750">
              <a:lnSpc>
                <a:spcPct val="150000"/>
              </a:lnSpc>
              <a:buFont typeface="Wingdings" pitchFamily="2" charset="2"/>
              <a:buChar char="q"/>
            </a:pPr>
            <a:r>
              <a:rPr lang="en-US" sz="2800" dirty="0"/>
              <a:t>	One must be a Kenyan citizen. </a:t>
            </a:r>
          </a:p>
          <a:p>
            <a:pPr marL="285750" indent="-285750">
              <a:lnSpc>
                <a:spcPct val="150000"/>
              </a:lnSpc>
              <a:buFont typeface="Wingdings" pitchFamily="2" charset="2"/>
              <a:buChar char="q"/>
            </a:pPr>
            <a:r>
              <a:rPr lang="en-US" sz="2800" dirty="0"/>
              <a:t>	One must be of sound mind</a:t>
            </a:r>
          </a:p>
          <a:p>
            <a:pPr marL="285750" indent="-285750">
              <a:lnSpc>
                <a:spcPct val="150000"/>
              </a:lnSpc>
              <a:buFont typeface="Wingdings" pitchFamily="2" charset="2"/>
              <a:buChar char="q"/>
            </a:pPr>
            <a:r>
              <a:rPr lang="en-US" sz="2800" dirty="0"/>
              <a:t>	One must not be a bankrupt </a:t>
            </a:r>
          </a:p>
          <a:p>
            <a:pPr marL="285750" indent="-285750">
              <a:lnSpc>
                <a:spcPct val="150000"/>
              </a:lnSpc>
              <a:buFont typeface="Wingdings" pitchFamily="2" charset="2"/>
              <a:buChar char="q"/>
            </a:pPr>
            <a:r>
              <a:rPr lang="en-US" sz="2800" dirty="0"/>
              <a:t>	One must be able to speak English and Kiswahili as </a:t>
            </a:r>
            <a:r>
              <a:rPr lang="en-US" sz="2800" dirty="0"/>
              <a:t>	well as reading </a:t>
            </a:r>
            <a:r>
              <a:rPr lang="en-US" sz="2800" dirty="0"/>
              <a:t>and </a:t>
            </a:r>
            <a:r>
              <a:rPr lang="en-US" sz="2800" dirty="0"/>
              <a:t>writing both </a:t>
            </a:r>
            <a:r>
              <a:rPr lang="en-US" sz="2800" dirty="0"/>
              <a:t>languages. </a:t>
            </a:r>
            <a:endParaRPr lang="en-US" sz="2800" dirty="0"/>
          </a:p>
        </p:txBody>
      </p:sp>
    </p:spTree>
    <p:extLst>
      <p:ext uri="{BB962C8B-B14F-4D97-AF65-F5344CB8AC3E}">
        <p14:creationId xmlns:p14="http://schemas.microsoft.com/office/powerpoint/2010/main" val="1480889962"/>
      </p:ext>
    </p:extLst>
  </p:cSld>
  <p:clrMapOvr>
    <a:masterClrMapping/>
  </p:clrMapOvr>
  <p:transition spd="slow">
    <p:cover/>
  </p:transition>
  <p:timing>
    <p:tnLst>
      <p:par>
        <p:cTn id="1" dur="indefinite" restart="never" nodeType="tmRoot"/>
      </p:par>
    </p:tnLst>
  </p:timing>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0400" y="190501"/>
            <a:ext cx="8458200" cy="5447645"/>
          </a:xfrm>
          <a:prstGeom prst="rect">
            <a:avLst/>
          </a:prstGeom>
        </p:spPr>
        <p:txBody>
          <a:bodyPr wrap="square">
            <a:spAutoFit/>
          </a:bodyPr>
          <a:lstStyle/>
          <a:p>
            <a:pPr algn="ctr"/>
            <a:r>
              <a:rPr lang="en-US" sz="3600" b="1" u="sng" dirty="0">
                <a:solidFill>
                  <a:srgbClr val="FF0000"/>
                </a:solidFill>
              </a:rPr>
              <a:t>SOURCES OF GOVERNMENT REVENUE </a:t>
            </a:r>
          </a:p>
          <a:p>
            <a:pPr>
              <a:lnSpc>
                <a:spcPct val="150000"/>
              </a:lnSpc>
            </a:pPr>
            <a:r>
              <a:rPr lang="en-US" sz="2400" dirty="0"/>
              <a:t>•</a:t>
            </a:r>
            <a:r>
              <a:rPr lang="en-US" sz="2400" dirty="0"/>
              <a:t>	Income tax paid by employed people. </a:t>
            </a:r>
          </a:p>
          <a:p>
            <a:pPr>
              <a:lnSpc>
                <a:spcPct val="150000"/>
              </a:lnSpc>
            </a:pPr>
            <a:r>
              <a:rPr lang="en-US" sz="2400" dirty="0"/>
              <a:t>•	Other taxes such as import and export duties. </a:t>
            </a:r>
          </a:p>
          <a:p>
            <a:pPr>
              <a:lnSpc>
                <a:spcPct val="150000"/>
              </a:lnSpc>
            </a:pPr>
            <a:r>
              <a:rPr lang="en-US" sz="2400" dirty="0"/>
              <a:t>•	Licenses bought. </a:t>
            </a:r>
          </a:p>
          <a:p>
            <a:pPr>
              <a:lnSpc>
                <a:spcPct val="150000"/>
              </a:lnSpc>
            </a:pPr>
            <a:r>
              <a:rPr lang="en-US" sz="2400" dirty="0"/>
              <a:t>•	Fines. </a:t>
            </a:r>
          </a:p>
          <a:p>
            <a:pPr>
              <a:lnSpc>
                <a:spcPct val="150000"/>
              </a:lnSpc>
            </a:pPr>
            <a:r>
              <a:rPr lang="en-US" sz="2400" dirty="0"/>
              <a:t>•	Sales of government property. </a:t>
            </a:r>
          </a:p>
          <a:p>
            <a:pPr>
              <a:lnSpc>
                <a:spcPct val="150000"/>
              </a:lnSpc>
            </a:pPr>
            <a:r>
              <a:rPr lang="en-US" sz="2400" dirty="0"/>
              <a:t>•	Loans.</a:t>
            </a:r>
          </a:p>
          <a:p>
            <a:pPr>
              <a:lnSpc>
                <a:spcPct val="150000"/>
              </a:lnSpc>
            </a:pPr>
            <a:r>
              <a:rPr lang="en-US" sz="2400" dirty="0"/>
              <a:t>•	Rates and rents.</a:t>
            </a:r>
          </a:p>
          <a:p>
            <a:pPr>
              <a:lnSpc>
                <a:spcPct val="150000"/>
              </a:lnSpc>
            </a:pPr>
            <a:r>
              <a:rPr lang="en-US" sz="2400" dirty="0"/>
              <a:t>•	Aids and grants. </a:t>
            </a:r>
          </a:p>
          <a:p>
            <a:endParaRPr lang="en-US" sz="2400" dirty="0"/>
          </a:p>
        </p:txBody>
      </p:sp>
    </p:spTree>
    <p:extLst>
      <p:ext uri="{BB962C8B-B14F-4D97-AF65-F5344CB8AC3E}">
        <p14:creationId xmlns:p14="http://schemas.microsoft.com/office/powerpoint/2010/main" val="2802602867"/>
      </p:ext>
    </p:extLst>
  </p:cSld>
  <p:clrMapOvr>
    <a:masterClrMapping/>
  </p:clrMapOvr>
  <p:transition spd="slow">
    <p:cover/>
  </p:transition>
  <p:timing>
    <p:tnLst>
      <p:par>
        <p:cTn id="1" dur="indefinite" restart="never" nodeType="tmRoot"/>
      </p:par>
    </p:tnLst>
  </p:timing>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400" y="38100"/>
            <a:ext cx="8991600" cy="5940088"/>
          </a:xfrm>
          <a:prstGeom prst="rect">
            <a:avLst/>
          </a:prstGeom>
        </p:spPr>
        <p:txBody>
          <a:bodyPr wrap="square">
            <a:spAutoFit/>
          </a:bodyPr>
          <a:lstStyle/>
          <a:p>
            <a:pPr algn="ctr"/>
            <a:r>
              <a:rPr lang="en-US" sz="4400" b="1" u="sng" dirty="0">
                <a:solidFill>
                  <a:srgbClr val="FF0000"/>
                </a:solidFill>
              </a:rPr>
              <a:t> 2. THE EXECUTIVE</a:t>
            </a:r>
            <a:endParaRPr lang="en-US" sz="4400" b="1" u="sng" dirty="0">
              <a:solidFill>
                <a:srgbClr val="FF0000"/>
              </a:solidFill>
            </a:endParaRPr>
          </a:p>
          <a:p>
            <a:r>
              <a:rPr lang="en-US" sz="2800" dirty="0"/>
              <a:t>The president is the head of the executive</a:t>
            </a:r>
          </a:p>
          <a:p>
            <a:r>
              <a:rPr lang="en-US" sz="2800" dirty="0"/>
              <a:t>Composition of the executive</a:t>
            </a:r>
          </a:p>
          <a:p>
            <a:pPr marL="457200" indent="-457200">
              <a:buFont typeface="+mj-lt"/>
              <a:buAutoNum type="arabicPeriod"/>
            </a:pPr>
            <a:r>
              <a:rPr lang="en-US" sz="2800" dirty="0"/>
              <a:t>The president</a:t>
            </a:r>
          </a:p>
          <a:p>
            <a:pPr marL="457200" indent="-457200">
              <a:buFont typeface="+mj-lt"/>
              <a:buAutoNum type="arabicPeriod"/>
            </a:pPr>
            <a:r>
              <a:rPr lang="en-US" sz="2800" dirty="0"/>
              <a:t>The Deputy president</a:t>
            </a:r>
          </a:p>
          <a:p>
            <a:pPr marL="457200" indent="-457200">
              <a:buFont typeface="+mj-lt"/>
              <a:buAutoNum type="arabicPeriod"/>
            </a:pPr>
            <a:r>
              <a:rPr lang="en-US" sz="2800" dirty="0"/>
              <a:t>Attorney general-  the chief legal advisor to the president and the government of  Kenya</a:t>
            </a:r>
          </a:p>
          <a:p>
            <a:pPr marL="457200" indent="-457200">
              <a:buFont typeface="+mj-lt"/>
              <a:buAutoNum type="arabicPeriod"/>
            </a:pPr>
            <a:r>
              <a:rPr lang="en-US" sz="2800" dirty="0"/>
              <a:t>Cabinet secretaries</a:t>
            </a:r>
          </a:p>
          <a:p>
            <a:pPr marL="457200" indent="-457200">
              <a:buFont typeface="+mj-lt"/>
              <a:buAutoNum type="arabicPeriod"/>
            </a:pPr>
            <a:r>
              <a:rPr lang="en-US" sz="2800" dirty="0"/>
              <a:t>Civil servants</a:t>
            </a:r>
          </a:p>
          <a:p>
            <a:endParaRPr lang="en-US" sz="2800" dirty="0"/>
          </a:p>
          <a:p>
            <a:r>
              <a:rPr lang="en-US" sz="2800" dirty="0"/>
              <a:t>The main function of the executive is to implement the laws and policies of the Government</a:t>
            </a:r>
          </a:p>
          <a:p>
            <a:endParaRPr lang="en-US" sz="2800" dirty="0"/>
          </a:p>
        </p:txBody>
      </p:sp>
    </p:spTree>
    <p:extLst>
      <p:ext uri="{BB962C8B-B14F-4D97-AF65-F5344CB8AC3E}">
        <p14:creationId xmlns:p14="http://schemas.microsoft.com/office/powerpoint/2010/main" val="2114490607"/>
      </p:ext>
    </p:extLst>
  </p:cSld>
  <p:clrMapOvr>
    <a:masterClrMapping/>
  </p:clrMapOvr>
  <p:transition spd="slow" advTm="60000">
    <p:cover/>
  </p:transition>
  <p:timing>
    <p:tnLst>
      <p:par>
        <p:cTn id="1" dur="indefinite" restart="never" nodeType="tmRoot"/>
      </p:par>
    </p:tnLst>
  </p:timing>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200" y="261522"/>
            <a:ext cx="9372600" cy="5262979"/>
          </a:xfrm>
          <a:prstGeom prst="rect">
            <a:avLst/>
          </a:prstGeom>
          <a:noFill/>
        </p:spPr>
        <p:txBody>
          <a:bodyPr wrap="square" rtlCol="0">
            <a:spAutoFit/>
          </a:bodyPr>
          <a:lstStyle/>
          <a:p>
            <a:r>
              <a:rPr lang="en-US" sz="4000" b="1" u="sng" dirty="0">
                <a:solidFill>
                  <a:srgbClr val="FF0000"/>
                </a:solidFill>
              </a:rPr>
              <a:t>COMPOSITION OF THE CABINET</a:t>
            </a:r>
          </a:p>
          <a:p>
            <a:pPr marL="342900" indent="-342900">
              <a:lnSpc>
                <a:spcPct val="200000"/>
              </a:lnSpc>
              <a:buFont typeface="+mj-lt"/>
              <a:buAutoNum type="arabicPeriod"/>
            </a:pPr>
            <a:r>
              <a:rPr lang="en-US" sz="2400" dirty="0"/>
              <a:t>The president</a:t>
            </a:r>
          </a:p>
          <a:p>
            <a:pPr marL="342900" indent="-342900">
              <a:lnSpc>
                <a:spcPct val="200000"/>
              </a:lnSpc>
              <a:buFont typeface="+mj-lt"/>
              <a:buAutoNum type="arabicPeriod"/>
            </a:pPr>
            <a:r>
              <a:rPr lang="en-US" sz="2400" dirty="0"/>
              <a:t>Deputy President</a:t>
            </a:r>
          </a:p>
          <a:p>
            <a:pPr marL="342900" indent="-342900">
              <a:lnSpc>
                <a:spcPct val="200000"/>
              </a:lnSpc>
              <a:buFont typeface="+mj-lt"/>
              <a:buAutoNum type="arabicPeriod"/>
            </a:pPr>
            <a:r>
              <a:rPr lang="en-US" sz="2400" dirty="0"/>
              <a:t>The attorney general</a:t>
            </a:r>
          </a:p>
          <a:p>
            <a:pPr marL="342900" indent="-342900">
              <a:lnSpc>
                <a:spcPct val="200000"/>
              </a:lnSpc>
              <a:buFont typeface="+mj-lt"/>
              <a:buAutoNum type="arabicPeriod"/>
            </a:pPr>
            <a:r>
              <a:rPr lang="en-US" sz="2400" dirty="0"/>
              <a:t>Cabinet secretaries</a:t>
            </a:r>
          </a:p>
          <a:p>
            <a:pPr marL="342900" indent="-342900">
              <a:lnSpc>
                <a:spcPct val="200000"/>
              </a:lnSpc>
              <a:buFont typeface="+mj-lt"/>
              <a:buAutoNum type="arabicPeriod"/>
            </a:pPr>
            <a:r>
              <a:rPr lang="en-US" sz="2400" dirty="0"/>
              <a:t>Head of civil service – secretary to the cabinet</a:t>
            </a:r>
          </a:p>
          <a:p>
            <a:r>
              <a:rPr lang="en-US" sz="2000" dirty="0">
                <a:solidFill>
                  <a:srgbClr val="FF0000"/>
                </a:solidFill>
              </a:rPr>
              <a:t> </a:t>
            </a:r>
            <a:r>
              <a:rPr lang="en-US" sz="2800" dirty="0">
                <a:solidFill>
                  <a:srgbClr val="FF0000"/>
                </a:solidFill>
              </a:rPr>
              <a:t>T</a:t>
            </a:r>
            <a:r>
              <a:rPr lang="en-US" sz="2800" dirty="0">
                <a:solidFill>
                  <a:srgbClr val="FF0000"/>
                </a:solidFill>
              </a:rPr>
              <a:t>he main function of the cabinet is to formulate government policies</a:t>
            </a:r>
            <a:r>
              <a:rPr lang="en-US" dirty="0">
                <a:solidFill>
                  <a:srgbClr val="FF0000"/>
                </a:solidFill>
              </a:rPr>
              <a:t>.</a:t>
            </a:r>
          </a:p>
        </p:txBody>
      </p:sp>
    </p:spTree>
    <p:extLst>
      <p:ext uri="{BB962C8B-B14F-4D97-AF65-F5344CB8AC3E}">
        <p14:creationId xmlns:p14="http://schemas.microsoft.com/office/powerpoint/2010/main" val="2537005792"/>
      </p:ext>
    </p:extLst>
  </p:cSld>
  <p:clrMapOvr>
    <a:masterClrMapping/>
  </p:clrMapOvr>
  <p:transition spd="slow">
    <p:cover/>
  </p:transition>
  <p:timing>
    <p:tnLst>
      <p:par>
        <p:cTn id="1" dur="indefinite" restart="never" nodeType="tmRoot"/>
      </p:par>
    </p:tnLst>
  </p:timing>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14300"/>
            <a:ext cx="9144000" cy="5386090"/>
          </a:xfrm>
          <a:prstGeom prst="rect">
            <a:avLst/>
          </a:prstGeom>
        </p:spPr>
        <p:txBody>
          <a:bodyPr wrap="square">
            <a:spAutoFit/>
          </a:bodyPr>
          <a:lstStyle/>
          <a:p>
            <a:pPr algn="ctr"/>
            <a:r>
              <a:rPr lang="en-US" sz="3600" b="1" u="sng" dirty="0">
                <a:solidFill>
                  <a:srgbClr val="FF0000"/>
                </a:solidFill>
              </a:rPr>
              <a:t>3. THE JUDICIARY </a:t>
            </a:r>
            <a:endParaRPr lang="en-US" sz="3600" b="1" u="sng" dirty="0">
              <a:solidFill>
                <a:srgbClr val="FF0000"/>
              </a:solidFill>
            </a:endParaRPr>
          </a:p>
          <a:p>
            <a:r>
              <a:rPr lang="en-US" sz="2800" dirty="0"/>
              <a:t>The Chief Justice is he head of the judiciary</a:t>
            </a:r>
          </a:p>
          <a:p>
            <a:r>
              <a:rPr lang="en-US" sz="2800" dirty="0"/>
              <a:t>Composition of the judiciary</a:t>
            </a:r>
          </a:p>
          <a:p>
            <a:endParaRPr lang="en-US" sz="2800" dirty="0"/>
          </a:p>
          <a:p>
            <a:pPr marL="514350" indent="-514350">
              <a:buFont typeface="+mj-lt"/>
              <a:buAutoNum type="arabicPeriod"/>
            </a:pPr>
            <a:r>
              <a:rPr lang="en-US" sz="2800" dirty="0">
                <a:solidFill>
                  <a:schemeClr val="accent5">
                    <a:lumMod val="75000"/>
                  </a:schemeClr>
                </a:solidFill>
              </a:rPr>
              <a:t>The supreme court</a:t>
            </a:r>
          </a:p>
          <a:p>
            <a:pPr marL="514350" indent="-514350">
              <a:buFont typeface="+mj-lt"/>
              <a:buAutoNum type="arabicPeriod"/>
            </a:pPr>
            <a:r>
              <a:rPr lang="en-US" sz="2800" dirty="0">
                <a:solidFill>
                  <a:schemeClr val="accent5">
                    <a:lumMod val="75000"/>
                  </a:schemeClr>
                </a:solidFill>
              </a:rPr>
              <a:t>The court of appeal</a:t>
            </a:r>
          </a:p>
          <a:p>
            <a:pPr marL="514350" indent="-514350">
              <a:buFont typeface="+mj-lt"/>
              <a:buAutoNum type="arabicPeriod"/>
            </a:pPr>
            <a:r>
              <a:rPr lang="en-US" sz="2800" dirty="0">
                <a:solidFill>
                  <a:schemeClr val="accent5">
                    <a:lumMod val="75000"/>
                  </a:schemeClr>
                </a:solidFill>
              </a:rPr>
              <a:t>The high court</a:t>
            </a:r>
          </a:p>
          <a:p>
            <a:pPr marL="514350" indent="-514350">
              <a:buFont typeface="+mj-lt"/>
              <a:buAutoNum type="arabicPeriod"/>
            </a:pPr>
            <a:r>
              <a:rPr lang="en-US" sz="2800" dirty="0"/>
              <a:t>Magistrates courts</a:t>
            </a:r>
          </a:p>
          <a:p>
            <a:pPr marL="514350" indent="-514350">
              <a:buFont typeface="+mj-lt"/>
              <a:buAutoNum type="arabicPeriod"/>
            </a:pPr>
            <a:r>
              <a:rPr lang="en-US" sz="2800" dirty="0" err="1"/>
              <a:t>Kadhi’s</a:t>
            </a:r>
            <a:r>
              <a:rPr lang="en-US" sz="2800" dirty="0"/>
              <a:t> courts</a:t>
            </a:r>
          </a:p>
          <a:p>
            <a:pPr marL="514350" indent="-514350">
              <a:buFont typeface="+mj-lt"/>
              <a:buAutoNum type="arabicPeriod"/>
            </a:pPr>
            <a:r>
              <a:rPr lang="en-US" sz="2800" dirty="0"/>
              <a:t>Court martial</a:t>
            </a:r>
          </a:p>
          <a:p>
            <a:pPr marL="514350" indent="-514350">
              <a:buFont typeface="+mj-lt"/>
              <a:buAutoNum type="arabicPeriod"/>
            </a:pPr>
            <a:endParaRPr lang="en-US" sz="2800" dirty="0"/>
          </a:p>
          <a:p>
            <a:endParaRPr lang="en-US" sz="2800" dirty="0"/>
          </a:p>
        </p:txBody>
      </p:sp>
      <p:grpSp>
        <p:nvGrpSpPr>
          <p:cNvPr id="7" name="Group 6"/>
          <p:cNvGrpSpPr/>
          <p:nvPr/>
        </p:nvGrpSpPr>
        <p:grpSpPr>
          <a:xfrm>
            <a:off x="3860800" y="2019300"/>
            <a:ext cx="3397210" cy="2667000"/>
            <a:chOff x="3352800" y="1638300"/>
            <a:chExt cx="3397210" cy="2667000"/>
          </a:xfrm>
        </p:grpSpPr>
        <p:sp>
          <p:nvSpPr>
            <p:cNvPr id="3" name="Right Brace 2"/>
            <p:cNvSpPr/>
            <p:nvPr/>
          </p:nvSpPr>
          <p:spPr>
            <a:xfrm>
              <a:off x="3352800" y="1638300"/>
              <a:ext cx="381000" cy="1219200"/>
            </a:xfrm>
            <a:prstGeom prst="rightBrace">
              <a:avLst/>
            </a:prstGeom>
            <a:noFill/>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3657600" y="1943100"/>
              <a:ext cx="2468817" cy="523220"/>
            </a:xfrm>
            <a:prstGeom prst="rect">
              <a:avLst/>
            </a:prstGeom>
            <a:noFill/>
          </p:spPr>
          <p:txBody>
            <a:bodyPr wrap="none" rtlCol="0">
              <a:spAutoFit/>
            </a:bodyPr>
            <a:lstStyle/>
            <a:p>
              <a:r>
                <a:rPr lang="en-US" sz="2800" b="1" dirty="0">
                  <a:solidFill>
                    <a:srgbClr val="FF0000"/>
                  </a:solidFill>
                </a:rPr>
                <a:t>Superior courts</a:t>
              </a:r>
              <a:endParaRPr lang="en-US" sz="2800" b="1" dirty="0">
                <a:solidFill>
                  <a:srgbClr val="FF0000"/>
                </a:solidFill>
              </a:endParaRPr>
            </a:p>
          </p:txBody>
        </p:sp>
        <p:sp>
          <p:nvSpPr>
            <p:cNvPr id="5" name="Right Brace 4"/>
            <p:cNvSpPr/>
            <p:nvPr/>
          </p:nvSpPr>
          <p:spPr>
            <a:xfrm>
              <a:off x="3390900" y="3009900"/>
              <a:ext cx="266700" cy="1295400"/>
            </a:xfrm>
            <a:prstGeom prst="rightBrace">
              <a:avLst/>
            </a:prstGeom>
            <a:ln w="57150">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3733800" y="3390900"/>
              <a:ext cx="3016210" cy="523220"/>
            </a:xfrm>
            <a:prstGeom prst="rect">
              <a:avLst/>
            </a:prstGeom>
            <a:noFill/>
          </p:spPr>
          <p:txBody>
            <a:bodyPr wrap="none" rtlCol="0">
              <a:spAutoFit/>
            </a:bodyPr>
            <a:lstStyle/>
            <a:p>
              <a:r>
                <a:rPr lang="en-US" sz="2800" b="1" dirty="0">
                  <a:solidFill>
                    <a:srgbClr val="FF0000"/>
                  </a:solidFill>
                </a:rPr>
                <a:t>Subordinate courts</a:t>
              </a:r>
              <a:endParaRPr lang="en-US" sz="2800" b="1" dirty="0">
                <a:solidFill>
                  <a:srgbClr val="FF0000"/>
                </a:solidFill>
              </a:endParaRPr>
            </a:p>
          </p:txBody>
        </p:sp>
      </p:grpSp>
    </p:spTree>
    <p:extLst>
      <p:ext uri="{BB962C8B-B14F-4D97-AF65-F5344CB8AC3E}">
        <p14:creationId xmlns:p14="http://schemas.microsoft.com/office/powerpoint/2010/main" val="3488351926"/>
      </p:ext>
    </p:extLst>
  </p:cSld>
  <p:clrMapOvr>
    <a:masterClrMapping/>
  </p:clrMapOvr>
  <p:transition spd="slow" advTm="60000">
    <p:cover/>
  </p:transition>
  <p:timing>
    <p:tnLst>
      <p:par>
        <p:cTn id="1" dur="indefinite" restart="never" nodeType="tmRoot"/>
      </p:par>
    </p:tnLst>
  </p:timing>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5200" y="76856"/>
            <a:ext cx="8382000" cy="5447645"/>
          </a:xfrm>
          <a:prstGeom prst="rect">
            <a:avLst/>
          </a:prstGeom>
          <a:noFill/>
        </p:spPr>
        <p:txBody>
          <a:bodyPr wrap="square" rtlCol="0">
            <a:spAutoFit/>
          </a:bodyPr>
          <a:lstStyle/>
          <a:p>
            <a:pPr lvl="0" algn="ctr">
              <a:lnSpc>
                <a:spcPct val="150000"/>
              </a:lnSpc>
            </a:pPr>
            <a:r>
              <a:rPr lang="en-US" sz="3600" b="1" u="sng" dirty="0">
                <a:solidFill>
                  <a:srgbClr val="FF0000"/>
                </a:solidFill>
              </a:rPr>
              <a:t>SPECIAL COURTS</a:t>
            </a:r>
          </a:p>
          <a:p>
            <a:pPr marL="514350" indent="-514350">
              <a:lnSpc>
                <a:spcPct val="150000"/>
              </a:lnSpc>
              <a:buFont typeface="+mj-lt"/>
              <a:buAutoNum type="arabicPeriod"/>
            </a:pPr>
            <a:r>
              <a:rPr lang="en-US" sz="2800" dirty="0">
                <a:solidFill>
                  <a:prstClr val="black"/>
                </a:solidFill>
              </a:rPr>
              <a:t>Juvenile </a:t>
            </a:r>
            <a:r>
              <a:rPr lang="en-US" sz="2800" dirty="0">
                <a:solidFill>
                  <a:prstClr val="black"/>
                </a:solidFill>
              </a:rPr>
              <a:t>courts- minors(under 18 </a:t>
            </a:r>
            <a:r>
              <a:rPr lang="en-US" sz="2800" dirty="0">
                <a:solidFill>
                  <a:prstClr val="black"/>
                </a:solidFill>
              </a:rPr>
              <a:t>yrs.)</a:t>
            </a:r>
            <a:endParaRPr lang="en-US" sz="2800" dirty="0">
              <a:solidFill>
                <a:prstClr val="black"/>
              </a:solidFill>
            </a:endParaRPr>
          </a:p>
          <a:p>
            <a:pPr marL="514350" indent="-514350">
              <a:lnSpc>
                <a:spcPct val="150000"/>
              </a:lnSpc>
              <a:buFont typeface="+mj-lt"/>
              <a:buAutoNum type="arabicPeriod"/>
            </a:pPr>
            <a:r>
              <a:rPr lang="en-US" sz="2800" dirty="0">
                <a:solidFill>
                  <a:prstClr val="black"/>
                </a:solidFill>
              </a:rPr>
              <a:t>Industrial courts – employers and </a:t>
            </a:r>
            <a:r>
              <a:rPr lang="en-US" sz="2800" dirty="0">
                <a:solidFill>
                  <a:prstClr val="black"/>
                </a:solidFill>
              </a:rPr>
              <a:t>employees</a:t>
            </a:r>
          </a:p>
          <a:p>
            <a:pPr marL="514350" indent="-514350">
              <a:lnSpc>
                <a:spcPct val="150000"/>
              </a:lnSpc>
              <a:buFont typeface="+mj-lt"/>
              <a:buAutoNum type="arabicPeriod"/>
            </a:pPr>
            <a:r>
              <a:rPr lang="en-US" sz="2800" dirty="0">
                <a:solidFill>
                  <a:prstClr val="black"/>
                </a:solidFill>
              </a:rPr>
              <a:t>Anti corruption courts- corruption cases</a:t>
            </a:r>
          </a:p>
          <a:p>
            <a:pPr marL="457200" indent="-457200">
              <a:lnSpc>
                <a:spcPct val="150000"/>
              </a:lnSpc>
              <a:buFont typeface="Arial" pitchFamily="34" charset="0"/>
              <a:buChar char="•"/>
            </a:pPr>
            <a:r>
              <a:rPr lang="en-US" sz="2800" dirty="0">
                <a:solidFill>
                  <a:prstClr val="black"/>
                </a:solidFill>
              </a:rPr>
              <a:t>Superior courts consist of judges who are appointed by the president</a:t>
            </a:r>
          </a:p>
          <a:p>
            <a:pPr marL="457200" indent="-457200">
              <a:lnSpc>
                <a:spcPct val="150000"/>
              </a:lnSpc>
              <a:buFont typeface="Arial" pitchFamily="34" charset="0"/>
              <a:buChar char="•"/>
            </a:pPr>
            <a:r>
              <a:rPr lang="en-US" sz="2800" dirty="0">
                <a:solidFill>
                  <a:prstClr val="black"/>
                </a:solidFill>
              </a:rPr>
              <a:t>Subordinate courts consist of magistrates who are appointed by the Judicial Service Commission</a:t>
            </a:r>
            <a:endParaRPr lang="en-US" sz="2800" dirty="0">
              <a:solidFill>
                <a:prstClr val="black"/>
              </a:solidFill>
            </a:endParaRPr>
          </a:p>
        </p:txBody>
      </p:sp>
    </p:spTree>
    <p:extLst>
      <p:ext uri="{BB962C8B-B14F-4D97-AF65-F5344CB8AC3E}">
        <p14:creationId xmlns:p14="http://schemas.microsoft.com/office/powerpoint/2010/main" val="991408148"/>
      </p:ext>
    </p:extLst>
  </p:cSld>
  <p:clrMapOvr>
    <a:masterClrMapping/>
  </p:clrMapOvr>
  <p:transition spd="slow">
    <p:cover/>
  </p:transition>
  <p:timing>
    <p:tnLst>
      <p:par>
        <p:cTn id="1" dur="indefinite" restart="never" nodeType="tmRoot"/>
      </p:par>
    </p:tnLst>
  </p:timing>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200" y="190501"/>
            <a:ext cx="9144000" cy="5139869"/>
          </a:xfrm>
          <a:prstGeom prst="rect">
            <a:avLst/>
          </a:prstGeom>
          <a:noFill/>
        </p:spPr>
        <p:txBody>
          <a:bodyPr wrap="square" rtlCol="0">
            <a:spAutoFit/>
          </a:bodyPr>
          <a:lstStyle/>
          <a:p>
            <a:pPr algn="ctr"/>
            <a:r>
              <a:rPr lang="en-US" sz="2800" b="1" u="sng" dirty="0">
                <a:solidFill>
                  <a:srgbClr val="FF0000"/>
                </a:solidFill>
              </a:rPr>
              <a:t>COMPOSITION OF THE SUPREME COURT</a:t>
            </a:r>
          </a:p>
          <a:p>
            <a:pPr>
              <a:lnSpc>
                <a:spcPct val="250000"/>
              </a:lnSpc>
            </a:pPr>
            <a:r>
              <a:rPr lang="en-US" sz="2400" dirty="0"/>
              <a:t>Chief Justice – the president of the supreme court </a:t>
            </a:r>
          </a:p>
          <a:p>
            <a:pPr>
              <a:lnSpc>
                <a:spcPct val="250000"/>
              </a:lnSpc>
            </a:pPr>
            <a:r>
              <a:rPr lang="en-US" sz="2400" dirty="0"/>
              <a:t>Deputy Chief Justice - Deputy president of the supreme court</a:t>
            </a:r>
          </a:p>
          <a:p>
            <a:pPr>
              <a:lnSpc>
                <a:spcPct val="250000"/>
              </a:lnSpc>
            </a:pPr>
            <a:r>
              <a:rPr lang="en-US" sz="2400" dirty="0"/>
              <a:t>Five other judges</a:t>
            </a:r>
          </a:p>
          <a:p>
            <a:pPr>
              <a:lnSpc>
                <a:spcPct val="250000"/>
              </a:lnSpc>
            </a:pPr>
            <a:r>
              <a:rPr lang="en-US" sz="2400" dirty="0"/>
              <a:t>There are seven judges in number in the supreme court</a:t>
            </a:r>
          </a:p>
          <a:p>
            <a:pPr>
              <a:lnSpc>
                <a:spcPct val="250000"/>
              </a:lnSpc>
            </a:pPr>
            <a:r>
              <a:rPr lang="en-US" sz="2400" dirty="0"/>
              <a:t>The supreme court hears and determines presidential election petitions</a:t>
            </a:r>
          </a:p>
        </p:txBody>
      </p:sp>
    </p:spTree>
    <p:extLst>
      <p:ext uri="{BB962C8B-B14F-4D97-AF65-F5344CB8AC3E}">
        <p14:creationId xmlns:p14="http://schemas.microsoft.com/office/powerpoint/2010/main" val="676951813"/>
      </p:ext>
    </p:extLst>
  </p:cSld>
  <p:clrMapOvr>
    <a:masterClrMapping/>
  </p:clrMapOvr>
  <p:transition spd="slow">
    <p:cove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60400" y="127000"/>
            <a:ext cx="8991600" cy="3771900"/>
          </a:xfrm>
          <a:prstGeom prst="rect">
            <a:avLst/>
          </a:prstGeom>
        </p:spPr>
        <p:txBody>
          <a:bodyPr/>
          <a:lstStyle/>
          <a:p>
            <a:pPr marL="0" indent="0">
              <a:buNone/>
            </a:pPr>
            <a:r>
              <a:rPr lang="en-US" b="1" u="sng" dirty="0">
                <a:latin typeface="Arial Rounded MT Bold" pitchFamily="34" charset="0"/>
              </a:rPr>
              <a:t>Example 2</a:t>
            </a:r>
            <a:r>
              <a:rPr lang="en-US" u="sng" dirty="0">
                <a:latin typeface="Arial Rounded MT Bold" pitchFamily="34" charset="0"/>
              </a:rPr>
              <a:t>:</a:t>
            </a:r>
            <a:r>
              <a:rPr lang="en-US" dirty="0">
                <a:latin typeface="Arial Rounded MT Bold" pitchFamily="34" charset="0"/>
              </a:rPr>
              <a:t> </a:t>
            </a:r>
          </a:p>
          <a:p>
            <a:pPr marL="0" indent="0">
              <a:buNone/>
            </a:pPr>
            <a:r>
              <a:rPr lang="en-US" dirty="0">
                <a:latin typeface="Arial Rounded MT Bold" pitchFamily="34" charset="0"/>
              </a:rPr>
              <a:t>What is the time in Monrovia in Liberia which lies on Longitude 10</a:t>
            </a:r>
            <a:r>
              <a:rPr lang="en-US" baseline="30000" dirty="0">
                <a:latin typeface="Arial Rounded MT Bold" pitchFamily="34" charset="0"/>
              </a:rPr>
              <a:t>o</a:t>
            </a:r>
            <a:r>
              <a:rPr lang="en-US" dirty="0">
                <a:latin typeface="Arial Rounded MT Bold" pitchFamily="34" charset="0"/>
              </a:rPr>
              <a:t> W, if it is 8.00am in Cairo on longitude 30</a:t>
            </a:r>
            <a:r>
              <a:rPr lang="en-US" baseline="30000" dirty="0">
                <a:latin typeface="Arial Rounded MT Bold" pitchFamily="34" charset="0"/>
              </a:rPr>
              <a:t>o</a:t>
            </a:r>
            <a:r>
              <a:rPr lang="en-US" dirty="0">
                <a:latin typeface="Arial Rounded MT Bold" pitchFamily="34" charset="0"/>
              </a:rPr>
              <a:t> E?</a:t>
            </a:r>
          </a:p>
          <a:p>
            <a:endParaRPr lang="en-US" dirty="0">
              <a:latin typeface="Arial Rounded MT Bold" pitchFamily="34" charset="0"/>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070" y="2324100"/>
            <a:ext cx="78549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60600" y="4504018"/>
            <a:ext cx="1295400" cy="410882"/>
          </a:xfrm>
          <a:prstGeom prst="rect">
            <a:avLst/>
          </a:prstGeom>
          <a:noFill/>
        </p:spPr>
        <p:txBody>
          <a:bodyPr wrap="square" rtlCol="0">
            <a:spAutoFit/>
          </a:bodyPr>
          <a:lstStyle/>
          <a:p>
            <a:pPr>
              <a:lnSpc>
                <a:spcPct val="115000"/>
              </a:lnSpc>
              <a:spcAft>
                <a:spcPts val="1000"/>
              </a:spcAft>
            </a:pPr>
            <a:r>
              <a:rPr lang="en-US" b="1" dirty="0">
                <a:ea typeface="Calibri"/>
                <a:cs typeface="Times New Roman"/>
              </a:rPr>
              <a:t>10</a:t>
            </a:r>
            <a:r>
              <a:rPr lang="en-US" b="1" baseline="30000" dirty="0">
                <a:ea typeface="Calibri"/>
                <a:cs typeface="Times New Roman"/>
              </a:rPr>
              <a:t>0</a:t>
            </a:r>
            <a:r>
              <a:rPr lang="en-US" b="1" dirty="0">
                <a:ea typeface="Calibri"/>
                <a:cs typeface="Times New Roman"/>
              </a:rPr>
              <a:t>W</a:t>
            </a:r>
            <a:endParaRPr lang="en-US" dirty="0">
              <a:ea typeface="Calibri"/>
              <a:cs typeface="Times New Roman"/>
            </a:endParaRPr>
          </a:p>
        </p:txBody>
      </p:sp>
    </p:spTree>
    <p:extLst>
      <p:ext uri="{BB962C8B-B14F-4D97-AF65-F5344CB8AC3E}">
        <p14:creationId xmlns:p14="http://schemas.microsoft.com/office/powerpoint/2010/main" val="2165323392"/>
      </p:ext>
    </p:extLst>
  </p:cSld>
  <p:clrMapOvr>
    <a:masterClrMapping/>
  </p:clrMapOvr>
  <p:transition spd="slow" advTm="60000">
    <p:cover/>
  </p:transition>
  <p:timing>
    <p:tnLst>
      <p:par>
        <p:cTn id="1" dur="indefinite" restart="never" nodeType="tmRoot"/>
      </p:par>
    </p:tnLst>
  </p:timing>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5200" y="419101"/>
            <a:ext cx="8305800" cy="4955203"/>
          </a:xfrm>
          <a:prstGeom prst="rect">
            <a:avLst/>
          </a:prstGeom>
          <a:noFill/>
        </p:spPr>
        <p:txBody>
          <a:bodyPr wrap="square" rtlCol="0">
            <a:spAutoFit/>
          </a:bodyPr>
          <a:lstStyle/>
          <a:p>
            <a:pPr algn="ctr"/>
            <a:r>
              <a:rPr lang="en-US" sz="4000" b="1" u="sng" dirty="0">
                <a:solidFill>
                  <a:srgbClr val="FF0000"/>
                </a:solidFill>
              </a:rPr>
              <a:t>FUNCTIONS OF THE JUDICIARY</a:t>
            </a:r>
          </a:p>
          <a:p>
            <a:pPr marL="342900" indent="-342900">
              <a:lnSpc>
                <a:spcPct val="150000"/>
              </a:lnSpc>
              <a:buFont typeface="+mj-lt"/>
              <a:buAutoNum type="arabicPeriod"/>
            </a:pPr>
            <a:r>
              <a:rPr lang="en-US" sz="3200" dirty="0"/>
              <a:t>Interpreting the law- main</a:t>
            </a:r>
          </a:p>
          <a:p>
            <a:pPr marL="342900" indent="-342900">
              <a:lnSpc>
                <a:spcPct val="150000"/>
              </a:lnSpc>
              <a:buFont typeface="+mj-lt"/>
              <a:buAutoNum type="arabicPeriod"/>
            </a:pPr>
            <a:r>
              <a:rPr lang="en-US" sz="3200" dirty="0"/>
              <a:t>Hearing and determining cases</a:t>
            </a:r>
          </a:p>
          <a:p>
            <a:pPr marL="342900" indent="-342900">
              <a:lnSpc>
                <a:spcPct val="150000"/>
              </a:lnSpc>
              <a:buFont typeface="+mj-lt"/>
              <a:buAutoNum type="arabicPeriod"/>
            </a:pPr>
            <a:r>
              <a:rPr lang="en-US" sz="3200" dirty="0"/>
              <a:t>Ensuring that there is justice and fairness</a:t>
            </a:r>
          </a:p>
          <a:p>
            <a:pPr marL="342900" indent="-342900">
              <a:lnSpc>
                <a:spcPct val="150000"/>
              </a:lnSpc>
              <a:buFont typeface="+mj-lt"/>
              <a:buAutoNum type="arabicPeriod"/>
            </a:pPr>
            <a:r>
              <a:rPr lang="en-US" sz="3200" dirty="0"/>
              <a:t>Bringing peace between the accused and the accuser</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783641323"/>
      </p:ext>
    </p:extLst>
  </p:cSld>
  <p:clrMapOvr>
    <a:masterClrMapping/>
  </p:clrMapOvr>
  <p:transition spd="slow">
    <p:cover/>
  </p:transition>
  <p:timing>
    <p:tnLst>
      <p:par>
        <p:cTn id="1" dur="indefinite" restart="never" nodeType="tmRoot"/>
      </p:par>
    </p:tnLst>
  </p:timing>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266700"/>
            <a:ext cx="9144000" cy="5016758"/>
          </a:xfrm>
          <a:prstGeom prst="rect">
            <a:avLst/>
          </a:prstGeom>
        </p:spPr>
        <p:txBody>
          <a:bodyPr wrap="square">
            <a:spAutoFit/>
          </a:bodyPr>
          <a:lstStyle/>
          <a:p>
            <a:pPr algn="ctr"/>
            <a:r>
              <a:rPr lang="en-US" sz="3200" b="1" u="sng" dirty="0">
                <a:solidFill>
                  <a:srgbClr val="FF0000"/>
                </a:solidFill>
              </a:rPr>
              <a:t>Roles of </a:t>
            </a:r>
            <a:r>
              <a:rPr lang="en-US" sz="3200" b="1" u="sng" dirty="0">
                <a:solidFill>
                  <a:srgbClr val="FF0000"/>
                </a:solidFill>
              </a:rPr>
              <a:t>citizen</a:t>
            </a:r>
            <a:endParaRPr lang="en-US" sz="3200" b="1" u="sng" dirty="0">
              <a:solidFill>
                <a:srgbClr val="FF0000"/>
              </a:solidFill>
            </a:endParaRPr>
          </a:p>
          <a:p>
            <a:r>
              <a:rPr lang="en-US" sz="2400" dirty="0"/>
              <a:t>•	Participating in election. </a:t>
            </a:r>
          </a:p>
          <a:p>
            <a:r>
              <a:rPr lang="en-US" sz="2400" dirty="0"/>
              <a:t>•	Find out how the government is carrying out its duties. </a:t>
            </a:r>
          </a:p>
          <a:p>
            <a:r>
              <a:rPr lang="en-US" sz="2400" dirty="0"/>
              <a:t>•	Respecting and obeying laws. </a:t>
            </a:r>
          </a:p>
          <a:p>
            <a:r>
              <a:rPr lang="en-US" sz="2400" dirty="0"/>
              <a:t>•	To support the government.</a:t>
            </a:r>
          </a:p>
          <a:p>
            <a:r>
              <a:rPr lang="en-US" sz="2400" dirty="0"/>
              <a:t>•	 Being patriotic by defending the Nations. </a:t>
            </a:r>
          </a:p>
          <a:p>
            <a:r>
              <a:rPr lang="en-US" sz="2400" dirty="0"/>
              <a:t>•	Attending government meeting. </a:t>
            </a:r>
          </a:p>
          <a:p>
            <a:r>
              <a:rPr lang="en-US" sz="2400" dirty="0"/>
              <a:t>•	Paying taxes. </a:t>
            </a:r>
          </a:p>
          <a:p>
            <a:r>
              <a:rPr lang="en-US" sz="2400" dirty="0"/>
              <a:t>•	Participating in development. </a:t>
            </a:r>
          </a:p>
          <a:p>
            <a:r>
              <a:rPr lang="en-US" sz="2400" dirty="0"/>
              <a:t>•	Protecting the environment by controlling pollution and planting </a:t>
            </a:r>
            <a:r>
              <a:rPr lang="en-US" sz="2400" dirty="0"/>
              <a:t>	trees </a:t>
            </a:r>
            <a:r>
              <a:rPr lang="en-US" sz="2400" dirty="0"/>
              <a:t>and keeping it clean. </a:t>
            </a:r>
          </a:p>
          <a:p>
            <a:r>
              <a:rPr lang="en-US" sz="2400" dirty="0"/>
              <a:t>•	To help those in need and the less fortune.</a:t>
            </a:r>
          </a:p>
          <a:p>
            <a:r>
              <a:rPr lang="en-US" sz="2400" dirty="0"/>
              <a:t>•	Being role models. </a:t>
            </a:r>
          </a:p>
        </p:txBody>
      </p:sp>
    </p:spTree>
    <p:extLst>
      <p:ext uri="{BB962C8B-B14F-4D97-AF65-F5344CB8AC3E}">
        <p14:creationId xmlns:p14="http://schemas.microsoft.com/office/powerpoint/2010/main" val="2718962689"/>
      </p:ext>
    </p:extLst>
  </p:cSld>
  <p:clrMapOvr>
    <a:masterClrMapping/>
  </p:clrMapOvr>
  <p:transition spd="slow" advTm="60000">
    <p:cover/>
  </p:transition>
  <p:timing>
    <p:tnLst>
      <p:par>
        <p:cTn id="1" dur="indefinite" restart="never" nodeType="tmRoot"/>
      </p:par>
    </p:tnLst>
  </p:timing>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114300"/>
            <a:ext cx="9067800" cy="5570756"/>
          </a:xfrm>
          <a:prstGeom prst="rect">
            <a:avLst/>
          </a:prstGeom>
        </p:spPr>
        <p:txBody>
          <a:bodyPr wrap="square">
            <a:spAutoFit/>
          </a:bodyPr>
          <a:lstStyle/>
          <a:p>
            <a:r>
              <a:rPr lang="en-US" sz="3200" b="1" u="sng" dirty="0">
                <a:solidFill>
                  <a:srgbClr val="FF0000"/>
                </a:solidFill>
              </a:rPr>
              <a:t>Responsibility of the government to the citizen </a:t>
            </a:r>
          </a:p>
          <a:p>
            <a:pPr>
              <a:lnSpc>
                <a:spcPct val="150000"/>
              </a:lnSpc>
            </a:pPr>
            <a:r>
              <a:rPr lang="en-US" sz="2400" dirty="0"/>
              <a:t>•	Making laws and enforcing law and orders </a:t>
            </a:r>
          </a:p>
          <a:p>
            <a:pPr>
              <a:lnSpc>
                <a:spcPct val="150000"/>
              </a:lnSpc>
            </a:pPr>
            <a:r>
              <a:rPr lang="en-US" sz="2400" dirty="0"/>
              <a:t>•	Ensuring that people’s rights are protected. </a:t>
            </a:r>
          </a:p>
          <a:p>
            <a:pPr>
              <a:lnSpc>
                <a:spcPct val="150000"/>
              </a:lnSpc>
            </a:pPr>
            <a:r>
              <a:rPr lang="en-US" sz="2400" dirty="0"/>
              <a:t>•	Ensuring that there is unity in the country. </a:t>
            </a:r>
          </a:p>
          <a:p>
            <a:pPr>
              <a:lnSpc>
                <a:spcPct val="150000"/>
              </a:lnSpc>
            </a:pPr>
            <a:r>
              <a:rPr lang="en-US" sz="2400" dirty="0"/>
              <a:t>•	Providing all the necessary services. </a:t>
            </a:r>
          </a:p>
          <a:p>
            <a:pPr>
              <a:lnSpc>
                <a:spcPct val="150000"/>
              </a:lnSpc>
            </a:pPr>
            <a:r>
              <a:rPr lang="en-US" sz="2400" dirty="0"/>
              <a:t>•	Defending the country from external attacks. </a:t>
            </a:r>
          </a:p>
          <a:p>
            <a:pPr>
              <a:lnSpc>
                <a:spcPct val="150000"/>
              </a:lnSpc>
            </a:pPr>
            <a:r>
              <a:rPr lang="en-US" sz="2400" dirty="0"/>
              <a:t>•	Participating in international meeting to keep good relationship </a:t>
            </a:r>
            <a:r>
              <a:rPr lang="en-US" sz="2400" dirty="0"/>
              <a:t>	with </a:t>
            </a:r>
            <a:r>
              <a:rPr lang="en-US" sz="2400" dirty="0"/>
              <a:t>other countries.  </a:t>
            </a:r>
          </a:p>
          <a:p>
            <a:pPr>
              <a:lnSpc>
                <a:spcPct val="150000"/>
              </a:lnSpc>
            </a:pPr>
            <a:r>
              <a:rPr lang="en-US" sz="2400" dirty="0"/>
              <a:t>•	Planning and implementing projects in the country which helps </a:t>
            </a:r>
            <a:r>
              <a:rPr lang="en-US" sz="2400" dirty="0"/>
              <a:t>	its </a:t>
            </a:r>
            <a:r>
              <a:rPr lang="en-US" sz="2400" dirty="0"/>
              <a:t>people. </a:t>
            </a:r>
          </a:p>
        </p:txBody>
      </p:sp>
    </p:spTree>
    <p:extLst>
      <p:ext uri="{BB962C8B-B14F-4D97-AF65-F5344CB8AC3E}">
        <p14:creationId xmlns:p14="http://schemas.microsoft.com/office/powerpoint/2010/main" val="2732439890"/>
      </p:ext>
    </p:extLst>
  </p:cSld>
  <p:clrMapOvr>
    <a:masterClrMapping/>
  </p:clrMapOvr>
  <p:transition spd="slow" advTm="60000">
    <p:cover/>
  </p:transition>
  <p:timing>
    <p:tnLst>
      <p:par>
        <p:cTn id="1" dur="indefinite" restart="never" nodeType="tmRoot"/>
      </p:par>
    </p:tnLst>
  </p:timing>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6600" y="114300"/>
            <a:ext cx="8763000" cy="5355312"/>
          </a:xfrm>
          <a:prstGeom prst="rect">
            <a:avLst/>
          </a:prstGeom>
          <a:noFill/>
        </p:spPr>
        <p:txBody>
          <a:bodyPr wrap="square" rtlCol="0">
            <a:spAutoFit/>
          </a:bodyPr>
          <a:lstStyle/>
          <a:p>
            <a:pPr algn="ctr"/>
            <a:r>
              <a:rPr lang="en-US" sz="2400" b="1" u="sng" dirty="0">
                <a:solidFill>
                  <a:srgbClr val="FF0000"/>
                </a:solidFill>
              </a:rPr>
              <a:t>THE NATIONAL SECURITY ORGANS</a:t>
            </a:r>
          </a:p>
          <a:p>
            <a:pPr marL="342900" indent="-342900">
              <a:lnSpc>
                <a:spcPct val="150000"/>
              </a:lnSpc>
              <a:buFont typeface="+mj-lt"/>
              <a:buAutoNum type="arabicPeriod"/>
            </a:pPr>
            <a:r>
              <a:rPr lang="en-US" sz="2000" dirty="0"/>
              <a:t>The National Police Service</a:t>
            </a:r>
          </a:p>
          <a:p>
            <a:pPr marL="342900" indent="-342900">
              <a:lnSpc>
                <a:spcPct val="150000"/>
              </a:lnSpc>
              <a:buFont typeface="+mj-lt"/>
              <a:buAutoNum type="arabicPeriod"/>
            </a:pPr>
            <a:r>
              <a:rPr lang="en-US" sz="2000" dirty="0"/>
              <a:t>The Kenya Defense Force</a:t>
            </a:r>
          </a:p>
          <a:p>
            <a:pPr marL="342900" indent="-342900">
              <a:lnSpc>
                <a:spcPct val="150000"/>
              </a:lnSpc>
              <a:buFont typeface="+mj-lt"/>
              <a:buAutoNum type="arabicPeriod"/>
            </a:pPr>
            <a:r>
              <a:rPr lang="en-US" sz="2000" dirty="0"/>
              <a:t>The National Intelligence Service</a:t>
            </a:r>
          </a:p>
          <a:p>
            <a:pPr marL="342900" indent="-342900">
              <a:lnSpc>
                <a:spcPct val="150000"/>
              </a:lnSpc>
              <a:buFont typeface="+mj-lt"/>
              <a:buAutoNum type="arabicPeriod"/>
            </a:pPr>
            <a:endParaRPr lang="en-US" sz="2000" dirty="0"/>
          </a:p>
          <a:p>
            <a:pPr>
              <a:lnSpc>
                <a:spcPct val="150000"/>
              </a:lnSpc>
            </a:pPr>
            <a:r>
              <a:rPr lang="en-US" sz="2000" dirty="0"/>
              <a:t>The national police service, </a:t>
            </a:r>
            <a:r>
              <a:rPr lang="en-US" sz="2000" dirty="0">
                <a:solidFill>
                  <a:srgbClr val="FF0000"/>
                </a:solidFill>
              </a:rPr>
              <a:t>headed by the Inspector General</a:t>
            </a:r>
            <a:r>
              <a:rPr lang="en-US" sz="2000" dirty="0"/>
              <a:t>, consists of</a:t>
            </a:r>
          </a:p>
          <a:p>
            <a:pPr marL="342900" indent="-342900">
              <a:lnSpc>
                <a:spcPct val="150000"/>
              </a:lnSpc>
              <a:buFont typeface="+mj-lt"/>
              <a:buAutoNum type="arabicPeriod"/>
            </a:pPr>
            <a:r>
              <a:rPr lang="en-US" sz="2000" dirty="0"/>
              <a:t>The Kenya Police Service</a:t>
            </a:r>
          </a:p>
          <a:p>
            <a:pPr marL="342900" indent="-342900">
              <a:lnSpc>
                <a:spcPct val="150000"/>
              </a:lnSpc>
              <a:buFont typeface="+mj-lt"/>
              <a:buAutoNum type="arabicPeriod"/>
            </a:pPr>
            <a:r>
              <a:rPr lang="en-US" sz="2000" dirty="0"/>
              <a:t>The Administration Police Service</a:t>
            </a:r>
          </a:p>
          <a:p>
            <a:pPr marL="342900" indent="-342900">
              <a:lnSpc>
                <a:spcPct val="150000"/>
              </a:lnSpc>
              <a:buFont typeface="+mj-lt"/>
              <a:buAutoNum type="arabicPeriod"/>
            </a:pPr>
            <a:endParaRPr lang="en-US" sz="2000" dirty="0"/>
          </a:p>
          <a:p>
            <a:pPr>
              <a:lnSpc>
                <a:spcPct val="150000"/>
              </a:lnSpc>
            </a:pPr>
            <a:r>
              <a:rPr lang="en-US" sz="2000" dirty="0"/>
              <a:t>The Kenya Police Service is headed by a Deputy Inspector General just like the Administration Police Service.</a:t>
            </a:r>
          </a:p>
          <a:p>
            <a:endParaRPr lang="en-US" dirty="0"/>
          </a:p>
        </p:txBody>
      </p:sp>
    </p:spTree>
    <p:extLst>
      <p:ext uri="{BB962C8B-B14F-4D97-AF65-F5344CB8AC3E}">
        <p14:creationId xmlns:p14="http://schemas.microsoft.com/office/powerpoint/2010/main" val="3620122699"/>
      </p:ext>
    </p:extLst>
  </p:cSld>
  <p:clrMapOvr>
    <a:masterClrMapping/>
  </p:clrMapOvr>
  <p:transition spd="slow">
    <p:cover/>
  </p:transition>
  <p:timing>
    <p:tnLst>
      <p:par>
        <p:cTn id="1" dur="indefinite" restart="never" nodeType="tmRoot"/>
      </p:par>
    </p:tnLst>
  </p:timing>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1400" y="132863"/>
            <a:ext cx="8153400" cy="5570756"/>
          </a:xfrm>
          <a:prstGeom prst="rect">
            <a:avLst/>
          </a:prstGeom>
        </p:spPr>
        <p:txBody>
          <a:bodyPr wrap="square">
            <a:spAutoFit/>
          </a:bodyPr>
          <a:lstStyle/>
          <a:p>
            <a:pPr algn="ctr"/>
            <a:r>
              <a:rPr lang="en-US" sz="3200" b="1" u="sng" dirty="0" smtClean="0">
                <a:solidFill>
                  <a:srgbClr val="FF0000"/>
                </a:solidFill>
              </a:rPr>
              <a:t>KENYA </a:t>
            </a:r>
            <a:r>
              <a:rPr lang="en-US" sz="3200" b="1" u="sng" dirty="0">
                <a:solidFill>
                  <a:srgbClr val="FF0000"/>
                </a:solidFill>
              </a:rPr>
              <a:t>POLICE </a:t>
            </a:r>
            <a:r>
              <a:rPr lang="en-US" sz="3200" b="1" u="sng" dirty="0">
                <a:solidFill>
                  <a:srgbClr val="FF0000"/>
                </a:solidFill>
              </a:rPr>
              <a:t>SERVICES. </a:t>
            </a:r>
          </a:p>
          <a:p>
            <a:pPr>
              <a:lnSpc>
                <a:spcPct val="150000"/>
              </a:lnSpc>
            </a:pPr>
            <a:r>
              <a:rPr lang="en-US" sz="2400" dirty="0"/>
              <a:t>Maintains law and order:</a:t>
            </a:r>
          </a:p>
          <a:p>
            <a:pPr>
              <a:lnSpc>
                <a:spcPct val="150000"/>
              </a:lnSpc>
            </a:pPr>
            <a:r>
              <a:rPr lang="en-US" sz="2400" dirty="0"/>
              <a:t>•	Anti – stock theft unit. </a:t>
            </a:r>
          </a:p>
          <a:p>
            <a:pPr>
              <a:lnSpc>
                <a:spcPct val="150000"/>
              </a:lnSpc>
            </a:pPr>
            <a:r>
              <a:rPr lang="en-US" sz="2400" dirty="0"/>
              <a:t>•	Criminal investigation department (C.I.D). </a:t>
            </a:r>
          </a:p>
          <a:p>
            <a:pPr>
              <a:lnSpc>
                <a:spcPct val="150000"/>
              </a:lnSpc>
            </a:pPr>
            <a:r>
              <a:rPr lang="en-US" sz="2400" dirty="0"/>
              <a:t>•	General Service unit (GSU).</a:t>
            </a:r>
          </a:p>
          <a:p>
            <a:pPr>
              <a:lnSpc>
                <a:spcPct val="150000"/>
              </a:lnSpc>
            </a:pPr>
            <a:r>
              <a:rPr lang="en-US" sz="2400" dirty="0"/>
              <a:t>•	Traffic police.</a:t>
            </a:r>
          </a:p>
          <a:p>
            <a:pPr>
              <a:lnSpc>
                <a:spcPct val="150000"/>
              </a:lnSpc>
            </a:pPr>
            <a:r>
              <a:rPr lang="en-US" sz="2400" dirty="0"/>
              <a:t>•	Flying squad. </a:t>
            </a:r>
          </a:p>
          <a:p>
            <a:pPr>
              <a:lnSpc>
                <a:spcPct val="150000"/>
              </a:lnSpc>
            </a:pPr>
            <a:r>
              <a:rPr lang="en-US" sz="2400" dirty="0"/>
              <a:t>•</a:t>
            </a:r>
            <a:r>
              <a:rPr lang="en-US" sz="2400" dirty="0"/>
              <a:t>	Anti – poaching unit. </a:t>
            </a:r>
          </a:p>
          <a:p>
            <a:pPr>
              <a:lnSpc>
                <a:spcPct val="150000"/>
              </a:lnSpc>
            </a:pPr>
            <a:r>
              <a:rPr lang="en-US" sz="2400" dirty="0"/>
              <a:t>•</a:t>
            </a:r>
            <a:r>
              <a:rPr lang="en-US" sz="2400" dirty="0"/>
              <a:t>	Diplomatic police.</a:t>
            </a:r>
          </a:p>
          <a:p>
            <a:pPr marL="342900" indent="-342900">
              <a:lnSpc>
                <a:spcPct val="150000"/>
              </a:lnSpc>
              <a:buFont typeface="Arial" pitchFamily="34" charset="0"/>
              <a:buChar char="•"/>
            </a:pPr>
            <a:r>
              <a:rPr lang="en-US" sz="2400" dirty="0"/>
              <a:t>	Tourist police </a:t>
            </a:r>
            <a:r>
              <a:rPr lang="en-US" sz="2400" dirty="0"/>
              <a:t>unit.</a:t>
            </a:r>
            <a:endParaRPr lang="en-US" sz="2400" dirty="0"/>
          </a:p>
        </p:txBody>
      </p:sp>
    </p:spTree>
    <p:extLst>
      <p:ext uri="{BB962C8B-B14F-4D97-AF65-F5344CB8AC3E}">
        <p14:creationId xmlns:p14="http://schemas.microsoft.com/office/powerpoint/2010/main" val="1914194580"/>
      </p:ext>
    </p:extLst>
  </p:cSld>
  <p:clrMapOvr>
    <a:masterClrMapping/>
  </p:clrMapOvr>
  <p:transition spd="slow" advTm="60000">
    <p:cover/>
  </p:transition>
  <p:timing>
    <p:tnLst>
      <p:par>
        <p:cTn id="1" dur="indefinite" restart="never" nodeType="tmRoot"/>
      </p:par>
    </p:tnLst>
  </p:timing>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17501"/>
            <a:ext cx="8991600" cy="5447645"/>
          </a:xfrm>
          <a:prstGeom prst="rect">
            <a:avLst/>
          </a:prstGeom>
        </p:spPr>
        <p:txBody>
          <a:bodyPr wrap="square">
            <a:spAutoFit/>
          </a:bodyPr>
          <a:lstStyle/>
          <a:p>
            <a:pPr algn="ctr"/>
            <a:r>
              <a:rPr lang="en-US" sz="3600" b="1" u="sng" dirty="0">
                <a:solidFill>
                  <a:srgbClr val="FF0000"/>
                </a:solidFill>
              </a:rPr>
              <a:t>THE KENYA DEFENCE FORCE</a:t>
            </a:r>
            <a:endParaRPr lang="en-US" sz="2400" dirty="0"/>
          </a:p>
          <a:p>
            <a:r>
              <a:rPr lang="en-US" sz="3200" dirty="0"/>
              <a:t>They protect the country from outside attacks </a:t>
            </a:r>
          </a:p>
          <a:p>
            <a:r>
              <a:rPr lang="en-US" sz="3200" dirty="0"/>
              <a:t>External security is provided by:-</a:t>
            </a:r>
          </a:p>
          <a:p>
            <a:r>
              <a:rPr lang="en-US" sz="3200" dirty="0"/>
              <a:t>•	Kenya Army </a:t>
            </a:r>
          </a:p>
          <a:p>
            <a:r>
              <a:rPr lang="en-US" sz="3200" dirty="0"/>
              <a:t>•	Kenya Air force </a:t>
            </a:r>
          </a:p>
          <a:p>
            <a:r>
              <a:rPr lang="en-US" sz="3200" dirty="0"/>
              <a:t>•	Kenya </a:t>
            </a:r>
            <a:r>
              <a:rPr lang="en-US" sz="3200" dirty="0"/>
              <a:t>Navy</a:t>
            </a:r>
          </a:p>
          <a:p>
            <a:r>
              <a:rPr lang="en-US" sz="3200" dirty="0"/>
              <a:t>The President is the Commander in chief and appoints the Chef of General Staff.</a:t>
            </a:r>
          </a:p>
          <a:p>
            <a:r>
              <a:rPr lang="en-US" sz="3200" dirty="0">
                <a:solidFill>
                  <a:srgbClr val="FF0000"/>
                </a:solidFill>
              </a:rPr>
              <a:t>The National Intelligence Service </a:t>
            </a:r>
            <a:r>
              <a:rPr lang="en-US" sz="3200" dirty="0"/>
              <a:t>is headed by A Director General</a:t>
            </a:r>
            <a:endParaRPr lang="en-US" sz="3200" dirty="0"/>
          </a:p>
          <a:p>
            <a:endParaRPr lang="en-US" sz="2400" dirty="0"/>
          </a:p>
        </p:txBody>
      </p:sp>
    </p:spTree>
    <p:extLst>
      <p:ext uri="{BB962C8B-B14F-4D97-AF65-F5344CB8AC3E}">
        <p14:creationId xmlns:p14="http://schemas.microsoft.com/office/powerpoint/2010/main" val="2072572836"/>
      </p:ext>
    </p:extLst>
  </p:cSld>
  <p:clrMapOvr>
    <a:masterClrMapping/>
  </p:clrMapOvr>
  <p:transition spd="slow" advTm="60000">
    <p:cover/>
  </p:transition>
  <p:timing>
    <p:tnLst>
      <p:par>
        <p:cTn id="1" dur="indefinite" restart="never" nodeType="tmRoot"/>
      </p:par>
    </p:tnLst>
  </p:timing>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4200" y="38100"/>
            <a:ext cx="9067800" cy="5509200"/>
          </a:xfrm>
          <a:prstGeom prst="rect">
            <a:avLst/>
          </a:prstGeom>
        </p:spPr>
        <p:txBody>
          <a:bodyPr wrap="square">
            <a:spAutoFit/>
          </a:bodyPr>
          <a:lstStyle/>
          <a:p>
            <a:r>
              <a:rPr lang="en-US" sz="2800" b="1" u="sng" dirty="0">
                <a:solidFill>
                  <a:srgbClr val="00B0F0"/>
                </a:solidFill>
              </a:rPr>
              <a:t>Flying squad </a:t>
            </a:r>
          </a:p>
          <a:p>
            <a:r>
              <a:rPr lang="en-US" sz="2800" dirty="0"/>
              <a:t>They deal with car jacking, violent and </a:t>
            </a:r>
          </a:p>
          <a:p>
            <a:r>
              <a:rPr lang="en-US" sz="2800" dirty="0"/>
              <a:t>Robbers. They do not wear uniform.</a:t>
            </a:r>
          </a:p>
          <a:p>
            <a:endParaRPr lang="en-US" sz="1400" dirty="0"/>
          </a:p>
          <a:p>
            <a:r>
              <a:rPr lang="en-US" sz="2800" b="1" u="sng" dirty="0">
                <a:solidFill>
                  <a:srgbClr val="00B0F0"/>
                </a:solidFill>
              </a:rPr>
              <a:t>General Service Unit </a:t>
            </a:r>
          </a:p>
          <a:p>
            <a:r>
              <a:rPr lang="en-US" sz="2800" dirty="0"/>
              <a:t>They deal with violence crime and demonstrations such as riots. </a:t>
            </a:r>
          </a:p>
          <a:p>
            <a:endParaRPr lang="en-US" sz="1600" dirty="0"/>
          </a:p>
          <a:p>
            <a:r>
              <a:rPr lang="en-US" sz="2800" b="1" u="sng" dirty="0">
                <a:solidFill>
                  <a:srgbClr val="00B0F0"/>
                </a:solidFill>
              </a:rPr>
              <a:t>Administration police </a:t>
            </a:r>
          </a:p>
          <a:p>
            <a:r>
              <a:rPr lang="en-US" sz="2800" dirty="0"/>
              <a:t>They provide security to government officers such as D.O, Chiefs, and P.C </a:t>
            </a:r>
          </a:p>
          <a:p>
            <a:endParaRPr lang="en-US" sz="1400" dirty="0"/>
          </a:p>
          <a:p>
            <a:r>
              <a:rPr lang="en-US" sz="2800" b="1" u="sng" dirty="0">
                <a:solidFill>
                  <a:srgbClr val="00B0F0"/>
                </a:solidFill>
              </a:rPr>
              <a:t>Dog handlers unit </a:t>
            </a:r>
          </a:p>
          <a:p>
            <a:r>
              <a:rPr lang="en-US" sz="2800" dirty="0"/>
              <a:t>They use trained dogs to detect crime and criminals. </a:t>
            </a:r>
          </a:p>
        </p:txBody>
      </p:sp>
    </p:spTree>
    <p:extLst>
      <p:ext uri="{BB962C8B-B14F-4D97-AF65-F5344CB8AC3E}">
        <p14:creationId xmlns:p14="http://schemas.microsoft.com/office/powerpoint/2010/main" val="866361609"/>
      </p:ext>
    </p:extLst>
  </p:cSld>
  <p:clrMapOvr>
    <a:masterClrMapping/>
  </p:clrMapOvr>
  <p:transition spd="slow" advTm="60000">
    <p:cover/>
  </p:transition>
  <p:timing>
    <p:tnLst>
      <p:par>
        <p:cTn id="1" dur="indefinite" restart="never" nodeType="tmRoot"/>
      </p:par>
    </p:tnLst>
  </p:timing>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8000" y="2019300"/>
            <a:ext cx="9144000" cy="9525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en-US" sz="5400" b="1" dirty="0">
                <a:solidFill>
                  <a:schemeClr val="accent1"/>
                </a:solidFill>
                <a:latin typeface="Segoe UI Light" panose="020B0502040204020203" pitchFamily="34" charset="0"/>
                <a:cs typeface="Segoe UI Light" panose="020B0502040204020203" pitchFamily="34" charset="0"/>
              </a:rPr>
              <a:t>PAST KCPE QUESTIONS ON THE TOPIC GOVERNMENT OF KENYA</a:t>
            </a:r>
            <a:endParaRPr lang="en-US" sz="5400" dirty="0">
              <a:solidFill>
                <a:schemeClr val="accent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29554413"/>
      </p:ext>
    </p:extLst>
  </p:cSld>
  <p:clrMapOvr>
    <a:masterClrMapping/>
  </p:clrMapOvr>
  <p:transition spd="slow">
    <p:cover/>
  </p:transition>
  <p:timing>
    <p:tnLst>
      <p:par>
        <p:cTn id="1" dur="indefinite" restart="never" nodeType="tmRoot"/>
      </p:par>
    </p:tnLst>
  </p:timing>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4200" y="38100"/>
            <a:ext cx="8763000" cy="2308324"/>
          </a:xfrm>
          <a:prstGeom prst="rect">
            <a:avLst/>
          </a:prstGeom>
          <a:noFill/>
        </p:spPr>
        <p:txBody>
          <a:bodyPr wrap="square" rtlCol="0">
            <a:spAutoFit/>
          </a:bodyPr>
          <a:lstStyle/>
          <a:p>
            <a:r>
              <a:rPr lang="en-US" sz="2400" b="1" dirty="0"/>
              <a:t>YR. 2013</a:t>
            </a:r>
          </a:p>
          <a:p>
            <a:pPr marL="457200" indent="-457200">
              <a:buAutoNum type="arabicPeriod"/>
            </a:pPr>
            <a:r>
              <a:rPr lang="en-US" sz="2400" b="1" dirty="0"/>
              <a:t>The constitution of Kenya is important in that it</a:t>
            </a:r>
          </a:p>
          <a:p>
            <a:pPr marL="1371600" lvl="2" indent="-457200">
              <a:buFont typeface="+mj-lt"/>
              <a:buAutoNum type="alphaUcPeriod"/>
            </a:pPr>
            <a:r>
              <a:rPr lang="en-US" sz="2400" b="1" dirty="0"/>
              <a:t>Contains records of parliamentary proceedings</a:t>
            </a:r>
          </a:p>
          <a:p>
            <a:pPr marL="1371600" lvl="2" indent="-457200">
              <a:buFont typeface="+mj-lt"/>
              <a:buAutoNum type="alphaUcPeriod"/>
            </a:pPr>
            <a:r>
              <a:rPr lang="en-US" sz="2400" b="1" dirty="0"/>
              <a:t>Contains government policies</a:t>
            </a:r>
          </a:p>
          <a:p>
            <a:pPr marL="1371600" lvl="2" indent="-457200">
              <a:buFont typeface="+mj-lt"/>
              <a:buAutoNum type="alphaUcPeriod"/>
            </a:pPr>
            <a:r>
              <a:rPr lang="en-US" sz="2400" b="1" dirty="0"/>
              <a:t>Shows the structure of the government</a:t>
            </a:r>
          </a:p>
          <a:p>
            <a:pPr marL="1371600" lvl="2" indent="-457200">
              <a:buFont typeface="+mj-lt"/>
              <a:buAutoNum type="alphaUcPeriod"/>
            </a:pPr>
            <a:r>
              <a:rPr lang="en-US" sz="2400" b="1" dirty="0"/>
              <a:t>Shows the budget of the country</a:t>
            </a:r>
            <a:endParaRPr lang="en-US" sz="2400" b="1" dirty="0"/>
          </a:p>
        </p:txBody>
      </p:sp>
      <p:sp>
        <p:nvSpPr>
          <p:cNvPr id="6" name="Rectangle 5"/>
          <p:cNvSpPr/>
          <p:nvPr/>
        </p:nvSpPr>
        <p:spPr>
          <a:xfrm>
            <a:off x="508000" y="2465844"/>
            <a:ext cx="8763000" cy="2677656"/>
          </a:xfrm>
          <a:prstGeom prst="rect">
            <a:avLst/>
          </a:prstGeom>
        </p:spPr>
        <p:txBody>
          <a:bodyPr wrap="square">
            <a:spAutoFit/>
          </a:bodyPr>
          <a:lstStyle/>
          <a:p>
            <a:r>
              <a:rPr lang="en-US" sz="2400" b="1" dirty="0" err="1"/>
              <a:t>Yr</a:t>
            </a:r>
            <a:r>
              <a:rPr lang="en-US" sz="2400" b="1" dirty="0"/>
              <a:t> 2015 </a:t>
            </a:r>
            <a:r>
              <a:rPr lang="en-US" sz="2400" b="1" dirty="0"/>
              <a:t>County government</a:t>
            </a:r>
          </a:p>
          <a:p>
            <a:r>
              <a:rPr lang="en-US" sz="2400" b="1" dirty="0"/>
              <a:t>2.In </a:t>
            </a:r>
            <a:r>
              <a:rPr lang="en-US" sz="2400" b="1" dirty="0"/>
              <a:t>Kenya, a person becomes a speaker of </a:t>
            </a:r>
            <a:r>
              <a:rPr lang="en-US" sz="2400" b="1" dirty="0"/>
              <a:t>the County </a:t>
            </a:r>
            <a:r>
              <a:rPr lang="en-US" sz="2400" b="1" dirty="0"/>
              <a:t>Assembly through</a:t>
            </a:r>
          </a:p>
          <a:p>
            <a:r>
              <a:rPr lang="en-US" sz="2400" b="1" dirty="0"/>
              <a:t>A.	Election by voters</a:t>
            </a:r>
          </a:p>
          <a:p>
            <a:r>
              <a:rPr lang="en-US" sz="2400" b="1" dirty="0"/>
              <a:t>B.	Appointment by the president</a:t>
            </a:r>
          </a:p>
          <a:p>
            <a:r>
              <a:rPr lang="en-US" sz="2400" b="1" dirty="0"/>
              <a:t>C.	Nomination by the electoral body</a:t>
            </a:r>
          </a:p>
          <a:p>
            <a:r>
              <a:rPr lang="en-US" sz="2400" b="1" dirty="0"/>
              <a:t>D.	Election by member of the County </a:t>
            </a:r>
            <a:r>
              <a:rPr lang="en-US" sz="2400" b="1" dirty="0"/>
              <a:t>Assembly</a:t>
            </a:r>
            <a:endParaRPr lang="en-US" sz="2400" b="1" dirty="0"/>
          </a:p>
        </p:txBody>
      </p:sp>
    </p:spTree>
    <p:extLst>
      <p:ext uri="{BB962C8B-B14F-4D97-AF65-F5344CB8AC3E}">
        <p14:creationId xmlns:p14="http://schemas.microsoft.com/office/powerpoint/2010/main" val="515561343"/>
      </p:ext>
    </p:extLst>
  </p:cSld>
  <p:clrMapOvr>
    <a:masterClrMapping/>
  </p:clrMapOvr>
  <p:transition spd="slow">
    <p:cover/>
  </p:transition>
  <p:timing>
    <p:tnLst>
      <p:par>
        <p:cTn id="1" dur="indefinite" restart="never" nodeType="tmRoot"/>
      </p:par>
    </p:tnLst>
  </p:timing>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19528"/>
            <a:ext cx="8991600" cy="4893647"/>
          </a:xfrm>
          <a:prstGeom prst="rect">
            <a:avLst/>
          </a:prstGeom>
        </p:spPr>
        <p:txBody>
          <a:bodyPr wrap="square">
            <a:spAutoFit/>
          </a:bodyPr>
          <a:lstStyle/>
          <a:p>
            <a:r>
              <a:rPr lang="en-US" sz="2400" b="1" dirty="0" err="1"/>
              <a:t>Yr</a:t>
            </a:r>
            <a:r>
              <a:rPr lang="en-US" sz="2400" b="1" dirty="0"/>
              <a:t> 2015 Judiciary</a:t>
            </a:r>
          </a:p>
          <a:p>
            <a:r>
              <a:rPr lang="en-US" sz="2400" b="1" dirty="0"/>
              <a:t>2.Cases </a:t>
            </a:r>
            <a:r>
              <a:rPr lang="en-US" sz="2400" b="1" dirty="0"/>
              <a:t>concerning military offences are heard </a:t>
            </a:r>
            <a:r>
              <a:rPr lang="en-US" sz="2400" b="1" dirty="0"/>
              <a:t>by the</a:t>
            </a:r>
            <a:endParaRPr lang="en-US" sz="2400" b="1" dirty="0"/>
          </a:p>
          <a:p>
            <a:r>
              <a:rPr lang="en-US" sz="2400" b="1" dirty="0"/>
              <a:t>A.  High court	</a:t>
            </a:r>
            <a:r>
              <a:rPr lang="en-US" sz="2400" b="1" dirty="0"/>
              <a:t>	B</a:t>
            </a:r>
            <a:r>
              <a:rPr lang="en-US" sz="2400" b="1" dirty="0"/>
              <a:t>. </a:t>
            </a:r>
            <a:r>
              <a:rPr lang="en-US" sz="2400" b="1" dirty="0" err="1"/>
              <a:t>Kadhis</a:t>
            </a:r>
            <a:r>
              <a:rPr lang="en-US" sz="2400" b="1" dirty="0"/>
              <a:t> court</a:t>
            </a:r>
          </a:p>
          <a:p>
            <a:pPr marL="457200" indent="-457200">
              <a:buAutoNum type="alphaUcPeriod" startAt="3"/>
            </a:pPr>
            <a:r>
              <a:rPr lang="en-US" sz="2400" b="1" dirty="0"/>
              <a:t>Court </a:t>
            </a:r>
            <a:r>
              <a:rPr lang="en-US" sz="2400" b="1" dirty="0"/>
              <a:t>of Appeal	D. Court </a:t>
            </a:r>
            <a:r>
              <a:rPr lang="en-US" sz="2400" b="1" dirty="0"/>
              <a:t>martial</a:t>
            </a:r>
          </a:p>
          <a:p>
            <a:endParaRPr lang="en-US" sz="2400" b="1" dirty="0"/>
          </a:p>
          <a:p>
            <a:r>
              <a:rPr lang="en-US" sz="2400" b="1" dirty="0" err="1"/>
              <a:t>Yr</a:t>
            </a:r>
            <a:r>
              <a:rPr lang="en-US" sz="2400" b="1" dirty="0"/>
              <a:t> </a:t>
            </a:r>
            <a:r>
              <a:rPr lang="en-US" sz="2400" b="1" dirty="0"/>
              <a:t>2014 Executive</a:t>
            </a:r>
          </a:p>
          <a:p>
            <a:r>
              <a:rPr lang="en-US" sz="2400" b="1" dirty="0"/>
              <a:t>3.Which </a:t>
            </a:r>
            <a:r>
              <a:rPr lang="en-US" sz="2400" b="1" dirty="0"/>
              <a:t>one of the following members of </a:t>
            </a:r>
            <a:r>
              <a:rPr lang="en-US" sz="2400" b="1" dirty="0"/>
              <a:t>the cabinet </a:t>
            </a:r>
            <a:r>
              <a:rPr lang="en-US" sz="2400" b="1" dirty="0"/>
              <a:t>is a civil servant?</a:t>
            </a:r>
          </a:p>
          <a:p>
            <a:r>
              <a:rPr lang="en-US" sz="2400" b="1" dirty="0"/>
              <a:t>A.	The President.</a:t>
            </a:r>
          </a:p>
          <a:p>
            <a:r>
              <a:rPr lang="en-US" sz="2400" b="1" dirty="0"/>
              <a:t>B.	The Secretary to the cabinet.</a:t>
            </a:r>
          </a:p>
          <a:p>
            <a:r>
              <a:rPr lang="en-US" sz="2400" b="1" dirty="0"/>
              <a:t>C.	The Attorney general</a:t>
            </a:r>
          </a:p>
          <a:p>
            <a:r>
              <a:rPr lang="en-US" sz="2400" b="1" dirty="0"/>
              <a:t>D.	The Deputy President</a:t>
            </a:r>
          </a:p>
          <a:p>
            <a:endParaRPr lang="en-US" sz="2400" b="1" dirty="0"/>
          </a:p>
        </p:txBody>
      </p:sp>
    </p:spTree>
    <p:extLst>
      <p:ext uri="{BB962C8B-B14F-4D97-AF65-F5344CB8AC3E}">
        <p14:creationId xmlns:p14="http://schemas.microsoft.com/office/powerpoint/2010/main" val="2865664288"/>
      </p:ext>
    </p:extLst>
  </p:cSld>
  <p:clrMapOvr>
    <a:masterClrMapping/>
  </p:clrMapOvr>
  <p:transition spd="slow">
    <p:cove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508000"/>
            <a:ext cx="8763000" cy="4178300"/>
          </a:xfrm>
          <a:prstGeom prst="rect">
            <a:avLst/>
          </a:prstGeom>
        </p:spPr>
        <p:txBody>
          <a:bodyPr>
            <a:normAutofit/>
          </a:bodyPr>
          <a:lstStyle/>
          <a:p>
            <a:pPr>
              <a:lnSpc>
                <a:spcPct val="150000"/>
              </a:lnSpc>
              <a:buFont typeface="Wingdings" panose="05000000000000000000" pitchFamily="2" charset="2"/>
              <a:buChar char="§"/>
            </a:pPr>
            <a:r>
              <a:rPr lang="en-US" b="1" dirty="0">
                <a:latin typeface="Arial Rounded MT Bold" pitchFamily="34" charset="0"/>
              </a:rPr>
              <a:t>Step 1:</a:t>
            </a:r>
            <a:r>
              <a:rPr lang="en-US" dirty="0">
                <a:latin typeface="Arial Rounded MT Bold" pitchFamily="34" charset="0"/>
              </a:rPr>
              <a:t> calculate the difference in degrees </a:t>
            </a:r>
          </a:p>
          <a:p>
            <a:pPr>
              <a:lnSpc>
                <a:spcPct val="150000"/>
              </a:lnSpc>
              <a:buFont typeface="Wingdings" panose="05000000000000000000" pitchFamily="2" charset="2"/>
              <a:buChar char="§"/>
            </a:pPr>
            <a:r>
              <a:rPr lang="en-US" dirty="0">
                <a:latin typeface="Arial Rounded MT Bold" pitchFamily="34" charset="0"/>
              </a:rPr>
              <a:t>10</a:t>
            </a:r>
            <a:r>
              <a:rPr lang="en-US" baseline="30000" dirty="0">
                <a:latin typeface="Arial Rounded MT Bold" pitchFamily="34" charset="0"/>
              </a:rPr>
              <a:t>0</a:t>
            </a:r>
            <a:r>
              <a:rPr lang="en-US" dirty="0">
                <a:latin typeface="Arial Rounded MT Bold" pitchFamily="34" charset="0"/>
              </a:rPr>
              <a:t> +30</a:t>
            </a:r>
            <a:r>
              <a:rPr lang="en-US" baseline="30000" dirty="0">
                <a:latin typeface="Arial Rounded MT Bold" pitchFamily="34" charset="0"/>
              </a:rPr>
              <a:t>0</a:t>
            </a:r>
            <a:r>
              <a:rPr lang="en-US" dirty="0">
                <a:latin typeface="Arial Rounded MT Bold" pitchFamily="34" charset="0"/>
              </a:rPr>
              <a:t> = 40</a:t>
            </a:r>
            <a:r>
              <a:rPr lang="en-US" baseline="30000" dirty="0">
                <a:latin typeface="Arial Rounded MT Bold" pitchFamily="34" charset="0"/>
              </a:rPr>
              <a:t>0</a:t>
            </a:r>
            <a:endParaRPr lang="en-US" dirty="0">
              <a:latin typeface="Arial Rounded MT Bold" pitchFamily="34" charset="0"/>
            </a:endParaRPr>
          </a:p>
          <a:p>
            <a:pPr>
              <a:lnSpc>
                <a:spcPct val="150000"/>
              </a:lnSpc>
              <a:buFont typeface="Wingdings" panose="05000000000000000000" pitchFamily="2" charset="2"/>
              <a:buChar char="§"/>
            </a:pPr>
            <a:r>
              <a:rPr lang="en-US" b="1" dirty="0">
                <a:latin typeface="Arial Rounded MT Bold" pitchFamily="34" charset="0"/>
              </a:rPr>
              <a:t>Step 2:</a:t>
            </a:r>
            <a:r>
              <a:rPr lang="en-US" dirty="0">
                <a:latin typeface="Arial Rounded MT Bold" pitchFamily="34" charset="0"/>
              </a:rPr>
              <a:t> 40 × 4 = 160 Minutes </a:t>
            </a:r>
          </a:p>
          <a:p>
            <a:pPr>
              <a:lnSpc>
                <a:spcPct val="150000"/>
              </a:lnSpc>
              <a:buFont typeface="Wingdings" panose="05000000000000000000" pitchFamily="2" charset="2"/>
              <a:buChar char="§"/>
            </a:pPr>
            <a:r>
              <a:rPr lang="en-US" b="1" dirty="0">
                <a:latin typeface="Arial Rounded MT Bold" pitchFamily="34" charset="0"/>
              </a:rPr>
              <a:t>Step 3</a:t>
            </a:r>
            <a:r>
              <a:rPr lang="en-US" dirty="0">
                <a:latin typeface="Arial Rounded MT Bold" pitchFamily="34" charset="0"/>
              </a:rPr>
              <a:t>: 160 Min = 2h 40min</a:t>
            </a:r>
          </a:p>
          <a:p>
            <a:pPr>
              <a:lnSpc>
                <a:spcPct val="150000"/>
              </a:lnSpc>
              <a:buFont typeface="Wingdings" panose="05000000000000000000" pitchFamily="2" charset="2"/>
              <a:buChar char="§"/>
            </a:pPr>
            <a:r>
              <a:rPr lang="en-US" dirty="0">
                <a:latin typeface="Arial Rounded MT Bold" pitchFamily="34" charset="0"/>
              </a:rPr>
              <a:t>Monrovia is on west of </a:t>
            </a:r>
            <a:r>
              <a:rPr lang="en-US" b="1" dirty="0">
                <a:latin typeface="Arial Rounded MT Bold" pitchFamily="34" charset="0"/>
              </a:rPr>
              <a:t>GMT</a:t>
            </a:r>
            <a:r>
              <a:rPr lang="en-US" dirty="0">
                <a:latin typeface="Arial Rounded MT Bold" pitchFamily="34" charset="0"/>
              </a:rPr>
              <a:t> which means Cairo is ahead so subtract </a:t>
            </a:r>
          </a:p>
          <a:p>
            <a:pPr>
              <a:lnSpc>
                <a:spcPct val="150000"/>
              </a:lnSpc>
              <a:buFont typeface="Wingdings" panose="05000000000000000000" pitchFamily="2" charset="2"/>
              <a:buChar char="§"/>
            </a:pPr>
            <a:endParaRPr lang="en-US" dirty="0">
              <a:latin typeface="Arial Rounded MT Bold" pitchFamily="34" charset="0"/>
            </a:endParaRPr>
          </a:p>
        </p:txBody>
      </p:sp>
    </p:spTree>
    <p:extLst>
      <p:ext uri="{BB962C8B-B14F-4D97-AF65-F5344CB8AC3E}">
        <p14:creationId xmlns:p14="http://schemas.microsoft.com/office/powerpoint/2010/main" val="1796049899"/>
      </p:ext>
    </p:extLst>
  </p:cSld>
  <p:clrMapOvr>
    <a:masterClrMapping/>
  </p:clrMapOvr>
  <p:transition spd="slow" advTm="60000">
    <p:cover/>
  </p:transition>
  <p:timing>
    <p:tnLst>
      <p:par>
        <p:cTn id="1" dur="indefinite" restart="never" nodeType="tmRoot"/>
      </p:par>
    </p:tnLst>
  </p:timing>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19528"/>
            <a:ext cx="8991600" cy="4893647"/>
          </a:xfrm>
          <a:prstGeom prst="rect">
            <a:avLst/>
          </a:prstGeom>
        </p:spPr>
        <p:txBody>
          <a:bodyPr wrap="square">
            <a:spAutoFit/>
          </a:bodyPr>
          <a:lstStyle/>
          <a:p>
            <a:r>
              <a:rPr lang="en-US" sz="2400" b="1" dirty="0" err="1"/>
              <a:t>Yr</a:t>
            </a:r>
            <a:r>
              <a:rPr lang="en-US" sz="2400" b="1" dirty="0"/>
              <a:t> 2014 Legislature</a:t>
            </a:r>
          </a:p>
          <a:p>
            <a:r>
              <a:rPr lang="en-US" sz="2400" b="1" dirty="0"/>
              <a:t>4.Which </a:t>
            </a:r>
            <a:r>
              <a:rPr lang="en-US" sz="2400" b="1" dirty="0"/>
              <a:t>one of the following groups of people </a:t>
            </a:r>
            <a:r>
              <a:rPr lang="en-US" sz="2400" b="1" dirty="0"/>
              <a:t>are members </a:t>
            </a:r>
            <a:r>
              <a:rPr lang="en-US" sz="2400" b="1" dirty="0"/>
              <a:t>of parliament?</a:t>
            </a:r>
          </a:p>
          <a:p>
            <a:r>
              <a:rPr lang="en-US" sz="2400" b="1" dirty="0"/>
              <a:t>A.	Speaker, Senator, Women representative</a:t>
            </a:r>
          </a:p>
          <a:p>
            <a:r>
              <a:rPr lang="en-US" sz="2400" b="1" dirty="0"/>
              <a:t>B.	</a:t>
            </a:r>
            <a:r>
              <a:rPr lang="en-US" sz="2400" b="1" dirty="0"/>
              <a:t>Cabinet </a:t>
            </a:r>
            <a:r>
              <a:rPr lang="en-US" sz="2400" b="1" dirty="0"/>
              <a:t>Secretary, Senator, Speaker</a:t>
            </a:r>
          </a:p>
          <a:p>
            <a:r>
              <a:rPr lang="en-US" sz="2400" b="1" dirty="0"/>
              <a:t>C.	President, Cabinet Secretary, </a:t>
            </a:r>
            <a:r>
              <a:rPr lang="en-US" sz="2400" b="1" dirty="0"/>
              <a:t>Woman Representative</a:t>
            </a:r>
            <a:endParaRPr lang="en-US" sz="2400" b="1" dirty="0"/>
          </a:p>
          <a:p>
            <a:r>
              <a:rPr lang="en-US" sz="2400" b="1" dirty="0"/>
              <a:t>D</a:t>
            </a:r>
            <a:r>
              <a:rPr lang="en-US" sz="2400" b="1" dirty="0"/>
              <a:t>.	President</a:t>
            </a:r>
            <a:r>
              <a:rPr lang="en-US" sz="2400" b="1" dirty="0"/>
              <a:t>, Senator, Woman Representative </a:t>
            </a:r>
            <a:endParaRPr lang="en-US" sz="2400" b="1" dirty="0"/>
          </a:p>
          <a:p>
            <a:endParaRPr lang="en-US" sz="2400" b="1" dirty="0"/>
          </a:p>
          <a:p>
            <a:r>
              <a:rPr lang="en-US" sz="2400" b="1" dirty="0" err="1"/>
              <a:t>Yr</a:t>
            </a:r>
            <a:r>
              <a:rPr lang="en-US" sz="2400" b="1" dirty="0"/>
              <a:t> </a:t>
            </a:r>
            <a:r>
              <a:rPr lang="en-US" sz="2400" b="1" dirty="0"/>
              <a:t>2014 Judiciary</a:t>
            </a:r>
          </a:p>
          <a:p>
            <a:r>
              <a:rPr lang="en-US" sz="2400" b="1" dirty="0"/>
              <a:t>5.The </a:t>
            </a:r>
            <a:r>
              <a:rPr lang="en-US" sz="2400" b="1" dirty="0"/>
              <a:t>highest court in Kenya is</a:t>
            </a:r>
          </a:p>
          <a:p>
            <a:r>
              <a:rPr lang="en-US" sz="2400" b="1" dirty="0"/>
              <a:t>B.      High court	</a:t>
            </a:r>
            <a:r>
              <a:rPr lang="en-US" sz="2400" b="1" dirty="0"/>
              <a:t>	B</a:t>
            </a:r>
            <a:r>
              <a:rPr lang="en-US" sz="2400" b="1" dirty="0"/>
              <a:t>. Court martial</a:t>
            </a:r>
          </a:p>
          <a:p>
            <a:r>
              <a:rPr lang="en-US" sz="2400" b="1" dirty="0"/>
              <a:t>D.      Supreme court	</a:t>
            </a:r>
            <a:r>
              <a:rPr lang="en-US" sz="2400" b="1" dirty="0"/>
              <a:t>	D</a:t>
            </a:r>
            <a:r>
              <a:rPr lang="en-US" sz="2400" b="1" dirty="0"/>
              <a:t>. Court of Appeal</a:t>
            </a:r>
          </a:p>
          <a:p>
            <a:endParaRPr lang="en-US" sz="2400" b="1" dirty="0"/>
          </a:p>
        </p:txBody>
      </p:sp>
    </p:spTree>
    <p:extLst>
      <p:ext uri="{BB962C8B-B14F-4D97-AF65-F5344CB8AC3E}">
        <p14:creationId xmlns:p14="http://schemas.microsoft.com/office/powerpoint/2010/main" val="4116924447"/>
      </p:ext>
    </p:extLst>
  </p:cSld>
  <p:clrMapOvr>
    <a:masterClrMapping/>
  </p:clrMapOvr>
  <p:transition spd="slow">
    <p:cover/>
  </p:transition>
  <p:timing>
    <p:tnLst>
      <p:par>
        <p:cTn id="1" dur="indefinite" restart="never" nodeType="tmRoot"/>
      </p:par>
    </p:tnLst>
  </p:timing>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19527"/>
            <a:ext cx="8991600" cy="5863144"/>
          </a:xfrm>
          <a:prstGeom prst="rect">
            <a:avLst/>
          </a:prstGeom>
        </p:spPr>
        <p:txBody>
          <a:bodyPr wrap="square">
            <a:spAutoFit/>
          </a:bodyPr>
          <a:lstStyle/>
          <a:p>
            <a:r>
              <a:rPr lang="en-US" sz="2400" b="1" dirty="0" err="1"/>
              <a:t>Yr</a:t>
            </a:r>
            <a:r>
              <a:rPr lang="en-US" sz="2400" b="1" dirty="0"/>
              <a:t> 2013 Constitution</a:t>
            </a:r>
          </a:p>
          <a:p>
            <a:r>
              <a:rPr lang="en-US" sz="2400" b="1" dirty="0"/>
              <a:t>6.The </a:t>
            </a:r>
            <a:r>
              <a:rPr lang="en-US" sz="2400" b="1" dirty="0"/>
              <a:t>head of the Judiciary in Kenya is the</a:t>
            </a:r>
          </a:p>
          <a:p>
            <a:pPr marL="457200" indent="-457200">
              <a:buAutoNum type="alphaUcPeriod"/>
            </a:pPr>
            <a:r>
              <a:rPr lang="en-US" sz="2400" b="1" dirty="0"/>
              <a:t>Attorney </a:t>
            </a:r>
            <a:r>
              <a:rPr lang="en-US" sz="2400" b="1" dirty="0"/>
              <a:t>General     </a:t>
            </a:r>
            <a:r>
              <a:rPr lang="en-US" sz="2400" b="1" dirty="0"/>
              <a:t>	B</a:t>
            </a:r>
            <a:r>
              <a:rPr lang="en-US" sz="2400" b="1" dirty="0"/>
              <a:t>.   Chief Justice </a:t>
            </a:r>
            <a:endParaRPr lang="en-US" sz="2400" b="1" dirty="0"/>
          </a:p>
          <a:p>
            <a:pPr marL="457200" indent="-457200">
              <a:buAutoNum type="alphaUcPeriod"/>
            </a:pPr>
            <a:r>
              <a:rPr lang="en-US" sz="2400" b="1" dirty="0"/>
              <a:t>C</a:t>
            </a:r>
            <a:r>
              <a:rPr lang="en-US" sz="2400" b="1" dirty="0"/>
              <a:t>.   Chief Magistrate      </a:t>
            </a:r>
            <a:r>
              <a:rPr lang="en-US" sz="2400" b="1" dirty="0"/>
              <a:t>	D</a:t>
            </a:r>
            <a:r>
              <a:rPr lang="en-US" sz="2400" b="1" dirty="0"/>
              <a:t>.    High Court Judge</a:t>
            </a:r>
            <a:r>
              <a:rPr lang="en-US" sz="2400" b="1" dirty="0"/>
              <a:t>.</a:t>
            </a:r>
          </a:p>
          <a:p>
            <a:endParaRPr lang="en-US" sz="700" b="1" dirty="0"/>
          </a:p>
          <a:p>
            <a:r>
              <a:rPr lang="en-US" sz="2400" b="1" dirty="0"/>
              <a:t> </a:t>
            </a:r>
            <a:r>
              <a:rPr lang="en-US" sz="2400" b="1" dirty="0" err="1"/>
              <a:t>Yr</a:t>
            </a:r>
            <a:r>
              <a:rPr lang="en-US" sz="2400" b="1" dirty="0"/>
              <a:t> 2013</a:t>
            </a:r>
          </a:p>
          <a:p>
            <a:r>
              <a:rPr lang="en-US" sz="2400" b="1" dirty="0"/>
              <a:t>7.Which </a:t>
            </a:r>
            <a:r>
              <a:rPr lang="en-US" sz="2400" b="1" dirty="0"/>
              <a:t>one of the following is a source of revenue </a:t>
            </a:r>
            <a:r>
              <a:rPr lang="en-US" sz="2400" b="1" dirty="0"/>
              <a:t>for the </a:t>
            </a:r>
            <a:r>
              <a:rPr lang="en-US" sz="2400" b="1" dirty="0"/>
              <a:t>National Government?</a:t>
            </a:r>
          </a:p>
          <a:p>
            <a:r>
              <a:rPr lang="en-US" sz="2400" b="1" dirty="0"/>
              <a:t>A.  parking fee.	B.  sale of bonds.</a:t>
            </a:r>
          </a:p>
          <a:p>
            <a:r>
              <a:rPr lang="en-US" sz="2400" b="1" dirty="0"/>
              <a:t>C.  </a:t>
            </a:r>
            <a:r>
              <a:rPr lang="en-US" sz="2400" b="1" dirty="0" err="1"/>
              <a:t>harambee</a:t>
            </a:r>
            <a:r>
              <a:rPr lang="en-US" sz="2400" b="1" dirty="0"/>
              <a:t> funds.	D.   school fees. </a:t>
            </a:r>
            <a:r>
              <a:rPr lang="en-US" sz="2400" b="1" dirty="0" err="1"/>
              <a:t>Yr</a:t>
            </a:r>
            <a:r>
              <a:rPr lang="en-US" sz="2400" b="1" dirty="0"/>
              <a:t> 2012</a:t>
            </a:r>
          </a:p>
          <a:p>
            <a:endParaRPr lang="en-US" sz="800" b="1" dirty="0"/>
          </a:p>
          <a:p>
            <a:r>
              <a:rPr lang="en-US" sz="2400" b="1" dirty="0"/>
              <a:t>8.Which </a:t>
            </a:r>
            <a:r>
              <a:rPr lang="en-US" sz="2400" b="1" dirty="0"/>
              <a:t>one of the following is a qualification for </a:t>
            </a:r>
            <a:r>
              <a:rPr lang="en-US" sz="2400" b="1" dirty="0"/>
              <a:t>a person </a:t>
            </a:r>
            <a:r>
              <a:rPr lang="en-US" sz="2400" b="1" dirty="0"/>
              <a:t>who wishes to be elected as a member </a:t>
            </a:r>
            <a:r>
              <a:rPr lang="en-US" sz="2400" b="1" dirty="0"/>
              <a:t>of the </a:t>
            </a:r>
            <a:r>
              <a:rPr lang="en-US" sz="2400" b="1" dirty="0"/>
              <a:t>National Assembly in Kenya? One must be</a:t>
            </a:r>
          </a:p>
          <a:p>
            <a:r>
              <a:rPr lang="en-US" sz="2400" b="1" dirty="0"/>
              <a:t>A.	a civil </a:t>
            </a:r>
            <a:r>
              <a:rPr lang="en-US" sz="2400" b="1" dirty="0"/>
              <a:t>servant			B. over </a:t>
            </a:r>
            <a:r>
              <a:rPr lang="en-US" sz="2400" b="1" dirty="0"/>
              <a:t>35 years of </a:t>
            </a:r>
            <a:r>
              <a:rPr lang="en-US" sz="2400" b="1" dirty="0"/>
              <a:t>age</a:t>
            </a:r>
          </a:p>
          <a:p>
            <a:r>
              <a:rPr lang="en-US" sz="2400" b="1" dirty="0"/>
              <a:t>C.	registered as a voter		D. a </a:t>
            </a:r>
            <a:r>
              <a:rPr lang="en-US" sz="2400" b="1" dirty="0"/>
              <a:t>Kenyan by birth</a:t>
            </a:r>
          </a:p>
          <a:p>
            <a:endParaRPr lang="en-US" sz="2400" b="1" dirty="0"/>
          </a:p>
        </p:txBody>
      </p:sp>
    </p:spTree>
    <p:extLst>
      <p:ext uri="{BB962C8B-B14F-4D97-AF65-F5344CB8AC3E}">
        <p14:creationId xmlns:p14="http://schemas.microsoft.com/office/powerpoint/2010/main" val="3101799677"/>
      </p:ext>
    </p:extLst>
  </p:cSld>
  <p:clrMapOvr>
    <a:masterClrMapping/>
  </p:clrMapOvr>
  <p:transition spd="slow">
    <p:cover/>
  </p:transition>
  <p:timing>
    <p:tnLst>
      <p:par>
        <p:cTn id="1" dur="indefinite" restart="never" nodeType="tmRoot"/>
      </p:par>
    </p:tnLst>
  </p:timing>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19527"/>
            <a:ext cx="8991600" cy="5863144"/>
          </a:xfrm>
          <a:prstGeom prst="rect">
            <a:avLst/>
          </a:prstGeom>
        </p:spPr>
        <p:txBody>
          <a:bodyPr wrap="square">
            <a:spAutoFit/>
          </a:bodyPr>
          <a:lstStyle/>
          <a:p>
            <a:r>
              <a:rPr lang="en-US" sz="2400" b="1" dirty="0" err="1"/>
              <a:t>Yr</a:t>
            </a:r>
            <a:r>
              <a:rPr lang="en-US" sz="2400" b="1" dirty="0"/>
              <a:t> 2013 Constitution</a:t>
            </a:r>
          </a:p>
          <a:p>
            <a:r>
              <a:rPr lang="en-US" sz="2400" b="1" dirty="0"/>
              <a:t>6.The </a:t>
            </a:r>
            <a:r>
              <a:rPr lang="en-US" sz="2400" b="1" dirty="0"/>
              <a:t>head of the Judiciary in Kenya is the</a:t>
            </a:r>
          </a:p>
          <a:p>
            <a:pPr marL="457200" indent="-457200">
              <a:buAutoNum type="alphaUcPeriod"/>
            </a:pPr>
            <a:r>
              <a:rPr lang="en-US" sz="2400" b="1" dirty="0"/>
              <a:t>Attorney </a:t>
            </a:r>
            <a:r>
              <a:rPr lang="en-US" sz="2400" b="1" dirty="0"/>
              <a:t>General     </a:t>
            </a:r>
            <a:r>
              <a:rPr lang="en-US" sz="2400" b="1" dirty="0"/>
              <a:t>	B</a:t>
            </a:r>
            <a:r>
              <a:rPr lang="en-US" sz="2400" b="1" dirty="0"/>
              <a:t>.   Chief Justice </a:t>
            </a:r>
            <a:endParaRPr lang="en-US" sz="2400" b="1" dirty="0"/>
          </a:p>
          <a:p>
            <a:pPr marL="457200" indent="-457200">
              <a:buAutoNum type="alphaUcPeriod"/>
            </a:pPr>
            <a:r>
              <a:rPr lang="en-US" sz="2400" b="1" dirty="0"/>
              <a:t>C</a:t>
            </a:r>
            <a:r>
              <a:rPr lang="en-US" sz="2400" b="1" dirty="0"/>
              <a:t>.   Chief Magistrate      </a:t>
            </a:r>
            <a:r>
              <a:rPr lang="en-US" sz="2400" b="1" dirty="0"/>
              <a:t>	D</a:t>
            </a:r>
            <a:r>
              <a:rPr lang="en-US" sz="2400" b="1" dirty="0"/>
              <a:t>.    High Court Judge</a:t>
            </a:r>
            <a:r>
              <a:rPr lang="en-US" sz="2400" b="1" dirty="0"/>
              <a:t>.</a:t>
            </a:r>
          </a:p>
          <a:p>
            <a:endParaRPr lang="en-US" sz="700" b="1" dirty="0"/>
          </a:p>
          <a:p>
            <a:r>
              <a:rPr lang="en-US" sz="2400" b="1" dirty="0"/>
              <a:t> </a:t>
            </a:r>
            <a:r>
              <a:rPr lang="en-US" sz="2400" b="1" dirty="0" err="1"/>
              <a:t>Yr</a:t>
            </a:r>
            <a:r>
              <a:rPr lang="en-US" sz="2400" b="1" dirty="0"/>
              <a:t> 2013</a:t>
            </a:r>
          </a:p>
          <a:p>
            <a:r>
              <a:rPr lang="en-US" sz="2400" b="1" dirty="0"/>
              <a:t>7.Which </a:t>
            </a:r>
            <a:r>
              <a:rPr lang="en-US" sz="2400" b="1" dirty="0"/>
              <a:t>one of the following is a source of revenue </a:t>
            </a:r>
            <a:r>
              <a:rPr lang="en-US" sz="2400" b="1" dirty="0"/>
              <a:t>for the </a:t>
            </a:r>
            <a:r>
              <a:rPr lang="en-US" sz="2400" b="1" dirty="0"/>
              <a:t>National Government?</a:t>
            </a:r>
          </a:p>
          <a:p>
            <a:r>
              <a:rPr lang="en-US" sz="2400" b="1" dirty="0"/>
              <a:t>A.  parking fee.	B.  sale of bonds.</a:t>
            </a:r>
          </a:p>
          <a:p>
            <a:r>
              <a:rPr lang="en-US" sz="2400" b="1" dirty="0"/>
              <a:t>C.  </a:t>
            </a:r>
            <a:r>
              <a:rPr lang="en-US" sz="2400" b="1" dirty="0" err="1"/>
              <a:t>harambee</a:t>
            </a:r>
            <a:r>
              <a:rPr lang="en-US" sz="2400" b="1" dirty="0"/>
              <a:t> funds.	D.   school fees. </a:t>
            </a:r>
            <a:r>
              <a:rPr lang="en-US" sz="2400" b="1" dirty="0" err="1"/>
              <a:t>Yr</a:t>
            </a:r>
            <a:r>
              <a:rPr lang="en-US" sz="2400" b="1" dirty="0"/>
              <a:t> 2012</a:t>
            </a:r>
          </a:p>
          <a:p>
            <a:endParaRPr lang="en-US" sz="800" b="1" dirty="0"/>
          </a:p>
          <a:p>
            <a:r>
              <a:rPr lang="en-US" sz="2400" b="1" dirty="0"/>
              <a:t>8.Which </a:t>
            </a:r>
            <a:r>
              <a:rPr lang="en-US" sz="2400" b="1" dirty="0"/>
              <a:t>one of the following is a qualification for </a:t>
            </a:r>
            <a:r>
              <a:rPr lang="en-US" sz="2400" b="1" dirty="0"/>
              <a:t>a person </a:t>
            </a:r>
            <a:r>
              <a:rPr lang="en-US" sz="2400" b="1" dirty="0"/>
              <a:t>who wishes to be elected as a member </a:t>
            </a:r>
            <a:r>
              <a:rPr lang="en-US" sz="2400" b="1" dirty="0"/>
              <a:t>of the </a:t>
            </a:r>
            <a:r>
              <a:rPr lang="en-US" sz="2400" b="1" dirty="0"/>
              <a:t>National Assembly in Kenya? One must be</a:t>
            </a:r>
          </a:p>
          <a:p>
            <a:r>
              <a:rPr lang="en-US" sz="2400" b="1" dirty="0"/>
              <a:t>A.	a civil </a:t>
            </a:r>
            <a:r>
              <a:rPr lang="en-US" sz="2400" b="1" dirty="0"/>
              <a:t>servant			B. over </a:t>
            </a:r>
            <a:r>
              <a:rPr lang="en-US" sz="2400" b="1" dirty="0"/>
              <a:t>35 years of </a:t>
            </a:r>
            <a:r>
              <a:rPr lang="en-US" sz="2400" b="1" dirty="0"/>
              <a:t>age</a:t>
            </a:r>
          </a:p>
          <a:p>
            <a:r>
              <a:rPr lang="en-US" sz="2400" b="1" dirty="0"/>
              <a:t>C.	registered as a voter		D. a </a:t>
            </a:r>
            <a:r>
              <a:rPr lang="en-US" sz="2400" b="1" dirty="0"/>
              <a:t>Kenyan by birth</a:t>
            </a:r>
          </a:p>
          <a:p>
            <a:endParaRPr lang="en-US" sz="2400" b="1" dirty="0"/>
          </a:p>
        </p:txBody>
      </p:sp>
    </p:spTree>
    <p:extLst>
      <p:ext uri="{BB962C8B-B14F-4D97-AF65-F5344CB8AC3E}">
        <p14:creationId xmlns:p14="http://schemas.microsoft.com/office/powerpoint/2010/main" val="1597690960"/>
      </p:ext>
    </p:extLst>
  </p:cSld>
  <p:clrMapOvr>
    <a:masterClrMapping/>
  </p:clrMapOvr>
  <p:transition spd="slow">
    <p:cover/>
  </p:transition>
  <p:timing>
    <p:tnLst>
      <p:par>
        <p:cTn id="1" dur="indefinite" restart="never" nodeType="tmRoot"/>
      </p:par>
    </p:tnLst>
  </p:timing>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19528"/>
            <a:ext cx="8991600" cy="5632311"/>
          </a:xfrm>
          <a:prstGeom prst="rect">
            <a:avLst/>
          </a:prstGeom>
        </p:spPr>
        <p:txBody>
          <a:bodyPr wrap="square">
            <a:spAutoFit/>
          </a:bodyPr>
          <a:lstStyle/>
          <a:p>
            <a:r>
              <a:rPr lang="en-US" sz="2400" b="1" dirty="0"/>
              <a:t>9.In </a:t>
            </a:r>
            <a:r>
              <a:rPr lang="en-US" sz="2400" b="1" dirty="0"/>
              <a:t>Kenya, a member of the National </a:t>
            </a:r>
            <a:r>
              <a:rPr lang="en-US" sz="2400" b="1" dirty="0"/>
              <a:t>Assembly may </a:t>
            </a:r>
            <a:r>
              <a:rPr lang="en-US" sz="2400" b="1" dirty="0"/>
              <a:t>lose the seat as a result of</a:t>
            </a:r>
          </a:p>
          <a:p>
            <a:r>
              <a:rPr lang="en-US" sz="2400" b="1" dirty="0"/>
              <a:t>A. making </a:t>
            </a:r>
            <a:r>
              <a:rPr lang="en-US" sz="2400" b="1" dirty="0"/>
              <a:t>little contributions during debates </a:t>
            </a:r>
            <a:r>
              <a:rPr lang="en-US" sz="2400" b="1" dirty="0"/>
              <a:t>in parliament</a:t>
            </a:r>
            <a:endParaRPr lang="en-US" sz="2400" b="1" dirty="0"/>
          </a:p>
          <a:p>
            <a:r>
              <a:rPr lang="en-US" sz="2400" b="1" dirty="0"/>
              <a:t>B. failing </a:t>
            </a:r>
            <a:r>
              <a:rPr lang="en-US" sz="2400" b="1" dirty="0"/>
              <a:t>to make regular visits to </a:t>
            </a:r>
            <a:r>
              <a:rPr lang="en-US" sz="2400" b="1" dirty="0"/>
              <a:t>the constituency</a:t>
            </a:r>
            <a:endParaRPr lang="en-US" sz="2400" b="1" dirty="0"/>
          </a:p>
          <a:p>
            <a:r>
              <a:rPr lang="en-US" sz="2400" b="1" dirty="0"/>
              <a:t>C. missing </a:t>
            </a:r>
            <a:r>
              <a:rPr lang="en-US" sz="2400" b="1" dirty="0"/>
              <a:t>eight sittings in </a:t>
            </a:r>
            <a:r>
              <a:rPr lang="en-US" sz="2400" b="1" dirty="0"/>
              <a:t>parliament continuously</a:t>
            </a:r>
            <a:endParaRPr lang="en-US" sz="2400" b="1" dirty="0"/>
          </a:p>
          <a:p>
            <a:r>
              <a:rPr lang="en-US" sz="2400" b="1" dirty="0"/>
              <a:t>D. being </a:t>
            </a:r>
            <a:r>
              <a:rPr lang="en-US" sz="2400" b="1" dirty="0"/>
              <a:t>sacked from the cabinet.</a:t>
            </a:r>
          </a:p>
          <a:p>
            <a:endParaRPr lang="en-US" sz="2400" b="1" dirty="0"/>
          </a:p>
          <a:p>
            <a:r>
              <a:rPr lang="en-US" sz="2400" b="1" dirty="0" err="1"/>
              <a:t>Yr</a:t>
            </a:r>
            <a:r>
              <a:rPr lang="en-US" sz="2400" b="1" dirty="0"/>
              <a:t> </a:t>
            </a:r>
            <a:r>
              <a:rPr lang="en-US" sz="2400" b="1" dirty="0"/>
              <a:t>2010</a:t>
            </a:r>
          </a:p>
          <a:p>
            <a:r>
              <a:rPr lang="en-US" sz="2400" b="1" dirty="0"/>
              <a:t>10.Which </a:t>
            </a:r>
            <a:r>
              <a:rPr lang="en-US" sz="2400" b="1" dirty="0"/>
              <a:t>one of the following statements </a:t>
            </a:r>
            <a:r>
              <a:rPr lang="en-US" sz="2400" b="1" dirty="0"/>
              <a:t>correctly describes </a:t>
            </a:r>
            <a:r>
              <a:rPr lang="en-US" sz="2400" b="1" dirty="0"/>
              <a:t>a parliamentary bill?</a:t>
            </a:r>
          </a:p>
          <a:p>
            <a:r>
              <a:rPr lang="en-US" sz="2400" b="1" dirty="0"/>
              <a:t>A. </a:t>
            </a:r>
            <a:r>
              <a:rPr lang="en-US" sz="2400" b="1" dirty="0"/>
              <a:t>It </a:t>
            </a:r>
            <a:r>
              <a:rPr lang="en-US" sz="2400" b="1" dirty="0"/>
              <a:t>is a document containing names of members of </a:t>
            </a:r>
            <a:r>
              <a:rPr lang="en-US" sz="2400" b="1" dirty="0"/>
              <a:t>parliament </a:t>
            </a:r>
            <a:endParaRPr lang="en-US" sz="2400" b="1" dirty="0"/>
          </a:p>
          <a:p>
            <a:r>
              <a:rPr lang="en-US" sz="2400" b="1" dirty="0"/>
              <a:t>B. It </a:t>
            </a:r>
            <a:r>
              <a:rPr lang="en-US" sz="2400" b="1" dirty="0"/>
              <a:t>is a document that shows how </a:t>
            </a:r>
            <a:r>
              <a:rPr lang="en-US" sz="2400" b="1" dirty="0"/>
              <a:t>parliament operates</a:t>
            </a:r>
            <a:endParaRPr lang="en-US" sz="2400" b="1" dirty="0"/>
          </a:p>
          <a:p>
            <a:r>
              <a:rPr lang="en-US" sz="2400" b="1" dirty="0"/>
              <a:t>C. It </a:t>
            </a:r>
            <a:r>
              <a:rPr lang="en-US" sz="2400" b="1" dirty="0"/>
              <a:t>is a proposed law waiting to be </a:t>
            </a:r>
            <a:r>
              <a:rPr lang="en-US" sz="2400" b="1" dirty="0"/>
              <a:t>discussed in </a:t>
            </a:r>
            <a:r>
              <a:rPr lang="en-US" sz="2400" b="1" dirty="0"/>
              <a:t>parliament</a:t>
            </a:r>
          </a:p>
          <a:p>
            <a:r>
              <a:rPr lang="en-US" sz="2400" b="1" dirty="0"/>
              <a:t>D. It </a:t>
            </a:r>
            <a:r>
              <a:rPr lang="en-US" sz="2400" b="1" dirty="0"/>
              <a:t>is a law that has been passed </a:t>
            </a:r>
            <a:r>
              <a:rPr lang="en-US" sz="2400" b="1" dirty="0"/>
              <a:t>by parliament</a:t>
            </a:r>
            <a:endParaRPr lang="en-US" sz="2400" b="1" dirty="0"/>
          </a:p>
          <a:p>
            <a:endParaRPr lang="en-US" sz="2400" b="1" dirty="0"/>
          </a:p>
        </p:txBody>
      </p:sp>
    </p:spTree>
    <p:extLst>
      <p:ext uri="{BB962C8B-B14F-4D97-AF65-F5344CB8AC3E}">
        <p14:creationId xmlns:p14="http://schemas.microsoft.com/office/powerpoint/2010/main" val="3403297271"/>
      </p:ext>
    </p:extLst>
  </p:cSld>
  <p:clrMapOvr>
    <a:masterClrMapping/>
  </p:clrMapOvr>
  <p:transition spd="slow">
    <p:cover/>
  </p:transition>
  <p:timing>
    <p:tnLst>
      <p:par>
        <p:cTn id="1" dur="indefinite" restart="never" nodeType="tmRoot"/>
      </p:par>
    </p:tnLst>
  </p:timing>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19528"/>
            <a:ext cx="8991600" cy="4893647"/>
          </a:xfrm>
          <a:prstGeom prst="rect">
            <a:avLst/>
          </a:prstGeom>
        </p:spPr>
        <p:txBody>
          <a:bodyPr wrap="square">
            <a:spAutoFit/>
          </a:bodyPr>
          <a:lstStyle/>
          <a:p>
            <a:r>
              <a:rPr lang="en-US" sz="2400" b="1" dirty="0"/>
              <a:t>11.In </a:t>
            </a:r>
            <a:r>
              <a:rPr lang="en-US" sz="2400" b="1" dirty="0"/>
              <a:t>Kenya, a person becomes the speaker of </a:t>
            </a:r>
            <a:r>
              <a:rPr lang="en-US" sz="2400" b="1" dirty="0"/>
              <a:t>the National </a:t>
            </a:r>
            <a:r>
              <a:rPr lang="en-US" sz="2400" b="1" dirty="0"/>
              <a:t>Assembly through</a:t>
            </a:r>
          </a:p>
          <a:p>
            <a:r>
              <a:rPr lang="en-US" sz="2400" b="1" dirty="0"/>
              <a:t>A.  </a:t>
            </a:r>
            <a:r>
              <a:rPr lang="en-US" sz="2400" b="1" dirty="0"/>
              <a:t>	nomination </a:t>
            </a:r>
            <a:r>
              <a:rPr lang="en-US" sz="2400" b="1" dirty="0"/>
              <a:t>by the president</a:t>
            </a:r>
          </a:p>
          <a:p>
            <a:r>
              <a:rPr lang="en-US" sz="2400" b="1" dirty="0"/>
              <a:t>P    </a:t>
            </a:r>
            <a:r>
              <a:rPr lang="en-US" sz="2400" b="1" dirty="0"/>
              <a:t>	election by members of parliament</a:t>
            </a:r>
            <a:endParaRPr lang="en-US" sz="2400" b="1" dirty="0"/>
          </a:p>
          <a:p>
            <a:r>
              <a:rPr lang="en-US" sz="2400" b="1" dirty="0"/>
              <a:t>C.	nomination by the electoral body</a:t>
            </a:r>
          </a:p>
          <a:p>
            <a:r>
              <a:rPr lang="en-US" sz="2400" b="1" dirty="0"/>
              <a:t>D.	election by voters</a:t>
            </a:r>
          </a:p>
          <a:p>
            <a:endParaRPr lang="en-US" sz="2400" b="1" dirty="0"/>
          </a:p>
          <a:p>
            <a:r>
              <a:rPr lang="en-US" sz="2400" b="1" dirty="0"/>
              <a:t>12.The </a:t>
            </a:r>
            <a:r>
              <a:rPr lang="en-US" sz="2400" b="1" dirty="0"/>
              <a:t>government of Kenya obtains </a:t>
            </a:r>
            <a:r>
              <a:rPr lang="en-US" sz="2400" b="1" dirty="0"/>
              <a:t>revenue mainly </a:t>
            </a:r>
            <a:r>
              <a:rPr lang="en-US" sz="2400" b="1" dirty="0"/>
              <a:t>through</a:t>
            </a:r>
          </a:p>
          <a:p>
            <a:r>
              <a:rPr lang="en-US" sz="2400" b="1" dirty="0"/>
              <a:t>A.	License fees paid by traders</a:t>
            </a:r>
          </a:p>
          <a:p>
            <a:r>
              <a:rPr lang="en-US" sz="2400" b="1" dirty="0"/>
              <a:t>B.	Taxes paid by citizens</a:t>
            </a:r>
          </a:p>
          <a:p>
            <a:r>
              <a:rPr lang="en-US" sz="2400" b="1" dirty="0"/>
              <a:t>C.	Grants given by foreign countries</a:t>
            </a:r>
          </a:p>
          <a:p>
            <a:r>
              <a:rPr lang="en-US" sz="2400" b="1" dirty="0"/>
              <a:t>D.	Sale of bonds</a:t>
            </a:r>
          </a:p>
          <a:p>
            <a:endParaRPr lang="en-US" sz="2400" b="1" dirty="0"/>
          </a:p>
        </p:txBody>
      </p:sp>
    </p:spTree>
    <p:extLst>
      <p:ext uri="{BB962C8B-B14F-4D97-AF65-F5344CB8AC3E}">
        <p14:creationId xmlns:p14="http://schemas.microsoft.com/office/powerpoint/2010/main" val="2821618535"/>
      </p:ext>
    </p:extLst>
  </p:cSld>
  <p:clrMapOvr>
    <a:masterClrMapping/>
  </p:clrMapOvr>
  <p:transition spd="slow">
    <p:cover/>
  </p:transition>
  <p:timing>
    <p:tnLst>
      <p:par>
        <p:cTn id="1" dur="indefinite" restart="never" nodeType="tmRoot"/>
      </p:par>
    </p:tnLst>
  </p:timing>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19528"/>
            <a:ext cx="8991600" cy="5262979"/>
          </a:xfrm>
          <a:prstGeom prst="rect">
            <a:avLst/>
          </a:prstGeom>
        </p:spPr>
        <p:txBody>
          <a:bodyPr wrap="square">
            <a:spAutoFit/>
          </a:bodyPr>
          <a:lstStyle/>
          <a:p>
            <a:r>
              <a:rPr lang="en-US" sz="2400" b="1" dirty="0"/>
              <a:t>13.Three </a:t>
            </a:r>
            <a:r>
              <a:rPr lang="en-US" sz="2400" b="1" dirty="0"/>
              <a:t>of the following are circumstances </a:t>
            </a:r>
            <a:r>
              <a:rPr lang="en-US" sz="2400" b="1" dirty="0"/>
              <a:t>which may </a:t>
            </a:r>
            <a:r>
              <a:rPr lang="en-US" sz="2400" b="1" dirty="0"/>
              <a:t>lead to a loss of parliament seat. Which </a:t>
            </a:r>
            <a:r>
              <a:rPr lang="en-US" sz="2400" b="1" dirty="0"/>
              <a:t>one is </a:t>
            </a:r>
            <a:r>
              <a:rPr lang="en-US" sz="2400" b="1" dirty="0"/>
              <a:t>not? When a member of parliament</a:t>
            </a:r>
          </a:p>
          <a:p>
            <a:r>
              <a:rPr lang="en-US" sz="2400" b="1" dirty="0"/>
              <a:t>A.	is declared insane</a:t>
            </a:r>
          </a:p>
          <a:p>
            <a:r>
              <a:rPr lang="en-US" sz="2400" b="1" dirty="0"/>
              <a:t>B.	visits another country</a:t>
            </a:r>
          </a:p>
          <a:p>
            <a:r>
              <a:rPr lang="en-US" sz="2400" b="1" dirty="0"/>
              <a:t>C.	is jailed for over six months</a:t>
            </a:r>
          </a:p>
          <a:p>
            <a:r>
              <a:rPr lang="en-US" sz="2400" b="1" dirty="0"/>
              <a:t>D.	is declared bankrupt by a court of law</a:t>
            </a:r>
          </a:p>
          <a:p>
            <a:endParaRPr lang="en-US" sz="2400" b="1" dirty="0"/>
          </a:p>
          <a:p>
            <a:r>
              <a:rPr lang="en-US" sz="2400" b="1" dirty="0"/>
              <a:t>(</a:t>
            </a:r>
            <a:r>
              <a:rPr lang="en-US" sz="2400" b="1" dirty="0"/>
              <a:t>Yr. 2009)</a:t>
            </a:r>
          </a:p>
          <a:p>
            <a:r>
              <a:rPr lang="en-US" sz="2400" b="1" dirty="0"/>
              <a:t>14.The </a:t>
            </a:r>
            <a:r>
              <a:rPr lang="en-US" sz="2400" b="1" dirty="0" err="1"/>
              <a:t>Harambee</a:t>
            </a:r>
            <a:r>
              <a:rPr lang="en-US" sz="2400" b="1" dirty="0"/>
              <a:t> movement in Kenya has led to</a:t>
            </a:r>
          </a:p>
          <a:p>
            <a:r>
              <a:rPr lang="en-US" sz="2400" b="1" dirty="0"/>
              <a:t>A.	establishment of new towns</a:t>
            </a:r>
          </a:p>
          <a:p>
            <a:r>
              <a:rPr lang="en-US" sz="2400" b="1" dirty="0"/>
              <a:t>B.	development of railway transport</a:t>
            </a:r>
          </a:p>
          <a:p>
            <a:r>
              <a:rPr lang="en-US" sz="2400" b="1" dirty="0"/>
              <a:t>C.	the expansion of health services</a:t>
            </a:r>
          </a:p>
          <a:p>
            <a:r>
              <a:rPr lang="en-US" sz="2400" b="1" dirty="0"/>
              <a:t>D.	the introduction of free primary education</a:t>
            </a:r>
          </a:p>
          <a:p>
            <a:endParaRPr lang="en-US" sz="2400" b="1" dirty="0"/>
          </a:p>
        </p:txBody>
      </p:sp>
    </p:spTree>
    <p:extLst>
      <p:ext uri="{BB962C8B-B14F-4D97-AF65-F5344CB8AC3E}">
        <p14:creationId xmlns:p14="http://schemas.microsoft.com/office/powerpoint/2010/main" val="3821579217"/>
      </p:ext>
    </p:extLst>
  </p:cSld>
  <p:clrMapOvr>
    <a:masterClrMapping/>
  </p:clrMapOvr>
  <p:transition spd="slow">
    <p:cover/>
  </p:transition>
  <p:timing>
    <p:tnLst>
      <p:par>
        <p:cTn id="1" dur="indefinite" restart="never" nodeType="tmRoot"/>
      </p:par>
    </p:tnLst>
  </p:timing>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19528"/>
            <a:ext cx="8991600" cy="5262979"/>
          </a:xfrm>
          <a:prstGeom prst="rect">
            <a:avLst/>
          </a:prstGeom>
        </p:spPr>
        <p:txBody>
          <a:bodyPr wrap="square">
            <a:spAutoFit/>
          </a:bodyPr>
          <a:lstStyle/>
          <a:p>
            <a:r>
              <a:rPr lang="en-US" sz="2400" b="1" dirty="0"/>
              <a:t>15</a:t>
            </a:r>
            <a:r>
              <a:rPr lang="en-US" sz="2400" b="1" dirty="0"/>
              <a:t>. Which one of the following is a requirement for a person who wishes to be elected as a member of parliament in Kenya? The person should be</a:t>
            </a:r>
          </a:p>
          <a:p>
            <a:r>
              <a:rPr lang="en-US" sz="2400" b="1" dirty="0"/>
              <a:t>A.	Married and with children</a:t>
            </a:r>
          </a:p>
          <a:p>
            <a:r>
              <a:rPr lang="en-US" sz="2400" b="1" dirty="0"/>
              <a:t>B.	A retired </a:t>
            </a:r>
            <a:r>
              <a:rPr lang="en-US" sz="2400" b="1" dirty="0" err="1"/>
              <a:t>councillor</a:t>
            </a:r>
            <a:endParaRPr lang="en-US" sz="2400" b="1" dirty="0"/>
          </a:p>
          <a:p>
            <a:r>
              <a:rPr lang="en-US" sz="2400" b="1" dirty="0"/>
              <a:t>C.	Eighteen years and above</a:t>
            </a:r>
          </a:p>
          <a:p>
            <a:pPr marL="457200" indent="-457200">
              <a:buAutoNum type="alphaUcPeriod" startAt="4"/>
            </a:pPr>
            <a:r>
              <a:rPr lang="en-US" sz="2400" b="1" dirty="0"/>
              <a:t>      Supported </a:t>
            </a:r>
            <a:r>
              <a:rPr lang="en-US" sz="2400" b="1" dirty="0"/>
              <a:t>by one thousand registered voters. </a:t>
            </a:r>
            <a:endParaRPr lang="en-US" sz="2400" b="1" dirty="0"/>
          </a:p>
          <a:p>
            <a:endParaRPr lang="en-US" sz="2400" b="1" dirty="0"/>
          </a:p>
          <a:p>
            <a:r>
              <a:rPr lang="en-US" sz="2400" b="1" dirty="0"/>
              <a:t>16.Which </a:t>
            </a:r>
            <a:r>
              <a:rPr lang="en-US" sz="2400" b="1" dirty="0"/>
              <a:t>one of the following is a function </a:t>
            </a:r>
            <a:r>
              <a:rPr lang="en-US" sz="2400" b="1" dirty="0"/>
              <a:t>of parliament </a:t>
            </a:r>
            <a:r>
              <a:rPr lang="en-US" sz="2400" b="1" dirty="0"/>
              <a:t>in Kenya?</a:t>
            </a:r>
          </a:p>
          <a:p>
            <a:r>
              <a:rPr lang="en-US" sz="2400" b="1" dirty="0"/>
              <a:t>A.	Implementing laws</a:t>
            </a:r>
          </a:p>
          <a:p>
            <a:r>
              <a:rPr lang="en-US" sz="2400" b="1" dirty="0"/>
              <a:t>B.	Making laws</a:t>
            </a:r>
          </a:p>
          <a:p>
            <a:r>
              <a:rPr lang="en-US" sz="2400" b="1" dirty="0"/>
              <a:t>C.	Judging those who break the law</a:t>
            </a:r>
          </a:p>
          <a:p>
            <a:r>
              <a:rPr lang="en-US" sz="2400" b="1" dirty="0"/>
              <a:t>D.	Advising the president on matters of law</a:t>
            </a:r>
          </a:p>
          <a:p>
            <a:endParaRPr lang="en-US" sz="2400" b="1" dirty="0"/>
          </a:p>
        </p:txBody>
      </p:sp>
    </p:spTree>
    <p:extLst>
      <p:ext uri="{BB962C8B-B14F-4D97-AF65-F5344CB8AC3E}">
        <p14:creationId xmlns:p14="http://schemas.microsoft.com/office/powerpoint/2010/main" val="3581237460"/>
      </p:ext>
    </p:extLst>
  </p:cSld>
  <p:clrMapOvr>
    <a:masterClrMapping/>
  </p:clrMapOvr>
  <p:transition spd="slow">
    <p:cover/>
  </p:transition>
  <p:timing>
    <p:tnLst>
      <p:par>
        <p:cTn id="1" dur="indefinite" restart="never" nodeType="tmRoot"/>
      </p:par>
    </p:tnLst>
  </p:timing>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19528"/>
            <a:ext cx="8991600" cy="6001643"/>
          </a:xfrm>
          <a:prstGeom prst="rect">
            <a:avLst/>
          </a:prstGeom>
        </p:spPr>
        <p:txBody>
          <a:bodyPr wrap="square">
            <a:spAutoFit/>
          </a:bodyPr>
          <a:lstStyle/>
          <a:p>
            <a:r>
              <a:rPr lang="en-US" sz="2400" b="1" dirty="0"/>
              <a:t>(Yr. 2008)</a:t>
            </a:r>
          </a:p>
          <a:p>
            <a:r>
              <a:rPr lang="en-US" sz="2400" b="1" dirty="0"/>
              <a:t>18.In </a:t>
            </a:r>
            <a:r>
              <a:rPr lang="en-US" sz="2400" b="1" dirty="0"/>
              <a:t>Kenya, a parliamentary bill becomes law </a:t>
            </a:r>
            <a:r>
              <a:rPr lang="en-US" sz="2400" b="1" dirty="0"/>
              <a:t>only when </a:t>
            </a:r>
            <a:r>
              <a:rPr lang="en-US" sz="2400" b="1" dirty="0"/>
              <a:t>it has been signed by</a:t>
            </a:r>
          </a:p>
          <a:p>
            <a:r>
              <a:rPr lang="en-US" sz="2400" b="1" dirty="0"/>
              <a:t>A.	The Minister for Constitutional Affairs.</a:t>
            </a:r>
          </a:p>
          <a:p>
            <a:r>
              <a:rPr lang="en-US" sz="2400" b="1" dirty="0"/>
              <a:t>B.	The Registrar of the High Court.</a:t>
            </a:r>
          </a:p>
          <a:p>
            <a:r>
              <a:rPr lang="en-US" sz="2400" b="1" dirty="0"/>
              <a:t>C.	The Attorney General.</a:t>
            </a:r>
          </a:p>
          <a:p>
            <a:pPr marL="457200" indent="-457200">
              <a:buAutoNum type="alphaUcPeriod" startAt="4"/>
            </a:pPr>
            <a:r>
              <a:rPr lang="en-US" sz="2400" b="1" dirty="0"/>
              <a:t>      The </a:t>
            </a:r>
            <a:r>
              <a:rPr lang="en-US" sz="2400" b="1" dirty="0"/>
              <a:t>President. </a:t>
            </a:r>
            <a:endParaRPr lang="en-US" sz="2400" b="1" dirty="0"/>
          </a:p>
          <a:p>
            <a:endParaRPr lang="en-US" sz="1200" b="1" dirty="0"/>
          </a:p>
          <a:p>
            <a:r>
              <a:rPr lang="en-US" sz="2400" b="1" dirty="0"/>
              <a:t>(</a:t>
            </a:r>
            <a:r>
              <a:rPr lang="en-US" sz="2400" b="1" dirty="0"/>
              <a:t>Yr. 2008)</a:t>
            </a:r>
          </a:p>
          <a:p>
            <a:r>
              <a:rPr lang="en-US" sz="2400" b="1" dirty="0"/>
              <a:t>1</a:t>
            </a:r>
            <a:r>
              <a:rPr lang="en-US" sz="2400" b="1" dirty="0"/>
              <a:t>9</a:t>
            </a:r>
            <a:r>
              <a:rPr lang="en-US" sz="2400" b="1" dirty="0"/>
              <a:t>. Which one of the following courts in Kenya deals with cases involving people under 18 years of age?</a:t>
            </a:r>
          </a:p>
          <a:p>
            <a:r>
              <a:rPr lang="en-US" sz="2400" b="1" dirty="0"/>
              <a:t>A.	The Court of Appeal.</a:t>
            </a:r>
          </a:p>
          <a:p>
            <a:r>
              <a:rPr lang="en-US" sz="2400" b="1" dirty="0"/>
              <a:t>B.	The High Court.</a:t>
            </a:r>
          </a:p>
          <a:p>
            <a:r>
              <a:rPr lang="en-US" sz="2400" b="1" dirty="0"/>
              <a:t>C.	The Juvenile Court.</a:t>
            </a:r>
          </a:p>
          <a:p>
            <a:r>
              <a:rPr lang="en-US" sz="2400" b="1" dirty="0"/>
              <a:t>D.	The Resident Magistrate's Court.</a:t>
            </a:r>
          </a:p>
          <a:p>
            <a:endParaRPr lang="en-US" sz="2400" b="1" dirty="0"/>
          </a:p>
        </p:txBody>
      </p:sp>
    </p:spTree>
    <p:extLst>
      <p:ext uri="{BB962C8B-B14F-4D97-AF65-F5344CB8AC3E}">
        <p14:creationId xmlns:p14="http://schemas.microsoft.com/office/powerpoint/2010/main" val="3559920854"/>
      </p:ext>
    </p:extLst>
  </p:cSld>
  <p:clrMapOvr>
    <a:masterClrMapping/>
  </p:clrMapOvr>
  <p:transition spd="slow">
    <p:cover/>
  </p:transition>
  <p:timing>
    <p:tnLst>
      <p:par>
        <p:cTn id="1" dur="indefinite" restart="never" nodeType="tmRoot"/>
      </p:par>
    </p:tnLst>
  </p:timing>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19528"/>
            <a:ext cx="8991600" cy="5632311"/>
          </a:xfrm>
          <a:prstGeom prst="rect">
            <a:avLst/>
          </a:prstGeom>
        </p:spPr>
        <p:txBody>
          <a:bodyPr wrap="square">
            <a:spAutoFit/>
          </a:bodyPr>
          <a:lstStyle/>
          <a:p>
            <a:r>
              <a:rPr lang="en-US" sz="2400" b="1" dirty="0"/>
              <a:t>YR 2007</a:t>
            </a:r>
            <a:r>
              <a:rPr lang="en-US" sz="2400" b="1" dirty="0"/>
              <a:t>)</a:t>
            </a:r>
          </a:p>
          <a:p>
            <a:r>
              <a:rPr lang="en-US" sz="2400" b="1" dirty="0"/>
              <a:t>The court system in Kenya is headed by the</a:t>
            </a:r>
          </a:p>
          <a:p>
            <a:r>
              <a:rPr lang="en-US" sz="2400" b="1" dirty="0"/>
              <a:t>A.	Chief Magistrate</a:t>
            </a:r>
          </a:p>
          <a:p>
            <a:r>
              <a:rPr lang="en-US" sz="2400" b="1" dirty="0"/>
              <a:t>B.	Chief Justice</a:t>
            </a:r>
          </a:p>
          <a:p>
            <a:r>
              <a:rPr lang="en-US" sz="2400" b="1" dirty="0"/>
              <a:t>C.	Registrar of the High Court</a:t>
            </a:r>
          </a:p>
          <a:p>
            <a:r>
              <a:rPr lang="en-US" sz="2400" b="1" dirty="0"/>
              <a:t>D</a:t>
            </a:r>
            <a:r>
              <a:rPr lang="en-US" sz="2400" b="1" dirty="0"/>
              <a:t>.	Attorney General</a:t>
            </a:r>
          </a:p>
          <a:p>
            <a:r>
              <a:rPr lang="en-US" sz="2400" b="1" dirty="0"/>
              <a:t> </a:t>
            </a:r>
          </a:p>
          <a:p>
            <a:r>
              <a:rPr lang="en-US" sz="2400" b="1" dirty="0"/>
              <a:t>YR 2007</a:t>
            </a:r>
            <a:r>
              <a:rPr lang="en-US" sz="2400" b="1" dirty="0"/>
              <a:t>)</a:t>
            </a:r>
          </a:p>
          <a:p>
            <a:r>
              <a:rPr lang="en-US" sz="2400" b="1" dirty="0"/>
              <a:t>According to the laws of Kenya amending the constitution is the responsibility of.</a:t>
            </a:r>
          </a:p>
          <a:p>
            <a:r>
              <a:rPr lang="en-US" sz="2400" b="1" dirty="0"/>
              <a:t>A.	The High Court</a:t>
            </a:r>
          </a:p>
          <a:p>
            <a:r>
              <a:rPr lang="en-US" sz="2400" b="1" dirty="0"/>
              <a:t>B.	The office of the President.</a:t>
            </a:r>
          </a:p>
          <a:p>
            <a:r>
              <a:rPr lang="en-US" sz="2400" b="1" dirty="0"/>
              <a:t>C.	The National Assembly</a:t>
            </a:r>
            <a:r>
              <a:rPr lang="en-US" sz="2400" b="1" dirty="0"/>
              <a:t>.</a:t>
            </a:r>
            <a:endParaRPr lang="en-US" sz="2400" b="1" dirty="0"/>
          </a:p>
          <a:p>
            <a:r>
              <a:rPr lang="en-US" sz="2400" b="1" dirty="0"/>
              <a:t>D.	The Judicial Service Commission.</a:t>
            </a:r>
          </a:p>
          <a:p>
            <a:endParaRPr lang="en-US" sz="2400" b="1" dirty="0"/>
          </a:p>
        </p:txBody>
      </p:sp>
    </p:spTree>
    <p:extLst>
      <p:ext uri="{BB962C8B-B14F-4D97-AF65-F5344CB8AC3E}">
        <p14:creationId xmlns:p14="http://schemas.microsoft.com/office/powerpoint/2010/main" val="2144421786"/>
      </p:ext>
    </p:extLst>
  </p:cSld>
  <p:clrMapOvr>
    <a:masterClrMapping/>
  </p:clrMapOvr>
  <p:transition spd="slow">
    <p:cover/>
  </p:transition>
  <p:timing>
    <p:tnLst>
      <p:par>
        <p:cTn id="1" dur="indefinite" restart="never" nodeType="tmRoot"/>
      </p:par>
    </p:tnLst>
  </p:timing>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19528"/>
            <a:ext cx="8991600" cy="5262979"/>
          </a:xfrm>
          <a:prstGeom prst="rect">
            <a:avLst/>
          </a:prstGeom>
        </p:spPr>
        <p:txBody>
          <a:bodyPr wrap="square">
            <a:spAutoFit/>
          </a:bodyPr>
          <a:lstStyle/>
          <a:p>
            <a:r>
              <a:rPr lang="en-US" sz="2400" b="1" dirty="0"/>
              <a:t>YR 2006</a:t>
            </a:r>
          </a:p>
          <a:p>
            <a:r>
              <a:rPr lang="en-US" sz="2400" b="1" dirty="0"/>
              <a:t>In </a:t>
            </a:r>
            <a:r>
              <a:rPr lang="en-US" sz="2400" b="1" dirty="0"/>
              <a:t>Kenya justice is administered by?</a:t>
            </a:r>
          </a:p>
          <a:p>
            <a:pPr marL="457200" indent="-457200">
              <a:buAutoNum type="alphaUcPeriod"/>
            </a:pPr>
            <a:r>
              <a:rPr lang="en-US" sz="2400" b="1" dirty="0"/>
              <a:t>The </a:t>
            </a:r>
            <a:r>
              <a:rPr lang="en-US" sz="2400" b="1" dirty="0"/>
              <a:t>Armed Forces.	</a:t>
            </a:r>
          </a:p>
          <a:p>
            <a:r>
              <a:rPr lang="en-US" sz="2400" b="1" dirty="0"/>
              <a:t>B</a:t>
            </a:r>
            <a:r>
              <a:rPr lang="en-US" sz="2400" b="1" dirty="0"/>
              <a:t>. </a:t>
            </a:r>
            <a:r>
              <a:rPr lang="en-US" sz="2400" b="1" dirty="0"/>
              <a:t>  The </a:t>
            </a:r>
            <a:r>
              <a:rPr lang="en-US" sz="2400" b="1" dirty="0"/>
              <a:t>prisons</a:t>
            </a:r>
            <a:r>
              <a:rPr lang="en-US" sz="2400" b="1" dirty="0"/>
              <a:t>.</a:t>
            </a:r>
            <a:endParaRPr lang="en-US" sz="2400" b="1" dirty="0"/>
          </a:p>
          <a:p>
            <a:r>
              <a:rPr lang="en-US" sz="2400" b="1" dirty="0"/>
              <a:t>C</a:t>
            </a:r>
            <a:r>
              <a:rPr lang="en-US" sz="2400" b="1" dirty="0"/>
              <a:t>.   </a:t>
            </a:r>
            <a:r>
              <a:rPr lang="en-US" sz="2400" b="1" dirty="0"/>
              <a:t>The Judiciary	</a:t>
            </a:r>
            <a:endParaRPr lang="en-US" sz="2400" b="1" dirty="0"/>
          </a:p>
          <a:p>
            <a:r>
              <a:rPr lang="en-US" sz="2400" b="1" dirty="0"/>
              <a:t>D</a:t>
            </a:r>
            <a:r>
              <a:rPr lang="en-US" sz="2400" b="1" dirty="0"/>
              <a:t>. </a:t>
            </a:r>
            <a:r>
              <a:rPr lang="en-US" sz="2400" b="1" dirty="0"/>
              <a:t>  The </a:t>
            </a:r>
            <a:r>
              <a:rPr lang="en-US" sz="2400" b="1" dirty="0"/>
              <a:t>Cabinet</a:t>
            </a:r>
          </a:p>
          <a:p>
            <a:endParaRPr lang="en-US" sz="2400" b="1" dirty="0"/>
          </a:p>
          <a:p>
            <a:r>
              <a:rPr lang="en-US" sz="2400" b="1" dirty="0"/>
              <a:t>YR. </a:t>
            </a:r>
            <a:r>
              <a:rPr lang="en-US" sz="2400" b="1" dirty="0"/>
              <a:t>2005)</a:t>
            </a:r>
          </a:p>
          <a:p>
            <a:r>
              <a:rPr lang="en-US" sz="2400" b="1" dirty="0"/>
              <a:t>In Kenya, laws are made by</a:t>
            </a:r>
          </a:p>
          <a:p>
            <a:r>
              <a:rPr lang="en-US" sz="2400" b="1" dirty="0"/>
              <a:t>A.	the High Court</a:t>
            </a:r>
          </a:p>
          <a:p>
            <a:r>
              <a:rPr lang="en-US" sz="2400" b="1" dirty="0"/>
              <a:t>B.	the Judicial Service Commission</a:t>
            </a:r>
          </a:p>
          <a:p>
            <a:r>
              <a:rPr lang="en-US" sz="2400" b="1" dirty="0"/>
              <a:t>C.	the National </a:t>
            </a:r>
            <a:r>
              <a:rPr lang="en-US" sz="2400" b="1" dirty="0"/>
              <a:t>Assembly</a:t>
            </a:r>
            <a:endParaRPr lang="en-US" sz="2400" b="1" dirty="0"/>
          </a:p>
          <a:p>
            <a:r>
              <a:rPr lang="en-US" sz="2400" b="1" dirty="0"/>
              <a:t>D.	the Public Service Commission</a:t>
            </a:r>
          </a:p>
          <a:p>
            <a:endParaRPr lang="en-US" sz="2400" b="1" dirty="0"/>
          </a:p>
        </p:txBody>
      </p:sp>
    </p:spTree>
    <p:extLst>
      <p:ext uri="{BB962C8B-B14F-4D97-AF65-F5344CB8AC3E}">
        <p14:creationId xmlns:p14="http://schemas.microsoft.com/office/powerpoint/2010/main" val="2869848029"/>
      </p:ext>
    </p:extLst>
  </p:cSld>
  <p:clrMapOvr>
    <a:masterClrMapping/>
  </p:clrMapOvr>
  <p:transition spd="slow">
    <p:cove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10573045"/>
              </p:ext>
            </p:extLst>
          </p:nvPr>
        </p:nvGraphicFramePr>
        <p:xfrm>
          <a:off x="508000" y="342900"/>
          <a:ext cx="8534400" cy="4673600"/>
        </p:xfrm>
        <a:graphic>
          <a:graphicData uri="http://schemas.openxmlformats.org/drawingml/2006/table">
            <a:tbl>
              <a:tblPr firstRow="1" firstCol="1" lastRow="1" lastCol="1" bandRow="1" bandCol="1">
                <a:tableStyleId>{5C22544A-7EE6-4342-B048-85BDC9FD1C3A}</a:tableStyleId>
              </a:tblPr>
              <a:tblGrid>
                <a:gridCol w="4470398">
                  <a:extLst>
                    <a:ext uri="{9D8B030D-6E8A-4147-A177-3AD203B41FA5}">
                      <a16:colId xmlns:a16="http://schemas.microsoft.com/office/drawing/2014/main" val="20000"/>
                    </a:ext>
                  </a:extLst>
                </a:gridCol>
                <a:gridCol w="4064002">
                  <a:extLst>
                    <a:ext uri="{9D8B030D-6E8A-4147-A177-3AD203B41FA5}">
                      <a16:colId xmlns:a16="http://schemas.microsoft.com/office/drawing/2014/main" val="20001"/>
                    </a:ext>
                  </a:extLst>
                </a:gridCol>
              </a:tblGrid>
              <a:tr h="1168400">
                <a:tc>
                  <a:txBody>
                    <a:bodyPr/>
                    <a:lstStyle/>
                    <a:p>
                      <a:pPr marL="114300" marR="0" algn="r">
                        <a:spcBef>
                          <a:spcPts val="0"/>
                        </a:spcBef>
                        <a:spcAft>
                          <a:spcPts val="0"/>
                        </a:spcAft>
                        <a:tabLst>
                          <a:tab pos="114300" algn="l"/>
                        </a:tabLst>
                      </a:pPr>
                      <a:r>
                        <a:rPr lang="en-US" sz="3300" dirty="0" err="1">
                          <a:effectLst/>
                        </a:rPr>
                        <a:t>Hr</a:t>
                      </a:r>
                      <a:r>
                        <a:rPr lang="en-US" sz="3300" dirty="0">
                          <a:effectLst/>
                        </a:rPr>
                        <a:t> </a:t>
                      </a:r>
                      <a:endParaRPr lang="en-US" sz="3300" dirty="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3300">
                          <a:effectLst/>
                        </a:rPr>
                        <a:t>Min</a:t>
                      </a:r>
                      <a:endParaRPr lang="en-US" sz="3300">
                        <a:effectLst/>
                        <a:latin typeface="Times New Roman"/>
                        <a:ea typeface="Times New Roman"/>
                      </a:endParaRPr>
                    </a:p>
                  </a:txBody>
                  <a:tcPr marL="68580" marR="68580" marT="0" marB="0"/>
                </a:tc>
                <a:extLst>
                  <a:ext uri="{0D108BD9-81ED-4DB2-BD59-A6C34878D82A}">
                    <a16:rowId xmlns:a16="http://schemas.microsoft.com/office/drawing/2014/main" val="10000"/>
                  </a:ext>
                </a:extLst>
              </a:tr>
              <a:tr h="1168400">
                <a:tc>
                  <a:txBody>
                    <a:bodyPr/>
                    <a:lstStyle/>
                    <a:p>
                      <a:pPr marL="114300" marR="0" algn="r">
                        <a:spcBef>
                          <a:spcPts val="0"/>
                        </a:spcBef>
                        <a:spcAft>
                          <a:spcPts val="0"/>
                        </a:spcAft>
                        <a:tabLst>
                          <a:tab pos="114300" algn="l"/>
                        </a:tabLst>
                      </a:pPr>
                      <a:r>
                        <a:rPr lang="en-US" sz="3300">
                          <a:effectLst/>
                        </a:rPr>
                        <a:t>8</a:t>
                      </a:r>
                      <a:endParaRPr lang="en-US" sz="330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3300" dirty="0">
                          <a:effectLst/>
                        </a:rPr>
                        <a:t>00</a:t>
                      </a:r>
                      <a:endParaRPr lang="en-US" sz="330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r h="1168400">
                <a:tc>
                  <a:txBody>
                    <a:bodyPr/>
                    <a:lstStyle/>
                    <a:p>
                      <a:pPr marL="114300" marR="0" algn="r">
                        <a:spcBef>
                          <a:spcPts val="0"/>
                        </a:spcBef>
                        <a:spcAft>
                          <a:spcPts val="0"/>
                        </a:spcAft>
                        <a:tabLst>
                          <a:tab pos="114300" algn="l"/>
                        </a:tabLst>
                      </a:pPr>
                      <a:r>
                        <a:rPr lang="en-US" sz="3300">
                          <a:effectLst/>
                        </a:rPr>
                        <a:t>-     2</a:t>
                      </a:r>
                      <a:endParaRPr lang="en-US" sz="330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3300" dirty="0">
                          <a:effectLst/>
                        </a:rPr>
                        <a:t>40</a:t>
                      </a:r>
                      <a:endParaRPr lang="en-US" sz="3300" dirty="0">
                        <a:effectLst/>
                        <a:latin typeface="Times New Roman"/>
                        <a:ea typeface="Times New Roman"/>
                      </a:endParaRPr>
                    </a:p>
                  </a:txBody>
                  <a:tcPr marL="68580" marR="68580" marT="0" marB="0"/>
                </a:tc>
                <a:extLst>
                  <a:ext uri="{0D108BD9-81ED-4DB2-BD59-A6C34878D82A}">
                    <a16:rowId xmlns:a16="http://schemas.microsoft.com/office/drawing/2014/main" val="10002"/>
                  </a:ext>
                </a:extLst>
              </a:tr>
              <a:tr h="1168400">
                <a:tc>
                  <a:txBody>
                    <a:bodyPr/>
                    <a:lstStyle/>
                    <a:p>
                      <a:pPr marL="114300" marR="0" algn="r">
                        <a:spcBef>
                          <a:spcPts val="0"/>
                        </a:spcBef>
                        <a:spcAft>
                          <a:spcPts val="0"/>
                        </a:spcAft>
                        <a:tabLst>
                          <a:tab pos="114300" algn="l"/>
                        </a:tabLst>
                      </a:pPr>
                      <a:r>
                        <a:rPr lang="en-US" sz="3300">
                          <a:effectLst/>
                        </a:rPr>
                        <a:t>5</a:t>
                      </a:r>
                      <a:endParaRPr lang="en-US" sz="3300">
                        <a:effectLst/>
                        <a:latin typeface="Times New Roman"/>
                        <a:ea typeface="Times New Roman"/>
                      </a:endParaRPr>
                    </a:p>
                  </a:txBody>
                  <a:tcPr marL="68580" marR="68580" marT="0" marB="0"/>
                </a:tc>
                <a:tc>
                  <a:txBody>
                    <a:bodyPr/>
                    <a:lstStyle/>
                    <a:p>
                      <a:pPr marL="114300" marR="0" algn="r">
                        <a:spcBef>
                          <a:spcPts val="0"/>
                        </a:spcBef>
                        <a:spcAft>
                          <a:spcPts val="0"/>
                        </a:spcAft>
                        <a:tabLst>
                          <a:tab pos="114300" algn="l"/>
                        </a:tabLst>
                      </a:pPr>
                      <a:r>
                        <a:rPr lang="en-US" sz="3300" dirty="0">
                          <a:effectLst/>
                        </a:rPr>
                        <a:t>20 am</a:t>
                      </a:r>
                      <a:endParaRPr lang="en-US" sz="3300" dirty="0">
                        <a:effectLst/>
                        <a:latin typeface="Times New Roman"/>
                        <a:ea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69494004"/>
      </p:ext>
    </p:extLst>
  </p:cSld>
  <p:clrMapOvr>
    <a:masterClrMapping/>
  </p:clrMapOvr>
  <p:transition spd="slow" advTm="60000">
    <p:cover/>
  </p:transition>
  <p:timing>
    <p:tnLst>
      <p:par>
        <p:cTn id="1" dur="indefinite" restart="never" nodeType="tmRoot"/>
      </p:par>
    </p:tnLst>
  </p:timing>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8100"/>
            <a:ext cx="8991600" cy="6186309"/>
          </a:xfrm>
          <a:prstGeom prst="rect">
            <a:avLst/>
          </a:prstGeom>
        </p:spPr>
        <p:txBody>
          <a:bodyPr wrap="square">
            <a:spAutoFit/>
          </a:bodyPr>
          <a:lstStyle/>
          <a:p>
            <a:r>
              <a:rPr lang="en-US" sz="2400" b="1" dirty="0"/>
              <a:t>One parliamentary duty of the president of</a:t>
            </a:r>
          </a:p>
          <a:p>
            <a:r>
              <a:rPr lang="en-US" sz="2400" b="1" dirty="0"/>
              <a:t>Kenya is to</a:t>
            </a:r>
          </a:p>
          <a:p>
            <a:r>
              <a:rPr lang="en-US" sz="2400" b="1" dirty="0"/>
              <a:t>A. appoint </a:t>
            </a:r>
            <a:r>
              <a:rPr lang="en-US" sz="2400" b="1" dirty="0"/>
              <a:t>the Speaker of the </a:t>
            </a:r>
            <a:r>
              <a:rPr lang="en-US" sz="2400" b="1" dirty="0"/>
              <a:t>National Assembly</a:t>
            </a:r>
            <a:r>
              <a:rPr lang="en-US" sz="2400" b="1" dirty="0"/>
              <a:t>.</a:t>
            </a:r>
          </a:p>
          <a:p>
            <a:r>
              <a:rPr lang="en-US" sz="2400" b="1" dirty="0"/>
              <a:t>B. Address </a:t>
            </a:r>
            <a:r>
              <a:rPr lang="en-US" sz="2400" b="1" dirty="0"/>
              <a:t>the opening of newly </a:t>
            </a:r>
            <a:r>
              <a:rPr lang="en-US" sz="2400" b="1" dirty="0"/>
              <a:t>elected parliament</a:t>
            </a:r>
            <a:endParaRPr lang="en-US" sz="2400" b="1" dirty="0"/>
          </a:p>
          <a:p>
            <a:r>
              <a:rPr lang="en-US" sz="2400" b="1" dirty="0"/>
              <a:t>C. chair </a:t>
            </a:r>
            <a:r>
              <a:rPr lang="en-US" sz="2400" b="1" dirty="0"/>
              <a:t>parliamentary meetings.</a:t>
            </a:r>
          </a:p>
          <a:p>
            <a:r>
              <a:rPr lang="en-US" sz="2400" b="1" dirty="0"/>
              <a:t>D. swear </a:t>
            </a:r>
            <a:r>
              <a:rPr lang="en-US" sz="2400" b="1" dirty="0"/>
              <a:t>in the members of parliament.</a:t>
            </a:r>
          </a:p>
          <a:p>
            <a:endParaRPr lang="en-US" sz="1200" b="1" dirty="0"/>
          </a:p>
          <a:p>
            <a:r>
              <a:rPr lang="en-US" sz="2400" b="1" dirty="0"/>
              <a:t>(</a:t>
            </a:r>
            <a:r>
              <a:rPr lang="en-US" sz="2400" b="1" dirty="0"/>
              <a:t>Yr. 2005</a:t>
            </a:r>
            <a:r>
              <a:rPr lang="en-US" sz="2400" b="1" dirty="0"/>
              <a:t>.</a:t>
            </a:r>
            <a:endParaRPr lang="en-US" sz="2400" b="1" dirty="0"/>
          </a:p>
          <a:p>
            <a:r>
              <a:rPr lang="en-US" sz="2400" b="1" dirty="0"/>
              <a:t>The main source of revenue for the Government of Kenya is</a:t>
            </a:r>
          </a:p>
          <a:p>
            <a:pPr marL="457200" indent="-457200">
              <a:buAutoNum type="alphaUcPeriod"/>
            </a:pPr>
            <a:r>
              <a:rPr lang="en-US" sz="2400" b="1" dirty="0"/>
              <a:t>fines      </a:t>
            </a:r>
            <a:r>
              <a:rPr lang="en-US" sz="2400" b="1" dirty="0"/>
              <a:t>B. grants    C. loans     D. taxes. </a:t>
            </a:r>
            <a:endParaRPr lang="en-US" sz="2400" b="1" dirty="0"/>
          </a:p>
          <a:p>
            <a:endParaRPr lang="en-US" sz="900" b="1" dirty="0"/>
          </a:p>
          <a:p>
            <a:r>
              <a:rPr lang="en-US" sz="2400" b="1" dirty="0"/>
              <a:t>Nominating </a:t>
            </a:r>
            <a:r>
              <a:rPr lang="en-US" sz="2400" b="1" dirty="0"/>
              <a:t>members of parliament in Kenya is done by</a:t>
            </a:r>
          </a:p>
          <a:p>
            <a:r>
              <a:rPr lang="en-US" sz="2400" b="1" dirty="0"/>
              <a:t>A.	the Attorney-General</a:t>
            </a:r>
          </a:p>
          <a:p>
            <a:r>
              <a:rPr lang="en-US" sz="2400" b="1" dirty="0"/>
              <a:t>B.	the constituency development communities</a:t>
            </a:r>
          </a:p>
          <a:p>
            <a:r>
              <a:rPr lang="en-US" sz="2400" b="1" dirty="0"/>
              <a:t>C.	the Electoral Commission</a:t>
            </a:r>
          </a:p>
          <a:p>
            <a:r>
              <a:rPr lang="en-US" sz="2400" b="1" dirty="0"/>
              <a:t>D.	the political parties.</a:t>
            </a:r>
          </a:p>
          <a:p>
            <a:endParaRPr lang="en-US" sz="2400" b="1" dirty="0"/>
          </a:p>
        </p:txBody>
      </p:sp>
    </p:spTree>
    <p:extLst>
      <p:ext uri="{BB962C8B-B14F-4D97-AF65-F5344CB8AC3E}">
        <p14:creationId xmlns:p14="http://schemas.microsoft.com/office/powerpoint/2010/main" val="802385674"/>
      </p:ext>
    </p:extLst>
  </p:cSld>
  <p:clrMapOvr>
    <a:masterClrMapping/>
  </p:clrMapOvr>
  <p:transition spd="slow">
    <p:cover/>
  </p:transition>
  <p:timing>
    <p:tnLst>
      <p:par>
        <p:cTn id="1" dur="indefinite" restart="never" nodeType="tmRoot"/>
      </p:par>
    </p:tnLst>
  </p:timing>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8100"/>
            <a:ext cx="8991600" cy="6001643"/>
          </a:xfrm>
          <a:prstGeom prst="rect">
            <a:avLst/>
          </a:prstGeom>
        </p:spPr>
        <p:txBody>
          <a:bodyPr wrap="square">
            <a:spAutoFit/>
          </a:bodyPr>
          <a:lstStyle/>
          <a:p>
            <a:r>
              <a:rPr lang="en-US" sz="2400" b="1" dirty="0"/>
              <a:t>2005)</a:t>
            </a:r>
          </a:p>
          <a:p>
            <a:r>
              <a:rPr lang="en-US" sz="2400" b="1" dirty="0"/>
              <a:t>28.Which </a:t>
            </a:r>
            <a:r>
              <a:rPr lang="en-US" sz="2400" b="1" dirty="0"/>
              <a:t>one of the following courts in Kenya is </a:t>
            </a:r>
            <a:r>
              <a:rPr lang="en-US" sz="2400" b="1" dirty="0"/>
              <a:t>the lowest</a:t>
            </a:r>
            <a:r>
              <a:rPr lang="en-US" sz="2400" b="1" dirty="0"/>
              <a:t>?</a:t>
            </a:r>
          </a:p>
          <a:p>
            <a:r>
              <a:rPr lang="en-US" sz="2400" b="1" dirty="0"/>
              <a:t>A.	Chief Magistrate's Court.</a:t>
            </a:r>
          </a:p>
          <a:p>
            <a:r>
              <a:rPr lang="en-US" sz="2400" b="1" dirty="0"/>
              <a:t>B.	District Magistrate's Court.</a:t>
            </a:r>
          </a:p>
          <a:p>
            <a:r>
              <a:rPr lang="en-US" sz="2400" b="1" dirty="0"/>
              <a:t>C.	Principal Magistrate's Court.</a:t>
            </a:r>
          </a:p>
          <a:p>
            <a:r>
              <a:rPr lang="en-US" sz="2400" b="1" dirty="0"/>
              <a:t>D.	Resident Magistrate's Court</a:t>
            </a:r>
          </a:p>
          <a:p>
            <a:endParaRPr lang="en-US" sz="2400" b="1" dirty="0"/>
          </a:p>
          <a:p>
            <a:r>
              <a:rPr lang="en-US" sz="2400" b="1" dirty="0"/>
              <a:t>(</a:t>
            </a:r>
            <a:r>
              <a:rPr lang="en-US" sz="2400" b="1" dirty="0"/>
              <a:t>Yr. 2004)</a:t>
            </a:r>
          </a:p>
          <a:p>
            <a:r>
              <a:rPr lang="en-US" sz="2400" b="1" dirty="0"/>
              <a:t>29.Which </a:t>
            </a:r>
            <a:r>
              <a:rPr lang="en-US" sz="2400" b="1" dirty="0"/>
              <a:t>one of the following officers advises </a:t>
            </a:r>
            <a:r>
              <a:rPr lang="en-US" sz="2400" b="1" dirty="0"/>
              <a:t>the Government </a:t>
            </a:r>
            <a:r>
              <a:rPr lang="en-US" sz="2400" b="1" dirty="0"/>
              <a:t>of Kenya on legal matters?</a:t>
            </a:r>
          </a:p>
          <a:p>
            <a:r>
              <a:rPr lang="en-US" sz="2400" b="1" dirty="0"/>
              <a:t>A.	The director of public prosecutions</a:t>
            </a:r>
          </a:p>
          <a:p>
            <a:r>
              <a:rPr lang="en-US" sz="2400" b="1" dirty="0"/>
              <a:t>B.	The Chief Magistrate</a:t>
            </a:r>
          </a:p>
          <a:p>
            <a:r>
              <a:rPr lang="en-US" sz="2400" b="1" dirty="0"/>
              <a:t>C.	The deputy-President</a:t>
            </a:r>
          </a:p>
          <a:p>
            <a:r>
              <a:rPr lang="en-US" sz="2400" b="1" dirty="0"/>
              <a:t>D.	The Attorney General</a:t>
            </a:r>
          </a:p>
          <a:p>
            <a:r>
              <a:rPr lang="en-US" sz="2400" b="1" dirty="0"/>
              <a:t>.</a:t>
            </a:r>
            <a:endParaRPr lang="en-US" sz="2400" b="1" dirty="0"/>
          </a:p>
          <a:p>
            <a:endParaRPr lang="en-US" sz="2400" b="1" dirty="0"/>
          </a:p>
        </p:txBody>
      </p:sp>
    </p:spTree>
    <p:extLst>
      <p:ext uri="{BB962C8B-B14F-4D97-AF65-F5344CB8AC3E}">
        <p14:creationId xmlns:p14="http://schemas.microsoft.com/office/powerpoint/2010/main" val="4201945251"/>
      </p:ext>
    </p:extLst>
  </p:cSld>
  <p:clrMapOvr>
    <a:masterClrMapping/>
  </p:clrMapOvr>
  <p:transition spd="slow">
    <p:cover/>
  </p:transition>
  <p:timing>
    <p:tnLst>
      <p:par>
        <p:cTn id="1" dur="indefinite" restart="never" nodeType="tmRoot"/>
      </p:par>
    </p:tnLst>
  </p:timing>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8100"/>
            <a:ext cx="8991600" cy="5509200"/>
          </a:xfrm>
          <a:prstGeom prst="rect">
            <a:avLst/>
          </a:prstGeom>
        </p:spPr>
        <p:txBody>
          <a:bodyPr wrap="square">
            <a:spAutoFit/>
          </a:bodyPr>
          <a:lstStyle/>
          <a:p>
            <a:r>
              <a:rPr lang="en-US" sz="2400" b="1" dirty="0"/>
              <a:t>(Yr. 2002)</a:t>
            </a:r>
          </a:p>
          <a:p>
            <a:r>
              <a:rPr lang="en-US" sz="2400" b="1" dirty="0"/>
              <a:t>30.Registration </a:t>
            </a:r>
            <a:r>
              <a:rPr lang="en-US" sz="2400" b="1" dirty="0"/>
              <a:t>of deaths of people in Kenya </a:t>
            </a:r>
            <a:r>
              <a:rPr lang="en-US" sz="2400" b="1" dirty="0"/>
              <a:t>is important </a:t>
            </a:r>
            <a:r>
              <a:rPr lang="en-US" sz="2400" b="1" dirty="0"/>
              <a:t>because</a:t>
            </a:r>
          </a:p>
          <a:p>
            <a:r>
              <a:rPr lang="en-US" sz="2400" b="1" dirty="0"/>
              <a:t>A.it </a:t>
            </a:r>
            <a:r>
              <a:rPr lang="en-US" sz="2400" b="1" dirty="0"/>
              <a:t>enables the government to know the </a:t>
            </a:r>
            <a:r>
              <a:rPr lang="en-US" sz="2400" b="1" dirty="0"/>
              <a:t>most common </a:t>
            </a:r>
            <a:r>
              <a:rPr lang="en-US" sz="2400" b="1" dirty="0"/>
              <a:t>diseases that kill people</a:t>
            </a:r>
          </a:p>
          <a:p>
            <a:r>
              <a:rPr lang="en-US" sz="2400" b="1" dirty="0"/>
              <a:t>B. it </a:t>
            </a:r>
            <a:r>
              <a:rPr lang="en-US" sz="2400" b="1" dirty="0"/>
              <a:t>enables the government to have records </a:t>
            </a:r>
            <a:r>
              <a:rPr lang="en-US" sz="2400" b="1" dirty="0"/>
              <a:t>for future </a:t>
            </a:r>
            <a:r>
              <a:rPr lang="en-US" sz="2400" b="1" dirty="0"/>
              <a:t>planning</a:t>
            </a:r>
          </a:p>
          <a:p>
            <a:r>
              <a:rPr lang="en-US" sz="2400" b="1" dirty="0"/>
              <a:t>C. it </a:t>
            </a:r>
            <a:r>
              <a:rPr lang="en-US" sz="2400" b="1" dirty="0"/>
              <a:t>enables doctors to know the hospitals </a:t>
            </a:r>
            <a:r>
              <a:rPr lang="en-US" sz="2400" b="1" dirty="0"/>
              <a:t>that provide </a:t>
            </a:r>
            <a:r>
              <a:rPr lang="en-US" sz="2400" b="1" dirty="0"/>
              <a:t>good services</a:t>
            </a:r>
          </a:p>
          <a:p>
            <a:r>
              <a:rPr lang="en-US" sz="2400" b="1" dirty="0"/>
              <a:t>D. enable </a:t>
            </a:r>
            <a:r>
              <a:rPr lang="en-US" sz="2400" b="1" dirty="0"/>
              <a:t>the forest department to give out </a:t>
            </a:r>
            <a:r>
              <a:rPr lang="en-US" sz="2400" b="1" dirty="0"/>
              <a:t>tree seedlings</a:t>
            </a:r>
            <a:endParaRPr lang="en-US" sz="2400" b="1" dirty="0"/>
          </a:p>
          <a:p>
            <a:endParaRPr lang="en-US" sz="1600" b="1" dirty="0"/>
          </a:p>
          <a:p>
            <a:r>
              <a:rPr lang="en-US" sz="2400" b="1" dirty="0"/>
              <a:t>Yr</a:t>
            </a:r>
            <a:r>
              <a:rPr lang="en-US" sz="2400" b="1" dirty="0"/>
              <a:t>. 2004</a:t>
            </a:r>
          </a:p>
          <a:p>
            <a:r>
              <a:rPr lang="en-US" sz="2400" b="1" dirty="0"/>
              <a:t>31.Three </a:t>
            </a:r>
            <a:r>
              <a:rPr lang="en-US" sz="2400" b="1" dirty="0"/>
              <a:t>of the following are powers of the </a:t>
            </a:r>
            <a:r>
              <a:rPr lang="en-US" sz="2400" b="1" dirty="0"/>
              <a:t>President of </a:t>
            </a:r>
            <a:r>
              <a:rPr lang="en-US" sz="2400" b="1" dirty="0"/>
              <a:t>Kenya. Which one is not?</a:t>
            </a:r>
          </a:p>
          <a:p>
            <a:r>
              <a:rPr lang="en-US" sz="2400" b="1" dirty="0"/>
              <a:t>A.	Dissolving parliament</a:t>
            </a:r>
          </a:p>
          <a:p>
            <a:r>
              <a:rPr lang="en-US" sz="2400" b="1" dirty="0"/>
              <a:t>B.	Pardoning criminals</a:t>
            </a:r>
          </a:p>
          <a:p>
            <a:r>
              <a:rPr lang="en-US" sz="2400" b="1" dirty="0"/>
              <a:t>C.	Supervising judges</a:t>
            </a:r>
          </a:p>
          <a:p>
            <a:r>
              <a:rPr lang="en-US" sz="2400" b="1" dirty="0"/>
              <a:t>D.	Appointing </a:t>
            </a:r>
            <a:r>
              <a:rPr lang="en-US" sz="2400" b="1" dirty="0"/>
              <a:t>judges</a:t>
            </a:r>
            <a:endParaRPr lang="en-US" sz="2400" b="1" dirty="0"/>
          </a:p>
        </p:txBody>
      </p:sp>
    </p:spTree>
    <p:extLst>
      <p:ext uri="{BB962C8B-B14F-4D97-AF65-F5344CB8AC3E}">
        <p14:creationId xmlns:p14="http://schemas.microsoft.com/office/powerpoint/2010/main" val="2298468261"/>
      </p:ext>
    </p:extLst>
  </p:cSld>
  <p:clrMapOvr>
    <a:masterClrMapping/>
  </p:clrMapOvr>
  <p:transition spd="slow">
    <p:cover/>
  </p:transition>
  <p:timing>
    <p:tnLst>
      <p:par>
        <p:cTn id="1" dur="indefinite" restart="never" nodeType="tmRoot"/>
      </p:par>
    </p:tnLst>
  </p:timing>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8100"/>
            <a:ext cx="8991600" cy="6078587"/>
          </a:xfrm>
          <a:prstGeom prst="rect">
            <a:avLst/>
          </a:prstGeom>
        </p:spPr>
        <p:txBody>
          <a:bodyPr wrap="square">
            <a:spAutoFit/>
          </a:bodyPr>
          <a:lstStyle/>
          <a:p>
            <a:r>
              <a:rPr lang="en-US" sz="2400" b="1" dirty="0"/>
              <a:t>32.The </a:t>
            </a:r>
            <a:r>
              <a:rPr lang="en-US" sz="2400" b="1" dirty="0"/>
              <a:t>stages through which a bill passes </a:t>
            </a:r>
            <a:endParaRPr lang="en-US" sz="2400" b="1" dirty="0" smtClean="0"/>
          </a:p>
          <a:p>
            <a:r>
              <a:rPr lang="en-US" sz="2400" b="1" dirty="0" smtClean="0"/>
              <a:t>before </a:t>
            </a:r>
            <a:r>
              <a:rPr lang="en-US" sz="2400" b="1" dirty="0"/>
              <a:t>it becomes </a:t>
            </a:r>
            <a:r>
              <a:rPr lang="en-US" sz="2400" b="1" dirty="0"/>
              <a:t>law are called	</a:t>
            </a:r>
          </a:p>
          <a:p>
            <a:r>
              <a:rPr lang="en-US" sz="2400" b="1" dirty="0"/>
              <a:t> A</a:t>
            </a:r>
            <a:r>
              <a:rPr lang="en-US" sz="2400" b="1" dirty="0"/>
              <a:t>. readings	</a:t>
            </a:r>
            <a:r>
              <a:rPr lang="en-US" sz="2400" b="1" dirty="0"/>
              <a:t>	B</a:t>
            </a:r>
            <a:r>
              <a:rPr lang="en-US" sz="2400" b="1" dirty="0"/>
              <a:t>. sessions</a:t>
            </a:r>
          </a:p>
          <a:p>
            <a:r>
              <a:rPr lang="en-US" sz="2400" b="1" dirty="0"/>
              <a:t>C. discussions	</a:t>
            </a:r>
            <a:r>
              <a:rPr lang="en-US" sz="2400" b="1" dirty="0"/>
              <a:t>	D</a:t>
            </a:r>
            <a:r>
              <a:rPr lang="en-US" sz="2400" b="1" dirty="0"/>
              <a:t>. </a:t>
            </a:r>
            <a:r>
              <a:rPr lang="en-US" sz="2400" b="1" dirty="0"/>
              <a:t>Sittings</a:t>
            </a:r>
          </a:p>
          <a:p>
            <a:endParaRPr lang="en-US" sz="900" b="1" dirty="0"/>
          </a:p>
          <a:p>
            <a:r>
              <a:rPr lang="en-US" sz="2400" b="1" dirty="0"/>
              <a:t>(</a:t>
            </a:r>
            <a:r>
              <a:rPr lang="en-US" sz="2400" b="1" dirty="0"/>
              <a:t>Yr. 2015)</a:t>
            </a:r>
          </a:p>
          <a:p>
            <a:r>
              <a:rPr lang="en-US" sz="2400" b="1" dirty="0"/>
              <a:t>1.The </a:t>
            </a:r>
            <a:r>
              <a:rPr lang="en-US" sz="2400" b="1" dirty="0"/>
              <a:t>body in charge of elections in Kenya is </a:t>
            </a:r>
            <a:r>
              <a:rPr lang="en-US" sz="2400" b="1" dirty="0"/>
              <a:t>headed by</a:t>
            </a:r>
            <a:endParaRPr lang="en-US" sz="2400" b="1" dirty="0"/>
          </a:p>
          <a:p>
            <a:r>
              <a:rPr lang="en-US" sz="2400" b="1" dirty="0"/>
              <a:t>A. The president	B. A chairman</a:t>
            </a:r>
          </a:p>
          <a:p>
            <a:r>
              <a:rPr lang="en-US" sz="2400" b="1" dirty="0"/>
              <a:t>C. The Chief Justice	D. A cabinet secretary</a:t>
            </a:r>
          </a:p>
          <a:p>
            <a:endParaRPr lang="en-US" sz="1000" b="1" dirty="0"/>
          </a:p>
          <a:p>
            <a:r>
              <a:rPr lang="en-US" sz="2400" b="1" dirty="0"/>
              <a:t>2.In </a:t>
            </a:r>
            <a:r>
              <a:rPr lang="en-US" sz="2400" b="1" dirty="0"/>
              <a:t>Kenya, a parliamentary by-election is held </a:t>
            </a:r>
            <a:r>
              <a:rPr lang="en-US" sz="2400" b="1" dirty="0"/>
              <a:t>when a member </a:t>
            </a:r>
            <a:r>
              <a:rPr lang="en-US" sz="2400" b="1" dirty="0"/>
              <a:t>of parliament is</a:t>
            </a:r>
          </a:p>
          <a:p>
            <a:r>
              <a:rPr lang="en-US" sz="2400" b="1" dirty="0"/>
              <a:t>A.	jailed for more than six months</a:t>
            </a:r>
          </a:p>
          <a:p>
            <a:r>
              <a:rPr lang="en-US" sz="2400" b="1" dirty="0"/>
              <a:t>B.	resides in another constituency</a:t>
            </a:r>
          </a:p>
          <a:p>
            <a:pPr marL="457200" indent="-457200">
              <a:buAutoNum type="alphaUcPeriod" startAt="3"/>
            </a:pPr>
            <a:r>
              <a:rPr lang="en-US" sz="2400" b="1" dirty="0"/>
              <a:t>      becomes </a:t>
            </a:r>
            <a:r>
              <a:rPr lang="en-US" sz="2400" b="1" dirty="0"/>
              <a:t>a leader of a </a:t>
            </a:r>
            <a:r>
              <a:rPr lang="en-US" sz="2400" b="1" dirty="0"/>
              <a:t>political party</a:t>
            </a:r>
          </a:p>
          <a:p>
            <a:pPr marL="457200" indent="-457200">
              <a:buAutoNum type="alphaUcPeriod" startAt="3"/>
            </a:pPr>
            <a:r>
              <a:rPr lang="en-US" sz="2400" b="1" dirty="0"/>
              <a:t>      Gets </a:t>
            </a:r>
            <a:r>
              <a:rPr lang="en-US" sz="2400" b="1" dirty="0"/>
              <a:t>a vote of no confidence</a:t>
            </a:r>
          </a:p>
          <a:p>
            <a:endParaRPr lang="en-US" sz="2400" b="1" dirty="0"/>
          </a:p>
        </p:txBody>
      </p:sp>
    </p:spTree>
    <p:extLst>
      <p:ext uri="{BB962C8B-B14F-4D97-AF65-F5344CB8AC3E}">
        <p14:creationId xmlns:p14="http://schemas.microsoft.com/office/powerpoint/2010/main" val="1470186994"/>
      </p:ext>
    </p:extLst>
  </p:cSld>
  <p:clrMapOvr>
    <a:masterClrMapping/>
  </p:clrMapOvr>
  <p:transition spd="slow">
    <p:cover/>
  </p:transition>
  <p:timing>
    <p:tnLst>
      <p:par>
        <p:cTn id="1" dur="indefinite" restart="never" nodeType="tmRoot"/>
      </p:par>
    </p:tnLst>
  </p:timing>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2922"/>
            <a:ext cx="8991600" cy="5262979"/>
          </a:xfrm>
          <a:prstGeom prst="rect">
            <a:avLst/>
          </a:prstGeom>
        </p:spPr>
        <p:txBody>
          <a:bodyPr wrap="square">
            <a:spAutoFit/>
          </a:bodyPr>
          <a:lstStyle/>
          <a:p>
            <a:r>
              <a:rPr lang="en-US" sz="2400" b="1" dirty="0"/>
              <a:t>(Yr. 2012)</a:t>
            </a:r>
          </a:p>
          <a:p>
            <a:r>
              <a:rPr lang="en-US" sz="2400" b="1" dirty="0"/>
              <a:t>3.The </a:t>
            </a:r>
            <a:r>
              <a:rPr lang="en-US" sz="2400" b="1" dirty="0"/>
              <a:t>process where citizens vote for a </a:t>
            </a:r>
            <a:r>
              <a:rPr lang="en-US" sz="2400" b="1" dirty="0"/>
              <a:t>proposed constitution </a:t>
            </a:r>
            <a:r>
              <a:rPr lang="en-US" sz="2400" b="1" dirty="0"/>
              <a:t>is known as</a:t>
            </a:r>
          </a:p>
          <a:p>
            <a:r>
              <a:rPr lang="en-US" sz="2400" b="1" dirty="0"/>
              <a:t>A, </a:t>
            </a:r>
            <a:r>
              <a:rPr lang="en-US" sz="2400" b="1" dirty="0"/>
              <a:t>general election	B. By-election</a:t>
            </a:r>
          </a:p>
          <a:p>
            <a:r>
              <a:rPr lang="en-US" sz="2400" b="1" dirty="0"/>
              <a:t>C. Consensus	</a:t>
            </a:r>
            <a:r>
              <a:rPr lang="en-US" sz="2400" b="1" dirty="0"/>
              <a:t>	D</a:t>
            </a:r>
            <a:r>
              <a:rPr lang="en-US" sz="2400" b="1" dirty="0"/>
              <a:t>. Referendum.</a:t>
            </a:r>
          </a:p>
          <a:p>
            <a:endParaRPr lang="en-US" sz="2400" b="1" dirty="0"/>
          </a:p>
          <a:p>
            <a:r>
              <a:rPr lang="en-US" sz="2400" b="1" dirty="0"/>
              <a:t>(</a:t>
            </a:r>
            <a:r>
              <a:rPr lang="en-US" sz="2400" b="1" dirty="0"/>
              <a:t>Yr. 2011)</a:t>
            </a:r>
          </a:p>
          <a:p>
            <a:r>
              <a:rPr lang="en-US" sz="2400" b="1" dirty="0"/>
              <a:t>4.It </a:t>
            </a:r>
            <a:r>
              <a:rPr lang="en-US" sz="2400" b="1" dirty="0"/>
              <a:t>is important for citizens to participate in </a:t>
            </a:r>
            <a:r>
              <a:rPr lang="en-US" sz="2400" b="1" dirty="0"/>
              <a:t>general elections </a:t>
            </a:r>
            <a:r>
              <a:rPr lang="en-US" sz="2400" b="1" dirty="0"/>
              <a:t>in order to</a:t>
            </a:r>
          </a:p>
          <a:p>
            <a:r>
              <a:rPr lang="en-US" sz="2400" b="1" dirty="0"/>
              <a:t>A.	Choose responsible leaders</a:t>
            </a:r>
          </a:p>
          <a:p>
            <a:r>
              <a:rPr lang="en-US" sz="2400" b="1" dirty="0"/>
              <a:t>B.	Get a share of the national resources</a:t>
            </a:r>
          </a:p>
          <a:p>
            <a:r>
              <a:rPr lang="en-US" sz="2400" b="1" dirty="0"/>
              <a:t>C.	Assist their relatives to get jobs</a:t>
            </a:r>
          </a:p>
          <a:p>
            <a:r>
              <a:rPr lang="en-US" sz="2400" b="1" dirty="0"/>
              <a:t>D.	Settle their political differences</a:t>
            </a:r>
          </a:p>
          <a:p>
            <a:endParaRPr lang="en-US" sz="2400" b="1" dirty="0"/>
          </a:p>
        </p:txBody>
      </p:sp>
    </p:spTree>
    <p:extLst>
      <p:ext uri="{BB962C8B-B14F-4D97-AF65-F5344CB8AC3E}">
        <p14:creationId xmlns:p14="http://schemas.microsoft.com/office/powerpoint/2010/main" val="3606355716"/>
      </p:ext>
    </p:extLst>
  </p:cSld>
  <p:clrMapOvr>
    <a:masterClrMapping/>
  </p:clrMapOvr>
  <p:transition spd="slow">
    <p:cover/>
  </p:transition>
  <p:timing>
    <p:tnLst>
      <p:par>
        <p:cTn id="1" dur="indefinite" restart="never" nodeType="tmRoot"/>
      </p:par>
    </p:tnLst>
  </p:timing>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2922"/>
            <a:ext cx="8991600" cy="5262979"/>
          </a:xfrm>
          <a:prstGeom prst="rect">
            <a:avLst/>
          </a:prstGeom>
        </p:spPr>
        <p:txBody>
          <a:bodyPr wrap="square">
            <a:spAutoFit/>
          </a:bodyPr>
          <a:lstStyle/>
          <a:p>
            <a:r>
              <a:rPr lang="en-US" sz="2400" b="1" dirty="0"/>
              <a:t>5.In </a:t>
            </a:r>
            <a:r>
              <a:rPr lang="en-US" sz="2400" b="1" dirty="0"/>
              <a:t>Kenya, a </a:t>
            </a:r>
            <a:r>
              <a:rPr lang="en-US" sz="2400" b="1" dirty="0" err="1"/>
              <a:t>councillor</a:t>
            </a:r>
            <a:r>
              <a:rPr lang="en-US" sz="2400" b="1" dirty="0"/>
              <a:t> may lose a civic seat if </a:t>
            </a:r>
            <a:r>
              <a:rPr lang="en-US" sz="2400" b="1" dirty="0"/>
              <a:t>he/she is</a:t>
            </a:r>
            <a:endParaRPr lang="en-US" sz="2400" b="1" dirty="0"/>
          </a:p>
          <a:p>
            <a:r>
              <a:rPr lang="en-US" sz="2400" b="1" dirty="0"/>
              <a:t>A.	Unable to contribute in council meeting</a:t>
            </a:r>
          </a:p>
          <a:p>
            <a:r>
              <a:rPr lang="en-US" sz="2400" b="1" dirty="0"/>
              <a:t>B.	Admitted in hospital</a:t>
            </a:r>
          </a:p>
          <a:p>
            <a:r>
              <a:rPr lang="en-US" sz="2400" b="1" dirty="0"/>
              <a:t>C.	Declared bankrupt by a court of law</a:t>
            </a:r>
          </a:p>
          <a:p>
            <a:pPr marL="457200" indent="-457200">
              <a:buAutoNum type="alphaUcPeriod" startAt="4"/>
            </a:pPr>
            <a:r>
              <a:rPr lang="en-US" sz="2400" b="1" dirty="0"/>
              <a:t>      Unable </a:t>
            </a:r>
            <a:r>
              <a:rPr lang="en-US" sz="2400" b="1" dirty="0"/>
              <a:t>to use the allocated </a:t>
            </a:r>
            <a:r>
              <a:rPr lang="en-US" sz="2400" b="1" dirty="0"/>
              <a:t>funds</a:t>
            </a:r>
          </a:p>
          <a:p>
            <a:endParaRPr lang="en-US" sz="2400" b="1" dirty="0"/>
          </a:p>
          <a:p>
            <a:r>
              <a:rPr lang="en-US" sz="2400" b="1" dirty="0"/>
              <a:t>(Yr</a:t>
            </a:r>
            <a:r>
              <a:rPr lang="en-US" sz="2400" b="1" dirty="0"/>
              <a:t>. 2009)</a:t>
            </a:r>
          </a:p>
          <a:p>
            <a:r>
              <a:rPr lang="en-US" sz="2400" b="1" dirty="0"/>
              <a:t>6.Which </a:t>
            </a:r>
            <a:r>
              <a:rPr lang="en-US" sz="2400" b="1" dirty="0"/>
              <a:t>of the following is NOT a function of </a:t>
            </a:r>
            <a:r>
              <a:rPr lang="en-US" sz="2400" b="1" dirty="0"/>
              <a:t>the body </a:t>
            </a:r>
            <a:r>
              <a:rPr lang="en-US" sz="2400" b="1" dirty="0"/>
              <a:t>in charge of elections in Kenya?</a:t>
            </a:r>
          </a:p>
          <a:p>
            <a:r>
              <a:rPr lang="en-US" sz="2400" b="1" dirty="0"/>
              <a:t>A.	Creating new constituencies</a:t>
            </a:r>
          </a:p>
          <a:p>
            <a:r>
              <a:rPr lang="en-US" sz="2400" b="1" dirty="0"/>
              <a:t>B.	Campaigning for candidates</a:t>
            </a:r>
          </a:p>
          <a:p>
            <a:r>
              <a:rPr lang="en-US" sz="2400" b="1" dirty="0"/>
              <a:t>C.	Registering voters</a:t>
            </a:r>
          </a:p>
          <a:p>
            <a:r>
              <a:rPr lang="en-US" sz="2400" b="1" dirty="0"/>
              <a:t>D.	Announcing election results</a:t>
            </a:r>
          </a:p>
          <a:p>
            <a:endParaRPr lang="en-US" sz="2400" b="1" dirty="0"/>
          </a:p>
        </p:txBody>
      </p:sp>
    </p:spTree>
    <p:extLst>
      <p:ext uri="{BB962C8B-B14F-4D97-AF65-F5344CB8AC3E}">
        <p14:creationId xmlns:p14="http://schemas.microsoft.com/office/powerpoint/2010/main" val="2289456501"/>
      </p:ext>
    </p:extLst>
  </p:cSld>
  <p:clrMapOvr>
    <a:masterClrMapping/>
  </p:clrMapOvr>
  <p:transition spd="slow">
    <p:cover/>
  </p:transition>
  <p:timing>
    <p:tnLst>
      <p:par>
        <p:cTn id="1" dur="indefinite" restart="never" nodeType="tmRoot"/>
      </p:par>
    </p:tnLst>
  </p:timing>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2922"/>
            <a:ext cx="8991600" cy="4893647"/>
          </a:xfrm>
          <a:prstGeom prst="rect">
            <a:avLst/>
          </a:prstGeom>
        </p:spPr>
        <p:txBody>
          <a:bodyPr wrap="square">
            <a:spAutoFit/>
          </a:bodyPr>
          <a:lstStyle/>
          <a:p>
            <a:r>
              <a:rPr lang="en-US" sz="2400" b="1" dirty="0"/>
              <a:t>(Yr. 2013)</a:t>
            </a:r>
          </a:p>
          <a:p>
            <a:r>
              <a:rPr lang="en-US" sz="2400" b="1" dirty="0"/>
              <a:t>1.The </a:t>
            </a:r>
            <a:r>
              <a:rPr lang="en-US" sz="2400" b="1" dirty="0"/>
              <a:t>following are some functions of </a:t>
            </a:r>
            <a:r>
              <a:rPr lang="en-US" sz="2400" b="1" dirty="0"/>
              <a:t>national security </a:t>
            </a:r>
            <a:r>
              <a:rPr lang="en-US" sz="2400" b="1" dirty="0"/>
              <a:t>organs in Kenya,</a:t>
            </a:r>
          </a:p>
          <a:p>
            <a:r>
              <a:rPr lang="en-US" sz="2400" b="1" dirty="0"/>
              <a:t>(i)	Building roads,</a:t>
            </a:r>
          </a:p>
          <a:p>
            <a:r>
              <a:rPr lang="en-US" sz="2400" b="1" dirty="0"/>
              <a:t>(ii)	Making patrols.</a:t>
            </a:r>
          </a:p>
          <a:p>
            <a:r>
              <a:rPr lang="en-US" sz="2400" b="1" dirty="0"/>
              <a:t>(iii)	Inspecting vehicles.</a:t>
            </a:r>
          </a:p>
          <a:p>
            <a:r>
              <a:rPr lang="en-US" sz="2400" b="1" dirty="0"/>
              <a:t>(iv)	Defending Kenya from attacks.</a:t>
            </a:r>
          </a:p>
          <a:p>
            <a:pPr marL="514350" indent="-514350">
              <a:buAutoNum type="romanLcParenBoth" startAt="5"/>
            </a:pPr>
            <a:r>
              <a:rPr lang="en-US" sz="2400" b="1" dirty="0"/>
              <a:t>      Investigating </a:t>
            </a:r>
            <a:r>
              <a:rPr lang="en-US" sz="2400" b="1" dirty="0"/>
              <a:t>crimes. </a:t>
            </a:r>
            <a:endParaRPr lang="en-US" sz="2400" b="1" dirty="0"/>
          </a:p>
          <a:p>
            <a:endParaRPr lang="en-US" sz="2400" b="1" dirty="0"/>
          </a:p>
          <a:p>
            <a:r>
              <a:rPr lang="en-US" sz="2400" b="1" dirty="0"/>
              <a:t>Which </a:t>
            </a:r>
            <a:r>
              <a:rPr lang="en-US" sz="2400" b="1" dirty="0"/>
              <a:t>one of </a:t>
            </a:r>
            <a:r>
              <a:rPr lang="en-US" sz="2400" b="1" dirty="0"/>
              <a:t>the following </a:t>
            </a:r>
            <a:r>
              <a:rPr lang="en-US" sz="2400" b="1" dirty="0"/>
              <a:t>combinations of functions </a:t>
            </a:r>
            <a:r>
              <a:rPr lang="en-US" sz="2400" b="1" dirty="0"/>
              <a:t>is performed </a:t>
            </a:r>
            <a:r>
              <a:rPr lang="en-US" sz="2400" b="1" dirty="0"/>
              <a:t>by the National Police Service?</a:t>
            </a:r>
          </a:p>
          <a:p>
            <a:r>
              <a:rPr lang="en-US" sz="2400" b="1" dirty="0"/>
              <a:t>A. (i), (ii) and iii).	</a:t>
            </a:r>
            <a:r>
              <a:rPr lang="en-US" sz="2400" b="1" dirty="0"/>
              <a:t>	B</a:t>
            </a:r>
            <a:r>
              <a:rPr lang="en-US" sz="2400" b="1" dirty="0"/>
              <a:t>. (i), (iv) and (iii).</a:t>
            </a:r>
          </a:p>
          <a:p>
            <a:r>
              <a:rPr lang="en-US" sz="2400" b="1" dirty="0"/>
              <a:t>C. (ii), (iii) and (v).        </a:t>
            </a:r>
            <a:r>
              <a:rPr lang="en-US" sz="2400" b="1" dirty="0"/>
              <a:t>	D</a:t>
            </a:r>
            <a:r>
              <a:rPr lang="en-US" sz="2400" b="1" dirty="0"/>
              <a:t>. (iii), (iv) and (v). </a:t>
            </a:r>
            <a:endParaRPr lang="en-US" sz="2400" b="1" dirty="0"/>
          </a:p>
        </p:txBody>
      </p:sp>
    </p:spTree>
    <p:extLst>
      <p:ext uri="{BB962C8B-B14F-4D97-AF65-F5344CB8AC3E}">
        <p14:creationId xmlns:p14="http://schemas.microsoft.com/office/powerpoint/2010/main" val="2103446103"/>
      </p:ext>
    </p:extLst>
  </p:cSld>
  <p:clrMapOvr>
    <a:masterClrMapping/>
  </p:clrMapOvr>
  <p:transition spd="slow">
    <p:cover/>
  </p:transition>
  <p:timing>
    <p:tnLst>
      <p:par>
        <p:cTn id="1" dur="indefinite" restart="never" nodeType="tmRoot"/>
      </p:par>
    </p:tnLst>
  </p:timing>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2922"/>
            <a:ext cx="8991600" cy="5632311"/>
          </a:xfrm>
          <a:prstGeom prst="rect">
            <a:avLst/>
          </a:prstGeom>
        </p:spPr>
        <p:txBody>
          <a:bodyPr wrap="square">
            <a:spAutoFit/>
          </a:bodyPr>
          <a:lstStyle/>
          <a:p>
            <a:r>
              <a:rPr lang="en-US" sz="2400" b="1" dirty="0"/>
              <a:t>(Yr. 2011)</a:t>
            </a:r>
          </a:p>
          <a:p>
            <a:r>
              <a:rPr lang="en-US" sz="2400" b="1" dirty="0"/>
              <a:t>2.The </a:t>
            </a:r>
            <a:r>
              <a:rPr lang="en-US" sz="2400" b="1" dirty="0"/>
              <a:t>work of the police force in Kenya is to</a:t>
            </a:r>
          </a:p>
          <a:p>
            <a:r>
              <a:rPr lang="en-US" sz="2400" b="1" dirty="0"/>
              <a:t>A.	Make laws</a:t>
            </a:r>
          </a:p>
          <a:p>
            <a:r>
              <a:rPr lang="en-US" sz="2400" b="1" dirty="0"/>
              <a:t>B.	Arrest law breakers</a:t>
            </a:r>
          </a:p>
          <a:p>
            <a:r>
              <a:rPr lang="en-US" sz="2400" b="1" dirty="0"/>
              <a:t>C.	Punish law breakers</a:t>
            </a:r>
          </a:p>
          <a:p>
            <a:pPr marL="457200" indent="-457200">
              <a:buAutoNum type="alphaUcPeriod" startAt="4"/>
            </a:pPr>
            <a:r>
              <a:rPr lang="en-US" sz="2400" b="1" dirty="0"/>
              <a:t>      Protect </a:t>
            </a:r>
            <a:r>
              <a:rPr lang="en-US" sz="2400" b="1" dirty="0"/>
              <a:t>the </a:t>
            </a:r>
            <a:r>
              <a:rPr lang="en-US" sz="2400" b="1" dirty="0"/>
              <a:t>borders</a:t>
            </a:r>
          </a:p>
          <a:p>
            <a:endParaRPr lang="en-US" sz="2400" b="1" dirty="0"/>
          </a:p>
          <a:p>
            <a:r>
              <a:rPr lang="en-US" sz="2400" b="1" dirty="0"/>
              <a:t>Yr. </a:t>
            </a:r>
            <a:r>
              <a:rPr lang="en-US" sz="2400" b="1" dirty="0"/>
              <a:t>2010</a:t>
            </a:r>
          </a:p>
          <a:p>
            <a:r>
              <a:rPr lang="en-US" sz="2400" b="1" dirty="0"/>
              <a:t>3.Which </a:t>
            </a:r>
            <a:r>
              <a:rPr lang="en-US" sz="2400" b="1" dirty="0"/>
              <a:t>one of the following is a duty of the </a:t>
            </a:r>
            <a:r>
              <a:rPr lang="en-US" sz="2400" b="1" dirty="0"/>
              <a:t>police force </a:t>
            </a:r>
            <a:r>
              <a:rPr lang="en-US" sz="2400" b="1" dirty="0"/>
              <a:t>in Kenya?</a:t>
            </a:r>
          </a:p>
          <a:p>
            <a:r>
              <a:rPr lang="en-US" sz="2400" b="1" dirty="0"/>
              <a:t>A.	To punish law breakers</a:t>
            </a:r>
          </a:p>
          <a:p>
            <a:r>
              <a:rPr lang="en-US" sz="2400" b="1" dirty="0"/>
              <a:t>B.	To judge cases</a:t>
            </a:r>
          </a:p>
          <a:p>
            <a:r>
              <a:rPr lang="en-US" sz="2400" b="1" dirty="0"/>
              <a:t>C.	To defend the country</a:t>
            </a:r>
          </a:p>
          <a:p>
            <a:r>
              <a:rPr lang="en-US" sz="2400" b="1" dirty="0"/>
              <a:t>D.	To arrest suspected criminals</a:t>
            </a:r>
          </a:p>
          <a:p>
            <a:endParaRPr lang="en-US" sz="2400" b="1" dirty="0"/>
          </a:p>
          <a:p>
            <a:endParaRPr lang="en-US" sz="2400" b="1" dirty="0"/>
          </a:p>
        </p:txBody>
      </p:sp>
    </p:spTree>
    <p:extLst>
      <p:ext uri="{BB962C8B-B14F-4D97-AF65-F5344CB8AC3E}">
        <p14:creationId xmlns:p14="http://schemas.microsoft.com/office/powerpoint/2010/main" val="1504929080"/>
      </p:ext>
    </p:extLst>
  </p:cSld>
  <p:clrMapOvr>
    <a:masterClrMapping/>
  </p:clrMapOvr>
  <p:transition spd="slow">
    <p:cover/>
  </p:transition>
  <p:timing>
    <p:tnLst>
      <p:par>
        <p:cTn id="1" dur="indefinite" restart="never" nodeType="tmRoot"/>
      </p:par>
    </p:tnLst>
  </p:timing>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2922"/>
            <a:ext cx="8991600" cy="4524315"/>
          </a:xfrm>
          <a:prstGeom prst="rect">
            <a:avLst/>
          </a:prstGeom>
        </p:spPr>
        <p:txBody>
          <a:bodyPr wrap="square">
            <a:spAutoFit/>
          </a:bodyPr>
          <a:lstStyle/>
          <a:p>
            <a:r>
              <a:rPr lang="en-US" sz="2400" b="1" dirty="0"/>
              <a:t>(</a:t>
            </a:r>
            <a:r>
              <a:rPr lang="en-US" sz="2400" b="1" dirty="0"/>
              <a:t>Yr. 2005)</a:t>
            </a:r>
          </a:p>
          <a:p>
            <a:r>
              <a:rPr lang="en-US" sz="2400" b="1" dirty="0"/>
              <a:t>5.Policemen </a:t>
            </a:r>
            <a:r>
              <a:rPr lang="en-US" sz="2400" b="1" dirty="0"/>
              <a:t>on patrol rescue suspected </a:t>
            </a:r>
            <a:r>
              <a:rPr lang="en-US" sz="2400" b="1" dirty="0"/>
              <a:t>thieves from </a:t>
            </a:r>
            <a:r>
              <a:rPr lang="en-US" sz="2400" b="1" dirty="0"/>
              <a:t>mob justice in order to</a:t>
            </a:r>
          </a:p>
          <a:p>
            <a:r>
              <a:rPr lang="en-US" sz="2400" b="1" dirty="0"/>
              <a:t>A.	get evidence of the crime from them.</a:t>
            </a:r>
          </a:p>
          <a:p>
            <a:r>
              <a:rPr lang="en-US" sz="2400" b="1" dirty="0"/>
              <a:t>B.	address the opening of newly </a:t>
            </a:r>
            <a:r>
              <a:rPr lang="en-US" sz="2400" b="1" dirty="0"/>
              <a:t>elected parliament</a:t>
            </a:r>
            <a:endParaRPr lang="en-US" sz="2400" b="1" dirty="0"/>
          </a:p>
          <a:p>
            <a:r>
              <a:rPr lang="en-US" sz="2400" b="1" dirty="0"/>
              <a:t>C.	punish them for the crime.</a:t>
            </a:r>
          </a:p>
          <a:p>
            <a:pPr marL="457200" indent="-457200">
              <a:buAutoNum type="alphaUcPeriod" startAt="4"/>
            </a:pPr>
            <a:r>
              <a:rPr lang="en-US" sz="2400" b="1" dirty="0"/>
              <a:t>      take </a:t>
            </a:r>
            <a:r>
              <a:rPr lang="en-US" sz="2400" b="1" dirty="0"/>
              <a:t>them to prison. </a:t>
            </a:r>
            <a:endParaRPr lang="en-US" sz="2400" b="1" dirty="0"/>
          </a:p>
          <a:p>
            <a:endParaRPr lang="en-US" sz="2400" b="1" dirty="0"/>
          </a:p>
          <a:p>
            <a:r>
              <a:rPr lang="en-US" sz="2400" b="1" dirty="0"/>
              <a:t>(</a:t>
            </a:r>
            <a:r>
              <a:rPr lang="en-US" sz="2400" b="1" dirty="0"/>
              <a:t>Yr. 2002)</a:t>
            </a:r>
          </a:p>
          <a:p>
            <a:r>
              <a:rPr lang="en-US" sz="2400" b="1" dirty="0"/>
              <a:t>6.In </a:t>
            </a:r>
            <a:r>
              <a:rPr lang="en-US" sz="2400" b="1" dirty="0"/>
              <a:t>Kenya, law and order is maintained by</a:t>
            </a:r>
          </a:p>
          <a:p>
            <a:r>
              <a:rPr lang="en-US" sz="2400" b="1" dirty="0"/>
              <a:t>A. The police </a:t>
            </a:r>
            <a:r>
              <a:rPr lang="en-US" sz="2400" b="1" dirty="0"/>
              <a:t>		B</a:t>
            </a:r>
            <a:r>
              <a:rPr lang="en-US" sz="2400" b="1" dirty="0"/>
              <a:t>. National Youth Service</a:t>
            </a:r>
          </a:p>
          <a:p>
            <a:r>
              <a:rPr lang="en-US" sz="2400" b="1" dirty="0"/>
              <a:t>C. The army   </a:t>
            </a:r>
            <a:r>
              <a:rPr lang="en-US" sz="2400" b="1" dirty="0"/>
              <a:t>		D</a:t>
            </a:r>
            <a:r>
              <a:rPr lang="en-US" sz="2400" b="1" dirty="0"/>
              <a:t>. The prisons department</a:t>
            </a:r>
          </a:p>
        </p:txBody>
      </p:sp>
    </p:spTree>
    <p:extLst>
      <p:ext uri="{BB962C8B-B14F-4D97-AF65-F5344CB8AC3E}">
        <p14:creationId xmlns:p14="http://schemas.microsoft.com/office/powerpoint/2010/main" val="853881876"/>
      </p:ext>
    </p:extLst>
  </p:cSld>
  <p:clrMapOvr>
    <a:masterClrMapping/>
  </p:clrMapOvr>
  <p:transition spd="slow">
    <p:cover/>
  </p:transition>
  <p:timing>
    <p:tnLst>
      <p:par>
        <p:cTn id="1" dur="indefinite" restart="never" nodeType="tmRoot"/>
      </p:par>
    </p:tnLst>
  </p:timing>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2922"/>
            <a:ext cx="8991600" cy="5262979"/>
          </a:xfrm>
          <a:prstGeom prst="rect">
            <a:avLst/>
          </a:prstGeom>
        </p:spPr>
        <p:txBody>
          <a:bodyPr wrap="square">
            <a:spAutoFit/>
          </a:bodyPr>
          <a:lstStyle/>
          <a:p>
            <a:r>
              <a:rPr lang="en-US" sz="2400" b="1" dirty="0"/>
              <a:t>YR 2014</a:t>
            </a:r>
            <a:r>
              <a:rPr lang="en-US" sz="2400" b="1" dirty="0"/>
              <a:t>)</a:t>
            </a:r>
          </a:p>
          <a:p>
            <a:r>
              <a:rPr lang="en-US" sz="2400" b="1" dirty="0"/>
              <a:t>The role of the Kenya Army is to</a:t>
            </a:r>
          </a:p>
          <a:p>
            <a:r>
              <a:rPr lang="en-US" sz="2400" b="1" dirty="0"/>
              <a:t>A.	Protect Kenya against external attacks</a:t>
            </a:r>
          </a:p>
          <a:p>
            <a:r>
              <a:rPr lang="en-US" sz="2400" b="1" dirty="0"/>
              <a:t>B.	Arrest law breakers</a:t>
            </a:r>
          </a:p>
          <a:p>
            <a:r>
              <a:rPr lang="en-US" sz="2400" b="1" dirty="0"/>
              <a:t>C.	Jail criminals</a:t>
            </a:r>
          </a:p>
          <a:p>
            <a:r>
              <a:rPr lang="en-US" sz="2400" b="1" dirty="0"/>
              <a:t>D.	Charge suspected criminals.</a:t>
            </a:r>
          </a:p>
          <a:p>
            <a:endParaRPr lang="en-US" sz="2400" b="1" dirty="0"/>
          </a:p>
          <a:p>
            <a:r>
              <a:rPr lang="en-US" sz="2400" b="1" dirty="0"/>
              <a:t>(</a:t>
            </a:r>
            <a:r>
              <a:rPr lang="en-US" sz="2400" b="1" dirty="0"/>
              <a:t>Yr. 2004)</a:t>
            </a:r>
          </a:p>
          <a:p>
            <a:r>
              <a:rPr lang="en-US" sz="2400" b="1" dirty="0"/>
              <a:t>Which one of the following is the main function of the </a:t>
            </a:r>
            <a:r>
              <a:rPr lang="en-US" sz="2400" b="1" dirty="0"/>
              <a:t>Kenya Defense Forces?</a:t>
            </a:r>
            <a:endParaRPr lang="en-US" sz="2400" b="1" dirty="0"/>
          </a:p>
          <a:p>
            <a:r>
              <a:rPr lang="en-US" sz="2400" b="1" dirty="0"/>
              <a:t>A. Transporting </a:t>
            </a:r>
            <a:r>
              <a:rPr lang="en-US" sz="2400" b="1" dirty="0"/>
              <a:t>relief food to famine </a:t>
            </a:r>
            <a:r>
              <a:rPr lang="en-US" sz="2400" b="1" dirty="0"/>
              <a:t>stricken areas</a:t>
            </a:r>
            <a:r>
              <a:rPr lang="en-US" sz="2400" b="1" dirty="0"/>
              <a:t>.</a:t>
            </a:r>
          </a:p>
          <a:p>
            <a:r>
              <a:rPr lang="en-US" sz="2400" b="1" dirty="0"/>
              <a:t>B. Protecting </a:t>
            </a:r>
            <a:r>
              <a:rPr lang="en-US" sz="2400" b="1" dirty="0"/>
              <a:t>the country from external attacks</a:t>
            </a:r>
          </a:p>
          <a:p>
            <a:r>
              <a:rPr lang="en-US" sz="2400" b="1" dirty="0"/>
              <a:t>C. Entertaining </a:t>
            </a:r>
            <a:r>
              <a:rPr lang="en-US" sz="2400" b="1" dirty="0"/>
              <a:t>guests during </a:t>
            </a:r>
            <a:r>
              <a:rPr lang="en-US" sz="2400" b="1" dirty="0"/>
              <a:t>national celebrations</a:t>
            </a:r>
            <a:r>
              <a:rPr lang="en-US" sz="2400" b="1" dirty="0"/>
              <a:t>.</a:t>
            </a:r>
          </a:p>
          <a:p>
            <a:r>
              <a:rPr lang="en-US" sz="2400" b="1" dirty="0"/>
              <a:t>D. Constructing </a:t>
            </a:r>
            <a:r>
              <a:rPr lang="en-US" sz="2400" b="1" dirty="0"/>
              <a:t>bridges across rivers</a:t>
            </a:r>
          </a:p>
        </p:txBody>
      </p:sp>
    </p:spTree>
    <p:extLst>
      <p:ext uri="{BB962C8B-B14F-4D97-AF65-F5344CB8AC3E}">
        <p14:creationId xmlns:p14="http://schemas.microsoft.com/office/powerpoint/2010/main" val="3682185517"/>
      </p:ext>
    </p:extLst>
  </p:cSld>
  <p:clrMapOvr>
    <a:masterClrMapping/>
  </p:clrMapOvr>
  <p:transition spd="slow">
    <p:cove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42900"/>
            <a:ext cx="8991600" cy="3771900"/>
          </a:xfrm>
          <a:prstGeom prst="rect">
            <a:avLst/>
          </a:prstGeom>
        </p:spPr>
        <p:txBody>
          <a:bodyPr/>
          <a:lstStyle/>
          <a:p>
            <a:r>
              <a:rPr lang="en-US" b="1" u="sng" dirty="0"/>
              <a:t>Example 3</a:t>
            </a:r>
            <a:r>
              <a:rPr lang="en-US" u="sng" dirty="0"/>
              <a:t>:</a:t>
            </a:r>
            <a:r>
              <a:rPr lang="en-US" dirty="0"/>
              <a:t> The time in town P 10</a:t>
            </a:r>
            <a:r>
              <a:rPr lang="en-US" baseline="30000" dirty="0"/>
              <a:t>o</a:t>
            </a:r>
            <a:r>
              <a:rPr lang="en-US" dirty="0"/>
              <a:t> W is 4.00pm and the time in town Q is 7pm. What is the longitude of town Q?</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1866900"/>
            <a:ext cx="4510688" cy="303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205369"/>
      </p:ext>
    </p:extLst>
  </p:cSld>
  <p:clrMapOvr>
    <a:masterClrMapping/>
  </p:clrMapOvr>
  <p:transition spd="slow" advTm="60000">
    <p:cover/>
  </p:transition>
  <p:timing>
    <p:tnLst>
      <p:par>
        <p:cTn id="1" dur="indefinite" restart="never" nodeType="tmRoot"/>
      </p:par>
    </p:tnLst>
  </p:timing>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2921"/>
            <a:ext cx="8991600" cy="4154984"/>
          </a:xfrm>
          <a:prstGeom prst="rect">
            <a:avLst/>
          </a:prstGeom>
        </p:spPr>
        <p:txBody>
          <a:bodyPr wrap="square">
            <a:spAutoFit/>
          </a:bodyPr>
          <a:lstStyle/>
          <a:p>
            <a:r>
              <a:rPr lang="en-US" sz="2400" b="1" dirty="0"/>
              <a:t>(</a:t>
            </a:r>
            <a:r>
              <a:rPr lang="en-US" sz="2400" b="1" dirty="0" err="1"/>
              <a:t>Yr</a:t>
            </a:r>
            <a:r>
              <a:rPr lang="en-US" sz="2400" b="1" dirty="0"/>
              <a:t> 2010)</a:t>
            </a:r>
          </a:p>
          <a:p>
            <a:r>
              <a:rPr lang="en-US" sz="2400" b="1" dirty="0" err="1"/>
              <a:t>Zawadi</a:t>
            </a:r>
            <a:r>
              <a:rPr lang="en-US" sz="2400" b="1" dirty="0"/>
              <a:t> is charged a fee </a:t>
            </a:r>
            <a:r>
              <a:rPr lang="en-US" sz="2400" b="1" dirty="0" err="1"/>
              <a:t>everytime</a:t>
            </a:r>
            <a:r>
              <a:rPr lang="en-US" sz="2400" b="1" dirty="0"/>
              <a:t> she goes to the air market near her home to sell her farm produce. The money she pays goes to</a:t>
            </a:r>
          </a:p>
          <a:p>
            <a:r>
              <a:rPr lang="en-US" sz="2400" b="1" dirty="0"/>
              <a:t>A.	the chief of the area</a:t>
            </a:r>
          </a:p>
          <a:p>
            <a:r>
              <a:rPr lang="en-US" sz="2400" b="1" dirty="0"/>
              <a:t>B.	the county council</a:t>
            </a:r>
          </a:p>
          <a:p>
            <a:r>
              <a:rPr lang="en-US" sz="2400" b="1" dirty="0"/>
              <a:t>C.	the market attendant</a:t>
            </a:r>
          </a:p>
          <a:p>
            <a:r>
              <a:rPr lang="en-US" sz="2400" b="1" dirty="0"/>
              <a:t>D.	the constituency development fund</a:t>
            </a:r>
          </a:p>
          <a:p>
            <a:endParaRPr lang="en-US" sz="2400" b="1" dirty="0"/>
          </a:p>
          <a:p>
            <a:r>
              <a:rPr lang="en-US" sz="2400" b="1" dirty="0"/>
              <a:t>Municipalities </a:t>
            </a:r>
            <a:r>
              <a:rPr lang="en-US" sz="2400" b="1" dirty="0"/>
              <a:t>and County Councils are under </a:t>
            </a:r>
            <a:r>
              <a:rPr lang="en-US" sz="2400" b="1" dirty="0"/>
              <a:t>the Ministry </a:t>
            </a:r>
            <a:r>
              <a:rPr lang="en-US" sz="2400" b="1" dirty="0"/>
              <a:t>of?</a:t>
            </a:r>
          </a:p>
          <a:p>
            <a:r>
              <a:rPr lang="en-US" sz="2400" b="1" dirty="0"/>
              <a:t>A.  Home affairs	</a:t>
            </a:r>
            <a:r>
              <a:rPr lang="en-US" sz="2400" b="1" dirty="0"/>
              <a:t>	B</a:t>
            </a:r>
            <a:r>
              <a:rPr lang="en-US" sz="2400" b="1" dirty="0"/>
              <a:t>. Education</a:t>
            </a:r>
          </a:p>
          <a:p>
            <a:r>
              <a:rPr lang="en-US" sz="2400" b="1" dirty="0"/>
              <a:t>C.  Local Government	</a:t>
            </a:r>
            <a:r>
              <a:rPr lang="en-US" sz="2400" b="1" dirty="0"/>
              <a:t>	D</a:t>
            </a:r>
            <a:r>
              <a:rPr lang="en-US" sz="2400" b="1" dirty="0"/>
              <a:t>. Finance</a:t>
            </a:r>
          </a:p>
        </p:txBody>
      </p:sp>
    </p:spTree>
    <p:extLst>
      <p:ext uri="{BB962C8B-B14F-4D97-AF65-F5344CB8AC3E}">
        <p14:creationId xmlns:p14="http://schemas.microsoft.com/office/powerpoint/2010/main" val="2073982063"/>
      </p:ext>
    </p:extLst>
  </p:cSld>
  <p:clrMapOvr>
    <a:masterClrMapping/>
  </p:clrMapOvr>
  <p:transition spd="slow">
    <p:cover/>
  </p:transition>
  <p:timing>
    <p:tnLst>
      <p:par>
        <p:cTn id="1" dur="indefinite" restart="never" nodeType="tmRoot"/>
      </p:par>
    </p:tnLst>
  </p:timing>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4200" y="32922"/>
            <a:ext cx="8991600" cy="5262979"/>
          </a:xfrm>
          <a:prstGeom prst="rect">
            <a:avLst/>
          </a:prstGeom>
        </p:spPr>
        <p:txBody>
          <a:bodyPr wrap="square">
            <a:spAutoFit/>
          </a:bodyPr>
          <a:lstStyle/>
          <a:p>
            <a:r>
              <a:rPr lang="en-US" sz="2400" b="1" dirty="0"/>
              <a:t>(Yr. 2009)</a:t>
            </a:r>
          </a:p>
          <a:p>
            <a:r>
              <a:rPr lang="en-US" sz="2400" b="1" dirty="0"/>
              <a:t>3.One </a:t>
            </a:r>
            <a:r>
              <a:rPr lang="en-US" sz="2400" b="1" dirty="0"/>
              <a:t>of the functions of local authorities in </a:t>
            </a:r>
            <a:r>
              <a:rPr lang="en-US" sz="2400" b="1" dirty="0"/>
              <a:t>Kenya is </a:t>
            </a:r>
            <a:r>
              <a:rPr lang="en-US" sz="2400" b="1" dirty="0"/>
              <a:t>to</a:t>
            </a:r>
          </a:p>
          <a:p>
            <a:r>
              <a:rPr lang="en-US" sz="2400" b="1" dirty="0"/>
              <a:t>A.	build places of worship</a:t>
            </a:r>
          </a:p>
          <a:p>
            <a:r>
              <a:rPr lang="en-US" sz="2400" b="1" dirty="0"/>
              <a:t>B.	ensure that people pay taxes</a:t>
            </a:r>
          </a:p>
          <a:p>
            <a:r>
              <a:rPr lang="en-US" sz="2400" b="1" dirty="0"/>
              <a:t>C.	issue trade licenses to traders</a:t>
            </a:r>
          </a:p>
          <a:p>
            <a:r>
              <a:rPr lang="en-US" sz="2400" b="1" dirty="0"/>
              <a:t>D.	provide security to visitors</a:t>
            </a:r>
          </a:p>
          <a:p>
            <a:endParaRPr lang="en-US" sz="2400" b="1" dirty="0"/>
          </a:p>
          <a:p>
            <a:r>
              <a:rPr lang="en-US" sz="2400" b="1" dirty="0" err="1"/>
              <a:t>Yr</a:t>
            </a:r>
            <a:r>
              <a:rPr lang="en-US" sz="2400" b="1" dirty="0"/>
              <a:t> </a:t>
            </a:r>
            <a:r>
              <a:rPr lang="en-US" sz="2400" b="1" dirty="0"/>
              <a:t>2002</a:t>
            </a:r>
          </a:p>
          <a:p>
            <a:r>
              <a:rPr lang="en-US" sz="2400" b="1" dirty="0"/>
              <a:t>4.Three </a:t>
            </a:r>
            <a:r>
              <a:rPr lang="en-US" sz="2400" b="1" dirty="0"/>
              <a:t>of the following services are provided </a:t>
            </a:r>
            <a:r>
              <a:rPr lang="en-US" sz="2400" b="1" dirty="0"/>
              <a:t>by Town </a:t>
            </a:r>
            <a:r>
              <a:rPr lang="en-US" sz="2400" b="1" dirty="0"/>
              <a:t>Council in Kenya. Which one is not?</a:t>
            </a:r>
          </a:p>
          <a:p>
            <a:r>
              <a:rPr lang="en-US" sz="2400" b="1" dirty="0"/>
              <a:t>A.	Medical facilities</a:t>
            </a:r>
          </a:p>
          <a:p>
            <a:r>
              <a:rPr lang="en-US" sz="2400" b="1" dirty="0"/>
              <a:t>B.	Religion facilities</a:t>
            </a:r>
          </a:p>
          <a:p>
            <a:r>
              <a:rPr lang="en-US" sz="2400" b="1" dirty="0"/>
              <a:t>C.	Sports and games facilities</a:t>
            </a:r>
          </a:p>
          <a:p>
            <a:r>
              <a:rPr lang="en-US" sz="2400" b="1" dirty="0"/>
              <a:t>D</a:t>
            </a:r>
            <a:r>
              <a:rPr lang="en-US" sz="2400" b="1"/>
              <a:t>.   </a:t>
            </a:r>
            <a:r>
              <a:rPr lang="en-US" sz="2400" b="1"/>
              <a:t>      Educational </a:t>
            </a:r>
            <a:r>
              <a:rPr lang="en-US" sz="2400" b="1" dirty="0"/>
              <a:t>facilities</a:t>
            </a:r>
          </a:p>
        </p:txBody>
      </p:sp>
    </p:spTree>
    <p:extLst>
      <p:ext uri="{BB962C8B-B14F-4D97-AF65-F5344CB8AC3E}">
        <p14:creationId xmlns:p14="http://schemas.microsoft.com/office/powerpoint/2010/main" val="1782867227"/>
      </p:ext>
    </p:extLst>
  </p:cSld>
  <p:clrMapOvr>
    <a:masterClrMapping/>
  </p:clrMapOvr>
  <p:transition spd="slow">
    <p:cover/>
  </p:transition>
  <p:timing>
    <p:tnLst>
      <p:par>
        <p:cTn id="1" dur="indefinite" restart="never" nodeType="tmRoot"/>
      </p:par>
    </p:tnLst>
  </p:timing>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342900"/>
            <a:ext cx="8839200" cy="5170646"/>
          </a:xfrm>
          <a:prstGeom prst="rect">
            <a:avLst/>
          </a:prstGeom>
          <a:noFill/>
        </p:spPr>
        <p:txBody>
          <a:bodyPr wrap="square" rtlCol="0">
            <a:spAutoFit/>
          </a:bodyPr>
          <a:lstStyle/>
          <a:p>
            <a:pPr algn="ctr"/>
            <a:r>
              <a:rPr lang="en-US" sz="6600" dirty="0">
                <a:solidFill>
                  <a:schemeClr val="accent6">
                    <a:lumMod val="75000"/>
                  </a:schemeClr>
                </a:solidFill>
                <a:latin typeface="Elephant" pitchFamily="18" charset="0"/>
              </a:rPr>
              <a:t>THE END</a:t>
            </a:r>
          </a:p>
          <a:p>
            <a:pPr algn="ctr"/>
            <a:r>
              <a:rPr lang="en-US" sz="6600" dirty="0">
                <a:solidFill>
                  <a:schemeClr val="accent6">
                    <a:lumMod val="75000"/>
                  </a:schemeClr>
                </a:solidFill>
                <a:latin typeface="Elephant" pitchFamily="18" charset="0"/>
              </a:rPr>
              <a:t>WISH YOU ALL THE BEST IN YOUR FINAL EXAMS</a:t>
            </a:r>
            <a:endParaRPr lang="en-US" sz="6600" dirty="0">
              <a:solidFill>
                <a:schemeClr val="accent6">
                  <a:lumMod val="75000"/>
                </a:schemeClr>
              </a:solidFill>
              <a:latin typeface="Elephant" pitchFamily="18" charset="0"/>
            </a:endParaRPr>
          </a:p>
        </p:txBody>
      </p:sp>
    </p:spTree>
    <p:extLst>
      <p:ext uri="{BB962C8B-B14F-4D97-AF65-F5344CB8AC3E}">
        <p14:creationId xmlns:p14="http://schemas.microsoft.com/office/powerpoint/2010/main" val="2859633871"/>
      </p:ext>
    </p:extLst>
  </p:cSld>
  <p:clrMapOvr>
    <a:masterClrMapping/>
  </p:clrMapOvr>
  <p:transition spd="slow">
    <p:cover/>
  </p:transition>
  <p:timing>
    <p:tnLst>
      <p:par>
        <p:cTn id="1" dur="indefinite" restart="never" nodeType="tmRoot"/>
      </p:par>
    </p:tnLst>
  </p:timing>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6760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317500"/>
            <a:ext cx="7772400" cy="4508500"/>
          </a:xfrm>
          <a:prstGeom prst="rect">
            <a:avLst/>
          </a:prstGeom>
        </p:spPr>
        <p:txBody>
          <a:bodyPr>
            <a:noAutofit/>
          </a:bodyPr>
          <a:lstStyle/>
          <a:p>
            <a:pPr marL="0" indent="0">
              <a:buNone/>
            </a:pPr>
            <a:r>
              <a:rPr lang="en-US" sz="2800" dirty="0">
                <a:latin typeface="Arial Rounded MT Bold" pitchFamily="34" charset="0"/>
              </a:rPr>
              <a:t> Difference in time: 7hr – 4hr= 3hrs </a:t>
            </a:r>
          </a:p>
          <a:p>
            <a:pPr marL="0" indent="0">
              <a:buNone/>
            </a:pPr>
            <a:r>
              <a:rPr lang="en-US" sz="2800" dirty="0">
                <a:latin typeface="Arial Rounded MT Bold" pitchFamily="34" charset="0"/>
              </a:rPr>
              <a:t>           (3hrs=180minutes)</a:t>
            </a:r>
          </a:p>
          <a:p>
            <a:pPr marL="0" indent="0">
              <a:buNone/>
            </a:pPr>
            <a:r>
              <a:rPr lang="en-US" sz="2800" dirty="0">
                <a:latin typeface="Arial Rounded MT Bold" pitchFamily="34" charset="0"/>
              </a:rPr>
              <a:t> </a:t>
            </a:r>
            <a:endParaRPr lang="en-US" sz="2800" dirty="0">
              <a:latin typeface="Arial Rounded MT Bold" pitchFamily="34" charset="0"/>
            </a:endParaRPr>
          </a:p>
          <a:p>
            <a:pPr marL="0" indent="0">
              <a:buNone/>
            </a:pPr>
            <a:r>
              <a:rPr lang="en-US" sz="2800" dirty="0">
                <a:latin typeface="Arial Rounded MT Bold" pitchFamily="34" charset="0"/>
              </a:rPr>
              <a:t>If </a:t>
            </a:r>
            <a:r>
              <a:rPr lang="en-US" sz="2800" dirty="0">
                <a:latin typeface="Arial Rounded MT Bold" pitchFamily="34" charset="0"/>
              </a:rPr>
              <a:t>1</a:t>
            </a:r>
            <a:r>
              <a:rPr lang="en-US" sz="2800" baseline="30000" dirty="0">
                <a:latin typeface="Arial Rounded MT Bold" pitchFamily="34" charset="0"/>
              </a:rPr>
              <a:t>o</a:t>
            </a:r>
            <a:r>
              <a:rPr lang="en-US" sz="2800" dirty="0">
                <a:latin typeface="Arial Rounded MT Bold" pitchFamily="34" charset="0"/>
              </a:rPr>
              <a:t> </a:t>
            </a:r>
            <a:r>
              <a:rPr lang="en-US" sz="2800" dirty="0">
                <a:latin typeface="Arial Rounded MT Bold" pitchFamily="34" charset="0"/>
              </a:rPr>
              <a:t>= 4min, </a:t>
            </a:r>
            <a:r>
              <a:rPr lang="en-US" sz="2800" dirty="0">
                <a:latin typeface="Arial Rounded MT Bold" pitchFamily="34" charset="0"/>
              </a:rPr>
              <a:t>what about 180?</a:t>
            </a:r>
            <a:r>
              <a:rPr lang="en-US" sz="2800" baseline="30000" dirty="0">
                <a:latin typeface="Arial Rounded MT Bold" pitchFamily="34" charset="0"/>
              </a:rPr>
              <a:t>  </a:t>
            </a:r>
            <a:endParaRPr lang="en-US" sz="2800" dirty="0">
              <a:latin typeface="Arial Rounded MT Bold" pitchFamily="34" charset="0"/>
            </a:endParaRPr>
          </a:p>
          <a:p>
            <a:pPr marL="0" indent="0">
              <a:buNone/>
            </a:pPr>
            <a:r>
              <a:rPr lang="en-US" sz="2800" dirty="0">
                <a:latin typeface="Arial Rounded MT Bold" pitchFamily="34" charset="0"/>
              </a:rPr>
              <a:t>       	</a:t>
            </a:r>
            <a:r>
              <a:rPr lang="en-US" sz="2800" dirty="0">
                <a:latin typeface="Arial Rounded MT Bold" pitchFamily="34" charset="0"/>
              </a:rPr>
              <a:t>	=</a:t>
            </a:r>
            <a:r>
              <a:rPr lang="en-US" sz="2800" dirty="0">
                <a:latin typeface="Arial Rounded MT Bold" pitchFamily="34" charset="0"/>
              </a:rPr>
              <a:t>180min {3hr = 180 min}</a:t>
            </a:r>
          </a:p>
          <a:p>
            <a:pPr marL="0" indent="0">
              <a:buNone/>
            </a:pPr>
            <a:r>
              <a:rPr lang="en-US" sz="2800" dirty="0">
                <a:latin typeface="Arial Rounded MT Bold" pitchFamily="34" charset="0"/>
              </a:rPr>
              <a:t> </a:t>
            </a:r>
            <a:r>
              <a:rPr lang="en-US" sz="2800" dirty="0">
                <a:latin typeface="Arial Rounded MT Bold" pitchFamily="34" charset="0"/>
              </a:rPr>
              <a:t>180 </a:t>
            </a:r>
            <a:r>
              <a:rPr lang="en-US" sz="2800" dirty="0">
                <a:latin typeface="Arial Rounded MT Bold" pitchFamily="34" charset="0"/>
              </a:rPr>
              <a:t>÷ 4 = 45</a:t>
            </a:r>
            <a:r>
              <a:rPr lang="en-US" sz="2800" baseline="30000" dirty="0">
                <a:latin typeface="Arial Rounded MT Bold" pitchFamily="34" charset="0"/>
              </a:rPr>
              <a:t>0</a:t>
            </a:r>
            <a:r>
              <a:rPr lang="en-US" sz="2800" dirty="0">
                <a:latin typeface="Arial Rounded MT Bold" pitchFamily="34" charset="0"/>
              </a:rPr>
              <a:t>        </a:t>
            </a:r>
          </a:p>
          <a:p>
            <a:pPr marL="0" indent="0">
              <a:buNone/>
            </a:pPr>
            <a:r>
              <a:rPr lang="en-US" sz="2800" dirty="0">
                <a:latin typeface="Arial Rounded MT Bold" pitchFamily="34" charset="0"/>
              </a:rPr>
              <a:t> </a:t>
            </a:r>
            <a:r>
              <a:rPr lang="en-US" sz="2800" dirty="0">
                <a:latin typeface="Arial Rounded MT Bold" pitchFamily="34" charset="0"/>
              </a:rPr>
              <a:t>10</a:t>
            </a:r>
            <a:r>
              <a:rPr lang="en-US" sz="2800" baseline="30000" dirty="0">
                <a:latin typeface="Arial Rounded MT Bold" pitchFamily="34" charset="0"/>
              </a:rPr>
              <a:t>0</a:t>
            </a:r>
            <a:r>
              <a:rPr lang="en-US" sz="2800" dirty="0">
                <a:latin typeface="Arial Rounded MT Bold" pitchFamily="34" charset="0"/>
              </a:rPr>
              <a:t> </a:t>
            </a:r>
            <a:r>
              <a:rPr lang="en-US" sz="2800" dirty="0">
                <a:latin typeface="Arial Rounded MT Bold" pitchFamily="34" charset="0"/>
              </a:rPr>
              <a:t>+ ___= 45</a:t>
            </a:r>
            <a:r>
              <a:rPr lang="en-US" sz="2800" baseline="30000" dirty="0">
                <a:latin typeface="Arial Rounded MT Bold" pitchFamily="34" charset="0"/>
              </a:rPr>
              <a:t>0</a:t>
            </a:r>
            <a:endParaRPr lang="en-US" sz="2800" dirty="0">
              <a:latin typeface="Arial Rounded MT Bold" pitchFamily="34" charset="0"/>
            </a:endParaRPr>
          </a:p>
          <a:p>
            <a:pPr marL="0" indent="0">
              <a:buNone/>
            </a:pPr>
            <a:r>
              <a:rPr lang="en-US" sz="2800" dirty="0">
                <a:latin typeface="Arial Rounded MT Bold" pitchFamily="34" charset="0"/>
              </a:rPr>
              <a:t> </a:t>
            </a:r>
            <a:r>
              <a:rPr lang="en-US" sz="2800" dirty="0">
                <a:latin typeface="Arial Rounded MT Bold" pitchFamily="34" charset="0"/>
              </a:rPr>
              <a:t>45</a:t>
            </a:r>
            <a:r>
              <a:rPr lang="en-US" sz="2800" baseline="30000" dirty="0">
                <a:latin typeface="Arial Rounded MT Bold" pitchFamily="34" charset="0"/>
              </a:rPr>
              <a:t>0</a:t>
            </a:r>
            <a:r>
              <a:rPr lang="en-US" sz="2800" dirty="0">
                <a:latin typeface="Arial Rounded MT Bold" pitchFamily="34" charset="0"/>
              </a:rPr>
              <a:t> </a:t>
            </a:r>
            <a:r>
              <a:rPr lang="en-US" sz="2800" dirty="0">
                <a:latin typeface="Arial Rounded MT Bold" pitchFamily="34" charset="0"/>
              </a:rPr>
              <a:t>– 10</a:t>
            </a:r>
            <a:r>
              <a:rPr lang="en-US" sz="2800" baseline="30000" dirty="0">
                <a:latin typeface="Arial Rounded MT Bold" pitchFamily="34" charset="0"/>
              </a:rPr>
              <a:t>0</a:t>
            </a:r>
            <a:r>
              <a:rPr lang="en-US" sz="2800" dirty="0">
                <a:latin typeface="Arial Rounded MT Bold" pitchFamily="34" charset="0"/>
              </a:rPr>
              <a:t> = 35</a:t>
            </a:r>
            <a:r>
              <a:rPr lang="en-US" sz="2800" baseline="30000" dirty="0">
                <a:latin typeface="Arial Rounded MT Bold" pitchFamily="34" charset="0"/>
              </a:rPr>
              <a:t>0</a:t>
            </a:r>
            <a:endParaRPr lang="en-US" sz="2800" dirty="0">
              <a:latin typeface="Arial Rounded MT Bold" pitchFamily="34" charset="0"/>
            </a:endParaRPr>
          </a:p>
        </p:txBody>
      </p:sp>
    </p:spTree>
    <p:extLst>
      <p:ext uri="{BB962C8B-B14F-4D97-AF65-F5344CB8AC3E}">
        <p14:creationId xmlns:p14="http://schemas.microsoft.com/office/powerpoint/2010/main" val="167794718"/>
      </p:ext>
    </p:extLst>
  </p:cSld>
  <p:clrMapOvr>
    <a:masterClrMapping/>
  </p:clrMapOvr>
  <p:transition spd="slow" advTm="60000">
    <p:cove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08000" y="190500"/>
            <a:ext cx="8229600" cy="3771900"/>
          </a:xfrm>
          <a:prstGeom prst="rect">
            <a:avLst/>
          </a:prstGeom>
        </p:spPr>
        <p:txBody>
          <a:bodyPr>
            <a:normAutofit/>
          </a:bodyPr>
          <a:lstStyle/>
          <a:p>
            <a:pPr marL="0" indent="0">
              <a:lnSpc>
                <a:spcPct val="150000"/>
              </a:lnSpc>
              <a:buNone/>
            </a:pPr>
            <a:r>
              <a:rPr lang="en-US" sz="2800" b="1" u="sng" dirty="0">
                <a:solidFill>
                  <a:srgbClr val="FF0000"/>
                </a:solidFill>
                <a:latin typeface="Arial Rounded MT Bold" pitchFamily="34" charset="0"/>
              </a:rPr>
              <a:t>Example 4:</a:t>
            </a:r>
            <a:r>
              <a:rPr lang="en-US" sz="2800" dirty="0">
                <a:solidFill>
                  <a:srgbClr val="FF0000"/>
                </a:solidFill>
                <a:latin typeface="Arial Rounded MT Bold" pitchFamily="34" charset="0"/>
              </a:rPr>
              <a:t> </a:t>
            </a:r>
            <a:r>
              <a:rPr lang="en-US" sz="2800" dirty="0">
                <a:latin typeface="Arial Rounded MT Bold" pitchFamily="34" charset="0"/>
              </a:rPr>
              <a:t>The time in Cape Town, South Africa on Longitude 20</a:t>
            </a:r>
            <a:r>
              <a:rPr lang="en-US" sz="2800" baseline="30000" dirty="0">
                <a:latin typeface="Arial Rounded MT Bold" pitchFamily="34" charset="0"/>
              </a:rPr>
              <a:t>0</a:t>
            </a:r>
            <a:r>
              <a:rPr lang="en-US" sz="2800" dirty="0">
                <a:latin typeface="Arial Rounded MT Bold" pitchFamily="34" charset="0"/>
              </a:rPr>
              <a:t>E is 8.00am. What is the time in Mombasa at Longitude 40</a:t>
            </a:r>
            <a:r>
              <a:rPr lang="en-US" sz="2800" baseline="30000" dirty="0">
                <a:latin typeface="Arial Rounded MT Bold" pitchFamily="34" charset="0"/>
              </a:rPr>
              <a:t>0</a:t>
            </a:r>
            <a:r>
              <a:rPr lang="en-US" sz="2800" dirty="0">
                <a:latin typeface="Arial Rounded MT Bold" pitchFamily="34" charset="0"/>
              </a:rPr>
              <a:t>E?</a:t>
            </a:r>
          </a:p>
          <a:p>
            <a:pPr>
              <a:lnSpc>
                <a:spcPct val="150000"/>
              </a:lnSpc>
            </a:pPr>
            <a:endParaRPr lang="en-US" sz="2800" dirty="0">
              <a:latin typeface="Arial Rounded MT Bold"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200" y="2093958"/>
            <a:ext cx="4876800" cy="2973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4937615"/>
      </p:ext>
    </p:extLst>
  </p:cSld>
  <p:clrMapOvr>
    <a:masterClrMapping/>
  </p:clrMapOvr>
  <p:transition spd="slow" advTm="60000">
    <p:cove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193800" y="127000"/>
            <a:ext cx="8458200" cy="2967038"/>
          </a:xfrm>
          <a:prstGeom prst="rect">
            <a:avLst/>
          </a:prstGeom>
        </p:spPr>
        <p:txBody>
          <a:bodyPr>
            <a:normAutofit/>
          </a:bodyPr>
          <a:lstStyle/>
          <a:p>
            <a:pPr marL="0" indent="0">
              <a:lnSpc>
                <a:spcPct val="150000"/>
              </a:lnSpc>
              <a:buNone/>
            </a:pPr>
            <a:r>
              <a:rPr lang="en-US" sz="2800" dirty="0">
                <a:latin typeface="Arial Rounded MT Bold" pitchFamily="34" charset="0"/>
              </a:rPr>
              <a:t>difference in degrees: 40</a:t>
            </a:r>
            <a:r>
              <a:rPr lang="en-US" sz="2800" baseline="30000" dirty="0">
                <a:latin typeface="Arial Rounded MT Bold" pitchFamily="34" charset="0"/>
              </a:rPr>
              <a:t>0</a:t>
            </a:r>
            <a:r>
              <a:rPr lang="en-US" sz="2800" dirty="0">
                <a:latin typeface="Arial Rounded MT Bold" pitchFamily="34" charset="0"/>
              </a:rPr>
              <a:t> – 20</a:t>
            </a:r>
            <a:r>
              <a:rPr lang="en-US" sz="2800" baseline="30000" dirty="0">
                <a:latin typeface="Arial Rounded MT Bold" pitchFamily="34" charset="0"/>
              </a:rPr>
              <a:t>0</a:t>
            </a:r>
            <a:r>
              <a:rPr lang="en-US" sz="2800" dirty="0">
                <a:latin typeface="Arial Rounded MT Bold" pitchFamily="34" charset="0"/>
              </a:rPr>
              <a:t> = 20</a:t>
            </a:r>
            <a:r>
              <a:rPr lang="en-US" sz="2800" baseline="30000" dirty="0">
                <a:latin typeface="Arial Rounded MT Bold" pitchFamily="34" charset="0"/>
              </a:rPr>
              <a:t>0</a:t>
            </a:r>
            <a:endParaRPr lang="en-US" sz="2800" dirty="0">
              <a:latin typeface="Arial Rounded MT Bold" pitchFamily="34" charset="0"/>
            </a:endParaRPr>
          </a:p>
          <a:p>
            <a:pPr marL="0" indent="0">
              <a:lnSpc>
                <a:spcPct val="150000"/>
              </a:lnSpc>
              <a:buNone/>
            </a:pPr>
            <a:r>
              <a:rPr lang="en-US" sz="2800" dirty="0">
                <a:latin typeface="Arial Rounded MT Bold" pitchFamily="34" charset="0"/>
              </a:rPr>
              <a:t>           20 × 4 = 80min </a:t>
            </a:r>
          </a:p>
          <a:p>
            <a:pPr marL="0" indent="0">
              <a:lnSpc>
                <a:spcPct val="150000"/>
              </a:lnSpc>
              <a:buNone/>
            </a:pPr>
            <a:r>
              <a:rPr lang="en-US" sz="2800" dirty="0">
                <a:latin typeface="Arial Rounded MT Bold" pitchFamily="34" charset="0"/>
              </a:rPr>
              <a:t>Convert 80min into </a:t>
            </a:r>
            <a:r>
              <a:rPr lang="en-US" sz="2800" dirty="0" err="1">
                <a:latin typeface="Arial Rounded MT Bold" pitchFamily="34" charset="0"/>
              </a:rPr>
              <a:t>hr</a:t>
            </a:r>
            <a:r>
              <a:rPr lang="en-US" sz="2800" dirty="0">
                <a:latin typeface="Arial Rounded MT Bold" pitchFamily="34" charset="0"/>
              </a:rPr>
              <a:t> and min = 1hr 20min</a:t>
            </a:r>
          </a:p>
          <a:p>
            <a:pPr marL="0" indent="0">
              <a:lnSpc>
                <a:spcPct val="150000"/>
              </a:lnSpc>
              <a:buNone/>
            </a:pPr>
            <a:r>
              <a:rPr lang="en-US" sz="2800" dirty="0">
                <a:latin typeface="Arial Rounded MT Bold" pitchFamily="34" charset="0"/>
              </a:rPr>
              <a:t>Mombasa is ahead, so Add</a:t>
            </a:r>
          </a:p>
          <a:p>
            <a:pPr marL="0" indent="0">
              <a:lnSpc>
                <a:spcPct val="150000"/>
              </a:lnSpc>
              <a:buNone/>
            </a:pPr>
            <a:endParaRPr lang="en-US" sz="2800" dirty="0">
              <a:latin typeface="Arial Rounded MT Bold" pitchFamily="34"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3800" y="2933700"/>
            <a:ext cx="8382000" cy="258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9553601"/>
      </p:ext>
    </p:extLst>
  </p:cSld>
  <p:clrMapOvr>
    <a:masterClrMapping/>
  </p:clrMapOvr>
  <p:transition spd="slow" advTm="60000">
    <p:cove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08000" y="228600"/>
            <a:ext cx="8229600" cy="952500"/>
          </a:xfrm>
        </p:spPr>
        <p:txBody>
          <a:bodyPr>
            <a:noAutofit/>
          </a:bodyPr>
          <a:lstStyle/>
          <a:p>
            <a:r>
              <a:rPr lang="en-US" sz="4800" dirty="0">
                <a:solidFill>
                  <a:srgbClr val="FF0000"/>
                </a:solidFill>
                <a:latin typeface="Arial Rounded MT Bold" pitchFamily="34" charset="0"/>
              </a:rPr>
              <a:t> </a:t>
            </a:r>
            <a:r>
              <a:rPr lang="en-US" sz="4800" u="sng" dirty="0">
                <a:solidFill>
                  <a:srgbClr val="FF0000"/>
                </a:solidFill>
                <a:latin typeface="Arial Rounded MT Bold" pitchFamily="34" charset="0"/>
              </a:rPr>
              <a:t>Physical features of </a:t>
            </a:r>
            <a:r>
              <a:rPr lang="en-US" sz="4800" u="sng" dirty="0">
                <a:solidFill>
                  <a:srgbClr val="FF0000"/>
                </a:solidFill>
                <a:latin typeface="Arial Rounded MT Bold" pitchFamily="34" charset="0"/>
              </a:rPr>
              <a:t>Africa</a:t>
            </a:r>
            <a:endParaRPr lang="en-US" sz="4800" dirty="0">
              <a:solidFill>
                <a:srgbClr val="FF0000"/>
              </a:solidFill>
              <a:latin typeface="Arial Rounded MT Bold" pitchFamily="34" charset="0"/>
            </a:endParaRPr>
          </a:p>
        </p:txBody>
      </p:sp>
      <p:sp>
        <p:nvSpPr>
          <p:cNvPr id="3" name="Content Placeholder 2"/>
          <p:cNvSpPr>
            <a:spLocks noGrp="1"/>
          </p:cNvSpPr>
          <p:nvPr>
            <p:ph idx="4294967295"/>
          </p:nvPr>
        </p:nvSpPr>
        <p:spPr>
          <a:xfrm>
            <a:off x="508000" y="1676400"/>
            <a:ext cx="8763000" cy="3771900"/>
          </a:xfrm>
          <a:prstGeom prst="rect">
            <a:avLst/>
          </a:prstGeom>
        </p:spPr>
        <p:txBody>
          <a:bodyPr>
            <a:normAutofit/>
          </a:bodyPr>
          <a:lstStyle/>
          <a:p>
            <a:pPr marL="0" indent="0">
              <a:buNone/>
            </a:pPr>
            <a:r>
              <a:rPr lang="en-US" dirty="0" smtClean="0">
                <a:latin typeface="Arial Rounded MT Bold" pitchFamily="34" charset="0"/>
              </a:rPr>
              <a:t>They include		</a:t>
            </a:r>
          </a:p>
          <a:p>
            <a:pPr marL="571500" indent="-571500">
              <a:buFont typeface="+mj-lt"/>
              <a:buAutoNum type="romanUcPeriod"/>
            </a:pPr>
            <a:r>
              <a:rPr lang="en-US" dirty="0" smtClean="0">
                <a:latin typeface="Arial Rounded MT Bold" pitchFamily="34" charset="0"/>
              </a:rPr>
              <a:t>Plateaus</a:t>
            </a:r>
          </a:p>
          <a:p>
            <a:pPr marL="571500" indent="-571500">
              <a:buFont typeface="+mj-lt"/>
              <a:buAutoNum type="romanUcPeriod"/>
            </a:pPr>
            <a:r>
              <a:rPr lang="en-US" dirty="0" smtClean="0">
                <a:latin typeface="Arial Rounded MT Bold" pitchFamily="34" charset="0"/>
              </a:rPr>
              <a:t>Mountains</a:t>
            </a:r>
          </a:p>
          <a:p>
            <a:pPr marL="571500" indent="-571500">
              <a:buFont typeface="+mj-lt"/>
              <a:buAutoNum type="romanUcPeriod"/>
            </a:pPr>
            <a:r>
              <a:rPr lang="en-US" dirty="0" smtClean="0">
                <a:latin typeface="Arial Rounded MT Bold" pitchFamily="34" charset="0"/>
              </a:rPr>
              <a:t>Plains</a:t>
            </a:r>
          </a:p>
          <a:p>
            <a:pPr marL="571500" indent="-571500">
              <a:buFont typeface="+mj-lt"/>
              <a:buAutoNum type="romanUcPeriod"/>
            </a:pPr>
            <a:r>
              <a:rPr lang="en-US" dirty="0" smtClean="0">
                <a:latin typeface="Arial Rounded MT Bold" pitchFamily="34" charset="0"/>
              </a:rPr>
              <a:t>Swamps  </a:t>
            </a:r>
          </a:p>
          <a:p>
            <a:pPr marL="0" indent="0">
              <a:buNone/>
            </a:pPr>
            <a:endParaRPr lang="en-US" dirty="0">
              <a:latin typeface="Arial Rounded MT Bold" pitchFamily="34" charset="0"/>
            </a:endParaRPr>
          </a:p>
          <a:p>
            <a:pPr marL="0" indent="0">
              <a:buNone/>
            </a:pPr>
            <a:r>
              <a:rPr lang="en-US" dirty="0">
                <a:latin typeface="Arial Rounded MT Bold" pitchFamily="34" charset="0"/>
              </a:rPr>
              <a:t> </a:t>
            </a:r>
          </a:p>
          <a:p>
            <a:endParaRPr lang="en-US" dirty="0">
              <a:latin typeface="Arial Rounded MT Bold" pitchFamily="34" charset="0"/>
            </a:endParaRPr>
          </a:p>
        </p:txBody>
      </p:sp>
    </p:spTree>
    <p:extLst>
      <p:ext uri="{BB962C8B-B14F-4D97-AF65-F5344CB8AC3E}">
        <p14:creationId xmlns:p14="http://schemas.microsoft.com/office/powerpoint/2010/main" val="2837502878"/>
      </p:ext>
    </p:extLst>
  </p:cSld>
  <p:clrMapOvr>
    <a:masterClrMapping/>
  </p:clrMapOvr>
  <p:transition spd="slow" advTm="60000">
    <p:cove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38100"/>
            <a:ext cx="115824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1251057"/>
      </p:ext>
    </p:extLst>
  </p:cSld>
  <p:clrMapOvr>
    <a:masterClrMapping/>
  </p:clrMapOvr>
  <p:transition spd="slow" advTm="60000">
    <p:cover/>
  </p:transition>
  <p:timing>
    <p:tnLst>
      <p:par>
        <p:cTn id="1" dur="indefinite" restart="never" nodeType="tmRoot"/>
      </p:par>
    </p:tnLst>
  </p:timing>
</p:sld>
</file>

<file path=ppt/theme/theme1.xml><?xml version="1.0" encoding="utf-8"?>
<a:theme xmlns:a="http://schemas.openxmlformats.org/drawingml/2006/main" name="AIM Projects">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A37AE1A3-1DCF-479A-90BD-006A7A6E3496}" vid="{8882451A-4E67-4DF0-8DDF-C42789A910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TM10001104[[fn=Feathered]]</Template>
  <TotalTime>19319</TotalTime>
  <Words>36095</Words>
  <Application>Microsoft Office PowerPoint</Application>
  <PresentationFormat>Custom</PresentationFormat>
  <Paragraphs>9843</Paragraphs>
  <Slides>943</Slides>
  <Notes>3</Notes>
  <HiddenSlides>0</HiddenSlides>
  <MMClips>6</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943</vt:i4>
      </vt:variant>
    </vt:vector>
  </HeadingPairs>
  <TitlesOfParts>
    <vt:vector size="962" baseType="lpstr">
      <vt:lpstr>Adobe Garamond Pro Bold</vt:lpstr>
      <vt:lpstr>Adobe Gothic Std B</vt:lpstr>
      <vt:lpstr>Arial</vt:lpstr>
      <vt:lpstr>Arial Rounded MT Bold</vt:lpstr>
      <vt:lpstr>Arial Unicode MS</vt:lpstr>
      <vt:lpstr>Calibri</vt:lpstr>
      <vt:lpstr>Calibri Light</vt:lpstr>
      <vt:lpstr>CiscoSans ExtraLight</vt:lpstr>
      <vt:lpstr>Elephant</vt:lpstr>
      <vt:lpstr>Gill Sans SemiBold</vt:lpstr>
      <vt:lpstr>Kozuka Gothic Pro H</vt:lpstr>
      <vt:lpstr>Microsoft Sans Serif</vt:lpstr>
      <vt:lpstr>Segoe UI Light</vt:lpstr>
      <vt:lpstr>Segoe UI Semibold</vt:lpstr>
      <vt:lpstr>Symbol</vt:lpstr>
      <vt:lpstr>Times New Roman</vt:lpstr>
      <vt:lpstr>Wingdings</vt:lpstr>
      <vt:lpstr>AIM Projects</vt:lpstr>
      <vt:lpstr>CorelDRAW.Graphic.12</vt:lpstr>
      <vt:lpstr>PowerPoint Presentation</vt:lpstr>
      <vt:lpstr>PowerPoint Presentation</vt:lpstr>
      <vt:lpstr>SOCIAL STUDIES</vt:lpstr>
      <vt:lpstr>UNIT 1:  THE PHYSICAL ENVIRONMENT</vt:lpstr>
      <vt:lpstr>POSITION, SIZE AND SHAPE OF KENYA</vt:lpstr>
      <vt:lpstr>PowerPoint Presentation</vt:lpstr>
      <vt:lpstr>PowerPoint Presentation</vt:lpstr>
      <vt:lpstr>PowerPoint Presentation</vt:lpstr>
      <vt:lpstr>COMPASS POINTS</vt:lpstr>
      <vt:lpstr>PHYSICAL FEATURES IN KENYA </vt:lpstr>
      <vt:lpstr>MOUNTAINS</vt:lpstr>
      <vt:lpstr>PLATEAUS: What is a plateau?</vt:lpstr>
      <vt:lpstr>PLAINS</vt:lpstr>
      <vt:lpstr>RIVERS</vt:lpstr>
      <vt:lpstr>PowerPoint Presentation</vt:lpstr>
      <vt:lpstr>SWAMPS</vt:lpstr>
      <vt:lpstr>PowerPoint Presentation</vt:lpstr>
      <vt:lpstr>ISLANDS </vt:lpstr>
      <vt:lpstr>Relief regions of Kenya </vt:lpstr>
      <vt:lpstr>The map of Kenya showing position and drainage patterns</vt:lpstr>
      <vt:lpstr>THE RELIEF REGIONS OF KENYA </vt:lpstr>
      <vt:lpstr>The Coastal Lowland</vt:lpstr>
      <vt:lpstr>The Nyika Region</vt:lpstr>
      <vt:lpstr>The Highlands</vt:lpstr>
      <vt:lpstr>The Rift Valley</vt:lpstr>
      <vt:lpstr>The Lake Basin</vt:lpstr>
      <vt:lpstr>The following are influence of different physical features on Human activities.</vt:lpstr>
      <vt:lpstr>CLIMATIC REGIONS OF KENYA Modified equatorial of the coast (Hot and wet climate)</vt:lpstr>
      <vt:lpstr>Mountain climate region [cool and wet] </vt:lpstr>
      <vt:lpstr>Modified Equatorial of the lake region         (Hot and Wet Climate)</vt:lpstr>
      <vt:lpstr>Modified Tropical climate region        (Warm and wet climate)</vt:lpstr>
      <vt:lpstr>Semi desert climate Regions          (Hot and Dry Climate)</vt:lpstr>
      <vt:lpstr>TYPES OF VEGETATION FOUND IN KENYA     </vt:lpstr>
      <vt:lpstr>Savannah woodland </vt:lpstr>
      <vt:lpstr>Scrub (Bush and thickets) </vt:lpstr>
      <vt:lpstr>Mountain vegetation </vt:lpstr>
      <vt:lpstr>IMPORTANCE OF VEGETATION  </vt:lpstr>
      <vt:lpstr>STD SIX WORK ON PHYSICAL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Eastern African Countries</vt:lpstr>
      <vt:lpstr>Position and  size of Eastern Africa</vt:lpstr>
      <vt:lpstr>THE MAIN PHYSICAL FEATURES IN EASTERN AFRICA </vt:lpstr>
      <vt:lpstr>Plateaus </vt:lpstr>
      <vt:lpstr>Mountain </vt:lpstr>
      <vt:lpstr>PowerPoint Presentation</vt:lpstr>
      <vt:lpstr>PowerPoint Presentation</vt:lpstr>
      <vt:lpstr>Rift valleys</vt:lpstr>
      <vt:lpstr>PowerPoint Presentation</vt:lpstr>
      <vt:lpstr>Rift valleys…</vt:lpstr>
      <vt:lpstr>PowerPoint Presentation</vt:lpstr>
      <vt:lpstr>Lakes</vt:lpstr>
      <vt:lpstr>FORMATION OF LAKES </vt:lpstr>
      <vt:lpstr>Rivers</vt:lpstr>
      <vt:lpstr>PowerPoint Presentation</vt:lpstr>
      <vt:lpstr>     Eastern Africa </vt:lpstr>
      <vt:lpstr>CLIMATIC REGIONS OF EASTERN AFRICA  Equatorial climatic region </vt:lpstr>
      <vt:lpstr>Equatorial climatic region…</vt:lpstr>
      <vt:lpstr>TROPICAL CLIMATIC REGION </vt:lpstr>
      <vt:lpstr>TROPICAL CLIMATIC REGION…</vt:lpstr>
      <vt:lpstr>Arid and Semi-arid Climate region</vt:lpstr>
      <vt:lpstr>PowerPoint Presentation</vt:lpstr>
      <vt:lpstr>Factors that influence climate in Eastern Africa</vt:lpstr>
      <vt:lpstr>SEA BREEZE </vt:lpstr>
      <vt:lpstr>PowerPoint Presentation</vt:lpstr>
      <vt:lpstr>PowerPoint Presentation</vt:lpstr>
      <vt:lpstr>PowerPoint Presentation</vt:lpstr>
      <vt:lpstr>VEGETATION IN EASTERN AFRICA  TYPES OF VEGETATION</vt:lpstr>
      <vt:lpstr>B) Woodland Savanna </vt:lpstr>
      <vt:lpstr>C) Savanna grasslands</vt:lpstr>
      <vt:lpstr>D. Desert and semi-desert vegetation</vt:lpstr>
      <vt:lpstr>Factors influencing vegetation distribution</vt:lpstr>
      <vt:lpstr>STD7 WORK ON PHYSICAL ENVIRONMENT </vt:lpstr>
      <vt:lpstr>PowerPoint Presentation</vt:lpstr>
      <vt:lpstr>Africa is surrounded by the following water bodies:</vt:lpstr>
      <vt:lpstr>  PHYSICAL FEATURES IN AFRICA </vt:lpstr>
      <vt:lpstr>SOME AFRICAN COUNTRIES AND THEIR CAPITAL CITIES:</vt:lpstr>
      <vt:lpstr>AFRICA…..</vt:lpstr>
      <vt:lpstr>Rotation of the earth </vt:lpstr>
      <vt:lpstr>Revolution of the earth</vt:lpstr>
      <vt:lpstr> TIME </vt:lpstr>
      <vt:lpstr>Steps when calculating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Physical features of Africa</vt:lpstr>
      <vt:lpstr>PowerPoint Presentation</vt:lpstr>
      <vt:lpstr>Plateaus </vt:lpstr>
      <vt:lpstr>Mountains</vt:lpstr>
      <vt:lpstr>PowerPoint Presentation</vt:lpstr>
      <vt:lpstr>Mountains </vt:lpstr>
      <vt:lpstr>PowerPoint Presentation</vt:lpstr>
      <vt:lpstr>Plains in Africa   </vt:lpstr>
      <vt:lpstr>Highlands</vt:lpstr>
      <vt:lpstr>Rivers</vt:lpstr>
      <vt:lpstr>Rivers…</vt:lpstr>
      <vt:lpstr>Rivers…</vt:lpstr>
      <vt:lpstr>Swamps </vt:lpstr>
      <vt:lpstr>Lakes </vt:lpstr>
      <vt:lpstr>Islands </vt:lpstr>
      <vt:lpstr>Formation of physical features        Formation of mountains</vt:lpstr>
      <vt:lpstr>i. Volcanic mountains</vt:lpstr>
      <vt:lpstr>(ii) Block Mountains</vt:lpstr>
      <vt:lpstr>iii. Fold Mountains</vt:lpstr>
      <vt:lpstr>Formation of Lakes</vt:lpstr>
      <vt:lpstr>Volcanic Activity</vt:lpstr>
      <vt:lpstr>PowerPoint Presentation</vt:lpstr>
      <vt:lpstr> Relief regions of Africa </vt:lpstr>
      <vt:lpstr>CLIMATE OF AFRICA</vt:lpstr>
      <vt:lpstr>PowerPoint Presentation</vt:lpstr>
      <vt:lpstr>PowerPoint Presentation</vt:lpstr>
      <vt:lpstr>PowerPoint Presentation</vt:lpstr>
      <vt:lpstr>PowerPoint Presentation</vt:lpstr>
      <vt:lpstr> Characteristics of Equatorial climate   </vt:lpstr>
      <vt:lpstr>Warm currents…</vt:lpstr>
      <vt:lpstr>Tropical (Savannah) Climatic Regions</vt:lpstr>
      <vt:lpstr>Mediterranean climatic regions </vt:lpstr>
      <vt:lpstr>DESERT CLIMATIC REGION</vt:lpstr>
      <vt:lpstr>Factors influencing climate change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VEGETATION IN AFRICA</vt:lpstr>
      <vt:lpstr>Characteristics of rain forest </vt:lpstr>
      <vt:lpstr>Mediterranean vegetation</vt:lpstr>
      <vt:lpstr>Savannah vegetation</vt:lpstr>
      <vt:lpstr>Desert vegetation</vt:lpstr>
      <vt:lpstr>Characteristics of tropical grasslands or savanna Grassland</vt:lpstr>
      <vt:lpstr>EXERCISE 1</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EXERCISE…</vt:lpstr>
      <vt:lpstr>PowerPoint Presentation</vt:lpstr>
      <vt:lpstr>PowerPoint Presentation</vt:lpstr>
      <vt:lpstr>  STD 8 WORK ON PHYSICAL ENVIRONMENT </vt:lpstr>
      <vt:lpstr>Traditional weather observation…..</vt:lpstr>
      <vt:lpstr>MODERN WEATHER OBSERVATION AND MEASUREMENT</vt:lpstr>
      <vt:lpstr>THE FOLLOWING IS A MAXIMUM AND MINIMUM THERMOMETHER: </vt:lpstr>
      <vt:lpstr>PowerPoint Presentation</vt:lpstr>
      <vt:lpstr>PowerPoint Presentation</vt:lpstr>
      <vt:lpstr>A simple barometer</vt:lpstr>
      <vt:lpstr>PowerPoint Presentation</vt:lpstr>
      <vt:lpstr>PowerPoint Presentation</vt:lpstr>
      <vt:lpstr>PowerPoint Presentation</vt:lpstr>
      <vt:lpstr>PowerPoint Presentation</vt:lpstr>
      <vt:lpstr>FACTORS INFLUENCING CLIMATE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UNIT 2.  PEOPLE  AND POPULATION    </vt:lpstr>
      <vt:lpstr>PowerPoint Presentation</vt:lpstr>
      <vt:lpstr> BANTUS</vt:lpstr>
      <vt:lpstr>The following are reasons that made Bantus to migrate</vt:lpstr>
      <vt:lpstr>Bantus in Kenya are grouped into these groups:-</vt:lpstr>
      <vt:lpstr>Bantus in other parts of Eastern countries</vt:lpstr>
      <vt:lpstr>NILOTES</vt:lpstr>
      <vt:lpstr>Nilotes. </vt:lpstr>
      <vt:lpstr>PowerPoint Presentation</vt:lpstr>
      <vt:lpstr>Highland Nilotes</vt:lpstr>
      <vt:lpstr>CUSHITIC SPEAKERS</vt:lpstr>
      <vt:lpstr>EASTERN CUSHITES</vt:lpstr>
      <vt:lpstr>Reasons for migration</vt:lpstr>
      <vt:lpstr>PowerPoint Presentation</vt:lpstr>
      <vt:lpstr>Migration routes of language groups in Kenya</vt:lpstr>
      <vt:lpstr>PowerPoint Presentation</vt:lpstr>
      <vt:lpstr>Census</vt:lpstr>
      <vt:lpstr>Sources of population data</vt:lpstr>
      <vt:lpstr>Importance of population data</vt:lpstr>
      <vt:lpstr> STD 7 WORK PEOPLE OF WESTERN AFRICA </vt:lpstr>
      <vt:lpstr>PowerPoint Presentation</vt:lpstr>
      <vt:lpstr>People of Northern Africa</vt:lpstr>
      <vt:lpstr>PowerPoint Presentation</vt:lpstr>
      <vt:lpstr>PEOPLE OF SOUTHERN AFRICA</vt:lpstr>
      <vt:lpstr>Bantus in South Africa</vt:lpstr>
      <vt:lpstr>Ways in which people interacted with one another in the past </vt:lpstr>
      <vt:lpstr>Ways in which people of Africa interact today </vt:lpstr>
      <vt:lpstr>Factors influencing population distribution </vt:lpstr>
      <vt:lpstr>Problems resulting from increase in population</vt:lpstr>
      <vt:lpstr>Problems resulting from decrease in population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UNIT 5.  POLITICAL DEVELOPMENT AND SYSTEMS </vt:lpstr>
      <vt:lpstr>Traditional Forms of Government in Kenya </vt:lpstr>
      <vt:lpstr>AFRICA RESPONSE TO COLONIAL RULE</vt:lpstr>
      <vt:lpstr>NANDI RESISTANCE </vt:lpstr>
      <vt:lpstr>ABABUKUSU RESISTANCE </vt:lpstr>
      <vt:lpstr>COLLABORATORS </vt:lpstr>
      <vt:lpstr>CHIEF WAIYAKI WA HINGA </vt:lpstr>
      <vt:lpstr>KAU Wanted the Following issues:-</vt:lpstr>
      <vt:lpstr>Political development cont….</vt:lpstr>
      <vt:lpstr>PowerPoint Presentation</vt:lpstr>
      <vt:lpstr>PowerPoint Presentation</vt:lpstr>
      <vt:lpstr>PowerPoint Presentation</vt:lpstr>
      <vt:lpstr>The Lancaster House Conference</vt:lpstr>
      <vt:lpstr>Political developments conti…..</vt:lpstr>
      <vt:lpstr>Results of  the First Lancaster House (1960)</vt:lpstr>
      <vt:lpstr>Second Lancaster House Conference (1962). </vt:lpstr>
      <vt:lpstr>PowerPoint Presentation</vt:lpstr>
      <vt:lpstr>PowerPoint Presentation</vt:lpstr>
      <vt:lpstr>EXERCISE 20</vt:lpstr>
      <vt:lpstr>PowerPoint Presentation</vt:lpstr>
      <vt:lpstr>PowerPoint Presentation</vt:lpstr>
      <vt:lpstr>PowerPoint Presentation</vt:lpstr>
      <vt:lpstr>PowerPoint Presentation</vt:lpstr>
      <vt:lpstr>STD 6 WORK ON POLITICAL DEVELOPMENT AND SYSTEMS</vt:lpstr>
      <vt:lpstr>Baganda system of government  </vt:lpstr>
      <vt:lpstr>Baganda system of government  </vt:lpstr>
      <vt:lpstr>Nyamwezi system of government </vt:lpstr>
      <vt:lpstr>Nyamwezi system of government </vt:lpstr>
      <vt:lpstr>Early Visitors to Eastern Africa </vt:lpstr>
      <vt:lpstr>Results of the coming of traders  </vt:lpstr>
      <vt:lpstr>EXPLORERS  </vt:lpstr>
      <vt:lpstr>Results of the coming of missionaries </vt:lpstr>
      <vt:lpstr>ESTABLISHMENT OF COLONIAL RULE</vt:lpstr>
      <vt:lpstr>Colonial systems of Administration </vt:lpstr>
      <vt:lpstr>GERMANS IN TANGANYIKA </vt:lpstr>
      <vt:lpstr>AFRICAN RESPONSE TO COLONIAL RULE  </vt:lpstr>
      <vt:lpstr>STRUGGLE FOR INDEPENDENCE IN TANZANIA </vt:lpstr>
      <vt:lpstr>STRUGGLE FOR INDEPENDENCE IN TANZANIA </vt:lpstr>
      <vt:lpstr>LIFE AND CONTRIBUTION OF PROMINENT LEADERS IN EASTERN AFRICA </vt:lpstr>
      <vt:lpstr>JULIUS NYERERE</vt:lpstr>
      <vt:lpstr>B).HAILE SELASSIE </vt:lpstr>
      <vt:lpstr>HAILE SELASSIE </vt:lpstr>
      <vt:lpstr>STD 6 WORK ON REGIONAL  CO-OPERATION</vt:lpstr>
      <vt:lpstr>East African community (E.A.C)         </vt:lpstr>
      <vt:lpstr>East African community (E.A.C)        </vt:lpstr>
      <vt:lpstr>PowerPoint Presentation</vt:lpstr>
      <vt:lpstr>Inter – government Authority on development   (IGAD) formed in 1992</vt:lpstr>
      <vt:lpstr>IGAD</vt:lpstr>
      <vt:lpstr>Common market for Eastern and Southern Africa (COMESA)</vt:lpstr>
      <vt:lpstr>COMESA</vt:lpstr>
      <vt:lpstr>COMESA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STD 7 WORK ON POLITICAL DEVELOPMENT AND SYSTEMS  </vt:lpstr>
      <vt:lpstr>SAN</vt:lpstr>
      <vt:lpstr>Political organization of the Old Ghana</vt:lpstr>
      <vt:lpstr>SOCIAL ORGANIZATION OF OLD GHANA</vt:lpstr>
      <vt:lpstr>OLD GHANA KINGDOM </vt:lpstr>
      <vt:lpstr>Reasons why Old Ghana declined</vt:lpstr>
      <vt:lpstr>Scramble and Partition of Africa</vt:lpstr>
      <vt:lpstr>Reasons for the scramble</vt:lpstr>
      <vt:lpstr>AFRICAN RESPONSE TO THE SCRAMBLE AND PARTITION </vt:lpstr>
      <vt:lpstr>SAMOURI TOURE </vt:lpstr>
      <vt:lpstr>Reasons why Samouri was defeated</vt:lpstr>
      <vt:lpstr> SAMORI TOURE RESISTED FRENCH BECAUSE:-</vt:lpstr>
      <vt:lpstr>COLLABORATORS:</vt:lpstr>
      <vt:lpstr>LEWANIKA’S   BENEFITS : </vt:lpstr>
      <vt:lpstr>LENANA  </vt:lpstr>
      <vt:lpstr>RESULTS OF LENANA’S COLLABORATION </vt:lpstr>
      <vt:lpstr>COLONIAL SYSTEM OF ADMINISTRATION IN AFRICA</vt:lpstr>
      <vt:lpstr>FRENCH IN SENEGAL </vt:lpstr>
      <vt:lpstr>PowerPoint Presentation</vt:lpstr>
      <vt:lpstr>WHY THE POLICY OF ASSIMILATION FAILED  </vt:lpstr>
      <vt:lpstr>PORTUGUESE IN MOZAMBIQUE </vt:lpstr>
      <vt:lpstr>STRUGGLE FOR INDEPENDENT IN AFRICA</vt:lpstr>
      <vt:lpstr>United gold coast convention (UGCC)</vt:lpstr>
      <vt:lpstr>United gold coast convention (UGCC)</vt:lpstr>
      <vt:lpstr>ZIMBABWE </vt:lpstr>
      <vt:lpstr>PowerPoint Presentation</vt:lpstr>
      <vt:lpstr>LIFE AND CONTRIBUTION OF AFRICAN PROMINENT LEADERS</vt:lpstr>
      <vt:lpstr>PowerPoint Presentation</vt:lpstr>
      <vt:lpstr>2. GAMAL ABDEL NASSER</vt:lpstr>
      <vt:lpstr>PowerPoint Presentation</vt:lpstr>
      <vt:lpstr>3.LEOPOLD SEDAR SENGHOR </vt:lpstr>
      <vt:lpstr>PowerPoint Presentation</vt:lpstr>
      <vt:lpstr>THE SYSTEM OF GOVERNMENT IN SWAZILAND</vt:lpstr>
      <vt:lpstr>PowerPoint Presentation</vt:lpstr>
      <vt:lpstr>PowerPoint Presentation</vt:lpstr>
      <vt:lpstr>COMPARISON BETWEEN KENYA AND SWAZILAND GOVERNMENT</vt:lpstr>
      <vt:lpstr>DIFFERENCES</vt:lpstr>
      <vt:lpstr>ORGANIZATION OF AFRICAN UNIT (OAU)</vt:lpstr>
      <vt:lpstr>ACHIVEMENTS OF OAU </vt:lpstr>
      <vt:lpstr>MAJOR PROBLEMS FACING OAU</vt:lpstr>
      <vt:lpstr>THE AFRICAN UNION (AU)</vt:lpstr>
      <vt:lpstr>AGENCIES OF AU: </vt:lpstr>
      <vt:lpstr>EXERCISE 22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STD 8 WORK ON POLITICAL DEVELOPMENT AND SYSTEMS </vt:lpstr>
      <vt:lpstr>YOUNG KAVIRONDO ASSOCIATION </vt:lpstr>
      <vt:lpstr>Life and contribution of prominent Kenyans  </vt:lpstr>
      <vt:lpstr>Mzee Jomo Kenyatta…… </vt:lpstr>
      <vt:lpstr>Mzee Jomo Kenyatta…… </vt:lpstr>
      <vt:lpstr>Mzee Jomo Kenyatta…… </vt:lpstr>
      <vt:lpstr>OGINGA ODINGA   </vt:lpstr>
      <vt:lpstr>OGINGA ODINGA   </vt:lpstr>
      <vt:lpstr>DANIEL ARAP MOI </vt:lpstr>
      <vt:lpstr>DANIEL ARAP MOI  </vt:lpstr>
      <vt:lpstr>INTERNATIONAL CO- OPERATION  UNITED NATIONS ORGANIZATION (UNO)  </vt:lpstr>
      <vt:lpstr> Branches of UN </vt:lpstr>
      <vt:lpstr>THE AGENCIES OF UN  </vt:lpstr>
      <vt:lpstr>PowerPoint Presentation</vt:lpstr>
      <vt:lpstr>PowerPoint Presentation</vt:lpstr>
      <vt:lpstr>PowerPoint Presentation</vt:lpstr>
      <vt:lpstr>PROBLEMS FACING UN </vt:lpstr>
      <vt:lpstr>COMMONWEALTH </vt:lpstr>
      <vt:lpstr>COMMON WEALTH </vt:lpstr>
      <vt:lpstr>OBJECTIVES OF THE COMMON WEALTH</vt:lpstr>
      <vt:lpstr>ACHIEVEMENTS OF THE COMMON WEALTH</vt:lpstr>
      <vt:lpstr>Problems facing common wealth </vt:lpstr>
      <vt:lpstr>EXERCISE 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CtrlSoft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NASOKHO</dc:creator>
  <cp:lastModifiedBy>Kelvin Musembi</cp:lastModifiedBy>
  <cp:revision>506</cp:revision>
  <dcterms:created xsi:type="dcterms:W3CDTF">2016-08-14T22:06:05Z</dcterms:created>
  <dcterms:modified xsi:type="dcterms:W3CDTF">2019-06-02T10:59:35Z</dcterms:modified>
</cp:coreProperties>
</file>